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317"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3" r:id="rId38"/>
    <p:sldId id="352"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 id="375" r:id="rId61"/>
    <p:sldId id="376" r:id="rId62"/>
    <p:sldId id="377" r:id="rId63"/>
    <p:sldId id="378" r:id="rId64"/>
    <p:sldId id="379" r:id="rId65"/>
    <p:sldId id="381" r:id="rId66"/>
    <p:sldId id="380" r:id="rId67"/>
    <p:sldId id="382" r:id="rId68"/>
    <p:sldId id="383" r:id="rId69"/>
    <p:sldId id="384" r:id="rId70"/>
    <p:sldId id="385" r:id="rId71"/>
    <p:sldId id="386" r:id="rId72"/>
    <p:sldId id="388" r:id="rId73"/>
    <p:sldId id="387" r:id="rId74"/>
    <p:sldId id="389" r:id="rId75"/>
    <p:sldId id="390" r:id="rId76"/>
    <p:sldId id="391" r:id="rId77"/>
    <p:sldId id="392" r:id="rId78"/>
    <p:sldId id="393" r:id="rId79"/>
    <p:sldId id="394" r:id="rId80"/>
    <p:sldId id="395" r:id="rId81"/>
    <p:sldId id="396" r:id="rId82"/>
    <p:sldId id="397" r:id="rId83"/>
    <p:sldId id="398" r:id="rId84"/>
    <p:sldId id="399" r:id="rId85"/>
    <p:sldId id="400" r:id="rId86"/>
    <p:sldId id="401" r:id="rId87"/>
    <p:sldId id="402" r:id="rId88"/>
    <p:sldId id="403" r:id="rId89"/>
    <p:sldId id="404" r:id="rId90"/>
    <p:sldId id="405" r:id="rId91"/>
    <p:sldId id="406" r:id="rId92"/>
    <p:sldId id="407" r:id="rId93"/>
    <p:sldId id="408" r:id="rId94"/>
    <p:sldId id="409" r:id="rId95"/>
    <p:sldId id="410" r:id="rId96"/>
    <p:sldId id="411" r:id="rId97"/>
    <p:sldId id="412" r:id="rId98"/>
    <p:sldId id="413" r:id="rId99"/>
    <p:sldId id="414" r:id="rId100"/>
    <p:sldId id="415" r:id="rId101"/>
    <p:sldId id="417" r:id="rId102"/>
    <p:sldId id="416" r:id="rId103"/>
    <p:sldId id="418" r:id="rId104"/>
    <p:sldId id="419" r:id="rId105"/>
    <p:sldId id="420" r:id="rId106"/>
    <p:sldId id="422" r:id="rId107"/>
    <p:sldId id="421" r:id="rId108"/>
    <p:sldId id="423" r:id="rId10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20th Century Font" pitchFamily="2" charset="0"/>
        <a:ea typeface="+mn-ea"/>
        <a:cs typeface="+mn-cs"/>
      </a:defRPr>
    </a:lvl1pPr>
    <a:lvl2pPr marL="457200" algn="l" rtl="0" fontAlgn="base">
      <a:spcBef>
        <a:spcPct val="0"/>
      </a:spcBef>
      <a:spcAft>
        <a:spcPct val="0"/>
      </a:spcAft>
      <a:defRPr kern="1200">
        <a:solidFill>
          <a:schemeClr val="tx1"/>
        </a:solidFill>
        <a:latin typeface="20th Century Font" pitchFamily="2" charset="0"/>
        <a:ea typeface="+mn-ea"/>
        <a:cs typeface="+mn-cs"/>
      </a:defRPr>
    </a:lvl2pPr>
    <a:lvl3pPr marL="914400" algn="l" rtl="0" fontAlgn="base">
      <a:spcBef>
        <a:spcPct val="0"/>
      </a:spcBef>
      <a:spcAft>
        <a:spcPct val="0"/>
      </a:spcAft>
      <a:defRPr kern="1200">
        <a:solidFill>
          <a:schemeClr val="tx1"/>
        </a:solidFill>
        <a:latin typeface="20th Century Font" pitchFamily="2" charset="0"/>
        <a:ea typeface="+mn-ea"/>
        <a:cs typeface="+mn-cs"/>
      </a:defRPr>
    </a:lvl3pPr>
    <a:lvl4pPr marL="1371600" algn="l" rtl="0" fontAlgn="base">
      <a:spcBef>
        <a:spcPct val="0"/>
      </a:spcBef>
      <a:spcAft>
        <a:spcPct val="0"/>
      </a:spcAft>
      <a:defRPr kern="1200">
        <a:solidFill>
          <a:schemeClr val="tx1"/>
        </a:solidFill>
        <a:latin typeface="20th Century Font" pitchFamily="2" charset="0"/>
        <a:ea typeface="+mn-ea"/>
        <a:cs typeface="+mn-cs"/>
      </a:defRPr>
    </a:lvl4pPr>
    <a:lvl5pPr marL="1828800" algn="l" rtl="0" fontAlgn="base">
      <a:spcBef>
        <a:spcPct val="0"/>
      </a:spcBef>
      <a:spcAft>
        <a:spcPct val="0"/>
      </a:spcAft>
      <a:defRPr kern="1200">
        <a:solidFill>
          <a:schemeClr val="tx1"/>
        </a:solidFill>
        <a:latin typeface="20th Century Font" pitchFamily="2" charset="0"/>
        <a:ea typeface="+mn-ea"/>
        <a:cs typeface="+mn-cs"/>
      </a:defRPr>
    </a:lvl5pPr>
    <a:lvl6pPr marL="2286000" algn="l" defTabSz="914400" rtl="0" eaLnBrk="1" latinLnBrk="0" hangingPunct="1">
      <a:defRPr kern="1200">
        <a:solidFill>
          <a:schemeClr val="tx1"/>
        </a:solidFill>
        <a:latin typeface="20th Century Font" pitchFamily="2" charset="0"/>
        <a:ea typeface="+mn-ea"/>
        <a:cs typeface="+mn-cs"/>
      </a:defRPr>
    </a:lvl6pPr>
    <a:lvl7pPr marL="2743200" algn="l" defTabSz="914400" rtl="0" eaLnBrk="1" latinLnBrk="0" hangingPunct="1">
      <a:defRPr kern="1200">
        <a:solidFill>
          <a:schemeClr val="tx1"/>
        </a:solidFill>
        <a:latin typeface="20th Century Font" pitchFamily="2" charset="0"/>
        <a:ea typeface="+mn-ea"/>
        <a:cs typeface="+mn-cs"/>
      </a:defRPr>
    </a:lvl7pPr>
    <a:lvl8pPr marL="3200400" algn="l" defTabSz="914400" rtl="0" eaLnBrk="1" latinLnBrk="0" hangingPunct="1">
      <a:defRPr kern="1200">
        <a:solidFill>
          <a:schemeClr val="tx1"/>
        </a:solidFill>
        <a:latin typeface="20th Century Font" pitchFamily="2" charset="0"/>
        <a:ea typeface="+mn-ea"/>
        <a:cs typeface="+mn-cs"/>
      </a:defRPr>
    </a:lvl8pPr>
    <a:lvl9pPr marL="3657600" algn="l" defTabSz="914400" rtl="0" eaLnBrk="1" latinLnBrk="0" hangingPunct="1">
      <a:defRPr kern="1200">
        <a:solidFill>
          <a:schemeClr val="tx1"/>
        </a:solidFill>
        <a:latin typeface="20th Century Font"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6600"/>
    <a:srgbClr val="33CC33"/>
    <a:srgbClr val="080808"/>
    <a:srgbClr val="0066FF"/>
    <a:srgbClr val="FFFF00"/>
    <a:srgbClr val="0000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95" autoAdjust="0"/>
    <p:restoredTop sz="95501" autoAdjust="0"/>
  </p:normalViewPr>
  <p:slideViewPr>
    <p:cSldViewPr>
      <p:cViewPr>
        <p:scale>
          <a:sx n="100" d="100"/>
          <a:sy n="100" d="100"/>
        </p:scale>
        <p:origin x="96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2667000"/>
            <a:ext cx="9144000" cy="552450"/>
          </a:xfrm>
        </p:spPr>
        <p:txBody>
          <a:bodyPr/>
          <a:lstStyle>
            <a:lvl1pPr algn="ctr">
              <a:defRPr sz="4800">
                <a:ln cmpd="sng">
                  <a:solidFill>
                    <a:schemeClr val="tx1"/>
                  </a:solidFill>
                </a:ln>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11267" name="Rectangle 3"/>
          <p:cNvSpPr>
            <a:spLocks noGrp="1" noChangeArrowheads="1"/>
          </p:cNvSpPr>
          <p:nvPr>
            <p:ph type="subTitle" idx="1"/>
          </p:nvPr>
        </p:nvSpPr>
        <p:spPr>
          <a:xfrm>
            <a:off x="0" y="3276600"/>
            <a:ext cx="9144000" cy="381000"/>
          </a:xfrm>
        </p:spPr>
        <p:txBody>
          <a:bodyPr/>
          <a:lstStyle>
            <a:lvl1pPr marL="0" indent="0" algn="ctr">
              <a:defRPr/>
            </a:lvl1pPr>
          </a:lstStyle>
          <a:p>
            <a:r>
              <a:rPr lang="en-US" smtClean="0"/>
              <a:t>Click to edit Master subtitle style</a:t>
            </a:r>
            <a:endParaRPr lang="en-US"/>
          </a:p>
        </p:txBody>
      </p:sp>
      <p:sp>
        <p:nvSpPr>
          <p:cNvPr id="11268" name="Rectangle 4"/>
          <p:cNvSpPr>
            <a:spLocks noGrp="1" noChangeArrowheads="1"/>
          </p:cNvSpPr>
          <p:nvPr>
            <p:ph type="dt" sz="half" idx="2"/>
          </p:nvPr>
        </p:nvSpPr>
        <p:spPr>
          <a:xfrm>
            <a:off x="0" y="6689725"/>
            <a:ext cx="2133600" cy="168275"/>
          </a:xfrm>
        </p:spPr>
        <p:txBody>
          <a:bodyPr/>
          <a:lstStyle>
            <a:lvl1pPr>
              <a:defRPr b="0">
                <a:latin typeface="Arial Black" pitchFamily="34" charset="0"/>
              </a:defRPr>
            </a:lvl1pPr>
          </a:lstStyle>
          <a:p>
            <a:endParaRPr lang="en-US"/>
          </a:p>
        </p:txBody>
      </p:sp>
      <p:sp>
        <p:nvSpPr>
          <p:cNvPr id="11269" name="Rectangle 5"/>
          <p:cNvSpPr>
            <a:spLocks noGrp="1" noChangeArrowheads="1"/>
          </p:cNvSpPr>
          <p:nvPr>
            <p:ph type="ftr" sz="quarter" idx="3"/>
          </p:nvPr>
        </p:nvSpPr>
        <p:spPr/>
        <p:txBody>
          <a:bodyPr/>
          <a:lstStyle>
            <a:lvl1pPr>
              <a:defRPr b="0">
                <a:latin typeface="Arial Black" pitchFamily="34" charset="0"/>
              </a:defRPr>
            </a:lvl1pPr>
          </a:lstStyle>
          <a:p>
            <a:endParaRPr lang="en-US"/>
          </a:p>
        </p:txBody>
      </p:sp>
      <p:sp>
        <p:nvSpPr>
          <p:cNvPr id="11270" name="Rectangle 6"/>
          <p:cNvSpPr>
            <a:spLocks noGrp="1" noChangeArrowheads="1"/>
          </p:cNvSpPr>
          <p:nvPr>
            <p:ph type="sldNum" sz="quarter" idx="4"/>
          </p:nvPr>
        </p:nvSpPr>
        <p:spPr>
          <a:xfrm>
            <a:off x="7010400" y="6689725"/>
            <a:ext cx="2133600" cy="168275"/>
          </a:xfrm>
        </p:spPr>
        <p:txBody>
          <a:bodyPr/>
          <a:lstStyle>
            <a:lvl1pPr>
              <a:defRPr b="0">
                <a:latin typeface="Arial Black" pitchFamily="34" charset="0"/>
              </a:defRPr>
            </a:lvl1pPr>
          </a:lstStyle>
          <a:p>
            <a:fld id="{965A50E8-66C7-4CA4-B164-8DB55A97DA9C}"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F81791-1B55-45C5-A764-481564CDF2F0}"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AF0FC3-321F-417B-AAFF-F50494764A6F}"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81000"/>
            <a:ext cx="1676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61341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C6F885-9346-4384-A8D5-0D0BF5928F9A}"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114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114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661150"/>
            <a:ext cx="2133600" cy="196850"/>
          </a:xfrm>
        </p:spPr>
        <p:txBody>
          <a:bodyPr/>
          <a:lstStyle>
            <a:lvl1pPr>
              <a:defRPr/>
            </a:lvl1pPr>
          </a:lstStyle>
          <a:p>
            <a:endParaRPr lang="en-US"/>
          </a:p>
        </p:txBody>
      </p:sp>
      <p:sp>
        <p:nvSpPr>
          <p:cNvPr id="6" name="Footer Placeholder 5"/>
          <p:cNvSpPr>
            <a:spLocks noGrp="1"/>
          </p:cNvSpPr>
          <p:nvPr>
            <p:ph type="ftr" sz="quarter" idx="11"/>
          </p:nvPr>
        </p:nvSpPr>
        <p:spPr>
          <a:xfrm>
            <a:off x="3124200" y="6689725"/>
            <a:ext cx="2895600" cy="168275"/>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689725"/>
            <a:ext cx="2133600" cy="136525"/>
          </a:xfrm>
        </p:spPr>
        <p:txBody>
          <a:bodyPr/>
          <a:lstStyle>
            <a:lvl1pPr>
              <a:defRPr/>
            </a:lvl1pPr>
          </a:lstStyle>
          <a:p>
            <a:fld id="{DC2FF248-304B-4269-96A6-CD0309379EC5}"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381000"/>
            <a:ext cx="8382000" cy="457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838200"/>
            <a:ext cx="41148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838200"/>
            <a:ext cx="41148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1000" y="3657600"/>
            <a:ext cx="41148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57600"/>
            <a:ext cx="41148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661150"/>
            <a:ext cx="2133600" cy="196850"/>
          </a:xfrm>
        </p:spPr>
        <p:txBody>
          <a:bodyPr/>
          <a:lstStyle>
            <a:lvl1pPr>
              <a:defRPr/>
            </a:lvl1pPr>
          </a:lstStyle>
          <a:p>
            <a:endParaRPr lang="en-US"/>
          </a:p>
        </p:txBody>
      </p:sp>
      <p:sp>
        <p:nvSpPr>
          <p:cNvPr id="8" name="Footer Placeholder 7"/>
          <p:cNvSpPr>
            <a:spLocks noGrp="1"/>
          </p:cNvSpPr>
          <p:nvPr>
            <p:ph type="ftr" sz="quarter" idx="11"/>
          </p:nvPr>
        </p:nvSpPr>
        <p:spPr>
          <a:xfrm>
            <a:off x="3124200" y="6689725"/>
            <a:ext cx="2895600" cy="168275"/>
          </a:xfrm>
        </p:spPr>
        <p:txBody>
          <a:bodyPr/>
          <a:lstStyle>
            <a:lvl1pPr>
              <a:defRPr/>
            </a:lvl1pPr>
          </a:lstStyle>
          <a:p>
            <a:endParaRPr lang="en-US"/>
          </a:p>
        </p:txBody>
      </p:sp>
      <p:sp>
        <p:nvSpPr>
          <p:cNvPr id="9" name="Slide Number Placeholder 8"/>
          <p:cNvSpPr>
            <a:spLocks noGrp="1"/>
          </p:cNvSpPr>
          <p:nvPr>
            <p:ph type="sldNum" sz="quarter" idx="12"/>
          </p:nvPr>
        </p:nvSpPr>
        <p:spPr>
          <a:xfrm>
            <a:off x="7010400" y="6689725"/>
            <a:ext cx="2133600" cy="136525"/>
          </a:xfrm>
        </p:spPr>
        <p:txBody>
          <a:bodyPr/>
          <a:lstStyle>
            <a:lvl1pPr>
              <a:defRPr/>
            </a:lvl1pPr>
          </a:lstStyle>
          <a:p>
            <a:fld id="{6CD785CE-38B9-4E74-935B-04B73D917BFE}"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9DD760-A22C-441D-99DC-6F1C4C0943AA}"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43125"/>
            <a:ext cx="7772400" cy="1362075"/>
          </a:xfrm>
        </p:spPr>
        <p:txBody>
          <a:bodyPr anchor="t"/>
          <a:lstStyle>
            <a:lvl1pPr algn="ctr">
              <a:defRPr lang="en-US" sz="4800" dirty="0" smtClean="0">
                <a:ln cmpd="sng">
                  <a:solidFill>
                    <a:schemeClr val="tx1"/>
                  </a:solidFill>
                </a:ln>
                <a:solidFill>
                  <a:schemeClr val="bg1"/>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5721FE-3422-41A8-B7B3-BCDDE74ED9A0}"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295400"/>
            <a:ext cx="32004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2004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8D451D-359A-43DB-B681-B29FDF0D4610}"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0B77DC6-A8DD-4286-8A88-DF0FD9141D9E}"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ACEBC6A-ADB2-40AE-982D-A19553501F7D}"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1B3348B-F233-4814-A17B-3F42AEB7EA32}"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1B3348B-F233-4814-A17B-3F42AEB7EA32}"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2093913" cy="10096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200"/>
            <a:ext cx="42735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0" y="2286000"/>
            <a:ext cx="20939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91F54B-7AE9-4CF1-B300-23CD7DF4D42A}" type="slidenum">
              <a:rPr lang="en-US"/>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85800"/>
            <a:ext cx="830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295400" y="1371600"/>
            <a:ext cx="655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b="1">
                <a:solidFill>
                  <a:schemeClr val="bg1"/>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b="1">
                <a:solidFill>
                  <a:schemeClr val="bg1"/>
                </a:solidFill>
                <a:latin typeface="+mn-lt"/>
              </a:defRPr>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solidFill>
                  <a:schemeClr val="bg1"/>
                </a:solidFill>
                <a:latin typeface="+mn-lt"/>
              </a:defRPr>
            </a:lvl1pPr>
          </a:lstStyle>
          <a:p>
            <a:fld id="{EA125C66-FD94-4C83-9B7C-9FA556A1D8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2"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p:titleStyle>
    <p:body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780928"/>
            <a:ext cx="9144000" cy="552450"/>
          </a:xfrm>
        </p:spPr>
        <p:txBody>
          <a:bodyPr/>
          <a:lstStyle/>
          <a:p>
            <a:r>
              <a:rPr lang="en-US" b="1" dirty="0" smtClean="0">
                <a:solidFill>
                  <a:srgbClr val="C00000"/>
                </a:solidFill>
                <a:latin typeface="+mn-lt"/>
              </a:rPr>
              <a:t>S1 </a:t>
            </a:r>
            <a:r>
              <a:rPr lang="en-US" b="1" dirty="0" err="1" smtClean="0">
                <a:solidFill>
                  <a:srgbClr val="C00000"/>
                </a:solidFill>
                <a:latin typeface="+mn-lt"/>
              </a:rPr>
              <a:t>KaL</a:t>
            </a:r>
            <a:r>
              <a:rPr lang="en-US" b="1" dirty="0" smtClean="0">
                <a:solidFill>
                  <a:srgbClr val="C00000"/>
                </a:solidFill>
                <a:latin typeface="+mn-lt"/>
              </a:rPr>
              <a:t> Tools for Writing</a:t>
            </a:r>
            <a:br>
              <a:rPr lang="en-US" b="1" dirty="0" smtClean="0">
                <a:solidFill>
                  <a:srgbClr val="C00000"/>
                </a:solidFill>
                <a:latin typeface="+mn-lt"/>
              </a:rPr>
            </a:br>
            <a:r>
              <a:rPr lang="en-US" b="1" dirty="0" smtClean="0">
                <a:solidFill>
                  <a:srgbClr val="C00000"/>
                </a:solidFill>
                <a:latin typeface="+mn-lt"/>
              </a:rPr>
              <a:t>Answers</a:t>
            </a:r>
            <a:endParaRPr lang="en-US" b="1" dirty="0">
              <a:solidFill>
                <a:srgbClr val="C00000"/>
              </a:solidFill>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780928"/>
            <a:ext cx="9144000" cy="552450"/>
          </a:xfrm>
        </p:spPr>
        <p:txBody>
          <a:bodyPr/>
          <a:lstStyle/>
          <a:p>
            <a:r>
              <a:rPr lang="en-US" b="1" dirty="0" smtClean="0">
                <a:solidFill>
                  <a:srgbClr val="C00000"/>
                </a:solidFill>
                <a:latin typeface="+mn-lt"/>
              </a:rPr>
              <a:t>Adjectives </a:t>
            </a:r>
            <a:endParaRPr lang="en-US" dirty="0">
              <a:solidFill>
                <a:srgbClr val="C00000"/>
              </a:solidFill>
            </a:endParaRPr>
          </a:p>
        </p:txBody>
      </p:sp>
    </p:spTree>
    <p:extLst>
      <p:ext uri="{BB962C8B-B14F-4D97-AF65-F5344CB8AC3E}">
        <p14:creationId xmlns:p14="http://schemas.microsoft.com/office/powerpoint/2010/main" val="1389121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780928"/>
            <a:ext cx="9144000" cy="552450"/>
          </a:xfrm>
        </p:spPr>
        <p:txBody>
          <a:bodyPr/>
          <a:lstStyle/>
          <a:p>
            <a:r>
              <a:rPr lang="en-US" sz="5400" b="1" dirty="0" smtClean="0">
                <a:solidFill>
                  <a:srgbClr val="C00000"/>
                </a:solidFill>
                <a:latin typeface="+mn-lt"/>
              </a:rPr>
              <a:t>Plurals </a:t>
            </a:r>
            <a:endParaRPr lang="en-US" sz="2800" dirty="0">
              <a:solidFill>
                <a:srgbClr val="C00000"/>
              </a:solidFill>
            </a:endParaRPr>
          </a:p>
        </p:txBody>
      </p:sp>
    </p:spTree>
    <p:extLst>
      <p:ext uri="{BB962C8B-B14F-4D97-AF65-F5344CB8AC3E}">
        <p14:creationId xmlns:p14="http://schemas.microsoft.com/office/powerpoint/2010/main" val="4578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51720" y="620688"/>
            <a:ext cx="4862228"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b="1"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Plurals </a:t>
            </a:r>
            <a:endParaRPr kumimoji="0" lang="en-GB" altLang="en-US" sz="1600" b="1"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endParaRPr>
          </a:p>
          <a:p>
            <a:endParaRPr lang="en-GB" sz="1600" b="1" dirty="0" smtClean="0"/>
          </a:p>
          <a:p>
            <a:endParaRPr lang="en-GB" sz="1600" b="1" dirty="0">
              <a:solidFill>
                <a:srgbClr val="C00000"/>
              </a:solidFill>
              <a:latin typeface="+mn-lt"/>
            </a:endParaRPr>
          </a:p>
          <a:p>
            <a:r>
              <a:rPr lang="en-GB" sz="1600" b="1" dirty="0" smtClean="0">
                <a:solidFill>
                  <a:srgbClr val="C00000"/>
                </a:solidFill>
                <a:latin typeface="+mn-lt"/>
              </a:rPr>
              <a:t>Rules</a:t>
            </a:r>
            <a:endParaRPr lang="en-GB" sz="1600" dirty="0">
              <a:solidFill>
                <a:srgbClr val="C00000"/>
              </a:solidFill>
              <a:latin typeface="+mn-lt"/>
            </a:endParaRPr>
          </a:p>
          <a:p>
            <a:r>
              <a:rPr lang="en-GB" sz="1600" dirty="0">
                <a:solidFill>
                  <a:srgbClr val="C00000"/>
                </a:solidFill>
                <a:latin typeface="+mn-lt"/>
              </a:rPr>
              <a:t> </a:t>
            </a:r>
          </a:p>
          <a:p>
            <a:r>
              <a:rPr lang="en-GB" sz="1600" dirty="0">
                <a:solidFill>
                  <a:srgbClr val="C00000"/>
                </a:solidFill>
                <a:latin typeface="+mn-lt"/>
              </a:rPr>
              <a:t>Most nouns simply add -</a:t>
            </a:r>
            <a:r>
              <a:rPr lang="en-GB" sz="1600" b="1" dirty="0">
                <a:solidFill>
                  <a:srgbClr val="C00000"/>
                </a:solidFill>
                <a:latin typeface="+mn-lt"/>
              </a:rPr>
              <a:t>s </a:t>
            </a:r>
            <a:r>
              <a:rPr lang="en-GB" sz="1600" dirty="0">
                <a:solidFill>
                  <a:srgbClr val="C00000"/>
                </a:solidFill>
                <a:latin typeface="+mn-lt"/>
              </a:rPr>
              <a:t>or -</a:t>
            </a:r>
            <a:r>
              <a:rPr lang="en-GB" sz="1600" b="1" dirty="0" err="1">
                <a:solidFill>
                  <a:srgbClr val="C00000"/>
                </a:solidFill>
                <a:latin typeface="+mn-lt"/>
              </a:rPr>
              <a:t>es</a:t>
            </a:r>
            <a:r>
              <a:rPr lang="en-GB" sz="1600" dirty="0">
                <a:solidFill>
                  <a:srgbClr val="C00000"/>
                </a:solidFill>
                <a:latin typeface="+mn-lt"/>
              </a:rPr>
              <a:t> to form the plural.</a:t>
            </a:r>
          </a:p>
          <a:p>
            <a:r>
              <a:rPr lang="en-GB" sz="1600" dirty="0" err="1">
                <a:solidFill>
                  <a:srgbClr val="C00000"/>
                </a:solidFill>
                <a:latin typeface="+mn-lt"/>
              </a:rPr>
              <a:t>e.g</a:t>
            </a:r>
            <a:r>
              <a:rPr lang="en-GB" sz="1600" dirty="0">
                <a:solidFill>
                  <a:srgbClr val="C00000"/>
                </a:solidFill>
                <a:latin typeface="+mn-lt"/>
              </a:rPr>
              <a:t> 	table		table</a:t>
            </a:r>
            <a:r>
              <a:rPr lang="en-GB" sz="1600" b="1" dirty="0">
                <a:solidFill>
                  <a:srgbClr val="C00000"/>
                </a:solidFill>
                <a:latin typeface="+mn-lt"/>
              </a:rPr>
              <a:t>s</a:t>
            </a:r>
            <a:endParaRPr lang="en-GB" sz="1600" dirty="0">
              <a:solidFill>
                <a:srgbClr val="C00000"/>
              </a:solidFill>
              <a:latin typeface="+mn-lt"/>
            </a:endParaRPr>
          </a:p>
          <a:p>
            <a:r>
              <a:rPr lang="en-GB" sz="1600" dirty="0">
                <a:solidFill>
                  <a:srgbClr val="C00000"/>
                </a:solidFill>
                <a:latin typeface="+mn-lt"/>
              </a:rPr>
              <a:t>		cat		cat</a:t>
            </a:r>
            <a:r>
              <a:rPr lang="en-GB" sz="1600" b="1" dirty="0">
                <a:solidFill>
                  <a:srgbClr val="C00000"/>
                </a:solidFill>
                <a:latin typeface="+mn-lt"/>
              </a:rPr>
              <a:t>s</a:t>
            </a:r>
            <a:endParaRPr lang="en-GB" sz="1600" dirty="0">
              <a:solidFill>
                <a:srgbClr val="C00000"/>
              </a:solidFill>
              <a:latin typeface="+mn-lt"/>
            </a:endParaRPr>
          </a:p>
          <a:p>
            <a:r>
              <a:rPr lang="en-GB" sz="1600" dirty="0">
                <a:solidFill>
                  <a:srgbClr val="C00000"/>
                </a:solidFill>
                <a:latin typeface="+mn-lt"/>
              </a:rPr>
              <a:t>		</a:t>
            </a:r>
            <a:r>
              <a:rPr lang="en-GB" sz="1600" dirty="0" err="1">
                <a:solidFill>
                  <a:srgbClr val="C00000"/>
                </a:solidFill>
                <a:latin typeface="+mn-lt"/>
              </a:rPr>
              <a:t>fow</a:t>
            </a:r>
            <a:r>
              <a:rPr lang="en-GB" sz="1600" dirty="0">
                <a:solidFill>
                  <a:srgbClr val="C00000"/>
                </a:solidFill>
                <a:latin typeface="+mn-lt"/>
              </a:rPr>
              <a:t>		fox</a:t>
            </a:r>
            <a:r>
              <a:rPr lang="en-GB" sz="1600" b="1" dirty="0">
                <a:solidFill>
                  <a:srgbClr val="C00000"/>
                </a:solidFill>
                <a:latin typeface="+mn-lt"/>
              </a:rPr>
              <a:t>es</a:t>
            </a:r>
            <a:endParaRPr lang="en-GB" sz="1600" dirty="0">
              <a:solidFill>
                <a:srgbClr val="C00000"/>
              </a:solidFill>
              <a:latin typeface="+mn-lt"/>
            </a:endParaRPr>
          </a:p>
          <a:p>
            <a:r>
              <a:rPr lang="en-GB" sz="1600" dirty="0">
                <a:solidFill>
                  <a:srgbClr val="C00000"/>
                </a:solidFill>
                <a:latin typeface="+mn-lt"/>
              </a:rPr>
              <a:t> </a:t>
            </a:r>
          </a:p>
          <a:p>
            <a:r>
              <a:rPr lang="en-GB" sz="1600" b="1" dirty="0">
                <a:solidFill>
                  <a:srgbClr val="C00000"/>
                </a:solidFill>
                <a:latin typeface="+mn-lt"/>
              </a:rPr>
              <a:t>But some groups of nouns require extra care.</a:t>
            </a:r>
            <a:endParaRPr lang="en-GB" sz="1600" dirty="0">
              <a:solidFill>
                <a:srgbClr val="C00000"/>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600" b="0" i="0" u="none" strike="noStrike" cap="none" normalizeH="0" baseline="0" dirty="0" smtClean="0">
              <a:ln>
                <a:noFill/>
              </a:ln>
              <a:solidFill>
                <a:srgbClr val="6600FF"/>
              </a:solidFill>
              <a:effectLst/>
              <a:latin typeface="+mn-lt"/>
            </a:endParaRPr>
          </a:p>
        </p:txBody>
      </p:sp>
    </p:spTree>
    <p:extLst>
      <p:ext uri="{BB962C8B-B14F-4D97-AF65-F5344CB8AC3E}">
        <p14:creationId xmlns:p14="http://schemas.microsoft.com/office/powerpoint/2010/main" val="388468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63688" y="404664"/>
            <a:ext cx="576064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b="1"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Plurals </a:t>
            </a:r>
            <a:endParaRPr kumimoji="0" lang="en-GB" altLang="en-US" sz="1600" b="1"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endParaRPr>
          </a:p>
          <a:p>
            <a:endParaRPr lang="en-GB" sz="1600" b="1" dirty="0" smtClean="0">
              <a:solidFill>
                <a:srgbClr val="C00000"/>
              </a:solidFill>
              <a:latin typeface="+mn-lt"/>
            </a:endParaRPr>
          </a:p>
          <a:p>
            <a:endParaRPr lang="en-GB" sz="1600" b="1" dirty="0">
              <a:solidFill>
                <a:srgbClr val="C00000"/>
              </a:solidFill>
              <a:latin typeface="+mn-lt"/>
            </a:endParaRPr>
          </a:p>
          <a:p>
            <a:r>
              <a:rPr lang="en-GB" sz="1600" b="1" dirty="0">
                <a:solidFill>
                  <a:srgbClr val="C00000"/>
                </a:solidFill>
                <a:latin typeface="+mn-lt"/>
              </a:rPr>
              <a:t>Nouns ending in –y </a:t>
            </a:r>
            <a:endParaRPr lang="en-GB" sz="1600" dirty="0">
              <a:solidFill>
                <a:srgbClr val="C00000"/>
              </a:solidFill>
              <a:latin typeface="+mn-lt"/>
            </a:endParaRPr>
          </a:p>
          <a:p>
            <a:r>
              <a:rPr lang="en-GB" sz="1600" dirty="0">
                <a:solidFill>
                  <a:srgbClr val="C00000"/>
                </a:solidFill>
                <a:latin typeface="+mn-lt"/>
              </a:rPr>
              <a:t>Nouns ending in a vowel +y ( -ay, -</a:t>
            </a:r>
            <a:r>
              <a:rPr lang="en-GB" sz="1600" dirty="0" err="1">
                <a:solidFill>
                  <a:srgbClr val="C00000"/>
                </a:solidFill>
                <a:latin typeface="+mn-lt"/>
              </a:rPr>
              <a:t>ey</a:t>
            </a:r>
            <a:r>
              <a:rPr lang="en-GB" sz="1600" dirty="0">
                <a:solidFill>
                  <a:srgbClr val="C00000"/>
                </a:solidFill>
                <a:latin typeface="+mn-lt"/>
              </a:rPr>
              <a:t>, -oy, -</a:t>
            </a:r>
            <a:r>
              <a:rPr lang="en-GB" sz="1600" dirty="0" err="1">
                <a:solidFill>
                  <a:srgbClr val="C00000"/>
                </a:solidFill>
                <a:latin typeface="+mn-lt"/>
              </a:rPr>
              <a:t>uy</a:t>
            </a:r>
            <a:r>
              <a:rPr lang="en-GB" sz="1600" dirty="0">
                <a:solidFill>
                  <a:srgbClr val="C00000"/>
                </a:solidFill>
                <a:latin typeface="+mn-lt"/>
              </a:rPr>
              <a:t>) are straightforward.  Add –s.</a:t>
            </a:r>
          </a:p>
          <a:p>
            <a:r>
              <a:rPr lang="en-GB" sz="1600" dirty="0">
                <a:solidFill>
                  <a:srgbClr val="C00000"/>
                </a:solidFill>
                <a:latin typeface="+mn-lt"/>
              </a:rPr>
              <a:t>e.g.	monkey	monkey</a:t>
            </a:r>
            <a:r>
              <a:rPr lang="en-GB" sz="1600" b="1" dirty="0">
                <a:solidFill>
                  <a:srgbClr val="C00000"/>
                </a:solidFill>
                <a:latin typeface="+mn-lt"/>
              </a:rPr>
              <a:t>s</a:t>
            </a:r>
            <a:endParaRPr lang="en-GB" sz="1600" dirty="0">
              <a:solidFill>
                <a:srgbClr val="C00000"/>
              </a:solidFill>
              <a:latin typeface="+mn-lt"/>
            </a:endParaRPr>
          </a:p>
          <a:p>
            <a:r>
              <a:rPr lang="en-GB" sz="1600" dirty="0">
                <a:solidFill>
                  <a:srgbClr val="C00000"/>
                </a:solidFill>
                <a:latin typeface="+mn-lt"/>
              </a:rPr>
              <a:t> </a:t>
            </a:r>
          </a:p>
          <a:p>
            <a:r>
              <a:rPr lang="en-GB" sz="1600" dirty="0">
                <a:solidFill>
                  <a:srgbClr val="C00000"/>
                </a:solidFill>
                <a:latin typeface="+mn-lt"/>
              </a:rPr>
              <a:t>Nouns ending in a consonant +y (-by, -</a:t>
            </a:r>
            <a:r>
              <a:rPr lang="en-GB" sz="1600" dirty="0" err="1">
                <a:solidFill>
                  <a:srgbClr val="C00000"/>
                </a:solidFill>
                <a:latin typeface="+mn-lt"/>
              </a:rPr>
              <a:t>py</a:t>
            </a:r>
            <a:r>
              <a:rPr lang="en-GB" sz="1600" dirty="0">
                <a:solidFill>
                  <a:srgbClr val="C00000"/>
                </a:solidFill>
                <a:latin typeface="+mn-lt"/>
              </a:rPr>
              <a:t>, -ty </a:t>
            </a:r>
            <a:r>
              <a:rPr lang="en-GB" sz="1600" dirty="0" err="1">
                <a:solidFill>
                  <a:srgbClr val="C00000"/>
                </a:solidFill>
                <a:latin typeface="+mn-lt"/>
              </a:rPr>
              <a:t>etc</a:t>
            </a:r>
            <a:r>
              <a:rPr lang="en-GB" sz="1600" dirty="0">
                <a:solidFill>
                  <a:srgbClr val="C00000"/>
                </a:solidFill>
                <a:latin typeface="+mn-lt"/>
              </a:rPr>
              <a:t>) are more complicated.  Change –y to –</a:t>
            </a:r>
            <a:r>
              <a:rPr lang="en-GB" sz="1600" dirty="0" err="1">
                <a:solidFill>
                  <a:srgbClr val="C00000"/>
                </a:solidFill>
                <a:latin typeface="+mn-lt"/>
              </a:rPr>
              <a:t>ies</a:t>
            </a:r>
            <a:r>
              <a:rPr lang="en-GB" sz="1600" dirty="0">
                <a:solidFill>
                  <a:srgbClr val="C00000"/>
                </a:solidFill>
                <a:latin typeface="+mn-lt"/>
              </a:rPr>
              <a:t>.</a:t>
            </a:r>
          </a:p>
          <a:p>
            <a:r>
              <a:rPr lang="en-GB" sz="1600" dirty="0" err="1">
                <a:solidFill>
                  <a:srgbClr val="C00000"/>
                </a:solidFill>
                <a:latin typeface="+mn-lt"/>
              </a:rPr>
              <a:t>e.g</a:t>
            </a:r>
            <a:r>
              <a:rPr lang="en-GB" sz="1600" dirty="0">
                <a:solidFill>
                  <a:srgbClr val="C00000"/>
                </a:solidFill>
                <a:latin typeface="+mn-lt"/>
              </a:rPr>
              <a:t>	baby		bab</a:t>
            </a:r>
            <a:r>
              <a:rPr lang="en-GB" sz="1600" b="1" dirty="0">
                <a:solidFill>
                  <a:srgbClr val="C00000"/>
                </a:solidFill>
                <a:latin typeface="+mn-lt"/>
              </a:rPr>
              <a:t>ies</a:t>
            </a:r>
            <a:endParaRPr lang="en-GB" sz="1600" dirty="0">
              <a:solidFill>
                <a:srgbClr val="C00000"/>
              </a:solidFill>
              <a:latin typeface="+mn-lt"/>
            </a:endParaRPr>
          </a:p>
          <a:p>
            <a:r>
              <a:rPr lang="en-GB" sz="1600" b="1" dirty="0">
                <a:solidFill>
                  <a:srgbClr val="C00000"/>
                </a:solidFill>
                <a:latin typeface="+mn-lt"/>
              </a:rPr>
              <a:t> </a:t>
            </a:r>
            <a:endParaRPr lang="en-GB" sz="1600" dirty="0">
              <a:solidFill>
                <a:srgbClr val="C00000"/>
              </a:solidFill>
              <a:latin typeface="+mn-lt"/>
            </a:endParaRPr>
          </a:p>
          <a:p>
            <a:r>
              <a:rPr lang="en-GB" sz="1600" b="1" dirty="0">
                <a:solidFill>
                  <a:srgbClr val="C00000"/>
                </a:solidFill>
                <a:latin typeface="+mn-lt"/>
              </a:rPr>
              <a:t>Nouns ending in –f</a:t>
            </a:r>
            <a:endParaRPr lang="en-GB" sz="1600" dirty="0">
              <a:solidFill>
                <a:srgbClr val="C00000"/>
              </a:solidFill>
              <a:latin typeface="+mn-lt"/>
            </a:endParaRPr>
          </a:p>
          <a:p>
            <a:r>
              <a:rPr lang="en-GB" sz="1600" dirty="0">
                <a:solidFill>
                  <a:srgbClr val="C00000"/>
                </a:solidFill>
                <a:latin typeface="+mn-lt"/>
              </a:rPr>
              <a:t>Add –s to nouns ending in –f.</a:t>
            </a:r>
          </a:p>
          <a:p>
            <a:r>
              <a:rPr lang="en-GB" sz="1600" dirty="0">
                <a:solidFill>
                  <a:srgbClr val="C00000"/>
                </a:solidFill>
                <a:latin typeface="+mn-lt"/>
              </a:rPr>
              <a:t>e.g. 	cliff		cliff</a:t>
            </a:r>
            <a:r>
              <a:rPr lang="en-GB" sz="1600" b="1" dirty="0">
                <a:solidFill>
                  <a:srgbClr val="C00000"/>
                </a:solidFill>
                <a:latin typeface="+mn-lt"/>
              </a:rPr>
              <a:t>s</a:t>
            </a:r>
            <a:endParaRPr lang="en-GB" sz="1600" dirty="0">
              <a:solidFill>
                <a:srgbClr val="C00000"/>
              </a:solidFill>
              <a:latin typeface="+mn-lt"/>
            </a:endParaRPr>
          </a:p>
          <a:p>
            <a:r>
              <a:rPr lang="en-GB" sz="1600" dirty="0">
                <a:solidFill>
                  <a:srgbClr val="C00000"/>
                </a:solidFill>
                <a:latin typeface="+mn-lt"/>
              </a:rPr>
              <a:t>However, if you hear a ‘v’ sound when you say the plural word, spell the plural –</a:t>
            </a:r>
            <a:r>
              <a:rPr lang="en-GB" sz="1600" dirty="0" err="1">
                <a:solidFill>
                  <a:srgbClr val="C00000"/>
                </a:solidFill>
                <a:latin typeface="+mn-lt"/>
              </a:rPr>
              <a:t>ves</a:t>
            </a:r>
            <a:r>
              <a:rPr lang="en-GB" sz="1600" dirty="0">
                <a:solidFill>
                  <a:srgbClr val="C00000"/>
                </a:solidFill>
                <a:latin typeface="+mn-lt"/>
              </a:rPr>
              <a:t>.</a:t>
            </a:r>
          </a:p>
          <a:p>
            <a:r>
              <a:rPr lang="en-GB" sz="1600" dirty="0">
                <a:solidFill>
                  <a:srgbClr val="C00000"/>
                </a:solidFill>
                <a:latin typeface="+mn-lt"/>
              </a:rPr>
              <a:t>e.g.	loaf		loa</a:t>
            </a:r>
            <a:r>
              <a:rPr lang="en-GB" sz="1600" b="1" dirty="0">
                <a:solidFill>
                  <a:srgbClr val="C00000"/>
                </a:solidFill>
                <a:latin typeface="+mn-lt"/>
              </a:rPr>
              <a:t>ves</a:t>
            </a:r>
            <a:endParaRPr lang="en-GB" sz="1600" dirty="0">
              <a:solidFill>
                <a:srgbClr val="C00000"/>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600" b="0" i="0" u="none" strike="noStrike" cap="none" normalizeH="0" baseline="0" dirty="0" smtClean="0">
              <a:ln>
                <a:noFill/>
              </a:ln>
              <a:solidFill>
                <a:srgbClr val="6600FF"/>
              </a:solidFill>
              <a:effectLst/>
              <a:latin typeface="+mn-lt"/>
            </a:endParaRPr>
          </a:p>
        </p:txBody>
      </p:sp>
    </p:spTree>
    <p:extLst>
      <p:ext uri="{BB962C8B-B14F-4D97-AF65-F5344CB8AC3E}">
        <p14:creationId xmlns:p14="http://schemas.microsoft.com/office/powerpoint/2010/main" val="2108666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91680" y="342528"/>
            <a:ext cx="6264696"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b="1"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Plurals </a:t>
            </a:r>
            <a:endParaRPr kumimoji="0" lang="en-GB" altLang="en-US" sz="1600" b="1"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endParaRPr>
          </a:p>
          <a:p>
            <a:endParaRPr lang="en-GB" sz="1600" b="1" dirty="0" smtClean="0">
              <a:solidFill>
                <a:srgbClr val="C00000"/>
              </a:solidFill>
              <a:latin typeface="+mn-lt"/>
            </a:endParaRPr>
          </a:p>
          <a:p>
            <a:endParaRPr lang="en-GB" sz="1600" b="1" dirty="0">
              <a:solidFill>
                <a:srgbClr val="C00000"/>
              </a:solidFill>
              <a:latin typeface="+mn-lt"/>
            </a:endParaRPr>
          </a:p>
          <a:p>
            <a:r>
              <a:rPr lang="en-GB" sz="1600" b="1" dirty="0">
                <a:solidFill>
                  <a:srgbClr val="C00000"/>
                </a:solidFill>
                <a:latin typeface="+mn-lt"/>
              </a:rPr>
              <a:t>Nouns ending in –o</a:t>
            </a:r>
            <a:endParaRPr lang="en-GB" sz="1600" dirty="0">
              <a:solidFill>
                <a:srgbClr val="C00000"/>
              </a:solidFill>
              <a:latin typeface="+mn-lt"/>
            </a:endParaRPr>
          </a:p>
          <a:p>
            <a:r>
              <a:rPr lang="en-GB" sz="1600" dirty="0">
                <a:solidFill>
                  <a:srgbClr val="C00000"/>
                </a:solidFill>
                <a:latin typeface="+mn-lt"/>
              </a:rPr>
              <a:t>Add –s to most nouns ending in –o.</a:t>
            </a:r>
          </a:p>
          <a:p>
            <a:r>
              <a:rPr lang="en-GB" sz="1600" dirty="0">
                <a:solidFill>
                  <a:srgbClr val="C00000"/>
                </a:solidFill>
                <a:latin typeface="+mn-lt"/>
              </a:rPr>
              <a:t>e.g.	photo	photo</a:t>
            </a:r>
            <a:r>
              <a:rPr lang="en-GB" sz="1600" b="1" dirty="0">
                <a:solidFill>
                  <a:srgbClr val="C00000"/>
                </a:solidFill>
                <a:latin typeface="+mn-lt"/>
              </a:rPr>
              <a:t>s</a:t>
            </a:r>
            <a:endParaRPr lang="en-GB" sz="1600" dirty="0">
              <a:solidFill>
                <a:srgbClr val="C00000"/>
              </a:solidFill>
              <a:latin typeface="+mn-lt"/>
            </a:endParaRPr>
          </a:p>
          <a:p>
            <a:r>
              <a:rPr lang="en-GB" sz="1600" dirty="0">
                <a:solidFill>
                  <a:srgbClr val="C00000"/>
                </a:solidFill>
                <a:latin typeface="+mn-lt"/>
              </a:rPr>
              <a:t>Be aware that there are some everyday exceptions.</a:t>
            </a:r>
          </a:p>
          <a:p>
            <a:r>
              <a:rPr lang="en-GB" sz="1600" dirty="0" err="1">
                <a:solidFill>
                  <a:srgbClr val="C00000"/>
                </a:solidFill>
                <a:latin typeface="+mn-lt"/>
              </a:rPr>
              <a:t>e.g</a:t>
            </a:r>
            <a:r>
              <a:rPr lang="en-GB" sz="1600" dirty="0">
                <a:solidFill>
                  <a:srgbClr val="C00000"/>
                </a:solidFill>
                <a:latin typeface="+mn-lt"/>
              </a:rPr>
              <a:t>	tomato	tomato</a:t>
            </a:r>
            <a:r>
              <a:rPr lang="en-GB" sz="1600" b="1" dirty="0">
                <a:solidFill>
                  <a:srgbClr val="C00000"/>
                </a:solidFill>
                <a:latin typeface="+mn-lt"/>
              </a:rPr>
              <a:t>es</a:t>
            </a:r>
            <a:endParaRPr lang="en-GB" sz="1600" dirty="0">
              <a:solidFill>
                <a:srgbClr val="C00000"/>
              </a:solidFill>
              <a:latin typeface="+mn-lt"/>
            </a:endParaRPr>
          </a:p>
          <a:p>
            <a:r>
              <a:rPr lang="en-GB" sz="1600" dirty="0">
                <a:solidFill>
                  <a:srgbClr val="C00000"/>
                </a:solidFill>
                <a:latin typeface="+mn-lt"/>
              </a:rPr>
              <a:t> </a:t>
            </a:r>
          </a:p>
          <a:p>
            <a:r>
              <a:rPr lang="en-GB" sz="1600" b="1" dirty="0">
                <a:solidFill>
                  <a:srgbClr val="C00000"/>
                </a:solidFill>
                <a:latin typeface="+mn-lt"/>
              </a:rPr>
              <a:t>There are a number of irregular plurals.</a:t>
            </a:r>
            <a:r>
              <a:rPr lang="en-GB" sz="1600" dirty="0">
                <a:solidFill>
                  <a:srgbClr val="C00000"/>
                </a:solidFill>
                <a:latin typeface="+mn-lt"/>
              </a:rPr>
              <a:t>  It is worth making a list of the ones you often need.</a:t>
            </a:r>
          </a:p>
          <a:p>
            <a:r>
              <a:rPr lang="en-GB" sz="1600" dirty="0">
                <a:solidFill>
                  <a:srgbClr val="C00000"/>
                </a:solidFill>
                <a:latin typeface="+mn-lt"/>
              </a:rPr>
              <a:t>man		men				louse		lice</a:t>
            </a:r>
          </a:p>
          <a:p>
            <a:r>
              <a:rPr lang="en-GB" sz="1600" dirty="0">
                <a:solidFill>
                  <a:srgbClr val="C00000"/>
                </a:solidFill>
                <a:latin typeface="+mn-lt"/>
              </a:rPr>
              <a:t>woman 		women			mouse 	mice</a:t>
            </a:r>
          </a:p>
          <a:p>
            <a:r>
              <a:rPr lang="en-GB" sz="1600" dirty="0">
                <a:solidFill>
                  <a:srgbClr val="C00000"/>
                </a:solidFill>
                <a:latin typeface="+mn-lt"/>
              </a:rPr>
              <a:t>goose 		geese			child		children</a:t>
            </a:r>
          </a:p>
          <a:p>
            <a:r>
              <a:rPr lang="en-GB" sz="1600" dirty="0">
                <a:solidFill>
                  <a:srgbClr val="C00000"/>
                </a:solidFill>
                <a:latin typeface="+mn-lt"/>
              </a:rPr>
              <a:t>tooth 		teeth			ox 		oxen</a:t>
            </a:r>
          </a:p>
          <a:p>
            <a:r>
              <a:rPr lang="en-GB" sz="1600" dirty="0">
                <a:solidFill>
                  <a:srgbClr val="C00000"/>
                </a:solidFill>
                <a:latin typeface="+mn-lt"/>
              </a:rPr>
              <a:t>foot 		feet				sheep 	sheep (no change)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600" b="0" i="0" u="none" strike="noStrike" cap="none" normalizeH="0" baseline="0" dirty="0" smtClean="0">
              <a:ln>
                <a:noFill/>
              </a:ln>
              <a:solidFill>
                <a:srgbClr val="6600FF"/>
              </a:solidFill>
              <a:effectLst/>
              <a:latin typeface="+mn-lt"/>
            </a:endParaRPr>
          </a:p>
        </p:txBody>
      </p:sp>
    </p:spTree>
    <p:extLst>
      <p:ext uri="{BB962C8B-B14F-4D97-AF65-F5344CB8AC3E}">
        <p14:creationId xmlns:p14="http://schemas.microsoft.com/office/powerpoint/2010/main" val="4261296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35696" y="548680"/>
            <a:ext cx="4572000" cy="3816429"/>
          </a:xfrm>
          <a:prstGeom prst="rect">
            <a:avLst/>
          </a:prstGeom>
        </p:spPr>
        <p:txBody>
          <a:bodyPr>
            <a:spAutoFit/>
          </a:bodyPr>
          <a:lstStyle/>
          <a:p>
            <a:pPr marL="228600">
              <a:spcAft>
                <a:spcPts val="0"/>
              </a:spcAft>
            </a:pPr>
            <a:r>
              <a:rPr lang="en-GB" b="1" dirty="0" smtClean="0">
                <a:solidFill>
                  <a:srgbClr val="C00000"/>
                </a:solidFill>
                <a:latin typeface="+mn-lt"/>
                <a:ea typeface="Times New Roman" panose="02020603050405020304" pitchFamily="18" charset="0"/>
                <a:cs typeface="Comic Sans MS" panose="030F0702030302020204" pitchFamily="66" charset="0"/>
              </a:rPr>
              <a:t>Task </a:t>
            </a:r>
          </a:p>
          <a:p>
            <a:pPr marL="228600">
              <a:spcAft>
                <a:spcPts val="0"/>
              </a:spcAft>
            </a:pPr>
            <a:endParaRPr lang="en-GB" sz="1600" dirty="0" smtClean="0">
              <a:solidFill>
                <a:srgbClr val="6600FF"/>
              </a:solidFill>
              <a:latin typeface="+mn-lt"/>
              <a:ea typeface="Times New Roman" panose="02020603050405020304" pitchFamily="18" charset="0"/>
              <a:cs typeface="Comic Sans MS" panose="030F0702030302020204" pitchFamily="66" charset="0"/>
            </a:endParaRPr>
          </a:p>
          <a:p>
            <a:pPr marL="228600">
              <a:spcAft>
                <a:spcPts val="0"/>
              </a:spcAft>
            </a:pPr>
            <a:r>
              <a:rPr lang="en-GB" sz="1600" dirty="0" smtClean="0">
                <a:solidFill>
                  <a:srgbClr val="C00000"/>
                </a:solidFill>
                <a:latin typeface="+mn-lt"/>
                <a:ea typeface="Times New Roman" panose="02020603050405020304" pitchFamily="18" charset="0"/>
                <a:cs typeface="Comic Sans MS" panose="030F0702030302020204" pitchFamily="66" charset="0"/>
              </a:rPr>
              <a:t>Write </a:t>
            </a:r>
            <a:r>
              <a:rPr lang="en-GB" sz="1600" dirty="0">
                <a:solidFill>
                  <a:srgbClr val="C00000"/>
                </a:solidFill>
                <a:latin typeface="+mn-lt"/>
                <a:ea typeface="Times New Roman" panose="02020603050405020304" pitchFamily="18" charset="0"/>
                <a:cs typeface="Comic Sans MS" panose="030F0702030302020204" pitchFamily="66" charset="0"/>
              </a:rPr>
              <a:t>the plurals of these singular nouns</a:t>
            </a:r>
            <a:r>
              <a:rPr lang="en-GB" sz="1600" dirty="0" smtClean="0">
                <a:solidFill>
                  <a:srgbClr val="C00000"/>
                </a:solidFill>
                <a:latin typeface="+mn-lt"/>
                <a:ea typeface="Times New Roman" panose="02020603050405020304" pitchFamily="18" charset="0"/>
                <a:cs typeface="Comic Sans MS" panose="030F0702030302020204" pitchFamily="66" charset="0"/>
              </a:rPr>
              <a:t>.</a:t>
            </a:r>
          </a:p>
          <a:p>
            <a:pPr marL="228600">
              <a:spcAft>
                <a:spcPts val="0"/>
              </a:spcAft>
            </a:pPr>
            <a:endParaRPr lang="en-GB" sz="1600" dirty="0">
              <a:solidFill>
                <a:srgbClr val="C00000"/>
              </a:solidFill>
              <a:latin typeface="+mn-lt"/>
              <a:ea typeface="Times New Roman" panose="02020603050405020304" pitchFamily="18" charset="0"/>
            </a:endParaRPr>
          </a:p>
          <a:p>
            <a:pPr marL="228600">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a)Thief – thieves </a:t>
            </a:r>
            <a:endParaRPr lang="en-GB" sz="1600" dirty="0">
              <a:solidFill>
                <a:srgbClr val="6600FF"/>
              </a:solidFill>
              <a:latin typeface="+mn-lt"/>
              <a:ea typeface="Times New Roman" panose="02020603050405020304" pitchFamily="18" charset="0"/>
            </a:endParaRPr>
          </a:p>
          <a:p>
            <a:pPr marL="228600">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b)City – cities </a:t>
            </a:r>
            <a:endParaRPr lang="en-GB" sz="1600" dirty="0">
              <a:solidFill>
                <a:srgbClr val="6600FF"/>
              </a:solidFill>
              <a:latin typeface="+mn-lt"/>
              <a:ea typeface="Times New Roman" panose="02020603050405020304" pitchFamily="18" charset="0"/>
            </a:endParaRPr>
          </a:p>
          <a:p>
            <a:pPr marL="228600">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c)Woman – women  </a:t>
            </a:r>
            <a:endParaRPr lang="en-GB" sz="1600" dirty="0">
              <a:solidFill>
                <a:srgbClr val="6600FF"/>
              </a:solidFill>
              <a:latin typeface="+mn-lt"/>
              <a:ea typeface="Times New Roman" panose="02020603050405020304" pitchFamily="18" charset="0"/>
            </a:endParaRPr>
          </a:p>
          <a:p>
            <a:pPr marL="228600">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d)Memory – memories  </a:t>
            </a:r>
            <a:endParaRPr lang="en-GB" sz="1600" dirty="0">
              <a:solidFill>
                <a:srgbClr val="6600FF"/>
              </a:solidFill>
              <a:latin typeface="+mn-lt"/>
              <a:ea typeface="Times New Roman" panose="02020603050405020304" pitchFamily="18" charset="0"/>
            </a:endParaRPr>
          </a:p>
          <a:p>
            <a:pPr marL="228600">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e)Witch – witches </a:t>
            </a:r>
            <a:endParaRPr lang="en-GB" sz="1600" dirty="0">
              <a:solidFill>
                <a:srgbClr val="6600FF"/>
              </a:solidFill>
              <a:latin typeface="+mn-lt"/>
              <a:ea typeface="Times New Roman" panose="02020603050405020304" pitchFamily="18" charset="0"/>
            </a:endParaRPr>
          </a:p>
          <a:p>
            <a:pPr marL="228600">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f)Hero – heroes </a:t>
            </a:r>
            <a:endParaRPr lang="en-GB" sz="1600" dirty="0">
              <a:solidFill>
                <a:srgbClr val="6600FF"/>
              </a:solidFill>
              <a:latin typeface="+mn-lt"/>
              <a:ea typeface="Times New Roman" panose="02020603050405020304" pitchFamily="18" charset="0"/>
            </a:endParaRPr>
          </a:p>
          <a:p>
            <a:pPr marL="228600">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g)Bicycle – bicycles </a:t>
            </a:r>
            <a:endParaRPr lang="en-GB" sz="1600" dirty="0">
              <a:solidFill>
                <a:srgbClr val="6600FF"/>
              </a:solidFill>
              <a:latin typeface="+mn-lt"/>
              <a:ea typeface="Times New Roman" panose="02020603050405020304" pitchFamily="18" charset="0"/>
            </a:endParaRPr>
          </a:p>
          <a:p>
            <a:pPr marL="228600">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h)Inch – inches </a:t>
            </a:r>
            <a:endParaRPr lang="en-GB" sz="1600" dirty="0">
              <a:solidFill>
                <a:srgbClr val="6600FF"/>
              </a:solidFill>
              <a:latin typeface="+mn-lt"/>
              <a:ea typeface="Times New Roman" panose="02020603050405020304" pitchFamily="18" charset="0"/>
            </a:endParaRPr>
          </a:p>
          <a:p>
            <a:pPr marL="228600">
              <a:spcAft>
                <a:spcPts val="0"/>
              </a:spcAft>
            </a:pPr>
            <a:r>
              <a:rPr lang="en-GB" sz="1600" dirty="0" err="1" smtClean="0">
                <a:solidFill>
                  <a:srgbClr val="6600FF"/>
                </a:solidFill>
                <a:latin typeface="+mn-lt"/>
                <a:ea typeface="Times New Roman" panose="02020603050405020304" pitchFamily="18" charset="0"/>
                <a:cs typeface="Comic Sans MS" panose="030F0702030302020204" pitchFamily="66" charset="0"/>
              </a:rPr>
              <a:t>i</a:t>
            </a:r>
            <a:r>
              <a:rPr lang="en-GB" sz="1600" dirty="0" smtClean="0">
                <a:solidFill>
                  <a:srgbClr val="6600FF"/>
                </a:solidFill>
                <a:latin typeface="+mn-lt"/>
                <a:ea typeface="Times New Roman" panose="02020603050405020304" pitchFamily="18" charset="0"/>
                <a:cs typeface="Comic Sans MS" panose="030F0702030302020204" pitchFamily="66" charset="0"/>
              </a:rPr>
              <a:t>)Potato – potatoes </a:t>
            </a:r>
            <a:endParaRPr lang="en-GB" sz="1600" dirty="0">
              <a:solidFill>
                <a:srgbClr val="6600FF"/>
              </a:solidFill>
              <a:latin typeface="+mn-lt"/>
              <a:ea typeface="Times New Roman" panose="02020603050405020304" pitchFamily="18" charset="0"/>
            </a:endParaRPr>
          </a:p>
          <a:p>
            <a:pPr marL="228600">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j)Donkey – donkeys </a:t>
            </a:r>
            <a:endParaRPr lang="en-GB" sz="1600" dirty="0">
              <a:solidFill>
                <a:srgbClr val="6600FF"/>
              </a:solidFill>
              <a:latin typeface="+mn-lt"/>
              <a:ea typeface="Times New Roman" panose="02020603050405020304" pitchFamily="18" charset="0"/>
            </a:endParaRPr>
          </a:p>
          <a:p>
            <a:pPr marL="228600">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k)Calf – calves </a:t>
            </a:r>
            <a:endParaRPr lang="en-GB" sz="1600" dirty="0">
              <a:solidFill>
                <a:srgbClr val="6600FF"/>
              </a:solidFill>
              <a:effectLst/>
              <a:latin typeface="+mn-lt"/>
              <a:ea typeface="Times New Roman" panose="02020603050405020304" pitchFamily="18" charset="0"/>
            </a:endParaRPr>
          </a:p>
        </p:txBody>
      </p:sp>
    </p:spTree>
    <p:extLst>
      <p:ext uri="{BB962C8B-B14F-4D97-AF65-F5344CB8AC3E}">
        <p14:creationId xmlns:p14="http://schemas.microsoft.com/office/powerpoint/2010/main" val="889185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780928"/>
            <a:ext cx="9144000" cy="552450"/>
          </a:xfrm>
        </p:spPr>
        <p:txBody>
          <a:bodyPr/>
          <a:lstStyle/>
          <a:p>
            <a:r>
              <a:rPr lang="en-US" sz="5400" b="1" dirty="0" smtClean="0">
                <a:solidFill>
                  <a:srgbClr val="C00000"/>
                </a:solidFill>
                <a:latin typeface="+mn-lt"/>
              </a:rPr>
              <a:t>Paragraphs  </a:t>
            </a:r>
            <a:endParaRPr lang="en-US" sz="2800" dirty="0">
              <a:solidFill>
                <a:srgbClr val="C00000"/>
              </a:solidFill>
            </a:endParaRPr>
          </a:p>
        </p:txBody>
      </p:sp>
    </p:spTree>
    <p:extLst>
      <p:ext uri="{BB962C8B-B14F-4D97-AF65-F5344CB8AC3E}">
        <p14:creationId xmlns:p14="http://schemas.microsoft.com/office/powerpoint/2010/main" val="1760034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260648"/>
            <a:ext cx="5616624" cy="738664"/>
          </a:xfrm>
          <a:prstGeom prst="rect">
            <a:avLst/>
          </a:prstGeom>
        </p:spPr>
        <p:txBody>
          <a:bodyPr wrap="square">
            <a:spAutoFit/>
          </a:bodyPr>
          <a:lstStyle/>
          <a:p>
            <a:pPr marL="228600">
              <a:spcAft>
                <a:spcPts val="0"/>
              </a:spcAft>
            </a:pPr>
            <a:r>
              <a:rPr lang="en-GB" sz="1400" b="1" dirty="0">
                <a:solidFill>
                  <a:srgbClr val="C00000"/>
                </a:solidFill>
                <a:latin typeface="+mn-lt"/>
                <a:ea typeface="Times New Roman" panose="02020603050405020304" pitchFamily="18" charset="0"/>
                <a:cs typeface="Comic Sans MS" panose="030F0702030302020204" pitchFamily="66" charset="0"/>
              </a:rPr>
              <a:t>A paragraph is a section in a piece of writing which deals with one main idea.  It always begins on a new line.  There is no set length.</a:t>
            </a:r>
            <a:endParaRPr lang="en-GB" sz="1200" b="1" dirty="0">
              <a:solidFill>
                <a:srgbClr val="C00000"/>
              </a:solidFill>
              <a:effectLst/>
              <a:latin typeface="+mn-lt"/>
              <a:ea typeface="Times New Roman" panose="02020603050405020304" pitchFamily="18" charset="0"/>
            </a:endParaRPr>
          </a:p>
        </p:txBody>
      </p:sp>
      <p:sp>
        <p:nvSpPr>
          <p:cNvPr id="4" name="Rectangle 3"/>
          <p:cNvSpPr/>
          <p:nvPr/>
        </p:nvSpPr>
        <p:spPr>
          <a:xfrm>
            <a:off x="1979712" y="1052736"/>
            <a:ext cx="4572000" cy="4339650"/>
          </a:xfrm>
          <a:prstGeom prst="rect">
            <a:avLst/>
          </a:prstGeom>
        </p:spPr>
        <p:txBody>
          <a:bodyPr>
            <a:spAutoFit/>
          </a:bodyPr>
          <a:lstStyle/>
          <a:p>
            <a:pPr marL="228600">
              <a:spcAft>
                <a:spcPts val="0"/>
              </a:spcAft>
            </a:pPr>
            <a:r>
              <a:rPr lang="en-GB" sz="1200" b="1" dirty="0">
                <a:solidFill>
                  <a:srgbClr val="C00000"/>
                </a:solidFill>
                <a:latin typeface="+mn-lt"/>
                <a:ea typeface="Times New Roman" panose="02020603050405020304" pitchFamily="18" charset="0"/>
                <a:cs typeface="Comic Sans MS" panose="030F0702030302020204" pitchFamily="66" charset="0"/>
              </a:rPr>
              <a:t>Paragraph Checklist</a:t>
            </a:r>
            <a:endParaRPr lang="en-GB" sz="1200" dirty="0">
              <a:solidFill>
                <a:srgbClr val="C00000"/>
              </a:solidFill>
              <a:latin typeface="+mn-lt"/>
              <a:ea typeface="Times New Roman" panose="02020603050405020304" pitchFamily="18" charset="0"/>
            </a:endParaRPr>
          </a:p>
          <a:p>
            <a:pPr marL="228600">
              <a:spcAft>
                <a:spcPts val="0"/>
              </a:spcAft>
            </a:pPr>
            <a:r>
              <a:rPr lang="en-GB" sz="1200" dirty="0">
                <a:solidFill>
                  <a:srgbClr val="C00000"/>
                </a:solidFill>
                <a:latin typeface="+mn-lt"/>
                <a:ea typeface="Times New Roman" panose="02020603050405020304" pitchFamily="18" charset="0"/>
                <a:cs typeface="Comic Sans MS" panose="030F0702030302020204" pitchFamily="66" charset="0"/>
              </a:rPr>
              <a:t> </a:t>
            </a:r>
            <a:endParaRPr lang="en-GB" sz="1200" dirty="0">
              <a:solidFill>
                <a:srgbClr val="C00000"/>
              </a:solidFill>
              <a:latin typeface="+mn-lt"/>
              <a:ea typeface="Times New Roman" panose="02020603050405020304" pitchFamily="18" charset="0"/>
            </a:endParaRPr>
          </a:p>
          <a:p>
            <a:pPr marL="342900" lvl="0" indent="-342900">
              <a:spcAft>
                <a:spcPts val="0"/>
              </a:spcAft>
              <a:buFont typeface="Symbol" panose="05050102010706020507" pitchFamily="18" charset="2"/>
              <a:buChar char=""/>
              <a:tabLst>
                <a:tab pos="685800" algn="l"/>
              </a:tabLst>
            </a:pPr>
            <a:r>
              <a:rPr lang="en-GB" sz="1200" dirty="0">
                <a:solidFill>
                  <a:srgbClr val="C00000"/>
                </a:solidFill>
                <a:latin typeface="+mn-lt"/>
                <a:ea typeface="Times New Roman" panose="02020603050405020304" pitchFamily="18" charset="0"/>
                <a:cs typeface="Comic Sans MS" panose="030F0702030302020204" pitchFamily="66" charset="0"/>
              </a:rPr>
              <a:t>Is the main idea of each paragraph clear?</a:t>
            </a:r>
            <a:endParaRPr lang="en-GB" sz="1200" dirty="0">
              <a:solidFill>
                <a:srgbClr val="C00000"/>
              </a:solidFill>
              <a:latin typeface="+mn-lt"/>
              <a:ea typeface="Times New Roman" panose="02020603050405020304" pitchFamily="18" charset="0"/>
            </a:endParaRPr>
          </a:p>
          <a:p>
            <a:pPr marL="228600">
              <a:spcAft>
                <a:spcPts val="0"/>
              </a:spcAft>
            </a:pPr>
            <a:r>
              <a:rPr lang="en-GB" sz="1200" dirty="0">
                <a:solidFill>
                  <a:srgbClr val="C00000"/>
                </a:solidFill>
                <a:latin typeface="+mn-lt"/>
                <a:ea typeface="Times New Roman" panose="02020603050405020304" pitchFamily="18" charset="0"/>
                <a:cs typeface="Comic Sans MS" panose="030F0702030302020204" pitchFamily="66" charset="0"/>
              </a:rPr>
              <a:t> </a:t>
            </a:r>
            <a:endParaRPr lang="en-GB" sz="1200" dirty="0">
              <a:solidFill>
                <a:srgbClr val="C00000"/>
              </a:solidFill>
              <a:latin typeface="+mn-lt"/>
              <a:ea typeface="Times New Roman" panose="02020603050405020304" pitchFamily="18" charset="0"/>
            </a:endParaRPr>
          </a:p>
          <a:p>
            <a:pPr marL="342900" lvl="0" indent="-342900">
              <a:spcAft>
                <a:spcPts val="0"/>
              </a:spcAft>
              <a:buFont typeface="Symbol" panose="05050102010706020507" pitchFamily="18" charset="2"/>
              <a:buChar char=""/>
              <a:tabLst>
                <a:tab pos="685800" algn="l"/>
              </a:tabLst>
            </a:pPr>
            <a:r>
              <a:rPr lang="en-GB" sz="1200" dirty="0">
                <a:solidFill>
                  <a:srgbClr val="C00000"/>
                </a:solidFill>
                <a:latin typeface="+mn-lt"/>
                <a:ea typeface="Times New Roman" panose="02020603050405020304" pitchFamily="18" charset="0"/>
                <a:cs typeface="Comic Sans MS" panose="030F0702030302020204" pitchFamily="66" charset="0"/>
              </a:rPr>
              <a:t>Is everything relevant?  Should anything be omitted?</a:t>
            </a:r>
            <a:endParaRPr lang="en-GB" sz="1200" dirty="0">
              <a:solidFill>
                <a:srgbClr val="C00000"/>
              </a:solidFill>
              <a:latin typeface="+mn-lt"/>
              <a:ea typeface="Times New Roman" panose="02020603050405020304" pitchFamily="18" charset="0"/>
            </a:endParaRPr>
          </a:p>
          <a:p>
            <a:pPr marL="228600">
              <a:spcAft>
                <a:spcPts val="0"/>
              </a:spcAft>
            </a:pPr>
            <a:r>
              <a:rPr lang="en-GB" sz="1200" dirty="0">
                <a:solidFill>
                  <a:srgbClr val="C00000"/>
                </a:solidFill>
                <a:latin typeface="+mn-lt"/>
                <a:ea typeface="Times New Roman" panose="02020603050405020304" pitchFamily="18" charset="0"/>
                <a:cs typeface="Comic Sans MS" panose="030F0702030302020204" pitchFamily="66" charset="0"/>
              </a:rPr>
              <a:t> </a:t>
            </a:r>
            <a:endParaRPr lang="en-GB" sz="1200" dirty="0">
              <a:solidFill>
                <a:srgbClr val="C00000"/>
              </a:solidFill>
              <a:latin typeface="+mn-lt"/>
              <a:ea typeface="Times New Roman" panose="02020603050405020304" pitchFamily="18" charset="0"/>
            </a:endParaRPr>
          </a:p>
          <a:p>
            <a:pPr marL="342900" lvl="0" indent="-342900">
              <a:spcAft>
                <a:spcPts val="0"/>
              </a:spcAft>
              <a:buFont typeface="Symbol" panose="05050102010706020507" pitchFamily="18" charset="2"/>
              <a:buChar char=""/>
              <a:tabLst>
                <a:tab pos="685800" algn="l"/>
              </a:tabLst>
            </a:pPr>
            <a:r>
              <a:rPr lang="en-GB" sz="1200" dirty="0">
                <a:solidFill>
                  <a:srgbClr val="C00000"/>
                </a:solidFill>
                <a:latin typeface="+mn-lt"/>
                <a:ea typeface="Times New Roman" panose="02020603050405020304" pitchFamily="18" charset="0"/>
                <a:cs typeface="Comic Sans MS" panose="030F0702030302020204" pitchFamily="66" charset="0"/>
              </a:rPr>
              <a:t>Is any paragraph overloaded?  Should it really be two (or even three) paragraphs making related points?</a:t>
            </a:r>
            <a:endParaRPr lang="en-GB" sz="1200" dirty="0">
              <a:solidFill>
                <a:srgbClr val="C00000"/>
              </a:solidFill>
              <a:latin typeface="+mn-lt"/>
              <a:ea typeface="Times New Roman" panose="02020603050405020304" pitchFamily="18" charset="0"/>
            </a:endParaRPr>
          </a:p>
          <a:p>
            <a:pPr marL="228600">
              <a:spcAft>
                <a:spcPts val="0"/>
              </a:spcAft>
            </a:pPr>
            <a:r>
              <a:rPr lang="en-GB" sz="1200" dirty="0">
                <a:solidFill>
                  <a:srgbClr val="C00000"/>
                </a:solidFill>
                <a:latin typeface="+mn-lt"/>
                <a:ea typeface="Times New Roman" panose="02020603050405020304" pitchFamily="18" charset="0"/>
                <a:cs typeface="Comic Sans MS" panose="030F0702030302020204" pitchFamily="66" charset="0"/>
              </a:rPr>
              <a:t> </a:t>
            </a:r>
            <a:endParaRPr lang="en-GB" sz="1200" dirty="0">
              <a:solidFill>
                <a:srgbClr val="C00000"/>
              </a:solidFill>
              <a:latin typeface="+mn-lt"/>
              <a:ea typeface="Times New Roman" panose="02020603050405020304" pitchFamily="18" charset="0"/>
            </a:endParaRPr>
          </a:p>
          <a:p>
            <a:pPr marL="342900" lvl="0" indent="-342900">
              <a:spcAft>
                <a:spcPts val="0"/>
              </a:spcAft>
              <a:buFont typeface="Symbol" panose="05050102010706020507" pitchFamily="18" charset="2"/>
              <a:buChar char=""/>
              <a:tabLst>
                <a:tab pos="685800" algn="l"/>
              </a:tabLst>
            </a:pPr>
            <a:r>
              <a:rPr lang="en-GB" sz="1200" dirty="0">
                <a:solidFill>
                  <a:srgbClr val="C00000"/>
                </a:solidFill>
                <a:latin typeface="+mn-lt"/>
                <a:ea typeface="Times New Roman" panose="02020603050405020304" pitchFamily="18" charset="0"/>
                <a:cs typeface="Comic Sans MS" panose="030F0702030302020204" pitchFamily="66" charset="0"/>
              </a:rPr>
              <a:t>Should anything be added to support the main idea of any of the paragraphs?  (In a critical essay, for example, you will want to ensure that you have used quotations and references wisely in support of each point you make.)</a:t>
            </a:r>
            <a:endParaRPr lang="en-GB" sz="1200" dirty="0">
              <a:solidFill>
                <a:srgbClr val="C00000"/>
              </a:solidFill>
              <a:latin typeface="+mn-lt"/>
              <a:ea typeface="Times New Roman" panose="02020603050405020304" pitchFamily="18" charset="0"/>
            </a:endParaRPr>
          </a:p>
          <a:p>
            <a:pPr marL="228600">
              <a:spcAft>
                <a:spcPts val="0"/>
              </a:spcAft>
            </a:pPr>
            <a:r>
              <a:rPr lang="en-GB" sz="1200" dirty="0">
                <a:solidFill>
                  <a:srgbClr val="C00000"/>
                </a:solidFill>
                <a:latin typeface="+mn-lt"/>
                <a:ea typeface="Times New Roman" panose="02020603050405020304" pitchFamily="18" charset="0"/>
                <a:cs typeface="Comic Sans MS" panose="030F0702030302020204" pitchFamily="66" charset="0"/>
              </a:rPr>
              <a:t> </a:t>
            </a:r>
            <a:endParaRPr lang="en-GB" sz="1200" dirty="0">
              <a:solidFill>
                <a:srgbClr val="C00000"/>
              </a:solidFill>
              <a:latin typeface="+mn-lt"/>
              <a:ea typeface="Times New Roman" panose="02020603050405020304" pitchFamily="18" charset="0"/>
            </a:endParaRPr>
          </a:p>
          <a:p>
            <a:pPr marL="342900" lvl="0" indent="-342900">
              <a:spcAft>
                <a:spcPts val="0"/>
              </a:spcAft>
              <a:buFont typeface="Symbol" panose="05050102010706020507" pitchFamily="18" charset="2"/>
              <a:buChar char=""/>
              <a:tabLst>
                <a:tab pos="685800" algn="l"/>
              </a:tabLst>
            </a:pPr>
            <a:r>
              <a:rPr lang="en-GB" sz="1200" dirty="0">
                <a:solidFill>
                  <a:srgbClr val="C00000"/>
                </a:solidFill>
                <a:latin typeface="+mn-lt"/>
                <a:ea typeface="Times New Roman" panose="02020603050405020304" pitchFamily="18" charset="0"/>
                <a:cs typeface="Comic Sans MS" panose="030F0702030302020204" pitchFamily="66" charset="0"/>
              </a:rPr>
              <a:t>Should the order of the paragraphs be rearranged?  (You will sometimes find, for example, that your concluding paragraph makes a very good introduction.)</a:t>
            </a:r>
            <a:endParaRPr lang="en-GB" sz="1200" dirty="0">
              <a:solidFill>
                <a:srgbClr val="C00000"/>
              </a:solidFill>
              <a:latin typeface="+mn-lt"/>
              <a:ea typeface="Times New Roman" panose="02020603050405020304" pitchFamily="18" charset="0"/>
            </a:endParaRPr>
          </a:p>
          <a:p>
            <a:pPr marL="228600">
              <a:spcAft>
                <a:spcPts val="0"/>
              </a:spcAft>
            </a:pPr>
            <a:r>
              <a:rPr lang="en-GB" sz="1200" dirty="0">
                <a:solidFill>
                  <a:srgbClr val="C00000"/>
                </a:solidFill>
                <a:latin typeface="+mn-lt"/>
                <a:ea typeface="Times New Roman" panose="02020603050405020304" pitchFamily="18" charset="0"/>
                <a:cs typeface="Comic Sans MS" panose="030F0702030302020204" pitchFamily="66" charset="0"/>
              </a:rPr>
              <a:t> </a:t>
            </a:r>
            <a:endParaRPr lang="en-GB" sz="1200" dirty="0">
              <a:solidFill>
                <a:srgbClr val="C00000"/>
              </a:solidFill>
              <a:latin typeface="+mn-lt"/>
              <a:ea typeface="Times New Roman" panose="02020603050405020304" pitchFamily="18" charset="0"/>
            </a:endParaRPr>
          </a:p>
          <a:p>
            <a:pPr marL="342900" lvl="0" indent="-342900">
              <a:spcAft>
                <a:spcPts val="0"/>
              </a:spcAft>
              <a:buFont typeface="Symbol" panose="05050102010706020507" pitchFamily="18" charset="2"/>
              <a:buChar char=""/>
              <a:tabLst>
                <a:tab pos="685800" algn="l"/>
              </a:tabLst>
            </a:pPr>
            <a:r>
              <a:rPr lang="en-GB" sz="1200" dirty="0">
                <a:solidFill>
                  <a:srgbClr val="C00000"/>
                </a:solidFill>
                <a:latin typeface="+mn-lt"/>
                <a:ea typeface="Times New Roman" panose="02020603050405020304" pitchFamily="18" charset="0"/>
                <a:cs typeface="Comic Sans MS" panose="030F0702030302020204" pitchFamily="66" charset="0"/>
              </a:rPr>
              <a:t>Does each paragraph lead easily to the next?  Should any linking words and phrases be added?</a:t>
            </a:r>
            <a:endParaRPr lang="en-GB" sz="1200" dirty="0">
              <a:solidFill>
                <a:srgbClr val="C00000"/>
              </a:solidFill>
              <a:latin typeface="+mn-lt"/>
              <a:ea typeface="Times New Roman" panose="02020603050405020304" pitchFamily="18" charset="0"/>
            </a:endParaRPr>
          </a:p>
          <a:p>
            <a:pPr marL="228600">
              <a:spcAft>
                <a:spcPts val="0"/>
              </a:spcAft>
            </a:pPr>
            <a:r>
              <a:rPr lang="en-GB" sz="1200" dirty="0">
                <a:solidFill>
                  <a:srgbClr val="C00000"/>
                </a:solidFill>
                <a:latin typeface="+mn-lt"/>
                <a:ea typeface="Times New Roman" panose="02020603050405020304" pitchFamily="18" charset="0"/>
                <a:cs typeface="Comic Sans MS" panose="030F0702030302020204" pitchFamily="66" charset="0"/>
              </a:rPr>
              <a:t> </a:t>
            </a:r>
            <a:endParaRPr lang="en-GB" sz="1200" dirty="0">
              <a:solidFill>
                <a:srgbClr val="C00000"/>
              </a:solidFill>
              <a:latin typeface="+mn-lt"/>
              <a:ea typeface="Times New Roman" panose="02020603050405020304" pitchFamily="18" charset="0"/>
            </a:endParaRPr>
          </a:p>
          <a:p>
            <a:pPr marL="342900" lvl="0" indent="-342900">
              <a:spcAft>
                <a:spcPts val="0"/>
              </a:spcAft>
              <a:buFont typeface="Symbol" panose="05050102010706020507" pitchFamily="18" charset="2"/>
              <a:buChar char=""/>
              <a:tabLst>
                <a:tab pos="685800" algn="l"/>
              </a:tabLst>
            </a:pPr>
            <a:r>
              <a:rPr lang="en-GB" sz="1200" dirty="0">
                <a:solidFill>
                  <a:srgbClr val="C00000"/>
                </a:solidFill>
                <a:latin typeface="+mn-lt"/>
                <a:ea typeface="Times New Roman" panose="02020603050405020304" pitchFamily="18" charset="0"/>
                <a:cs typeface="Comic Sans MS" panose="030F0702030302020204" pitchFamily="66" charset="0"/>
              </a:rPr>
              <a:t>Are the paragraph boundaries clearly indicated by indenting or spacing?</a:t>
            </a:r>
            <a:endParaRPr lang="en-GB" sz="1200" dirty="0">
              <a:solidFill>
                <a:srgbClr val="C00000"/>
              </a:solidFill>
              <a:effectLst/>
              <a:latin typeface="+mn-lt"/>
              <a:ea typeface="Times New Roman" panose="02020603050405020304" pitchFamily="18" charset="0"/>
            </a:endParaRPr>
          </a:p>
        </p:txBody>
      </p:sp>
    </p:spTree>
    <p:extLst>
      <p:ext uri="{BB962C8B-B14F-4D97-AF65-F5344CB8AC3E}">
        <p14:creationId xmlns:p14="http://schemas.microsoft.com/office/powerpoint/2010/main" val="2874098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9672" y="620688"/>
            <a:ext cx="4572000" cy="1477328"/>
          </a:xfrm>
          <a:prstGeom prst="rect">
            <a:avLst/>
          </a:prstGeom>
        </p:spPr>
        <p:txBody>
          <a:bodyPr>
            <a:spAutoFit/>
          </a:bodyPr>
          <a:lstStyle/>
          <a:p>
            <a:pPr marL="228600">
              <a:spcAft>
                <a:spcPts val="0"/>
              </a:spcAft>
            </a:pPr>
            <a:r>
              <a:rPr lang="en-GB" b="1" dirty="0">
                <a:solidFill>
                  <a:srgbClr val="C00000"/>
                </a:solidFill>
                <a:latin typeface="+mn-lt"/>
                <a:ea typeface="Times New Roman" panose="02020603050405020304" pitchFamily="18" charset="0"/>
                <a:cs typeface="Comic Sans MS" panose="030F0702030302020204" pitchFamily="66" charset="0"/>
              </a:rPr>
              <a:t>Task</a:t>
            </a:r>
            <a:endParaRPr lang="en-GB" dirty="0">
              <a:solidFill>
                <a:srgbClr val="C00000"/>
              </a:solidFill>
              <a:latin typeface="+mn-lt"/>
              <a:ea typeface="Times New Roman" panose="02020603050405020304" pitchFamily="18" charset="0"/>
            </a:endParaRPr>
          </a:p>
          <a:p>
            <a:pPr marL="228600">
              <a:spcAft>
                <a:spcPts val="0"/>
              </a:spcAft>
            </a:pPr>
            <a:r>
              <a:rPr lang="en-GB" dirty="0">
                <a:solidFill>
                  <a:srgbClr val="C00000"/>
                </a:solidFill>
                <a:latin typeface="+mn-lt"/>
                <a:ea typeface="Times New Roman" panose="02020603050405020304" pitchFamily="18" charset="0"/>
                <a:cs typeface="Comic Sans MS" panose="030F0702030302020204" pitchFamily="66" charset="0"/>
              </a:rPr>
              <a:t>Write a paragraph about one item of furniture in your bedroom. Everything you say must be strictly relevant to this one piece of furniture</a:t>
            </a:r>
            <a:r>
              <a:rPr lang="en-GB" b="1" dirty="0">
                <a:solidFill>
                  <a:srgbClr val="C00000"/>
                </a:solidFill>
                <a:latin typeface="+mn-lt"/>
                <a:ea typeface="Times New Roman" panose="02020603050405020304" pitchFamily="18" charset="0"/>
                <a:cs typeface="Comic Sans MS" panose="030F0702030302020204" pitchFamily="66" charset="0"/>
              </a:rPr>
              <a:t>.</a:t>
            </a:r>
            <a:endParaRPr lang="en-GB" dirty="0">
              <a:solidFill>
                <a:srgbClr val="C00000"/>
              </a:solidFill>
              <a:effectLst/>
              <a:latin typeface="+mn-lt"/>
              <a:ea typeface="Times New Roman" panose="02020603050405020304" pitchFamily="18" charset="0"/>
            </a:endParaRPr>
          </a:p>
        </p:txBody>
      </p:sp>
      <p:sp>
        <p:nvSpPr>
          <p:cNvPr id="5" name="Rectangle 4"/>
          <p:cNvSpPr/>
          <p:nvPr/>
        </p:nvSpPr>
        <p:spPr>
          <a:xfrm>
            <a:off x="2941507" y="2492896"/>
            <a:ext cx="1944216" cy="1200329"/>
          </a:xfrm>
          <a:prstGeom prst="rect">
            <a:avLst/>
          </a:prstGeom>
        </p:spPr>
        <p:txBody>
          <a:bodyPr wrap="square">
            <a:spAutoFit/>
          </a:bodyPr>
          <a:lstStyle/>
          <a:p>
            <a:pPr lvl="0" algn="ctr"/>
            <a:r>
              <a:rPr lang="en-GB" dirty="0" smtClean="0">
                <a:solidFill>
                  <a:srgbClr val="6600FF"/>
                </a:solidFill>
                <a:latin typeface="+mn-lt"/>
              </a:rPr>
              <a:t>Let the teacher have a look!</a:t>
            </a:r>
          </a:p>
          <a:p>
            <a:pPr lvl="0" algn="ctr"/>
            <a:endParaRPr lang="en-GB" dirty="0">
              <a:solidFill>
                <a:srgbClr val="6600FF"/>
              </a:solidFill>
              <a:latin typeface="+mn-lt"/>
            </a:endParaRPr>
          </a:p>
          <a:p>
            <a:pPr lvl="0" algn="ctr"/>
            <a:endParaRPr lang="en-GB" dirty="0">
              <a:solidFill>
                <a:srgbClr val="6600FF"/>
              </a:solidFill>
              <a:latin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2348880"/>
            <a:ext cx="1180237" cy="992363"/>
          </a:xfrm>
          <a:prstGeom prst="rect">
            <a:avLst/>
          </a:prstGeom>
        </p:spPr>
      </p:pic>
    </p:spTree>
    <p:extLst>
      <p:ext uri="{BB962C8B-B14F-4D97-AF65-F5344CB8AC3E}">
        <p14:creationId xmlns:p14="http://schemas.microsoft.com/office/powerpoint/2010/main" val="377459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1052736"/>
            <a:ext cx="5184576" cy="4114800"/>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800" b="0" dirty="0"/>
              <a:t>An adjective is a word that we use to describe a noun.</a:t>
            </a:r>
          </a:p>
          <a:p>
            <a:endParaRPr lang="en-GB" sz="1800" b="0" dirty="0" smtClean="0"/>
          </a:p>
          <a:p>
            <a:r>
              <a:rPr lang="en-GB" sz="1800" b="0" dirty="0" smtClean="0"/>
              <a:t>For </a:t>
            </a:r>
            <a:r>
              <a:rPr lang="en-GB" sz="1800" b="0" dirty="0"/>
              <a:t>example:	</a:t>
            </a:r>
            <a:endParaRPr lang="en-GB" sz="1800" b="0" dirty="0" smtClean="0"/>
          </a:p>
          <a:p>
            <a:r>
              <a:rPr lang="en-GB" sz="1800" b="0" dirty="0" smtClean="0"/>
              <a:t>a </a:t>
            </a:r>
            <a:r>
              <a:rPr lang="en-GB" sz="1800" b="0" dirty="0"/>
              <a:t>stormy sea     a thin man     an angry dog</a:t>
            </a:r>
          </a:p>
          <a:p>
            <a:endParaRPr lang="en-GB" sz="1800" b="0" dirty="0"/>
          </a:p>
        </p:txBody>
      </p:sp>
    </p:spTree>
    <p:extLst>
      <p:ext uri="{BB962C8B-B14F-4D97-AF65-F5344CB8AC3E}">
        <p14:creationId xmlns:p14="http://schemas.microsoft.com/office/powerpoint/2010/main" val="2356804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6006" y="245489"/>
            <a:ext cx="5220290" cy="800219"/>
          </a:xfrm>
          <a:prstGeom prst="rect">
            <a:avLst/>
          </a:prstGeom>
        </p:spPr>
        <p:txBody>
          <a:bodyPr wrap="square">
            <a:spAutoFit/>
          </a:bodyPr>
          <a:lstStyle/>
          <a:p>
            <a:pPr>
              <a:spcAft>
                <a:spcPts val="0"/>
              </a:spcAft>
            </a:pPr>
            <a:r>
              <a:rPr lang="en-GB" sz="1400" b="1" u="sng" dirty="0" smtClean="0">
                <a:solidFill>
                  <a:srgbClr val="C00000"/>
                </a:solidFill>
                <a:latin typeface="+mn-lt"/>
                <a:ea typeface="Times New Roman" panose="02020603050405020304" pitchFamily="18" charset="0"/>
                <a:cs typeface="Comic Sans MS" panose="030F0702030302020204" pitchFamily="66" charset="0"/>
              </a:rPr>
              <a:t>Task </a:t>
            </a:r>
            <a:endParaRPr lang="en-GB" sz="1400" b="1" dirty="0" smtClean="0">
              <a:solidFill>
                <a:srgbClr val="C00000"/>
              </a:solidFill>
              <a:latin typeface="+mn-lt"/>
              <a:ea typeface="Times New Roman" panose="02020603050405020304" pitchFamily="18" charset="0"/>
            </a:endParaRPr>
          </a:p>
          <a:p>
            <a:r>
              <a:rPr lang="en-GB" sz="1600" b="1" dirty="0">
                <a:solidFill>
                  <a:srgbClr val="C00000"/>
                </a:solidFill>
                <a:latin typeface="+mn-lt"/>
              </a:rPr>
              <a:t>Underline the adjectives in the sentences below.</a:t>
            </a:r>
          </a:p>
          <a:p>
            <a:r>
              <a:rPr lang="en-GB" sz="1600" b="1" dirty="0">
                <a:solidFill>
                  <a:srgbClr val="C00000"/>
                </a:solidFill>
                <a:latin typeface="+mn-lt"/>
              </a:rPr>
              <a:t>The first has been done as an example.</a:t>
            </a:r>
          </a:p>
        </p:txBody>
      </p:sp>
      <p:sp>
        <p:nvSpPr>
          <p:cNvPr id="8" name="Rectangle 7"/>
          <p:cNvSpPr/>
          <p:nvPr/>
        </p:nvSpPr>
        <p:spPr>
          <a:xfrm>
            <a:off x="2340151" y="1196752"/>
            <a:ext cx="4572000" cy="2492990"/>
          </a:xfrm>
          <a:prstGeom prst="rect">
            <a:avLst/>
          </a:prstGeom>
        </p:spPr>
        <p:txBody>
          <a:bodyPr>
            <a:spAutoFit/>
          </a:bodyPr>
          <a:lstStyle/>
          <a:p>
            <a:pPr marL="342900" lvl="0" indent="-342900">
              <a:buFont typeface="+mj-lt"/>
              <a:buAutoNum type="arabicPeriod"/>
            </a:pPr>
            <a:r>
              <a:rPr lang="en-GB" sz="1200" dirty="0">
                <a:solidFill>
                  <a:srgbClr val="6600FF"/>
                </a:solidFill>
                <a:latin typeface="+mn-lt"/>
              </a:rPr>
              <a:t>The sky was </a:t>
            </a:r>
            <a:r>
              <a:rPr lang="en-GB" sz="1200" u="sng" dirty="0">
                <a:solidFill>
                  <a:srgbClr val="6600FF"/>
                </a:solidFill>
                <a:latin typeface="+mn-lt"/>
              </a:rPr>
              <a:t>blue</a:t>
            </a:r>
            <a:r>
              <a:rPr lang="en-GB" sz="1200" dirty="0">
                <a:solidFill>
                  <a:srgbClr val="6600FF"/>
                </a:solidFill>
                <a:latin typeface="+mn-lt"/>
              </a:rPr>
              <a:t> and there were </a:t>
            </a:r>
            <a:r>
              <a:rPr lang="en-GB" sz="1200" u="sng" dirty="0">
                <a:solidFill>
                  <a:srgbClr val="6600FF"/>
                </a:solidFill>
                <a:latin typeface="+mn-lt"/>
              </a:rPr>
              <a:t>fluffy</a:t>
            </a:r>
            <a:r>
              <a:rPr lang="en-GB" sz="1200" dirty="0">
                <a:solidFill>
                  <a:srgbClr val="6600FF"/>
                </a:solidFill>
                <a:latin typeface="+mn-lt"/>
              </a:rPr>
              <a:t>, </a:t>
            </a:r>
            <a:r>
              <a:rPr lang="en-GB" sz="1200" u="sng" dirty="0">
                <a:solidFill>
                  <a:srgbClr val="6600FF"/>
                </a:solidFill>
                <a:latin typeface="+mn-lt"/>
              </a:rPr>
              <a:t>white</a:t>
            </a:r>
            <a:r>
              <a:rPr lang="en-GB" sz="1200" dirty="0">
                <a:solidFill>
                  <a:srgbClr val="6600FF"/>
                </a:solidFill>
                <a:latin typeface="+mn-lt"/>
              </a:rPr>
              <a:t> clouds.</a:t>
            </a:r>
          </a:p>
          <a:p>
            <a:pPr marL="342900" lvl="0" indent="-342900">
              <a:buFont typeface="+mj-lt"/>
              <a:buAutoNum type="arabicPeriod"/>
            </a:pPr>
            <a:r>
              <a:rPr lang="en-GB" sz="1200" dirty="0">
                <a:solidFill>
                  <a:srgbClr val="6600FF"/>
                </a:solidFill>
                <a:latin typeface="+mn-lt"/>
              </a:rPr>
              <a:t>The </a:t>
            </a:r>
            <a:r>
              <a:rPr lang="en-GB" sz="1200" u="sng" dirty="0">
                <a:solidFill>
                  <a:srgbClr val="6600FF"/>
                </a:solidFill>
                <a:latin typeface="+mn-lt"/>
              </a:rPr>
              <a:t>dazzling</a:t>
            </a:r>
            <a:r>
              <a:rPr lang="en-GB" sz="1200" dirty="0">
                <a:solidFill>
                  <a:srgbClr val="6600FF"/>
                </a:solidFill>
                <a:latin typeface="+mn-lt"/>
              </a:rPr>
              <a:t> sun shone in the </a:t>
            </a:r>
            <a:r>
              <a:rPr lang="en-GB" sz="1200" u="sng" dirty="0">
                <a:solidFill>
                  <a:srgbClr val="6600FF"/>
                </a:solidFill>
                <a:latin typeface="+mn-lt"/>
              </a:rPr>
              <a:t>bright</a:t>
            </a:r>
            <a:r>
              <a:rPr lang="en-GB" sz="1200" dirty="0">
                <a:solidFill>
                  <a:srgbClr val="6600FF"/>
                </a:solidFill>
                <a:latin typeface="+mn-lt"/>
              </a:rPr>
              <a:t> sky.</a:t>
            </a:r>
          </a:p>
          <a:p>
            <a:pPr marL="342900" lvl="0" indent="-342900">
              <a:buFont typeface="+mj-lt"/>
              <a:buAutoNum type="arabicPeriod"/>
            </a:pPr>
            <a:r>
              <a:rPr lang="en-GB" sz="1200" dirty="0">
                <a:solidFill>
                  <a:srgbClr val="6600FF"/>
                </a:solidFill>
                <a:latin typeface="+mn-lt"/>
              </a:rPr>
              <a:t>The sea was </a:t>
            </a:r>
            <a:r>
              <a:rPr lang="en-GB" sz="1200" u="sng" dirty="0">
                <a:solidFill>
                  <a:srgbClr val="6600FF"/>
                </a:solidFill>
                <a:latin typeface="+mn-lt"/>
              </a:rPr>
              <a:t>grey</a:t>
            </a:r>
            <a:r>
              <a:rPr lang="en-GB" sz="1200" dirty="0">
                <a:solidFill>
                  <a:srgbClr val="6600FF"/>
                </a:solidFill>
                <a:latin typeface="+mn-lt"/>
              </a:rPr>
              <a:t> and </a:t>
            </a:r>
            <a:r>
              <a:rPr lang="en-GB" sz="1200" u="sng" dirty="0">
                <a:solidFill>
                  <a:srgbClr val="6600FF"/>
                </a:solidFill>
                <a:latin typeface="+mn-lt"/>
              </a:rPr>
              <a:t>enormous</a:t>
            </a:r>
            <a:r>
              <a:rPr lang="en-GB" sz="1200" dirty="0">
                <a:solidFill>
                  <a:srgbClr val="6600FF"/>
                </a:solidFill>
                <a:latin typeface="+mn-lt"/>
              </a:rPr>
              <a:t> waves shook the </a:t>
            </a:r>
            <a:r>
              <a:rPr lang="en-GB" sz="1200" u="sng" dirty="0">
                <a:solidFill>
                  <a:srgbClr val="6600FF"/>
                </a:solidFill>
                <a:latin typeface="+mn-lt"/>
              </a:rPr>
              <a:t>tiny</a:t>
            </a:r>
            <a:r>
              <a:rPr lang="en-GB" sz="1200" dirty="0">
                <a:solidFill>
                  <a:srgbClr val="6600FF"/>
                </a:solidFill>
                <a:latin typeface="+mn-lt"/>
              </a:rPr>
              <a:t> ship.</a:t>
            </a:r>
          </a:p>
          <a:p>
            <a:pPr marL="342900" lvl="0" indent="-342900">
              <a:buFont typeface="+mj-lt"/>
              <a:buAutoNum type="arabicPeriod"/>
            </a:pPr>
            <a:r>
              <a:rPr lang="en-GB" sz="1200" dirty="0">
                <a:solidFill>
                  <a:srgbClr val="6600FF"/>
                </a:solidFill>
                <a:latin typeface="+mn-lt"/>
              </a:rPr>
              <a:t>The fields were </a:t>
            </a:r>
            <a:r>
              <a:rPr lang="en-GB" sz="1200" u="sng" dirty="0">
                <a:solidFill>
                  <a:srgbClr val="6600FF"/>
                </a:solidFill>
                <a:latin typeface="+mn-lt"/>
              </a:rPr>
              <a:t>green</a:t>
            </a:r>
            <a:r>
              <a:rPr lang="en-GB" sz="1200" dirty="0">
                <a:solidFill>
                  <a:srgbClr val="6600FF"/>
                </a:solidFill>
                <a:latin typeface="+mn-lt"/>
              </a:rPr>
              <a:t> with the </a:t>
            </a:r>
            <a:r>
              <a:rPr lang="en-GB" sz="1200" u="sng" dirty="0">
                <a:solidFill>
                  <a:srgbClr val="6600FF"/>
                </a:solidFill>
                <a:latin typeface="+mn-lt"/>
              </a:rPr>
              <a:t>new </a:t>
            </a:r>
            <a:r>
              <a:rPr lang="en-GB" sz="1200" dirty="0">
                <a:solidFill>
                  <a:srgbClr val="6600FF"/>
                </a:solidFill>
                <a:latin typeface="+mn-lt"/>
              </a:rPr>
              <a:t>grass in </a:t>
            </a:r>
            <a:r>
              <a:rPr lang="en-GB" sz="1200" u="sng" dirty="0">
                <a:solidFill>
                  <a:srgbClr val="6600FF"/>
                </a:solidFill>
                <a:latin typeface="+mn-lt"/>
              </a:rPr>
              <a:t>early </a:t>
            </a:r>
            <a:r>
              <a:rPr lang="en-GB" sz="1200" dirty="0">
                <a:solidFill>
                  <a:srgbClr val="6600FF"/>
                </a:solidFill>
                <a:latin typeface="+mn-lt"/>
              </a:rPr>
              <a:t>Spring.</a:t>
            </a:r>
          </a:p>
          <a:p>
            <a:pPr marL="342900" lvl="0" indent="-342900">
              <a:buFont typeface="+mj-lt"/>
              <a:buAutoNum type="arabicPeriod"/>
            </a:pPr>
            <a:r>
              <a:rPr lang="en-GB" sz="1200" u="sng" dirty="0">
                <a:solidFill>
                  <a:srgbClr val="6600FF"/>
                </a:solidFill>
                <a:latin typeface="+mn-lt"/>
              </a:rPr>
              <a:t>Tall </a:t>
            </a:r>
            <a:r>
              <a:rPr lang="en-GB" sz="1200" dirty="0">
                <a:solidFill>
                  <a:srgbClr val="6600FF"/>
                </a:solidFill>
                <a:latin typeface="+mn-lt"/>
              </a:rPr>
              <a:t>trees and </a:t>
            </a:r>
            <a:r>
              <a:rPr lang="en-GB" sz="1200" u="sng" dirty="0">
                <a:solidFill>
                  <a:srgbClr val="6600FF"/>
                </a:solidFill>
                <a:latin typeface="+mn-lt"/>
              </a:rPr>
              <a:t>thick</a:t>
            </a:r>
            <a:r>
              <a:rPr lang="en-GB" sz="1200" dirty="0">
                <a:solidFill>
                  <a:srgbClr val="6600FF"/>
                </a:solidFill>
                <a:latin typeface="+mn-lt"/>
              </a:rPr>
              <a:t> hedges surrounded the </a:t>
            </a:r>
            <a:r>
              <a:rPr lang="en-GB" sz="1200" u="sng" dirty="0">
                <a:solidFill>
                  <a:srgbClr val="6600FF"/>
                </a:solidFill>
                <a:latin typeface="+mn-lt"/>
              </a:rPr>
              <a:t>ruined</a:t>
            </a:r>
            <a:r>
              <a:rPr lang="en-GB" sz="1200" dirty="0">
                <a:solidFill>
                  <a:srgbClr val="6600FF"/>
                </a:solidFill>
                <a:latin typeface="+mn-lt"/>
              </a:rPr>
              <a:t> castle.</a:t>
            </a:r>
          </a:p>
          <a:p>
            <a:pPr marL="342900" lvl="0" indent="-342900">
              <a:buFont typeface="+mj-lt"/>
              <a:buAutoNum type="arabicPeriod"/>
            </a:pPr>
            <a:r>
              <a:rPr lang="en-GB" sz="1200" u="sng" dirty="0">
                <a:solidFill>
                  <a:srgbClr val="6600FF"/>
                </a:solidFill>
                <a:latin typeface="+mn-lt"/>
              </a:rPr>
              <a:t>Heavy</a:t>
            </a:r>
            <a:r>
              <a:rPr lang="en-GB" sz="1200" dirty="0">
                <a:solidFill>
                  <a:srgbClr val="6600FF"/>
                </a:solidFill>
                <a:latin typeface="+mn-lt"/>
              </a:rPr>
              <a:t> rain fell on the </a:t>
            </a:r>
            <a:r>
              <a:rPr lang="en-GB" sz="1200" u="sng" dirty="0">
                <a:solidFill>
                  <a:srgbClr val="6600FF"/>
                </a:solidFill>
                <a:latin typeface="+mn-lt"/>
              </a:rPr>
              <a:t>dark</a:t>
            </a:r>
            <a:r>
              <a:rPr lang="en-GB" sz="1200" dirty="0">
                <a:solidFill>
                  <a:srgbClr val="6600FF"/>
                </a:solidFill>
                <a:latin typeface="+mn-lt"/>
              </a:rPr>
              <a:t>, </a:t>
            </a:r>
            <a:r>
              <a:rPr lang="en-GB" sz="1200" u="sng" dirty="0">
                <a:solidFill>
                  <a:srgbClr val="6600FF"/>
                </a:solidFill>
                <a:latin typeface="+mn-lt"/>
              </a:rPr>
              <a:t>shining</a:t>
            </a:r>
            <a:r>
              <a:rPr lang="en-GB" sz="1200" dirty="0">
                <a:solidFill>
                  <a:srgbClr val="6600FF"/>
                </a:solidFill>
                <a:latin typeface="+mn-lt"/>
              </a:rPr>
              <a:t> streets in the </a:t>
            </a:r>
            <a:r>
              <a:rPr lang="en-GB" sz="1200" u="sng" dirty="0">
                <a:solidFill>
                  <a:srgbClr val="6600FF"/>
                </a:solidFill>
                <a:latin typeface="+mn-lt"/>
              </a:rPr>
              <a:t>old</a:t>
            </a:r>
            <a:r>
              <a:rPr lang="en-GB" sz="1200" dirty="0">
                <a:solidFill>
                  <a:srgbClr val="6600FF"/>
                </a:solidFill>
                <a:latin typeface="+mn-lt"/>
              </a:rPr>
              <a:t> town.</a:t>
            </a:r>
          </a:p>
          <a:p>
            <a:pPr marL="342900" lvl="0" indent="-342900">
              <a:buFont typeface="+mj-lt"/>
              <a:buAutoNum type="arabicPeriod"/>
            </a:pPr>
            <a:r>
              <a:rPr lang="en-GB" sz="1200" dirty="0">
                <a:solidFill>
                  <a:srgbClr val="6600FF"/>
                </a:solidFill>
                <a:latin typeface="+mn-lt"/>
              </a:rPr>
              <a:t>The </a:t>
            </a:r>
            <a:r>
              <a:rPr lang="en-GB" sz="1200" u="sng" dirty="0">
                <a:solidFill>
                  <a:srgbClr val="6600FF"/>
                </a:solidFill>
                <a:latin typeface="+mn-lt"/>
              </a:rPr>
              <a:t>elegant</a:t>
            </a:r>
            <a:r>
              <a:rPr lang="en-GB" sz="1200" dirty="0">
                <a:solidFill>
                  <a:srgbClr val="6600FF"/>
                </a:solidFill>
                <a:latin typeface="+mn-lt"/>
              </a:rPr>
              <a:t> woman wore </a:t>
            </a:r>
            <a:r>
              <a:rPr lang="en-GB" sz="1200" u="sng" dirty="0">
                <a:solidFill>
                  <a:srgbClr val="6600FF"/>
                </a:solidFill>
                <a:latin typeface="+mn-lt"/>
              </a:rPr>
              <a:t>high</a:t>
            </a:r>
            <a:r>
              <a:rPr lang="en-GB" sz="1200" dirty="0">
                <a:solidFill>
                  <a:srgbClr val="6600FF"/>
                </a:solidFill>
                <a:latin typeface="+mn-lt"/>
              </a:rPr>
              <a:t> heels and a </a:t>
            </a:r>
            <a:r>
              <a:rPr lang="en-GB" sz="1200" u="sng" dirty="0">
                <a:solidFill>
                  <a:srgbClr val="6600FF"/>
                </a:solidFill>
                <a:latin typeface="+mn-lt"/>
              </a:rPr>
              <a:t>smart</a:t>
            </a:r>
            <a:r>
              <a:rPr lang="en-GB" sz="1200" dirty="0">
                <a:solidFill>
                  <a:srgbClr val="6600FF"/>
                </a:solidFill>
                <a:latin typeface="+mn-lt"/>
              </a:rPr>
              <a:t> designer suit.</a:t>
            </a:r>
          </a:p>
          <a:p>
            <a:pPr marL="342900" lvl="0" indent="-342900">
              <a:buFont typeface="+mj-lt"/>
              <a:buAutoNum type="arabicPeriod"/>
            </a:pPr>
            <a:r>
              <a:rPr lang="en-GB" sz="1200" dirty="0">
                <a:solidFill>
                  <a:srgbClr val="6600FF"/>
                </a:solidFill>
                <a:latin typeface="+mn-lt"/>
              </a:rPr>
              <a:t>Billy was a </a:t>
            </a:r>
            <a:r>
              <a:rPr lang="en-GB" sz="1200" u="sng" dirty="0">
                <a:solidFill>
                  <a:srgbClr val="6600FF"/>
                </a:solidFill>
                <a:latin typeface="+mn-lt"/>
              </a:rPr>
              <a:t>dreadful</a:t>
            </a:r>
            <a:r>
              <a:rPr lang="en-GB" sz="1200" dirty="0">
                <a:solidFill>
                  <a:srgbClr val="6600FF"/>
                </a:solidFill>
                <a:latin typeface="+mn-lt"/>
              </a:rPr>
              <a:t> child – </a:t>
            </a:r>
            <a:r>
              <a:rPr lang="en-GB" sz="1200" u="sng" dirty="0">
                <a:solidFill>
                  <a:srgbClr val="6600FF"/>
                </a:solidFill>
                <a:latin typeface="+mn-lt"/>
              </a:rPr>
              <a:t>wild</a:t>
            </a:r>
            <a:r>
              <a:rPr lang="en-GB" sz="1200" dirty="0">
                <a:solidFill>
                  <a:srgbClr val="6600FF"/>
                </a:solidFill>
                <a:latin typeface="+mn-lt"/>
              </a:rPr>
              <a:t>, </a:t>
            </a:r>
            <a:r>
              <a:rPr lang="en-GB" sz="1200" u="sng" dirty="0">
                <a:solidFill>
                  <a:srgbClr val="6600FF"/>
                </a:solidFill>
                <a:latin typeface="+mn-lt"/>
              </a:rPr>
              <a:t>cunning</a:t>
            </a:r>
            <a:r>
              <a:rPr lang="en-GB" sz="1200" dirty="0">
                <a:solidFill>
                  <a:srgbClr val="6600FF"/>
                </a:solidFill>
                <a:latin typeface="+mn-lt"/>
              </a:rPr>
              <a:t> and </a:t>
            </a:r>
            <a:r>
              <a:rPr lang="en-GB" sz="1200" u="sng" dirty="0">
                <a:solidFill>
                  <a:srgbClr val="6600FF"/>
                </a:solidFill>
                <a:latin typeface="+mn-lt"/>
              </a:rPr>
              <a:t>dangerous</a:t>
            </a:r>
            <a:r>
              <a:rPr lang="en-GB" sz="1200" dirty="0">
                <a:solidFill>
                  <a:srgbClr val="6600FF"/>
                </a:solidFill>
                <a:latin typeface="+mn-lt"/>
              </a:rPr>
              <a:t>.</a:t>
            </a:r>
          </a:p>
          <a:p>
            <a:pPr marL="342900" lvl="0" indent="-342900">
              <a:buFont typeface="+mj-lt"/>
              <a:buAutoNum type="arabicPeriod"/>
            </a:pPr>
            <a:r>
              <a:rPr lang="en-GB" sz="1200" dirty="0">
                <a:solidFill>
                  <a:srgbClr val="6600FF"/>
                </a:solidFill>
                <a:latin typeface="+mn-lt"/>
              </a:rPr>
              <a:t>The Queen’s necklace had </a:t>
            </a:r>
            <a:r>
              <a:rPr lang="en-GB" sz="1200" u="sng" dirty="0">
                <a:solidFill>
                  <a:srgbClr val="6600FF"/>
                </a:solidFill>
                <a:latin typeface="+mn-lt"/>
              </a:rPr>
              <a:t>dark red </a:t>
            </a:r>
            <a:r>
              <a:rPr lang="en-GB" sz="1200" dirty="0">
                <a:solidFill>
                  <a:srgbClr val="6600FF"/>
                </a:solidFill>
                <a:latin typeface="+mn-lt"/>
              </a:rPr>
              <a:t>rubies, and </a:t>
            </a:r>
            <a:r>
              <a:rPr lang="en-GB" sz="1200" u="sng" dirty="0">
                <a:solidFill>
                  <a:srgbClr val="6600FF"/>
                </a:solidFill>
                <a:latin typeface="+mn-lt"/>
              </a:rPr>
              <a:t>dazzling</a:t>
            </a:r>
            <a:r>
              <a:rPr lang="en-GB" sz="1200" dirty="0">
                <a:solidFill>
                  <a:srgbClr val="6600FF"/>
                </a:solidFill>
                <a:latin typeface="+mn-lt"/>
              </a:rPr>
              <a:t> diamonds.</a:t>
            </a:r>
          </a:p>
          <a:p>
            <a:pPr marL="342900" lvl="0" indent="-342900">
              <a:buFont typeface="+mj-lt"/>
              <a:buAutoNum type="arabicPeriod"/>
            </a:pPr>
            <a:r>
              <a:rPr lang="en-GB" sz="1200" dirty="0">
                <a:solidFill>
                  <a:srgbClr val="6600FF"/>
                </a:solidFill>
                <a:latin typeface="+mn-lt"/>
              </a:rPr>
              <a:t>The </a:t>
            </a:r>
            <a:r>
              <a:rPr lang="en-GB" sz="1200" u="sng" dirty="0">
                <a:solidFill>
                  <a:srgbClr val="6600FF"/>
                </a:solidFill>
                <a:latin typeface="+mn-lt"/>
              </a:rPr>
              <a:t>1970s</a:t>
            </a:r>
            <a:r>
              <a:rPr lang="en-GB" sz="1200" dirty="0">
                <a:solidFill>
                  <a:srgbClr val="6600FF"/>
                </a:solidFill>
                <a:latin typeface="+mn-lt"/>
              </a:rPr>
              <a:t> school was in a</a:t>
            </a:r>
            <a:r>
              <a:rPr lang="en-GB" sz="1200" u="sng" dirty="0">
                <a:solidFill>
                  <a:srgbClr val="6600FF"/>
                </a:solidFill>
                <a:latin typeface="+mn-lt"/>
              </a:rPr>
              <a:t> bad </a:t>
            </a:r>
            <a:r>
              <a:rPr lang="en-GB" sz="1200" dirty="0">
                <a:solidFill>
                  <a:srgbClr val="6600FF"/>
                </a:solidFill>
                <a:latin typeface="+mn-lt"/>
              </a:rPr>
              <a:t>state with </a:t>
            </a:r>
            <a:r>
              <a:rPr lang="en-GB" sz="1200" u="sng" dirty="0">
                <a:solidFill>
                  <a:srgbClr val="6600FF"/>
                </a:solidFill>
                <a:latin typeface="+mn-lt"/>
              </a:rPr>
              <a:t>rotting</a:t>
            </a:r>
            <a:r>
              <a:rPr lang="en-GB" sz="1200" dirty="0">
                <a:solidFill>
                  <a:srgbClr val="6600FF"/>
                </a:solidFill>
                <a:latin typeface="+mn-lt"/>
              </a:rPr>
              <a:t> window frames and </a:t>
            </a:r>
            <a:r>
              <a:rPr lang="en-GB" sz="1200" u="sng" dirty="0">
                <a:solidFill>
                  <a:srgbClr val="6600FF"/>
                </a:solidFill>
                <a:latin typeface="+mn-lt"/>
              </a:rPr>
              <a:t>dull</a:t>
            </a:r>
            <a:r>
              <a:rPr lang="en-GB" sz="1200" dirty="0">
                <a:solidFill>
                  <a:srgbClr val="6600FF"/>
                </a:solidFill>
                <a:latin typeface="+mn-lt"/>
              </a:rPr>
              <a:t>, </a:t>
            </a:r>
            <a:r>
              <a:rPr lang="en-GB" sz="1200" u="sng" dirty="0">
                <a:solidFill>
                  <a:srgbClr val="6600FF"/>
                </a:solidFill>
                <a:latin typeface="+mn-lt"/>
              </a:rPr>
              <a:t>depressing</a:t>
            </a:r>
            <a:r>
              <a:rPr lang="en-GB" sz="1200" dirty="0">
                <a:solidFill>
                  <a:srgbClr val="6600FF"/>
                </a:solidFill>
                <a:latin typeface="+mn-lt"/>
              </a:rPr>
              <a:t> corridors.</a:t>
            </a:r>
          </a:p>
        </p:txBody>
      </p:sp>
    </p:spTree>
    <p:extLst>
      <p:ext uri="{BB962C8B-B14F-4D97-AF65-F5344CB8AC3E}">
        <p14:creationId xmlns:p14="http://schemas.microsoft.com/office/powerpoint/2010/main" val="3441974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6006" y="245489"/>
            <a:ext cx="5220290" cy="800219"/>
          </a:xfrm>
          <a:prstGeom prst="rect">
            <a:avLst/>
          </a:prstGeom>
        </p:spPr>
        <p:txBody>
          <a:bodyPr wrap="square">
            <a:spAutoFit/>
          </a:bodyPr>
          <a:lstStyle/>
          <a:p>
            <a:pPr>
              <a:spcAft>
                <a:spcPts val="0"/>
              </a:spcAft>
            </a:pPr>
            <a:r>
              <a:rPr lang="en-GB" sz="1400" b="1" u="sng" dirty="0" smtClean="0">
                <a:solidFill>
                  <a:srgbClr val="C00000"/>
                </a:solidFill>
                <a:latin typeface="+mn-lt"/>
                <a:ea typeface="Times New Roman" panose="02020603050405020304" pitchFamily="18" charset="0"/>
                <a:cs typeface="Comic Sans MS" panose="030F0702030302020204" pitchFamily="66" charset="0"/>
              </a:rPr>
              <a:t>Task </a:t>
            </a:r>
            <a:endParaRPr lang="en-GB" sz="1400" b="1" dirty="0" smtClean="0">
              <a:solidFill>
                <a:srgbClr val="C00000"/>
              </a:solidFill>
              <a:latin typeface="+mn-lt"/>
              <a:ea typeface="Times New Roman" panose="02020603050405020304" pitchFamily="18" charset="0"/>
            </a:endParaRPr>
          </a:p>
          <a:p>
            <a:r>
              <a:rPr lang="en-GB" sz="1600" b="1" dirty="0">
                <a:solidFill>
                  <a:srgbClr val="C00000"/>
                </a:solidFill>
                <a:latin typeface="+mn-lt"/>
              </a:rPr>
              <a:t>W</a:t>
            </a:r>
            <a:r>
              <a:rPr lang="en-GB" sz="1600" b="1" dirty="0" smtClean="0">
                <a:solidFill>
                  <a:srgbClr val="C00000"/>
                </a:solidFill>
                <a:latin typeface="+mn-lt"/>
              </a:rPr>
              <a:t>rite 3 </a:t>
            </a:r>
            <a:r>
              <a:rPr lang="en-GB" sz="1600" b="1" dirty="0">
                <a:solidFill>
                  <a:srgbClr val="C00000"/>
                </a:solidFill>
                <a:latin typeface="+mn-lt"/>
              </a:rPr>
              <a:t>short sentences about this picture.</a:t>
            </a:r>
            <a:br>
              <a:rPr lang="en-GB" sz="1600" b="1" dirty="0">
                <a:solidFill>
                  <a:srgbClr val="C00000"/>
                </a:solidFill>
                <a:latin typeface="+mn-lt"/>
              </a:rPr>
            </a:br>
            <a:r>
              <a:rPr lang="en-GB" sz="1600" b="1" dirty="0">
                <a:solidFill>
                  <a:srgbClr val="C00000"/>
                </a:solidFill>
                <a:latin typeface="+mn-lt"/>
              </a:rPr>
              <a:t>Each sentence must have an adjective in it.</a:t>
            </a:r>
          </a:p>
        </p:txBody>
      </p:sp>
      <p:sp>
        <p:nvSpPr>
          <p:cNvPr id="8" name="Rectangle 7"/>
          <p:cNvSpPr/>
          <p:nvPr/>
        </p:nvSpPr>
        <p:spPr>
          <a:xfrm>
            <a:off x="2843808" y="1340768"/>
            <a:ext cx="1944216" cy="1200329"/>
          </a:xfrm>
          <a:prstGeom prst="rect">
            <a:avLst/>
          </a:prstGeom>
        </p:spPr>
        <p:txBody>
          <a:bodyPr wrap="square">
            <a:spAutoFit/>
          </a:bodyPr>
          <a:lstStyle/>
          <a:p>
            <a:pPr lvl="0" algn="ctr"/>
            <a:r>
              <a:rPr lang="en-GB" dirty="0" smtClean="0">
                <a:solidFill>
                  <a:srgbClr val="6600FF"/>
                </a:solidFill>
                <a:latin typeface="+mn-lt"/>
              </a:rPr>
              <a:t>Let the teacher have a look!</a:t>
            </a:r>
          </a:p>
          <a:p>
            <a:pPr lvl="0" algn="ctr"/>
            <a:endParaRPr lang="en-GB" dirty="0">
              <a:solidFill>
                <a:srgbClr val="6600FF"/>
              </a:solidFill>
              <a:latin typeface="+mn-lt"/>
            </a:endParaRPr>
          </a:p>
          <a:p>
            <a:pPr lvl="0" algn="ctr"/>
            <a:endParaRPr lang="en-GB" dirty="0">
              <a:solidFill>
                <a:srgbClr val="6600FF"/>
              </a:solidFill>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340768"/>
            <a:ext cx="1180237" cy="992363"/>
          </a:xfrm>
          <a:prstGeom prst="rect">
            <a:avLst/>
          </a:prstGeom>
        </p:spPr>
      </p:pic>
    </p:spTree>
    <p:extLst>
      <p:ext uri="{BB962C8B-B14F-4D97-AF65-F5344CB8AC3E}">
        <p14:creationId xmlns:p14="http://schemas.microsoft.com/office/powerpoint/2010/main" val="3953688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633264"/>
            <a:ext cx="5184576" cy="3384376"/>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800" dirty="0"/>
              <a:t> </a:t>
            </a:r>
            <a:r>
              <a:rPr lang="en-GB" sz="1400" b="0" dirty="0" smtClean="0"/>
              <a:t>Comparative </a:t>
            </a:r>
            <a:r>
              <a:rPr lang="en-GB" sz="1400" b="0" dirty="0"/>
              <a:t>Adjectives</a:t>
            </a:r>
          </a:p>
          <a:p>
            <a:r>
              <a:rPr lang="en-GB" sz="1400" b="0" dirty="0"/>
              <a:t> </a:t>
            </a:r>
          </a:p>
          <a:p>
            <a:r>
              <a:rPr lang="en-GB" sz="1400" b="0" dirty="0"/>
              <a:t>We use these adjectives to compare two people or things.</a:t>
            </a:r>
          </a:p>
          <a:p>
            <a:r>
              <a:rPr lang="en-GB" sz="1400" b="0" dirty="0"/>
              <a:t> </a:t>
            </a:r>
          </a:p>
          <a:p>
            <a:r>
              <a:rPr lang="en-GB" sz="1400" b="0" dirty="0"/>
              <a:t>For </a:t>
            </a:r>
            <a:r>
              <a:rPr lang="en-GB" sz="1400" b="0" dirty="0" smtClean="0"/>
              <a:t>example: Jimmy </a:t>
            </a:r>
            <a:r>
              <a:rPr lang="en-GB" sz="1400" b="0" dirty="0"/>
              <a:t>is taller than John.</a:t>
            </a:r>
          </a:p>
          <a:p>
            <a:r>
              <a:rPr lang="en-GB" sz="1400" b="0" dirty="0"/>
              <a:t> </a:t>
            </a:r>
          </a:p>
          <a:p>
            <a:r>
              <a:rPr lang="en-GB" sz="1400" b="0" dirty="0"/>
              <a:t>There are 2 ways of turning an adjective into a comparative:</a:t>
            </a:r>
            <a:br>
              <a:rPr lang="en-GB" sz="1400" b="0" dirty="0"/>
            </a:br>
            <a:endParaRPr lang="en-GB" sz="1400" b="0" dirty="0"/>
          </a:p>
          <a:p>
            <a:pPr lvl="0"/>
            <a:r>
              <a:rPr lang="en-GB" sz="1400" b="0" dirty="0"/>
              <a:t>Add the letters ‘–</a:t>
            </a:r>
            <a:r>
              <a:rPr lang="en-GB" sz="1400" b="0" dirty="0" err="1"/>
              <a:t>er</a:t>
            </a:r>
            <a:r>
              <a:rPr lang="en-GB" sz="1400" b="0" dirty="0"/>
              <a:t>’ to the end.</a:t>
            </a:r>
            <a:br>
              <a:rPr lang="en-GB" sz="1400" b="0" dirty="0"/>
            </a:br>
            <a:r>
              <a:rPr lang="en-GB" sz="1400" b="0" dirty="0"/>
              <a:t> For </a:t>
            </a:r>
            <a:r>
              <a:rPr lang="en-GB" sz="1400" b="0" dirty="0" smtClean="0"/>
              <a:t>example:</a:t>
            </a:r>
            <a:r>
              <a:rPr lang="en-GB" sz="1400" b="0" dirty="0"/>
              <a:t> </a:t>
            </a:r>
            <a:r>
              <a:rPr lang="en-GB" sz="1400" b="0" dirty="0" smtClean="0"/>
              <a:t>tall </a:t>
            </a:r>
            <a:r>
              <a:rPr lang="en-GB" sz="1400" b="0" dirty="0"/>
              <a:t>– taller.</a:t>
            </a:r>
            <a:br>
              <a:rPr lang="en-GB" sz="1400" b="0" dirty="0"/>
            </a:br>
            <a:endParaRPr lang="en-GB" sz="1400" b="0" dirty="0"/>
          </a:p>
          <a:p>
            <a:pPr lvl="0"/>
            <a:r>
              <a:rPr lang="en-GB" sz="1400" b="0" dirty="0"/>
              <a:t>Put the word ‘more’ in front of the adjective.</a:t>
            </a:r>
            <a:br>
              <a:rPr lang="en-GB" sz="1400" b="0" dirty="0"/>
            </a:br>
            <a:r>
              <a:rPr lang="en-GB" sz="1400" b="0" dirty="0"/>
              <a:t>For </a:t>
            </a:r>
            <a:r>
              <a:rPr lang="en-GB" sz="1400" b="0" dirty="0" smtClean="0"/>
              <a:t>example: interesting </a:t>
            </a:r>
            <a:r>
              <a:rPr lang="en-GB" sz="1400" b="0" dirty="0"/>
              <a:t>– more interesting</a:t>
            </a:r>
          </a:p>
          <a:p>
            <a:endParaRPr lang="en-GB" sz="1800" b="0" dirty="0"/>
          </a:p>
        </p:txBody>
      </p:sp>
    </p:spTree>
    <p:extLst>
      <p:ext uri="{BB962C8B-B14F-4D97-AF65-F5344CB8AC3E}">
        <p14:creationId xmlns:p14="http://schemas.microsoft.com/office/powerpoint/2010/main" val="3141896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1000"/>
                                        <p:tgtEl>
                                          <p:spTgt spid="3">
                                            <p:txEl>
                                              <p:pRg st="5" end="5"/>
                                            </p:txEl>
                                          </p:spTgt>
                                        </p:tgtEl>
                                      </p:cBhvr>
                                    </p:animEffect>
                                    <p:anim calcmode="lin" valueType="num">
                                      <p:cBhvr>
                                        <p:cTn id="6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1000"/>
                                        <p:tgtEl>
                                          <p:spTgt spid="3">
                                            <p:txEl>
                                              <p:pRg st="6" end="6"/>
                                            </p:txEl>
                                          </p:spTgt>
                                        </p:tgtEl>
                                      </p:cBhvr>
                                    </p:animEffect>
                                    <p:anim calcmode="lin" valueType="num">
                                      <p:cBhvr>
                                        <p:cTn id="6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Effect transition="in" filter="fade">
                                      <p:cBhvr>
                                        <p:cTn id="74" dur="1000"/>
                                        <p:tgtEl>
                                          <p:spTgt spid="3">
                                            <p:txEl>
                                              <p:pRg st="7" end="7"/>
                                            </p:txEl>
                                          </p:spTgt>
                                        </p:tgtEl>
                                      </p:cBhvr>
                                    </p:animEffect>
                                    <p:anim calcmode="lin" valueType="num">
                                      <p:cBhvr>
                                        <p:cTn id="7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animEffect transition="in" filter="fade">
                                      <p:cBhvr>
                                        <p:cTn id="81" dur="1000"/>
                                        <p:tgtEl>
                                          <p:spTgt spid="3">
                                            <p:txEl>
                                              <p:pRg st="8" end="8"/>
                                            </p:txEl>
                                          </p:spTgt>
                                        </p:tgtEl>
                                      </p:cBhvr>
                                    </p:animEffect>
                                    <p:anim calcmode="lin" valueType="num">
                                      <p:cBhvr>
                                        <p:cTn id="8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6006" y="245489"/>
            <a:ext cx="5220290" cy="738664"/>
          </a:xfrm>
          <a:prstGeom prst="rect">
            <a:avLst/>
          </a:prstGeom>
        </p:spPr>
        <p:txBody>
          <a:bodyPr wrap="square">
            <a:spAutoFit/>
          </a:bodyPr>
          <a:lstStyle/>
          <a:p>
            <a:pPr>
              <a:spcAft>
                <a:spcPts val="0"/>
              </a:spcAft>
            </a:pPr>
            <a:r>
              <a:rPr lang="en-GB" sz="1400" b="1" u="sng" dirty="0" smtClean="0">
                <a:solidFill>
                  <a:srgbClr val="C00000"/>
                </a:solidFill>
                <a:latin typeface="+mn-lt"/>
                <a:ea typeface="Times New Roman" panose="02020603050405020304" pitchFamily="18" charset="0"/>
                <a:cs typeface="Comic Sans MS" panose="030F0702030302020204" pitchFamily="66" charset="0"/>
              </a:rPr>
              <a:t>Task </a:t>
            </a:r>
            <a:endParaRPr lang="en-GB" sz="1400" b="1" dirty="0" smtClean="0">
              <a:solidFill>
                <a:srgbClr val="C00000"/>
              </a:solidFill>
              <a:latin typeface="+mn-lt"/>
              <a:ea typeface="Times New Roman" panose="02020603050405020304" pitchFamily="18" charset="0"/>
            </a:endParaRPr>
          </a:p>
          <a:p>
            <a:r>
              <a:rPr lang="en-GB" sz="1400" b="1" dirty="0">
                <a:solidFill>
                  <a:srgbClr val="C00000"/>
                </a:solidFill>
                <a:latin typeface="+mn-lt"/>
              </a:rPr>
              <a:t>Write the comparative of the adjectives below.  You will have to either add ‘–</a:t>
            </a:r>
            <a:r>
              <a:rPr lang="en-GB" sz="1400" b="1" dirty="0" err="1">
                <a:solidFill>
                  <a:srgbClr val="C00000"/>
                </a:solidFill>
                <a:latin typeface="+mn-lt"/>
              </a:rPr>
              <a:t>er</a:t>
            </a:r>
            <a:r>
              <a:rPr lang="en-GB" sz="1400" b="1" dirty="0">
                <a:solidFill>
                  <a:srgbClr val="C00000"/>
                </a:solidFill>
                <a:latin typeface="+mn-lt"/>
              </a:rPr>
              <a:t>’ to the end or put ‘more’ in front.</a:t>
            </a:r>
          </a:p>
        </p:txBody>
      </p:sp>
      <p:sp>
        <p:nvSpPr>
          <p:cNvPr id="8" name="Rectangle 7"/>
          <p:cNvSpPr/>
          <p:nvPr/>
        </p:nvSpPr>
        <p:spPr>
          <a:xfrm>
            <a:off x="2340151" y="1196752"/>
            <a:ext cx="4572000" cy="3231654"/>
          </a:xfrm>
          <a:prstGeom prst="rect">
            <a:avLst/>
          </a:prstGeom>
        </p:spPr>
        <p:txBody>
          <a:bodyPr>
            <a:spAutoFit/>
          </a:bodyPr>
          <a:lstStyle/>
          <a:p>
            <a:r>
              <a:rPr lang="en-GB" sz="1200" dirty="0" smtClean="0">
                <a:solidFill>
                  <a:srgbClr val="6600FF"/>
                </a:solidFill>
                <a:latin typeface="+mn-lt"/>
              </a:rPr>
              <a:t>Harder </a:t>
            </a:r>
            <a:r>
              <a:rPr lang="en-GB" sz="1200" dirty="0">
                <a:solidFill>
                  <a:srgbClr val="6600FF"/>
                </a:solidFill>
                <a:latin typeface="+mn-lt"/>
              </a:rPr>
              <a:t>			</a:t>
            </a:r>
            <a:endParaRPr lang="en-GB" sz="1200" dirty="0" smtClean="0">
              <a:solidFill>
                <a:srgbClr val="6600FF"/>
              </a:solidFill>
              <a:latin typeface="+mn-lt"/>
            </a:endParaRPr>
          </a:p>
          <a:p>
            <a:r>
              <a:rPr lang="en-GB" sz="1200" dirty="0" smtClean="0">
                <a:solidFill>
                  <a:srgbClr val="6600FF"/>
                </a:solidFill>
                <a:latin typeface="+mn-lt"/>
              </a:rPr>
              <a:t>Smaller</a:t>
            </a:r>
            <a:r>
              <a:rPr lang="en-GB" sz="1200" dirty="0">
                <a:solidFill>
                  <a:srgbClr val="6600FF"/>
                </a:solidFill>
                <a:latin typeface="+mn-lt"/>
              </a:rPr>
              <a:t>		</a:t>
            </a:r>
            <a:endParaRPr lang="en-GB" sz="1200" dirty="0" smtClean="0">
              <a:solidFill>
                <a:srgbClr val="6600FF"/>
              </a:solidFill>
              <a:latin typeface="+mn-lt"/>
            </a:endParaRPr>
          </a:p>
          <a:p>
            <a:r>
              <a:rPr lang="en-GB" sz="1200" dirty="0" smtClean="0">
                <a:solidFill>
                  <a:srgbClr val="6600FF"/>
                </a:solidFill>
                <a:latin typeface="+mn-lt"/>
              </a:rPr>
              <a:t>Louder </a:t>
            </a:r>
            <a:r>
              <a:rPr lang="en-GB" sz="1200" dirty="0">
                <a:solidFill>
                  <a:srgbClr val="6600FF"/>
                </a:solidFill>
                <a:latin typeface="+mn-lt"/>
              </a:rPr>
              <a:t>			</a:t>
            </a:r>
            <a:endParaRPr lang="en-GB" sz="1200" dirty="0" smtClean="0">
              <a:solidFill>
                <a:srgbClr val="6600FF"/>
              </a:solidFill>
              <a:latin typeface="+mn-lt"/>
            </a:endParaRPr>
          </a:p>
          <a:p>
            <a:r>
              <a:rPr lang="en-GB" sz="1200" dirty="0" smtClean="0">
                <a:solidFill>
                  <a:srgbClr val="6600FF"/>
                </a:solidFill>
                <a:latin typeface="+mn-lt"/>
              </a:rPr>
              <a:t>Cooler</a:t>
            </a:r>
            <a:r>
              <a:rPr lang="en-GB" sz="1200" dirty="0">
                <a:solidFill>
                  <a:srgbClr val="6600FF"/>
                </a:solidFill>
                <a:latin typeface="+mn-lt"/>
              </a:rPr>
              <a:t>			</a:t>
            </a:r>
            <a:endParaRPr lang="en-GB" sz="1200" dirty="0" smtClean="0">
              <a:solidFill>
                <a:srgbClr val="6600FF"/>
              </a:solidFill>
              <a:latin typeface="+mn-lt"/>
            </a:endParaRPr>
          </a:p>
          <a:p>
            <a:r>
              <a:rPr lang="en-GB" sz="1200" dirty="0" smtClean="0">
                <a:solidFill>
                  <a:srgbClr val="6600FF"/>
                </a:solidFill>
                <a:latin typeface="+mn-lt"/>
              </a:rPr>
              <a:t>Kinder</a:t>
            </a:r>
            <a:r>
              <a:rPr lang="en-GB" sz="1200" dirty="0">
                <a:solidFill>
                  <a:srgbClr val="6600FF"/>
                </a:solidFill>
                <a:latin typeface="+mn-lt"/>
              </a:rPr>
              <a:t>				</a:t>
            </a:r>
          </a:p>
          <a:p>
            <a:r>
              <a:rPr lang="en-GB" sz="1200" dirty="0" smtClean="0">
                <a:solidFill>
                  <a:srgbClr val="6600FF"/>
                </a:solidFill>
                <a:latin typeface="+mn-lt"/>
              </a:rPr>
              <a:t>Smoother</a:t>
            </a:r>
            <a:r>
              <a:rPr lang="en-GB" sz="1200" dirty="0">
                <a:solidFill>
                  <a:srgbClr val="6600FF"/>
                </a:solidFill>
                <a:latin typeface="+mn-lt"/>
              </a:rPr>
              <a:t>		</a:t>
            </a:r>
            <a:endParaRPr lang="en-GB" sz="1200" dirty="0" smtClean="0">
              <a:solidFill>
                <a:srgbClr val="6600FF"/>
              </a:solidFill>
              <a:latin typeface="+mn-lt"/>
            </a:endParaRPr>
          </a:p>
          <a:p>
            <a:r>
              <a:rPr lang="en-GB" sz="1200" dirty="0" smtClean="0">
                <a:solidFill>
                  <a:srgbClr val="6600FF"/>
                </a:solidFill>
                <a:latin typeface="+mn-lt"/>
              </a:rPr>
              <a:t>Fewer</a:t>
            </a:r>
            <a:r>
              <a:rPr lang="en-GB" sz="1200" dirty="0">
                <a:solidFill>
                  <a:srgbClr val="6600FF"/>
                </a:solidFill>
                <a:latin typeface="+mn-lt"/>
              </a:rPr>
              <a:t>			</a:t>
            </a:r>
            <a:endParaRPr lang="en-GB" sz="1200" dirty="0" smtClean="0">
              <a:solidFill>
                <a:srgbClr val="6600FF"/>
              </a:solidFill>
              <a:latin typeface="+mn-lt"/>
            </a:endParaRPr>
          </a:p>
          <a:p>
            <a:r>
              <a:rPr lang="en-GB" sz="1200" dirty="0" smtClean="0">
                <a:solidFill>
                  <a:srgbClr val="6600FF"/>
                </a:solidFill>
                <a:latin typeface="+mn-lt"/>
              </a:rPr>
              <a:t>Faster</a:t>
            </a:r>
            <a:r>
              <a:rPr lang="en-GB" sz="1200" dirty="0">
                <a:solidFill>
                  <a:srgbClr val="6600FF"/>
                </a:solidFill>
                <a:latin typeface="+mn-lt"/>
              </a:rPr>
              <a:t>			</a:t>
            </a:r>
            <a:endParaRPr lang="en-GB" sz="1200" dirty="0" smtClean="0">
              <a:solidFill>
                <a:srgbClr val="6600FF"/>
              </a:solidFill>
              <a:latin typeface="+mn-lt"/>
            </a:endParaRPr>
          </a:p>
          <a:p>
            <a:r>
              <a:rPr lang="en-GB" sz="1200" dirty="0" smtClean="0">
                <a:solidFill>
                  <a:srgbClr val="6600FF"/>
                </a:solidFill>
                <a:latin typeface="+mn-lt"/>
              </a:rPr>
              <a:t>Newer</a:t>
            </a:r>
            <a:r>
              <a:rPr lang="en-GB" sz="1200" dirty="0">
                <a:solidFill>
                  <a:srgbClr val="6600FF"/>
                </a:solidFill>
                <a:latin typeface="+mn-lt"/>
              </a:rPr>
              <a:t>			</a:t>
            </a:r>
            <a:br>
              <a:rPr lang="en-GB" sz="1200" dirty="0">
                <a:solidFill>
                  <a:srgbClr val="6600FF"/>
                </a:solidFill>
                <a:latin typeface="+mn-lt"/>
              </a:rPr>
            </a:br>
            <a:r>
              <a:rPr lang="en-GB" sz="1200" dirty="0" smtClean="0">
                <a:solidFill>
                  <a:srgbClr val="6600FF"/>
                </a:solidFill>
                <a:latin typeface="+mn-lt"/>
              </a:rPr>
              <a:t>Older</a:t>
            </a:r>
            <a:r>
              <a:rPr lang="en-GB" sz="1200" dirty="0">
                <a:solidFill>
                  <a:srgbClr val="6600FF"/>
                </a:solidFill>
                <a:latin typeface="+mn-lt"/>
              </a:rPr>
              <a:t>			</a:t>
            </a:r>
            <a:endParaRPr lang="en-GB" sz="1200" dirty="0" smtClean="0">
              <a:solidFill>
                <a:srgbClr val="6600FF"/>
              </a:solidFill>
              <a:latin typeface="+mn-lt"/>
            </a:endParaRPr>
          </a:p>
          <a:p>
            <a:r>
              <a:rPr lang="en-GB" sz="1200" dirty="0" smtClean="0">
                <a:solidFill>
                  <a:srgbClr val="6600FF"/>
                </a:solidFill>
                <a:latin typeface="+mn-lt"/>
              </a:rPr>
              <a:t>More modern</a:t>
            </a:r>
            <a:r>
              <a:rPr lang="en-GB" sz="1200" dirty="0">
                <a:solidFill>
                  <a:srgbClr val="6600FF"/>
                </a:solidFill>
                <a:latin typeface="+mn-lt"/>
              </a:rPr>
              <a:t>		</a:t>
            </a:r>
            <a:endParaRPr lang="en-GB" sz="1200" dirty="0" smtClean="0">
              <a:solidFill>
                <a:srgbClr val="6600FF"/>
              </a:solidFill>
              <a:latin typeface="+mn-lt"/>
            </a:endParaRPr>
          </a:p>
          <a:p>
            <a:r>
              <a:rPr lang="en-GB" sz="1200" dirty="0" smtClean="0">
                <a:solidFill>
                  <a:srgbClr val="6600FF"/>
                </a:solidFill>
                <a:latin typeface="+mn-lt"/>
              </a:rPr>
              <a:t>More different</a:t>
            </a:r>
            <a:r>
              <a:rPr lang="en-GB" sz="1200" dirty="0">
                <a:solidFill>
                  <a:srgbClr val="6600FF"/>
                </a:solidFill>
                <a:latin typeface="+mn-lt"/>
              </a:rPr>
              <a:t>		</a:t>
            </a:r>
            <a:endParaRPr lang="en-GB" sz="1200" dirty="0" smtClean="0">
              <a:solidFill>
                <a:srgbClr val="6600FF"/>
              </a:solidFill>
              <a:latin typeface="+mn-lt"/>
            </a:endParaRPr>
          </a:p>
          <a:p>
            <a:r>
              <a:rPr lang="en-GB" sz="1200" dirty="0" smtClean="0">
                <a:solidFill>
                  <a:srgbClr val="6600FF"/>
                </a:solidFill>
                <a:latin typeface="+mn-lt"/>
              </a:rPr>
              <a:t>More helpful</a:t>
            </a:r>
            <a:r>
              <a:rPr lang="en-GB" sz="1200" dirty="0">
                <a:solidFill>
                  <a:srgbClr val="6600FF"/>
                </a:solidFill>
                <a:latin typeface="+mn-lt"/>
              </a:rPr>
              <a:t>		</a:t>
            </a:r>
            <a:endParaRPr lang="en-GB" sz="1200" dirty="0" smtClean="0">
              <a:solidFill>
                <a:srgbClr val="6600FF"/>
              </a:solidFill>
              <a:latin typeface="+mn-lt"/>
            </a:endParaRPr>
          </a:p>
          <a:p>
            <a:r>
              <a:rPr lang="en-GB" sz="1200" dirty="0" smtClean="0">
                <a:solidFill>
                  <a:srgbClr val="6600FF"/>
                </a:solidFill>
                <a:latin typeface="+mn-lt"/>
              </a:rPr>
              <a:t>More important		</a:t>
            </a:r>
          </a:p>
          <a:p>
            <a:r>
              <a:rPr lang="en-GB" sz="1200" dirty="0" smtClean="0">
                <a:solidFill>
                  <a:srgbClr val="6600FF"/>
                </a:solidFill>
                <a:latin typeface="+mn-lt"/>
              </a:rPr>
              <a:t>More popular		</a:t>
            </a:r>
          </a:p>
          <a:p>
            <a:r>
              <a:rPr lang="en-GB" sz="1200" dirty="0" smtClean="0">
                <a:solidFill>
                  <a:srgbClr val="6600FF"/>
                </a:solidFill>
                <a:latin typeface="+mn-lt"/>
              </a:rPr>
              <a:t>More beautiful</a:t>
            </a:r>
          </a:p>
          <a:p>
            <a:r>
              <a:rPr lang="en-GB" sz="1200" dirty="0" smtClean="0">
                <a:solidFill>
                  <a:srgbClr val="6600FF"/>
                </a:solidFill>
                <a:latin typeface="+mn-lt"/>
              </a:rPr>
              <a:t>More relaxed</a:t>
            </a:r>
            <a:r>
              <a:rPr lang="en-GB" sz="1200" b="1" dirty="0"/>
              <a:t>		</a:t>
            </a:r>
            <a:endParaRPr lang="en-GB" sz="1200" dirty="0"/>
          </a:p>
        </p:txBody>
      </p:sp>
    </p:spTree>
    <p:extLst>
      <p:ext uri="{BB962C8B-B14F-4D97-AF65-F5344CB8AC3E}">
        <p14:creationId xmlns:p14="http://schemas.microsoft.com/office/powerpoint/2010/main" val="3773979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633264"/>
            <a:ext cx="5184576" cy="4163888"/>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800" dirty="0"/>
              <a:t> </a:t>
            </a:r>
            <a:r>
              <a:rPr lang="en-GB" sz="1400" dirty="0"/>
              <a:t>Superlative of Adjectives</a:t>
            </a:r>
          </a:p>
          <a:p>
            <a:r>
              <a:rPr lang="en-GB" sz="1400" b="0" dirty="0"/>
              <a:t> </a:t>
            </a:r>
            <a:endParaRPr lang="en-GB" sz="1400" b="0" dirty="0" smtClean="0"/>
          </a:p>
          <a:p>
            <a:r>
              <a:rPr lang="en-GB" sz="1400" dirty="0" smtClean="0"/>
              <a:t>The </a:t>
            </a:r>
            <a:r>
              <a:rPr lang="en-GB" sz="1400" dirty="0"/>
              <a:t>superlative adjective is used to compare one thing with all other things.</a:t>
            </a:r>
          </a:p>
          <a:p>
            <a:r>
              <a:rPr lang="en-GB" sz="1400" dirty="0"/>
              <a:t> </a:t>
            </a:r>
          </a:p>
          <a:p>
            <a:r>
              <a:rPr lang="en-GB" sz="1400" dirty="0"/>
              <a:t>For example:	John is tall but James is the tallest in the class.</a:t>
            </a:r>
          </a:p>
          <a:p>
            <a:r>
              <a:rPr lang="en-GB" sz="1400" dirty="0"/>
              <a:t>			Mary is thin, but Margaret is the thinnest person.</a:t>
            </a:r>
          </a:p>
          <a:p>
            <a:r>
              <a:rPr lang="en-GB" sz="1400" dirty="0"/>
              <a:t> </a:t>
            </a:r>
          </a:p>
          <a:p>
            <a:r>
              <a:rPr lang="en-GB" sz="1400" dirty="0"/>
              <a:t>There are 2 ways to make the superlative of an adjective.</a:t>
            </a:r>
            <a:br>
              <a:rPr lang="en-GB" sz="1400" dirty="0"/>
            </a:br>
            <a:endParaRPr lang="en-GB" sz="1400" dirty="0"/>
          </a:p>
          <a:p>
            <a:r>
              <a:rPr lang="en-GB" sz="1400" dirty="0"/>
              <a:t>1.	Add the letters ‘-</a:t>
            </a:r>
            <a:r>
              <a:rPr lang="en-GB" sz="1400" dirty="0" err="1"/>
              <a:t>est</a:t>
            </a:r>
            <a:r>
              <a:rPr lang="en-GB" sz="1400" dirty="0"/>
              <a:t>’ to the adjective.</a:t>
            </a:r>
            <a:br>
              <a:rPr lang="en-GB" sz="1400" dirty="0"/>
            </a:br>
            <a:r>
              <a:rPr lang="en-GB" sz="1400" dirty="0"/>
              <a:t>For example:	small    -   smallest</a:t>
            </a:r>
          </a:p>
          <a:p>
            <a:r>
              <a:rPr lang="en-GB" sz="1400" dirty="0"/>
              <a:t>2.	Put the word ‘most’ in front of the adjective.</a:t>
            </a:r>
            <a:br>
              <a:rPr lang="en-GB" sz="1400" dirty="0"/>
            </a:br>
            <a:r>
              <a:rPr lang="en-GB" sz="1400" dirty="0"/>
              <a:t>For example:   beautiful  -  most beautiful </a:t>
            </a:r>
          </a:p>
          <a:p>
            <a:endParaRPr lang="en-GB" sz="1800" b="0" dirty="0"/>
          </a:p>
        </p:txBody>
      </p:sp>
    </p:spTree>
    <p:extLst>
      <p:ext uri="{BB962C8B-B14F-4D97-AF65-F5344CB8AC3E}">
        <p14:creationId xmlns:p14="http://schemas.microsoft.com/office/powerpoint/2010/main" val="366618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633264"/>
            <a:ext cx="5184576" cy="4523928"/>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200" u="sng" dirty="0"/>
              <a:t>Task</a:t>
            </a:r>
            <a:endParaRPr lang="en-GB" sz="1200" dirty="0"/>
          </a:p>
          <a:p>
            <a:r>
              <a:rPr lang="en-GB" sz="1200" dirty="0"/>
              <a:t>Write the comparative of the adjectives below.  You will have to either add ‘–</a:t>
            </a:r>
            <a:r>
              <a:rPr lang="en-GB" sz="1200" dirty="0" err="1"/>
              <a:t>est</a:t>
            </a:r>
            <a:r>
              <a:rPr lang="en-GB" sz="1200" dirty="0"/>
              <a:t>’ to the end or put ‘most’ in front.</a:t>
            </a:r>
          </a:p>
          <a:p>
            <a:r>
              <a:rPr lang="en-GB" sz="1000" b="0" dirty="0">
                <a:solidFill>
                  <a:srgbClr val="6600FF"/>
                </a:solidFill>
              </a:rPr>
              <a:t> </a:t>
            </a:r>
            <a:endParaRPr lang="en-GB" sz="1000" b="0" dirty="0" smtClean="0">
              <a:solidFill>
                <a:srgbClr val="6600FF"/>
              </a:solidFill>
            </a:endParaRPr>
          </a:p>
          <a:p>
            <a:r>
              <a:rPr lang="en-GB" sz="1200" dirty="0" smtClean="0">
                <a:solidFill>
                  <a:srgbClr val="6600FF"/>
                </a:solidFill>
              </a:rPr>
              <a:t>Fastest </a:t>
            </a:r>
            <a:r>
              <a:rPr lang="en-GB" sz="1200" dirty="0">
                <a:solidFill>
                  <a:srgbClr val="6600FF"/>
                </a:solidFill>
              </a:rPr>
              <a:t>	</a:t>
            </a:r>
            <a:endParaRPr lang="en-GB" sz="1200" dirty="0" smtClean="0">
              <a:solidFill>
                <a:srgbClr val="6600FF"/>
              </a:solidFill>
            </a:endParaRPr>
          </a:p>
          <a:p>
            <a:r>
              <a:rPr lang="en-GB" sz="1200" dirty="0" smtClean="0">
                <a:solidFill>
                  <a:srgbClr val="6600FF"/>
                </a:solidFill>
              </a:rPr>
              <a:t>Oldest </a:t>
            </a:r>
            <a:r>
              <a:rPr lang="en-GB" sz="1200" dirty="0">
                <a:solidFill>
                  <a:srgbClr val="6600FF"/>
                </a:solidFill>
              </a:rPr>
              <a:t>	</a:t>
            </a:r>
            <a:endParaRPr lang="en-GB" sz="1200" dirty="0" smtClean="0">
              <a:solidFill>
                <a:srgbClr val="6600FF"/>
              </a:solidFill>
            </a:endParaRPr>
          </a:p>
          <a:p>
            <a:r>
              <a:rPr lang="en-GB" sz="1200" dirty="0" smtClean="0">
                <a:solidFill>
                  <a:srgbClr val="6600FF"/>
                </a:solidFill>
              </a:rPr>
              <a:t>Biggest </a:t>
            </a:r>
            <a:r>
              <a:rPr lang="en-GB" sz="1200" dirty="0">
                <a:solidFill>
                  <a:srgbClr val="6600FF"/>
                </a:solidFill>
              </a:rPr>
              <a:t>		</a:t>
            </a:r>
            <a:endParaRPr lang="en-GB" sz="1200" dirty="0" smtClean="0">
              <a:solidFill>
                <a:srgbClr val="6600FF"/>
              </a:solidFill>
            </a:endParaRPr>
          </a:p>
          <a:p>
            <a:r>
              <a:rPr lang="en-GB" sz="1200" dirty="0" smtClean="0">
                <a:solidFill>
                  <a:srgbClr val="6600FF"/>
                </a:solidFill>
              </a:rPr>
              <a:t>Loudest </a:t>
            </a:r>
            <a:r>
              <a:rPr lang="en-GB" sz="1200" dirty="0">
                <a:solidFill>
                  <a:srgbClr val="6600FF"/>
                </a:solidFill>
              </a:rPr>
              <a:t>		</a:t>
            </a:r>
            <a:endParaRPr lang="en-GB" sz="1200" dirty="0" smtClean="0">
              <a:solidFill>
                <a:srgbClr val="6600FF"/>
              </a:solidFill>
            </a:endParaRPr>
          </a:p>
          <a:p>
            <a:r>
              <a:rPr lang="en-GB" sz="1200" dirty="0" smtClean="0">
                <a:solidFill>
                  <a:srgbClr val="6600FF"/>
                </a:solidFill>
              </a:rPr>
              <a:t>Newest </a:t>
            </a:r>
            <a:endParaRPr lang="en-GB" sz="1200" dirty="0">
              <a:solidFill>
                <a:srgbClr val="6600FF"/>
              </a:solidFill>
            </a:endParaRPr>
          </a:p>
          <a:p>
            <a:r>
              <a:rPr lang="en-GB" sz="1200" dirty="0" smtClean="0">
                <a:solidFill>
                  <a:srgbClr val="6600FF"/>
                </a:solidFill>
              </a:rPr>
              <a:t>Hardest </a:t>
            </a:r>
            <a:r>
              <a:rPr lang="en-GB" sz="1200" dirty="0">
                <a:solidFill>
                  <a:srgbClr val="6600FF"/>
                </a:solidFill>
              </a:rPr>
              <a:t>		</a:t>
            </a:r>
            <a:endParaRPr lang="en-GB" sz="1200" dirty="0" smtClean="0">
              <a:solidFill>
                <a:srgbClr val="6600FF"/>
              </a:solidFill>
            </a:endParaRPr>
          </a:p>
          <a:p>
            <a:r>
              <a:rPr lang="en-GB" sz="1200" dirty="0" smtClean="0">
                <a:solidFill>
                  <a:srgbClr val="6600FF"/>
                </a:solidFill>
              </a:rPr>
              <a:t>Smallest </a:t>
            </a:r>
            <a:r>
              <a:rPr lang="en-GB" sz="1200" dirty="0">
                <a:solidFill>
                  <a:srgbClr val="6600FF"/>
                </a:solidFill>
              </a:rPr>
              <a:t>		</a:t>
            </a:r>
            <a:endParaRPr lang="en-GB" sz="1200" dirty="0" smtClean="0">
              <a:solidFill>
                <a:srgbClr val="6600FF"/>
              </a:solidFill>
            </a:endParaRPr>
          </a:p>
          <a:p>
            <a:r>
              <a:rPr lang="en-GB" sz="1200" dirty="0" smtClean="0">
                <a:solidFill>
                  <a:srgbClr val="6600FF"/>
                </a:solidFill>
              </a:rPr>
              <a:t>Kindest </a:t>
            </a:r>
            <a:r>
              <a:rPr lang="en-GB" sz="1200" dirty="0">
                <a:solidFill>
                  <a:srgbClr val="6600FF"/>
                </a:solidFill>
              </a:rPr>
              <a:t>		</a:t>
            </a:r>
            <a:endParaRPr lang="en-GB" sz="1200" dirty="0" smtClean="0">
              <a:solidFill>
                <a:srgbClr val="6600FF"/>
              </a:solidFill>
            </a:endParaRPr>
          </a:p>
          <a:p>
            <a:r>
              <a:rPr lang="en-GB" sz="1200" dirty="0" smtClean="0">
                <a:solidFill>
                  <a:srgbClr val="6600FF"/>
                </a:solidFill>
              </a:rPr>
              <a:t>Cool</a:t>
            </a:r>
            <a:r>
              <a:rPr lang="en-GB" sz="1200" dirty="0">
                <a:solidFill>
                  <a:srgbClr val="6600FF"/>
                </a:solidFill>
              </a:rPr>
              <a:t>	</a:t>
            </a:r>
            <a:r>
              <a:rPr lang="en-GB" sz="1200" dirty="0" err="1" smtClean="0">
                <a:solidFill>
                  <a:srgbClr val="6600FF"/>
                </a:solidFill>
              </a:rPr>
              <a:t>est</a:t>
            </a:r>
            <a:r>
              <a:rPr lang="en-GB" sz="1200" dirty="0" smtClean="0">
                <a:solidFill>
                  <a:srgbClr val="6600FF"/>
                </a:solidFill>
              </a:rPr>
              <a:t> </a:t>
            </a:r>
            <a:r>
              <a:rPr lang="en-GB" sz="1200" dirty="0">
                <a:solidFill>
                  <a:srgbClr val="6600FF"/>
                </a:solidFill>
              </a:rPr>
              <a:t>	</a:t>
            </a:r>
            <a:endParaRPr lang="en-GB" sz="1200" dirty="0" smtClean="0">
              <a:solidFill>
                <a:srgbClr val="6600FF"/>
              </a:solidFill>
            </a:endParaRPr>
          </a:p>
          <a:p>
            <a:r>
              <a:rPr lang="en-GB" sz="1200" dirty="0" smtClean="0">
                <a:solidFill>
                  <a:srgbClr val="6600FF"/>
                </a:solidFill>
              </a:rPr>
              <a:t>Fewest </a:t>
            </a:r>
            <a:r>
              <a:rPr lang="en-GB" sz="1200" dirty="0">
                <a:solidFill>
                  <a:srgbClr val="6600FF"/>
                </a:solidFill>
              </a:rPr>
              <a:t>		</a:t>
            </a:r>
            <a:endParaRPr lang="en-GB" sz="1200" dirty="0" smtClean="0">
              <a:solidFill>
                <a:srgbClr val="6600FF"/>
              </a:solidFill>
            </a:endParaRPr>
          </a:p>
          <a:p>
            <a:r>
              <a:rPr lang="en-GB" sz="1200" dirty="0" smtClean="0">
                <a:solidFill>
                  <a:srgbClr val="6600FF"/>
                </a:solidFill>
              </a:rPr>
              <a:t>Most popular</a:t>
            </a:r>
            <a:r>
              <a:rPr lang="en-GB" sz="1200" dirty="0">
                <a:solidFill>
                  <a:srgbClr val="6600FF"/>
                </a:solidFill>
              </a:rPr>
              <a:t>	</a:t>
            </a:r>
            <a:endParaRPr lang="en-GB" sz="1200" dirty="0" smtClean="0">
              <a:solidFill>
                <a:srgbClr val="6600FF"/>
              </a:solidFill>
            </a:endParaRPr>
          </a:p>
          <a:p>
            <a:r>
              <a:rPr lang="en-GB" sz="1200" dirty="0" smtClean="0">
                <a:solidFill>
                  <a:srgbClr val="6600FF"/>
                </a:solidFill>
              </a:rPr>
              <a:t>Most helpful</a:t>
            </a:r>
            <a:r>
              <a:rPr lang="en-GB" sz="1200" dirty="0">
                <a:solidFill>
                  <a:srgbClr val="6600FF"/>
                </a:solidFill>
              </a:rPr>
              <a:t>	</a:t>
            </a:r>
            <a:endParaRPr lang="en-GB" sz="1200" dirty="0" smtClean="0">
              <a:solidFill>
                <a:srgbClr val="6600FF"/>
              </a:solidFill>
            </a:endParaRPr>
          </a:p>
          <a:p>
            <a:r>
              <a:rPr lang="en-GB" sz="1200" dirty="0" smtClean="0">
                <a:solidFill>
                  <a:srgbClr val="6600FF"/>
                </a:solidFill>
              </a:rPr>
              <a:t>Most modern</a:t>
            </a:r>
            <a:r>
              <a:rPr lang="en-GB" sz="1200" dirty="0">
                <a:solidFill>
                  <a:srgbClr val="6600FF"/>
                </a:solidFill>
              </a:rPr>
              <a:t>	</a:t>
            </a:r>
            <a:endParaRPr lang="en-GB" sz="1200" dirty="0" smtClean="0">
              <a:solidFill>
                <a:srgbClr val="6600FF"/>
              </a:solidFill>
            </a:endParaRPr>
          </a:p>
          <a:p>
            <a:r>
              <a:rPr lang="en-GB" sz="1200" dirty="0" smtClean="0">
                <a:solidFill>
                  <a:srgbClr val="6600FF"/>
                </a:solidFill>
              </a:rPr>
              <a:t>Most different</a:t>
            </a:r>
            <a:r>
              <a:rPr lang="en-GB" sz="1200" dirty="0">
                <a:solidFill>
                  <a:srgbClr val="6600FF"/>
                </a:solidFill>
              </a:rPr>
              <a:t>	</a:t>
            </a:r>
            <a:endParaRPr lang="en-GB" sz="1200" dirty="0" smtClean="0">
              <a:solidFill>
                <a:srgbClr val="6600FF"/>
              </a:solidFill>
            </a:endParaRPr>
          </a:p>
          <a:p>
            <a:r>
              <a:rPr lang="en-GB" sz="1200" dirty="0" smtClean="0">
                <a:solidFill>
                  <a:srgbClr val="6600FF"/>
                </a:solidFill>
              </a:rPr>
              <a:t>Most important</a:t>
            </a:r>
            <a:r>
              <a:rPr lang="en-GB" sz="1200" dirty="0">
                <a:solidFill>
                  <a:srgbClr val="6600FF"/>
                </a:solidFill>
              </a:rPr>
              <a:t>	</a:t>
            </a:r>
            <a:endParaRPr lang="en-GB" sz="1200" dirty="0" smtClean="0">
              <a:solidFill>
                <a:srgbClr val="6600FF"/>
              </a:solidFill>
            </a:endParaRPr>
          </a:p>
          <a:p>
            <a:r>
              <a:rPr lang="en-GB" sz="1200" dirty="0" smtClean="0">
                <a:solidFill>
                  <a:srgbClr val="6600FF"/>
                </a:solidFill>
              </a:rPr>
              <a:t>Most relaxed</a:t>
            </a:r>
            <a:r>
              <a:rPr lang="en-GB" sz="1000" dirty="0">
                <a:solidFill>
                  <a:srgbClr val="6600FF"/>
                </a:solidFill>
              </a:rPr>
              <a:t>	</a:t>
            </a:r>
            <a:endParaRPr lang="en-GB" sz="1000" dirty="0" smtClean="0">
              <a:solidFill>
                <a:srgbClr val="6600FF"/>
              </a:solidFill>
            </a:endParaRPr>
          </a:p>
          <a:p>
            <a:endParaRPr lang="en-GB" sz="1800" b="0" dirty="0"/>
          </a:p>
        </p:txBody>
      </p:sp>
    </p:spTree>
    <p:extLst>
      <p:ext uri="{BB962C8B-B14F-4D97-AF65-F5344CB8AC3E}">
        <p14:creationId xmlns:p14="http://schemas.microsoft.com/office/powerpoint/2010/main" val="2621079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1000"/>
                                        <p:tgtEl>
                                          <p:spTgt spid="3">
                                            <p:txEl>
                                              <p:pRg st="5" end="5"/>
                                            </p:txEl>
                                          </p:spTgt>
                                        </p:tgtEl>
                                      </p:cBhvr>
                                    </p:animEffect>
                                    <p:anim calcmode="lin" valueType="num">
                                      <p:cBhvr>
                                        <p:cTn id="6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1000"/>
                                        <p:tgtEl>
                                          <p:spTgt spid="3">
                                            <p:txEl>
                                              <p:pRg st="6" end="6"/>
                                            </p:txEl>
                                          </p:spTgt>
                                        </p:tgtEl>
                                      </p:cBhvr>
                                    </p:animEffect>
                                    <p:anim calcmode="lin" valueType="num">
                                      <p:cBhvr>
                                        <p:cTn id="6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Effect transition="in" filter="fade">
                                      <p:cBhvr>
                                        <p:cTn id="74" dur="1000"/>
                                        <p:tgtEl>
                                          <p:spTgt spid="3">
                                            <p:txEl>
                                              <p:pRg st="7" end="7"/>
                                            </p:txEl>
                                          </p:spTgt>
                                        </p:tgtEl>
                                      </p:cBhvr>
                                    </p:animEffect>
                                    <p:anim calcmode="lin" valueType="num">
                                      <p:cBhvr>
                                        <p:cTn id="7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animEffect transition="in" filter="fade">
                                      <p:cBhvr>
                                        <p:cTn id="81" dur="1000"/>
                                        <p:tgtEl>
                                          <p:spTgt spid="3">
                                            <p:txEl>
                                              <p:pRg st="8" end="8"/>
                                            </p:txEl>
                                          </p:spTgt>
                                        </p:tgtEl>
                                      </p:cBhvr>
                                    </p:animEffect>
                                    <p:anim calcmode="lin" valueType="num">
                                      <p:cBhvr>
                                        <p:cTn id="8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Effect transition="in" filter="fade">
                                      <p:cBhvr>
                                        <p:cTn id="88" dur="1000"/>
                                        <p:tgtEl>
                                          <p:spTgt spid="3">
                                            <p:txEl>
                                              <p:pRg st="9" end="9"/>
                                            </p:txEl>
                                          </p:spTgt>
                                        </p:tgtEl>
                                      </p:cBhvr>
                                    </p:animEffect>
                                    <p:anim calcmode="lin" valueType="num">
                                      <p:cBhvr>
                                        <p:cTn id="8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3">
                                            <p:txEl>
                                              <p:pRg st="10" end="10"/>
                                            </p:txEl>
                                          </p:spTgt>
                                        </p:tgtEl>
                                        <p:attrNameLst>
                                          <p:attrName>style.visibility</p:attrName>
                                        </p:attrNameLst>
                                      </p:cBhvr>
                                      <p:to>
                                        <p:strVal val="visible"/>
                                      </p:to>
                                    </p:set>
                                    <p:animEffect transition="in" filter="fade">
                                      <p:cBhvr>
                                        <p:cTn id="95" dur="1000"/>
                                        <p:tgtEl>
                                          <p:spTgt spid="3">
                                            <p:txEl>
                                              <p:pRg st="10" end="10"/>
                                            </p:txEl>
                                          </p:spTgt>
                                        </p:tgtEl>
                                      </p:cBhvr>
                                    </p:animEffect>
                                    <p:anim calcmode="lin" valueType="num">
                                      <p:cBhvr>
                                        <p:cTn id="9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3">
                                            <p:txEl>
                                              <p:pRg st="11" end="11"/>
                                            </p:txEl>
                                          </p:spTgt>
                                        </p:tgtEl>
                                        <p:attrNameLst>
                                          <p:attrName>style.visibility</p:attrName>
                                        </p:attrNameLst>
                                      </p:cBhvr>
                                      <p:to>
                                        <p:strVal val="visible"/>
                                      </p:to>
                                    </p:set>
                                    <p:animEffect transition="in" filter="fade">
                                      <p:cBhvr>
                                        <p:cTn id="102" dur="1000"/>
                                        <p:tgtEl>
                                          <p:spTgt spid="3">
                                            <p:txEl>
                                              <p:pRg st="11" end="11"/>
                                            </p:txEl>
                                          </p:spTgt>
                                        </p:tgtEl>
                                      </p:cBhvr>
                                    </p:animEffect>
                                    <p:anim calcmode="lin" valueType="num">
                                      <p:cBhvr>
                                        <p:cTn id="10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0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3">
                                            <p:txEl>
                                              <p:pRg st="12" end="12"/>
                                            </p:txEl>
                                          </p:spTgt>
                                        </p:tgtEl>
                                        <p:attrNameLst>
                                          <p:attrName>style.visibility</p:attrName>
                                        </p:attrNameLst>
                                      </p:cBhvr>
                                      <p:to>
                                        <p:strVal val="visible"/>
                                      </p:to>
                                    </p:set>
                                    <p:animEffect transition="in" filter="fade">
                                      <p:cBhvr>
                                        <p:cTn id="109" dur="1000"/>
                                        <p:tgtEl>
                                          <p:spTgt spid="3">
                                            <p:txEl>
                                              <p:pRg st="12" end="12"/>
                                            </p:txEl>
                                          </p:spTgt>
                                        </p:tgtEl>
                                      </p:cBhvr>
                                    </p:animEffect>
                                    <p:anim calcmode="lin" valueType="num">
                                      <p:cBhvr>
                                        <p:cTn id="11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1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3">
                                            <p:txEl>
                                              <p:pRg st="13" end="13"/>
                                            </p:txEl>
                                          </p:spTgt>
                                        </p:tgtEl>
                                        <p:attrNameLst>
                                          <p:attrName>style.visibility</p:attrName>
                                        </p:attrNameLst>
                                      </p:cBhvr>
                                      <p:to>
                                        <p:strVal val="visible"/>
                                      </p:to>
                                    </p:set>
                                    <p:animEffect transition="in" filter="fade">
                                      <p:cBhvr>
                                        <p:cTn id="116" dur="1000"/>
                                        <p:tgtEl>
                                          <p:spTgt spid="3">
                                            <p:txEl>
                                              <p:pRg st="13" end="13"/>
                                            </p:txEl>
                                          </p:spTgt>
                                        </p:tgtEl>
                                      </p:cBhvr>
                                    </p:animEffect>
                                    <p:anim calcmode="lin" valueType="num">
                                      <p:cBhvr>
                                        <p:cTn id="11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1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3">
                                            <p:txEl>
                                              <p:pRg st="14" end="14"/>
                                            </p:txEl>
                                          </p:spTgt>
                                        </p:tgtEl>
                                        <p:attrNameLst>
                                          <p:attrName>style.visibility</p:attrName>
                                        </p:attrNameLst>
                                      </p:cBhvr>
                                      <p:to>
                                        <p:strVal val="visible"/>
                                      </p:to>
                                    </p:set>
                                    <p:animEffect transition="in" filter="fade">
                                      <p:cBhvr>
                                        <p:cTn id="123" dur="1000"/>
                                        <p:tgtEl>
                                          <p:spTgt spid="3">
                                            <p:txEl>
                                              <p:pRg st="14" end="14"/>
                                            </p:txEl>
                                          </p:spTgt>
                                        </p:tgtEl>
                                      </p:cBhvr>
                                    </p:animEffect>
                                    <p:anim calcmode="lin" valueType="num">
                                      <p:cBhvr>
                                        <p:cTn id="12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25"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3">
                                            <p:txEl>
                                              <p:pRg st="15" end="15"/>
                                            </p:txEl>
                                          </p:spTgt>
                                        </p:tgtEl>
                                        <p:attrNameLst>
                                          <p:attrName>style.visibility</p:attrName>
                                        </p:attrNameLst>
                                      </p:cBhvr>
                                      <p:to>
                                        <p:strVal val="visible"/>
                                      </p:to>
                                    </p:set>
                                    <p:animEffect transition="in" filter="fade">
                                      <p:cBhvr>
                                        <p:cTn id="130" dur="1000"/>
                                        <p:tgtEl>
                                          <p:spTgt spid="3">
                                            <p:txEl>
                                              <p:pRg st="15" end="15"/>
                                            </p:txEl>
                                          </p:spTgt>
                                        </p:tgtEl>
                                      </p:cBhvr>
                                    </p:animEffect>
                                    <p:anim calcmode="lin" valueType="num">
                                      <p:cBhvr>
                                        <p:cTn id="13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32"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3">
                                            <p:txEl>
                                              <p:pRg st="16" end="16"/>
                                            </p:txEl>
                                          </p:spTgt>
                                        </p:tgtEl>
                                        <p:attrNameLst>
                                          <p:attrName>style.visibility</p:attrName>
                                        </p:attrNameLst>
                                      </p:cBhvr>
                                      <p:to>
                                        <p:strVal val="visible"/>
                                      </p:to>
                                    </p:set>
                                    <p:animEffect transition="in" filter="fade">
                                      <p:cBhvr>
                                        <p:cTn id="137" dur="1000"/>
                                        <p:tgtEl>
                                          <p:spTgt spid="3">
                                            <p:txEl>
                                              <p:pRg st="16" end="16"/>
                                            </p:txEl>
                                          </p:spTgt>
                                        </p:tgtEl>
                                      </p:cBhvr>
                                    </p:animEffect>
                                    <p:anim calcmode="lin" valueType="num">
                                      <p:cBhvr>
                                        <p:cTn id="13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39"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3">
                                            <p:txEl>
                                              <p:pRg st="17" end="17"/>
                                            </p:txEl>
                                          </p:spTgt>
                                        </p:tgtEl>
                                        <p:attrNameLst>
                                          <p:attrName>style.visibility</p:attrName>
                                        </p:attrNameLst>
                                      </p:cBhvr>
                                      <p:to>
                                        <p:strVal val="visible"/>
                                      </p:to>
                                    </p:set>
                                    <p:animEffect transition="in" filter="fade">
                                      <p:cBhvr>
                                        <p:cTn id="144" dur="1000"/>
                                        <p:tgtEl>
                                          <p:spTgt spid="3">
                                            <p:txEl>
                                              <p:pRg st="17" end="17"/>
                                            </p:txEl>
                                          </p:spTgt>
                                        </p:tgtEl>
                                      </p:cBhvr>
                                    </p:animEffect>
                                    <p:anim calcmode="lin" valueType="num">
                                      <p:cBhvr>
                                        <p:cTn id="145"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46"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3">
                                            <p:txEl>
                                              <p:pRg st="18" end="18"/>
                                            </p:txEl>
                                          </p:spTgt>
                                        </p:tgtEl>
                                        <p:attrNameLst>
                                          <p:attrName>style.visibility</p:attrName>
                                        </p:attrNameLst>
                                      </p:cBhvr>
                                      <p:to>
                                        <p:strVal val="visible"/>
                                      </p:to>
                                    </p:set>
                                    <p:animEffect transition="in" filter="fade">
                                      <p:cBhvr>
                                        <p:cTn id="151" dur="1000"/>
                                        <p:tgtEl>
                                          <p:spTgt spid="3">
                                            <p:txEl>
                                              <p:pRg st="18" end="18"/>
                                            </p:txEl>
                                          </p:spTgt>
                                        </p:tgtEl>
                                      </p:cBhvr>
                                    </p:animEffect>
                                    <p:anim calcmode="lin" valueType="num">
                                      <p:cBhvr>
                                        <p:cTn id="152"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53"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633264"/>
            <a:ext cx="5184576" cy="4523928"/>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200" dirty="0"/>
              <a:t>Double Comparatives and Double Superlatives</a:t>
            </a:r>
          </a:p>
          <a:p>
            <a:r>
              <a:rPr lang="en-GB" sz="1200" dirty="0"/>
              <a:t> </a:t>
            </a:r>
          </a:p>
          <a:p>
            <a:r>
              <a:rPr lang="en-GB" sz="1200" dirty="0"/>
              <a:t>Double comparatives are, for example ‘more bigger’, ‘more better.’</a:t>
            </a:r>
          </a:p>
          <a:p>
            <a:r>
              <a:rPr lang="en-GB" sz="1200" dirty="0"/>
              <a:t>Double superlatives are, for example ‘ most cleverest’, ‘most nicest’.</a:t>
            </a:r>
          </a:p>
          <a:p>
            <a:r>
              <a:rPr lang="en-GB" sz="1200" dirty="0"/>
              <a:t> </a:t>
            </a:r>
          </a:p>
          <a:p>
            <a:r>
              <a:rPr lang="en-GB" sz="1200" dirty="0"/>
              <a:t>If you use a double comparative or a double superlative it is like saying the same thing twice.</a:t>
            </a:r>
          </a:p>
          <a:p>
            <a:r>
              <a:rPr lang="en-GB" sz="1000" b="0" dirty="0">
                <a:solidFill>
                  <a:srgbClr val="6600FF"/>
                </a:solidFill>
              </a:rPr>
              <a:t> </a:t>
            </a:r>
            <a:endParaRPr lang="en-GB" sz="1000" b="0" dirty="0" smtClean="0">
              <a:solidFill>
                <a:srgbClr val="6600FF"/>
              </a:solidFill>
            </a:endParaRPr>
          </a:p>
          <a:p>
            <a:r>
              <a:rPr lang="en-GB" sz="1000" dirty="0">
                <a:solidFill>
                  <a:srgbClr val="6600FF"/>
                </a:solidFill>
              </a:rPr>
              <a:t>	</a:t>
            </a:r>
            <a:endParaRPr lang="en-GB" sz="1000" dirty="0" smtClean="0">
              <a:solidFill>
                <a:srgbClr val="6600FF"/>
              </a:solidFill>
            </a:endParaRPr>
          </a:p>
          <a:p>
            <a:endParaRPr lang="en-GB" sz="1800" b="0" dirty="0"/>
          </a:p>
        </p:txBody>
      </p:sp>
    </p:spTree>
    <p:extLst>
      <p:ext uri="{BB962C8B-B14F-4D97-AF65-F5344CB8AC3E}">
        <p14:creationId xmlns:p14="http://schemas.microsoft.com/office/powerpoint/2010/main" val="96669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1000"/>
                                        <p:tgtEl>
                                          <p:spTgt spid="3">
                                            <p:txEl>
                                              <p:pRg st="5" end="5"/>
                                            </p:txEl>
                                          </p:spTgt>
                                        </p:tgtEl>
                                      </p:cBhvr>
                                    </p:animEffect>
                                    <p:anim calcmode="lin" valueType="num">
                                      <p:cBhvr>
                                        <p:cTn id="6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1000"/>
                                        <p:tgtEl>
                                          <p:spTgt spid="3">
                                            <p:txEl>
                                              <p:pRg st="6" end="6"/>
                                            </p:txEl>
                                          </p:spTgt>
                                        </p:tgtEl>
                                      </p:cBhvr>
                                    </p:animEffect>
                                    <p:anim calcmode="lin" valueType="num">
                                      <p:cBhvr>
                                        <p:cTn id="6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Effect transition="in" filter="fade">
                                      <p:cBhvr>
                                        <p:cTn id="74" dur="1000"/>
                                        <p:tgtEl>
                                          <p:spTgt spid="3">
                                            <p:txEl>
                                              <p:pRg st="7" end="7"/>
                                            </p:txEl>
                                          </p:spTgt>
                                        </p:tgtEl>
                                      </p:cBhvr>
                                    </p:animEffect>
                                    <p:anim calcmode="lin" valueType="num">
                                      <p:cBhvr>
                                        <p:cTn id="7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1907704" y="404664"/>
            <a:ext cx="5184576" cy="4523928"/>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200" u="sng" dirty="0"/>
              <a:t>Task</a:t>
            </a:r>
            <a:endParaRPr lang="en-GB" sz="1200" dirty="0"/>
          </a:p>
          <a:p>
            <a:r>
              <a:rPr lang="en-GB" sz="1200" dirty="0"/>
              <a:t>Tick the correct sentence in each pair of sentences below</a:t>
            </a:r>
            <a:r>
              <a:rPr lang="en-GB" sz="1000" dirty="0"/>
              <a:t>.</a:t>
            </a:r>
          </a:p>
          <a:p>
            <a:endParaRPr lang="en-GB" sz="1000" b="0" dirty="0" smtClean="0">
              <a:solidFill>
                <a:srgbClr val="6600FF"/>
              </a:solidFill>
            </a:endParaRPr>
          </a:p>
          <a:p>
            <a:r>
              <a:rPr lang="en-GB" sz="1000" b="0" dirty="0">
                <a:solidFill>
                  <a:srgbClr val="6600FF"/>
                </a:solidFill>
              </a:rPr>
              <a:t> </a:t>
            </a:r>
            <a:endParaRPr lang="en-GB" sz="1000" b="0" dirty="0" smtClean="0">
              <a:solidFill>
                <a:srgbClr val="6600FF"/>
              </a:solidFill>
            </a:endParaRPr>
          </a:p>
          <a:p>
            <a:r>
              <a:rPr lang="en-GB" sz="1000" dirty="0">
                <a:solidFill>
                  <a:srgbClr val="6600FF"/>
                </a:solidFill>
              </a:rPr>
              <a:t>	</a:t>
            </a:r>
            <a:endParaRPr lang="en-GB" sz="1000" dirty="0" smtClean="0">
              <a:solidFill>
                <a:srgbClr val="6600FF"/>
              </a:solidFill>
            </a:endParaRPr>
          </a:p>
          <a:p>
            <a:endParaRPr lang="en-GB" sz="1800" b="0" dirty="0"/>
          </a:p>
        </p:txBody>
      </p:sp>
      <p:sp>
        <p:nvSpPr>
          <p:cNvPr id="5" name="Rectangle 2"/>
          <p:cNvSpPr>
            <a:spLocks noChangeArrowheads="1"/>
          </p:cNvSpPr>
          <p:nvPr/>
        </p:nvSpPr>
        <p:spPr bwMode="auto">
          <a:xfrm>
            <a:off x="2045272" y="1179373"/>
            <a:ext cx="4475649"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457200" algn="l"/>
              </a:tabLst>
            </a:pPr>
            <a: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The Eiffel Tower is the tallest building in Paris.</a:t>
            </a:r>
            <a:b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br>
            <a:endParaRPr kumimoji="0" lang="en-GB" altLang="en-US" sz="700" b="0" i="0" u="none" strike="noStrike" cap="none" normalizeH="0" baseline="0" dirty="0" smtClean="0">
              <a:ln>
                <a:noFill/>
              </a:ln>
              <a:solidFill>
                <a:srgbClr val="6600FF"/>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tab pos="457200" algn="l"/>
              </a:tabLst>
            </a:pPr>
            <a: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Mary is cleverer than John.</a:t>
            </a:r>
          </a:p>
          <a:p>
            <a:pPr marR="0" lvl="0" algn="l" defTabSz="914400" rtl="0" eaLnBrk="0" fontAlgn="base" latinLnBrk="0" hangingPunct="0">
              <a:lnSpc>
                <a:spcPct val="100000"/>
              </a:lnSpc>
              <a:spcBef>
                <a:spcPct val="0"/>
              </a:spcBef>
              <a:spcAft>
                <a:spcPct val="0"/>
              </a:spcAft>
              <a:buClrTx/>
              <a:buSzTx/>
              <a:tabLst>
                <a:tab pos="457200" algn="l"/>
              </a:tabLst>
            </a:pPr>
            <a: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
            </a:r>
            <a:b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Coke is a tastier soft drink than </a:t>
            </a:r>
            <a:r>
              <a:rPr kumimoji="0" lang="en-GB" altLang="en-US" sz="1400" b="0" i="0" u="none" strike="noStrike" cap="none" normalizeH="0" baseline="0" dirty="0" err="1"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Irn</a:t>
            </a:r>
            <a: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 </a:t>
            </a:r>
            <a:r>
              <a:rPr kumimoji="0" lang="en-GB" altLang="en-US" sz="1400" b="0" i="0" u="none" strike="noStrike" cap="none" normalizeH="0" baseline="0" dirty="0" err="1"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Bru</a:t>
            </a:r>
            <a: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a:t>
            </a:r>
            <a:b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
            </a:r>
            <a:b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My teacher is the kindest person in the school.</a:t>
            </a:r>
            <a:b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
            </a:r>
            <a:b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Windows 95 is an older Windows programs.</a:t>
            </a:r>
            <a:b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
            </a:r>
            <a:b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Mice are some of the smallest mammals in the world.</a:t>
            </a:r>
            <a:b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
            </a:r>
            <a:b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Butterflies are the loveliest insects.	</a:t>
            </a:r>
            <a:b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br>
            <a:endParaRPr lang="en-GB" altLang="en-US" sz="1400" dirty="0">
              <a:solidFill>
                <a:srgbClr val="6600FF"/>
              </a:solidFill>
              <a:ea typeface="Times New Roman" panose="02020603050405020304" pitchFamily="18" charset="0"/>
              <a:cs typeface="Comic Sans MS" panose="030F0702030302020204" pitchFamily="66" charset="0"/>
            </a:endParaRPr>
          </a:p>
          <a:p>
            <a:pPr marR="0" lvl="0" algn="l" defTabSz="914400" rtl="0" eaLnBrk="0" fontAlgn="base" latinLnBrk="0" hangingPunct="0">
              <a:lnSpc>
                <a:spcPct val="100000"/>
              </a:lnSpc>
              <a:spcBef>
                <a:spcPct val="0"/>
              </a:spcBef>
              <a:spcAft>
                <a:spcPct val="0"/>
              </a:spcAft>
              <a:buClrTx/>
              <a:buSzTx/>
              <a:tabLst>
                <a:tab pos="457200" algn="l"/>
              </a:tabLst>
            </a:pPr>
            <a: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Wayne Rooney is the best footballer on the planet.</a:t>
            </a:r>
            <a:b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a:t>
            </a:r>
            <a:endParaRPr kumimoji="0" lang="en-GB" altLang="en-US" sz="1800" b="0" i="0" u="none" strike="noStrike" cap="none" normalizeH="0" baseline="0" dirty="0" smtClean="0">
              <a:ln>
                <a:noFill/>
              </a:ln>
              <a:solidFill>
                <a:srgbClr val="6600FF"/>
              </a:solidFill>
              <a:effectLst/>
              <a:latin typeface="Arial" panose="020B0604020202020204" pitchFamily="34" charset="0"/>
            </a:endParaRPr>
          </a:p>
        </p:txBody>
      </p:sp>
    </p:spTree>
    <p:extLst>
      <p:ext uri="{BB962C8B-B14F-4D97-AF65-F5344CB8AC3E}">
        <p14:creationId xmlns:p14="http://schemas.microsoft.com/office/powerpoint/2010/main" val="404492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780928"/>
            <a:ext cx="9144000" cy="552450"/>
          </a:xfrm>
        </p:spPr>
        <p:txBody>
          <a:bodyPr/>
          <a:lstStyle/>
          <a:p>
            <a:r>
              <a:rPr lang="en-US" b="1" dirty="0" smtClean="0">
                <a:solidFill>
                  <a:srgbClr val="C00000"/>
                </a:solidFill>
                <a:latin typeface="+mn-lt"/>
              </a:rPr>
              <a:t>Nouns </a:t>
            </a:r>
            <a:r>
              <a:rPr lang="en-US" dirty="0" smtClean="0">
                <a:solidFill>
                  <a:srgbClr val="C00000"/>
                </a:solidFill>
              </a:rPr>
              <a:t> </a:t>
            </a:r>
            <a:endParaRPr lang="en-US" dirty="0">
              <a:solidFill>
                <a:srgbClr val="C00000"/>
              </a:solidFill>
            </a:endParaRPr>
          </a:p>
        </p:txBody>
      </p:sp>
    </p:spTree>
    <p:extLst>
      <p:ext uri="{BB962C8B-B14F-4D97-AF65-F5344CB8AC3E}">
        <p14:creationId xmlns:p14="http://schemas.microsoft.com/office/powerpoint/2010/main" val="2908905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633264"/>
            <a:ext cx="5184576" cy="4523928"/>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200" dirty="0"/>
              <a:t>The Auxiliary Verb</a:t>
            </a:r>
          </a:p>
          <a:p>
            <a:r>
              <a:rPr lang="en-GB" sz="1200" dirty="0"/>
              <a:t> </a:t>
            </a:r>
          </a:p>
          <a:p>
            <a:r>
              <a:rPr lang="en-GB" sz="1200" dirty="0"/>
              <a:t>A verb is a word that tells you what someone did.</a:t>
            </a:r>
          </a:p>
          <a:p>
            <a:r>
              <a:rPr lang="en-GB" sz="1200" dirty="0"/>
              <a:t>For example:	Ted walked through the park.</a:t>
            </a:r>
          </a:p>
          <a:p>
            <a:r>
              <a:rPr lang="en-GB" sz="1200" dirty="0"/>
              <a:t> </a:t>
            </a:r>
          </a:p>
          <a:p>
            <a:r>
              <a:rPr lang="en-GB" sz="1200" dirty="0"/>
              <a:t>Some verbs are made up of more than one word.</a:t>
            </a:r>
            <a:br>
              <a:rPr lang="en-GB" sz="1200" dirty="0"/>
            </a:br>
            <a:r>
              <a:rPr lang="en-GB" sz="1200" dirty="0"/>
              <a:t>For example:	Jane was walking with Ted.</a:t>
            </a:r>
          </a:p>
          <a:p>
            <a:r>
              <a:rPr lang="en-GB" sz="1200" dirty="0"/>
              <a:t> </a:t>
            </a:r>
          </a:p>
          <a:p>
            <a:r>
              <a:rPr lang="en-GB" sz="1200" dirty="0"/>
              <a:t>The extra word is called an auxiliary (helping) verb because it helps us to know more clearly what happened.</a:t>
            </a:r>
          </a:p>
          <a:p>
            <a:r>
              <a:rPr lang="en-GB" sz="1000" b="0" dirty="0">
                <a:solidFill>
                  <a:srgbClr val="6600FF"/>
                </a:solidFill>
              </a:rPr>
              <a:t> </a:t>
            </a:r>
            <a:endParaRPr lang="en-GB" sz="1000" b="0" dirty="0" smtClean="0">
              <a:solidFill>
                <a:srgbClr val="6600FF"/>
              </a:solidFill>
            </a:endParaRPr>
          </a:p>
          <a:p>
            <a:r>
              <a:rPr lang="en-GB" sz="1000" dirty="0">
                <a:solidFill>
                  <a:srgbClr val="6600FF"/>
                </a:solidFill>
              </a:rPr>
              <a:t>	</a:t>
            </a:r>
            <a:endParaRPr lang="en-GB" sz="1000" dirty="0" smtClean="0">
              <a:solidFill>
                <a:srgbClr val="6600FF"/>
              </a:solidFill>
            </a:endParaRPr>
          </a:p>
          <a:p>
            <a:endParaRPr lang="en-GB" sz="1800" b="0" dirty="0"/>
          </a:p>
        </p:txBody>
      </p:sp>
    </p:spTree>
    <p:extLst>
      <p:ext uri="{BB962C8B-B14F-4D97-AF65-F5344CB8AC3E}">
        <p14:creationId xmlns:p14="http://schemas.microsoft.com/office/powerpoint/2010/main" val="1392162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1000"/>
                                        <p:tgtEl>
                                          <p:spTgt spid="3">
                                            <p:txEl>
                                              <p:pRg st="5" end="5"/>
                                            </p:txEl>
                                          </p:spTgt>
                                        </p:tgtEl>
                                      </p:cBhvr>
                                    </p:animEffect>
                                    <p:anim calcmode="lin" valueType="num">
                                      <p:cBhvr>
                                        <p:cTn id="6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1000"/>
                                        <p:tgtEl>
                                          <p:spTgt spid="3">
                                            <p:txEl>
                                              <p:pRg st="6" end="6"/>
                                            </p:txEl>
                                          </p:spTgt>
                                        </p:tgtEl>
                                      </p:cBhvr>
                                    </p:animEffect>
                                    <p:anim calcmode="lin" valueType="num">
                                      <p:cBhvr>
                                        <p:cTn id="6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Effect transition="in" filter="fade">
                                      <p:cBhvr>
                                        <p:cTn id="74" dur="1000"/>
                                        <p:tgtEl>
                                          <p:spTgt spid="3">
                                            <p:txEl>
                                              <p:pRg st="7" end="7"/>
                                            </p:txEl>
                                          </p:spTgt>
                                        </p:tgtEl>
                                      </p:cBhvr>
                                    </p:animEffect>
                                    <p:anim calcmode="lin" valueType="num">
                                      <p:cBhvr>
                                        <p:cTn id="7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animEffect transition="in" filter="fade">
                                      <p:cBhvr>
                                        <p:cTn id="81" dur="1000"/>
                                        <p:tgtEl>
                                          <p:spTgt spid="3">
                                            <p:txEl>
                                              <p:pRg st="8" end="8"/>
                                            </p:txEl>
                                          </p:spTgt>
                                        </p:tgtEl>
                                      </p:cBhvr>
                                    </p:animEffect>
                                    <p:anim calcmode="lin" valueType="num">
                                      <p:cBhvr>
                                        <p:cTn id="8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Effect transition="in" filter="fade">
                                      <p:cBhvr>
                                        <p:cTn id="88" dur="1000"/>
                                        <p:tgtEl>
                                          <p:spTgt spid="3">
                                            <p:txEl>
                                              <p:pRg st="9" end="9"/>
                                            </p:txEl>
                                          </p:spTgt>
                                        </p:tgtEl>
                                      </p:cBhvr>
                                    </p:animEffect>
                                    <p:anim calcmode="lin" valueType="num">
                                      <p:cBhvr>
                                        <p:cTn id="8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633264"/>
            <a:ext cx="5184576" cy="4523928"/>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200" dirty="0"/>
              <a:t>Task</a:t>
            </a:r>
          </a:p>
          <a:p>
            <a:r>
              <a:rPr lang="en-GB" sz="1200" dirty="0"/>
              <a:t>Choose the correct auxiliary verb from the box to complete the sentences below.</a:t>
            </a:r>
          </a:p>
          <a:p>
            <a:pPr lvl="0"/>
            <a:endParaRPr lang="en-GB" sz="1200" dirty="0" smtClean="0"/>
          </a:p>
          <a:p>
            <a:pPr lvl="0"/>
            <a:endParaRPr lang="en-GB" sz="1200" dirty="0"/>
          </a:p>
          <a:p>
            <a:pPr lvl="0">
              <a:buFont typeface="+mj-lt"/>
              <a:buAutoNum type="arabicPeriod"/>
            </a:pPr>
            <a:r>
              <a:rPr lang="en-GB" sz="1200" dirty="0" smtClean="0">
                <a:solidFill>
                  <a:srgbClr val="6600FF"/>
                </a:solidFill>
              </a:rPr>
              <a:t>We were </a:t>
            </a:r>
            <a:r>
              <a:rPr lang="en-GB" sz="1200" dirty="0">
                <a:solidFill>
                  <a:srgbClr val="6600FF"/>
                </a:solidFill>
              </a:rPr>
              <a:t>all talking at once.</a:t>
            </a:r>
          </a:p>
          <a:p>
            <a:pPr lvl="0">
              <a:buFont typeface="+mj-lt"/>
              <a:buAutoNum type="arabicPeriod"/>
            </a:pPr>
            <a:r>
              <a:rPr lang="en-GB" sz="1200" dirty="0">
                <a:solidFill>
                  <a:srgbClr val="6600FF"/>
                </a:solidFill>
              </a:rPr>
              <a:t>You </a:t>
            </a:r>
            <a:r>
              <a:rPr lang="en-GB" sz="1200" dirty="0" smtClean="0">
                <a:solidFill>
                  <a:srgbClr val="6600FF"/>
                </a:solidFill>
              </a:rPr>
              <a:t>are able </a:t>
            </a:r>
            <a:r>
              <a:rPr lang="en-GB" sz="1200" dirty="0">
                <a:solidFill>
                  <a:srgbClr val="6600FF"/>
                </a:solidFill>
              </a:rPr>
              <a:t>to work alone.</a:t>
            </a:r>
          </a:p>
          <a:p>
            <a:pPr lvl="0">
              <a:buFont typeface="+mj-lt"/>
              <a:buAutoNum type="arabicPeriod"/>
            </a:pPr>
            <a:r>
              <a:rPr lang="en-GB" sz="1200" dirty="0">
                <a:solidFill>
                  <a:srgbClr val="6600FF"/>
                </a:solidFill>
              </a:rPr>
              <a:t>The </a:t>
            </a:r>
            <a:r>
              <a:rPr lang="en-GB" sz="1200" dirty="0" smtClean="0">
                <a:solidFill>
                  <a:srgbClr val="6600FF"/>
                </a:solidFill>
              </a:rPr>
              <a:t>girls will come </a:t>
            </a:r>
            <a:r>
              <a:rPr lang="en-GB" sz="1200" dirty="0">
                <a:solidFill>
                  <a:srgbClr val="6600FF"/>
                </a:solidFill>
              </a:rPr>
              <a:t>to see you.</a:t>
            </a:r>
          </a:p>
          <a:p>
            <a:pPr lvl="0">
              <a:buFont typeface="+mj-lt"/>
              <a:buAutoNum type="arabicPeriod"/>
            </a:pPr>
            <a:r>
              <a:rPr lang="en-GB" sz="1200" dirty="0">
                <a:solidFill>
                  <a:srgbClr val="6600FF"/>
                </a:solidFill>
              </a:rPr>
              <a:t>I </a:t>
            </a:r>
            <a:r>
              <a:rPr lang="en-GB" sz="1200" dirty="0" smtClean="0">
                <a:solidFill>
                  <a:srgbClr val="6600FF"/>
                </a:solidFill>
              </a:rPr>
              <a:t>should </a:t>
            </a:r>
            <a:r>
              <a:rPr lang="en-GB" sz="1200" dirty="0">
                <a:solidFill>
                  <a:srgbClr val="6600FF"/>
                </a:solidFill>
              </a:rPr>
              <a:t>not have to do the dishes.</a:t>
            </a:r>
          </a:p>
          <a:p>
            <a:pPr lvl="0">
              <a:buFont typeface="+mj-lt"/>
              <a:buAutoNum type="arabicPeriod"/>
            </a:pPr>
            <a:r>
              <a:rPr lang="en-GB" sz="1200" dirty="0">
                <a:solidFill>
                  <a:srgbClr val="6600FF"/>
                </a:solidFill>
              </a:rPr>
              <a:t>They </a:t>
            </a:r>
            <a:r>
              <a:rPr lang="en-GB" sz="1200" dirty="0" smtClean="0">
                <a:solidFill>
                  <a:srgbClr val="6600FF"/>
                </a:solidFill>
              </a:rPr>
              <a:t>could </a:t>
            </a:r>
            <a:r>
              <a:rPr lang="en-GB" sz="1200" dirty="0">
                <a:solidFill>
                  <a:srgbClr val="6600FF"/>
                </a:solidFill>
              </a:rPr>
              <a:t>stay as long as they liked.</a:t>
            </a:r>
          </a:p>
          <a:p>
            <a:pPr lvl="0">
              <a:buFont typeface="+mj-lt"/>
              <a:buAutoNum type="arabicPeriod"/>
            </a:pPr>
            <a:r>
              <a:rPr lang="en-GB" sz="1200" dirty="0">
                <a:solidFill>
                  <a:srgbClr val="6600FF"/>
                </a:solidFill>
              </a:rPr>
              <a:t>I </a:t>
            </a:r>
            <a:r>
              <a:rPr lang="en-GB" sz="1200" dirty="0" smtClean="0">
                <a:solidFill>
                  <a:srgbClr val="6600FF"/>
                </a:solidFill>
              </a:rPr>
              <a:t>will not </a:t>
            </a:r>
            <a:r>
              <a:rPr lang="en-GB" sz="1200" dirty="0">
                <a:solidFill>
                  <a:srgbClr val="6600FF"/>
                </a:solidFill>
              </a:rPr>
              <a:t>go to the club </a:t>
            </a:r>
            <a:r>
              <a:rPr lang="en-GB" sz="1200" dirty="0" smtClean="0">
                <a:solidFill>
                  <a:srgbClr val="6600FF"/>
                </a:solidFill>
              </a:rPr>
              <a:t>tomorrow</a:t>
            </a:r>
            <a:r>
              <a:rPr lang="en-GB" sz="1200" dirty="0">
                <a:solidFill>
                  <a:srgbClr val="6600FF"/>
                </a:solidFill>
              </a:rPr>
              <a:t>.</a:t>
            </a:r>
          </a:p>
          <a:p>
            <a:pPr lvl="0">
              <a:buFont typeface="+mj-lt"/>
              <a:buAutoNum type="arabicPeriod"/>
            </a:pPr>
            <a:r>
              <a:rPr lang="en-GB" sz="1200" dirty="0">
                <a:solidFill>
                  <a:srgbClr val="6600FF"/>
                </a:solidFill>
              </a:rPr>
              <a:t>We </a:t>
            </a:r>
            <a:r>
              <a:rPr lang="en-GB" sz="1200" dirty="0" smtClean="0">
                <a:solidFill>
                  <a:srgbClr val="6600FF"/>
                </a:solidFill>
              </a:rPr>
              <a:t>will </a:t>
            </a:r>
            <a:r>
              <a:rPr lang="en-GB" sz="1200" dirty="0">
                <a:solidFill>
                  <a:srgbClr val="6600FF"/>
                </a:solidFill>
              </a:rPr>
              <a:t>watch television tonight.</a:t>
            </a:r>
          </a:p>
          <a:p>
            <a:pPr lvl="0">
              <a:buFont typeface="+mj-lt"/>
              <a:buAutoNum type="arabicPeriod"/>
            </a:pPr>
            <a:r>
              <a:rPr lang="en-GB" sz="1200" dirty="0">
                <a:solidFill>
                  <a:srgbClr val="6600FF"/>
                </a:solidFill>
              </a:rPr>
              <a:t>I </a:t>
            </a:r>
            <a:r>
              <a:rPr lang="en-GB" sz="1200" dirty="0" smtClean="0">
                <a:solidFill>
                  <a:srgbClr val="6600FF"/>
                </a:solidFill>
              </a:rPr>
              <a:t>have </a:t>
            </a:r>
            <a:r>
              <a:rPr lang="en-GB" sz="1200" dirty="0">
                <a:solidFill>
                  <a:srgbClr val="6600FF"/>
                </a:solidFill>
              </a:rPr>
              <a:t>not seen the film before.</a:t>
            </a:r>
          </a:p>
          <a:p>
            <a:pPr lvl="0">
              <a:buFont typeface="+mj-lt"/>
              <a:buAutoNum type="arabicPeriod"/>
            </a:pPr>
            <a:r>
              <a:rPr lang="en-GB" sz="1200" dirty="0" smtClean="0">
                <a:solidFill>
                  <a:srgbClr val="6600FF"/>
                </a:solidFill>
              </a:rPr>
              <a:t>They should always </a:t>
            </a:r>
            <a:r>
              <a:rPr lang="en-GB" sz="1200" dirty="0">
                <a:solidFill>
                  <a:srgbClr val="6600FF"/>
                </a:solidFill>
              </a:rPr>
              <a:t>be on time.</a:t>
            </a:r>
          </a:p>
          <a:p>
            <a:pPr lvl="0">
              <a:buFont typeface="+mj-lt"/>
              <a:buAutoNum type="arabicPeriod"/>
            </a:pPr>
            <a:r>
              <a:rPr lang="en-GB" sz="1200" dirty="0">
                <a:solidFill>
                  <a:srgbClr val="6600FF"/>
                </a:solidFill>
              </a:rPr>
              <a:t>We </a:t>
            </a:r>
            <a:r>
              <a:rPr lang="en-GB" sz="1200" dirty="0" smtClean="0">
                <a:solidFill>
                  <a:srgbClr val="6600FF"/>
                </a:solidFill>
              </a:rPr>
              <a:t>will not </a:t>
            </a:r>
            <a:r>
              <a:rPr lang="en-GB" sz="1200" dirty="0">
                <a:solidFill>
                  <a:srgbClr val="6600FF"/>
                </a:solidFill>
              </a:rPr>
              <a:t>be late for school again.</a:t>
            </a:r>
          </a:p>
          <a:p>
            <a:pPr lvl="0">
              <a:buFont typeface="+mj-lt"/>
              <a:buAutoNum type="arabicPeriod"/>
            </a:pPr>
            <a:r>
              <a:rPr lang="en-GB" sz="1200" dirty="0">
                <a:solidFill>
                  <a:srgbClr val="6600FF"/>
                </a:solidFill>
              </a:rPr>
              <a:t>I </a:t>
            </a:r>
            <a:r>
              <a:rPr lang="en-GB" sz="1200" dirty="0" smtClean="0">
                <a:solidFill>
                  <a:srgbClr val="6600FF"/>
                </a:solidFill>
              </a:rPr>
              <a:t>was </a:t>
            </a:r>
            <a:r>
              <a:rPr lang="en-GB" sz="1200" dirty="0">
                <a:solidFill>
                  <a:srgbClr val="6600FF"/>
                </a:solidFill>
              </a:rPr>
              <a:t>thinking about school.</a:t>
            </a:r>
          </a:p>
          <a:p>
            <a:pPr lvl="0">
              <a:buFont typeface="+mj-lt"/>
              <a:buAutoNum type="arabicPeriod"/>
            </a:pPr>
            <a:r>
              <a:rPr lang="en-GB" sz="1200" dirty="0">
                <a:solidFill>
                  <a:srgbClr val="6600FF"/>
                </a:solidFill>
              </a:rPr>
              <a:t>They </a:t>
            </a:r>
            <a:r>
              <a:rPr lang="en-GB" sz="1200" dirty="0" smtClean="0">
                <a:solidFill>
                  <a:srgbClr val="6600FF"/>
                </a:solidFill>
              </a:rPr>
              <a:t>could </a:t>
            </a:r>
            <a:r>
              <a:rPr lang="en-GB" sz="1200" dirty="0">
                <a:solidFill>
                  <a:srgbClr val="6600FF"/>
                </a:solidFill>
              </a:rPr>
              <a:t>play chess if they knew how.</a:t>
            </a:r>
          </a:p>
          <a:p>
            <a:r>
              <a:rPr lang="en-GB" sz="1000" b="0" dirty="0">
                <a:solidFill>
                  <a:srgbClr val="6600FF"/>
                </a:solidFill>
              </a:rPr>
              <a:t> </a:t>
            </a:r>
            <a:endParaRPr lang="en-GB" sz="1000" b="0" dirty="0" smtClean="0">
              <a:solidFill>
                <a:srgbClr val="6600FF"/>
              </a:solidFill>
            </a:endParaRPr>
          </a:p>
          <a:p>
            <a:r>
              <a:rPr lang="en-GB" sz="1000" dirty="0">
                <a:solidFill>
                  <a:srgbClr val="6600FF"/>
                </a:solidFill>
              </a:rPr>
              <a:t>	</a:t>
            </a:r>
            <a:endParaRPr lang="en-GB" sz="1000" dirty="0" smtClean="0">
              <a:solidFill>
                <a:srgbClr val="6600FF"/>
              </a:solidFill>
            </a:endParaRPr>
          </a:p>
          <a:p>
            <a:endParaRPr lang="en-GB" sz="1800" b="0" dirty="0"/>
          </a:p>
        </p:txBody>
      </p:sp>
    </p:spTree>
    <p:extLst>
      <p:ext uri="{BB962C8B-B14F-4D97-AF65-F5344CB8AC3E}">
        <p14:creationId xmlns:p14="http://schemas.microsoft.com/office/powerpoint/2010/main" val="1969984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Effect transition="in" filter="fade">
                                      <p:cBhvr>
                                        <p:cTn id="67" dur="1000"/>
                                        <p:tgtEl>
                                          <p:spTgt spid="3">
                                            <p:txEl>
                                              <p:pRg st="8" end="8"/>
                                            </p:txEl>
                                          </p:spTgt>
                                        </p:tgtEl>
                                      </p:cBhvr>
                                    </p:animEffect>
                                    <p:anim calcmode="lin" valueType="num">
                                      <p:cBhvr>
                                        <p:cTn id="6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Effect transition="in" filter="fade">
                                      <p:cBhvr>
                                        <p:cTn id="74" dur="1000"/>
                                        <p:tgtEl>
                                          <p:spTgt spid="3">
                                            <p:txEl>
                                              <p:pRg st="9" end="9"/>
                                            </p:txEl>
                                          </p:spTgt>
                                        </p:tgtEl>
                                      </p:cBhvr>
                                    </p:animEffect>
                                    <p:anim calcmode="lin" valueType="num">
                                      <p:cBhvr>
                                        <p:cTn id="7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
                                            <p:txEl>
                                              <p:pRg st="10" end="10"/>
                                            </p:txEl>
                                          </p:spTgt>
                                        </p:tgtEl>
                                        <p:attrNameLst>
                                          <p:attrName>style.visibility</p:attrName>
                                        </p:attrNameLst>
                                      </p:cBhvr>
                                      <p:to>
                                        <p:strVal val="visible"/>
                                      </p:to>
                                    </p:set>
                                    <p:animEffect transition="in" filter="fade">
                                      <p:cBhvr>
                                        <p:cTn id="81" dur="1000"/>
                                        <p:tgtEl>
                                          <p:spTgt spid="3">
                                            <p:txEl>
                                              <p:pRg st="10" end="10"/>
                                            </p:txEl>
                                          </p:spTgt>
                                        </p:tgtEl>
                                      </p:cBhvr>
                                    </p:animEffect>
                                    <p:anim calcmode="lin" valueType="num">
                                      <p:cBhvr>
                                        <p:cTn id="8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
                                            <p:txEl>
                                              <p:pRg st="11" end="11"/>
                                            </p:txEl>
                                          </p:spTgt>
                                        </p:tgtEl>
                                        <p:attrNameLst>
                                          <p:attrName>style.visibility</p:attrName>
                                        </p:attrNameLst>
                                      </p:cBhvr>
                                      <p:to>
                                        <p:strVal val="visible"/>
                                      </p:to>
                                    </p:set>
                                    <p:animEffect transition="in" filter="fade">
                                      <p:cBhvr>
                                        <p:cTn id="88" dur="1000"/>
                                        <p:tgtEl>
                                          <p:spTgt spid="3">
                                            <p:txEl>
                                              <p:pRg st="11" end="11"/>
                                            </p:txEl>
                                          </p:spTgt>
                                        </p:tgtEl>
                                      </p:cBhvr>
                                    </p:animEffect>
                                    <p:anim calcmode="lin" valueType="num">
                                      <p:cBhvr>
                                        <p:cTn id="8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3">
                                            <p:txEl>
                                              <p:pRg st="12" end="12"/>
                                            </p:txEl>
                                          </p:spTgt>
                                        </p:tgtEl>
                                        <p:attrNameLst>
                                          <p:attrName>style.visibility</p:attrName>
                                        </p:attrNameLst>
                                      </p:cBhvr>
                                      <p:to>
                                        <p:strVal val="visible"/>
                                      </p:to>
                                    </p:set>
                                    <p:animEffect transition="in" filter="fade">
                                      <p:cBhvr>
                                        <p:cTn id="95" dur="1000"/>
                                        <p:tgtEl>
                                          <p:spTgt spid="3">
                                            <p:txEl>
                                              <p:pRg st="12" end="12"/>
                                            </p:txEl>
                                          </p:spTgt>
                                        </p:tgtEl>
                                      </p:cBhvr>
                                    </p:animEffect>
                                    <p:anim calcmode="lin" valueType="num">
                                      <p:cBhvr>
                                        <p:cTn id="96"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3">
                                            <p:txEl>
                                              <p:pRg st="13" end="13"/>
                                            </p:txEl>
                                          </p:spTgt>
                                        </p:tgtEl>
                                        <p:attrNameLst>
                                          <p:attrName>style.visibility</p:attrName>
                                        </p:attrNameLst>
                                      </p:cBhvr>
                                      <p:to>
                                        <p:strVal val="visible"/>
                                      </p:to>
                                    </p:set>
                                    <p:animEffect transition="in" filter="fade">
                                      <p:cBhvr>
                                        <p:cTn id="102" dur="1000"/>
                                        <p:tgtEl>
                                          <p:spTgt spid="3">
                                            <p:txEl>
                                              <p:pRg st="13" end="13"/>
                                            </p:txEl>
                                          </p:spTgt>
                                        </p:tgtEl>
                                      </p:cBhvr>
                                    </p:animEffect>
                                    <p:anim calcmode="lin" valueType="num">
                                      <p:cBhvr>
                                        <p:cTn id="10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4"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3">
                                            <p:txEl>
                                              <p:pRg st="14" end="14"/>
                                            </p:txEl>
                                          </p:spTgt>
                                        </p:tgtEl>
                                        <p:attrNameLst>
                                          <p:attrName>style.visibility</p:attrName>
                                        </p:attrNameLst>
                                      </p:cBhvr>
                                      <p:to>
                                        <p:strVal val="visible"/>
                                      </p:to>
                                    </p:set>
                                    <p:animEffect transition="in" filter="fade">
                                      <p:cBhvr>
                                        <p:cTn id="109" dur="1000"/>
                                        <p:tgtEl>
                                          <p:spTgt spid="3">
                                            <p:txEl>
                                              <p:pRg st="14" end="14"/>
                                            </p:txEl>
                                          </p:spTgt>
                                        </p:tgtEl>
                                      </p:cBhvr>
                                    </p:animEffect>
                                    <p:anim calcmode="lin" valueType="num">
                                      <p:cBhvr>
                                        <p:cTn id="110"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11"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3">
                                            <p:txEl>
                                              <p:pRg st="15" end="15"/>
                                            </p:txEl>
                                          </p:spTgt>
                                        </p:tgtEl>
                                        <p:attrNameLst>
                                          <p:attrName>style.visibility</p:attrName>
                                        </p:attrNameLst>
                                      </p:cBhvr>
                                      <p:to>
                                        <p:strVal val="visible"/>
                                      </p:to>
                                    </p:set>
                                    <p:animEffect transition="in" filter="fade">
                                      <p:cBhvr>
                                        <p:cTn id="116" dur="1000"/>
                                        <p:tgtEl>
                                          <p:spTgt spid="3">
                                            <p:txEl>
                                              <p:pRg st="15" end="15"/>
                                            </p:txEl>
                                          </p:spTgt>
                                        </p:tgtEl>
                                      </p:cBhvr>
                                    </p:animEffect>
                                    <p:anim calcmode="lin" valueType="num">
                                      <p:cBhvr>
                                        <p:cTn id="117"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18"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3">
                                            <p:txEl>
                                              <p:pRg st="16" end="16"/>
                                            </p:txEl>
                                          </p:spTgt>
                                        </p:tgtEl>
                                        <p:attrNameLst>
                                          <p:attrName>style.visibility</p:attrName>
                                        </p:attrNameLst>
                                      </p:cBhvr>
                                      <p:to>
                                        <p:strVal val="visible"/>
                                      </p:to>
                                    </p:set>
                                    <p:animEffect transition="in" filter="fade">
                                      <p:cBhvr>
                                        <p:cTn id="123" dur="1000"/>
                                        <p:tgtEl>
                                          <p:spTgt spid="3">
                                            <p:txEl>
                                              <p:pRg st="16" end="16"/>
                                            </p:txEl>
                                          </p:spTgt>
                                        </p:tgtEl>
                                      </p:cBhvr>
                                    </p:animEffect>
                                    <p:anim calcmode="lin" valueType="num">
                                      <p:cBhvr>
                                        <p:cTn id="124"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25"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3">
                                            <p:txEl>
                                              <p:pRg st="17" end="17"/>
                                            </p:txEl>
                                          </p:spTgt>
                                        </p:tgtEl>
                                        <p:attrNameLst>
                                          <p:attrName>style.visibility</p:attrName>
                                        </p:attrNameLst>
                                      </p:cBhvr>
                                      <p:to>
                                        <p:strVal val="visible"/>
                                      </p:to>
                                    </p:set>
                                    <p:animEffect transition="in" filter="fade">
                                      <p:cBhvr>
                                        <p:cTn id="130" dur="1000"/>
                                        <p:tgtEl>
                                          <p:spTgt spid="3">
                                            <p:txEl>
                                              <p:pRg st="17" end="17"/>
                                            </p:txEl>
                                          </p:spTgt>
                                        </p:tgtEl>
                                      </p:cBhvr>
                                    </p:animEffect>
                                    <p:anim calcmode="lin" valueType="num">
                                      <p:cBhvr>
                                        <p:cTn id="131"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32"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633264"/>
            <a:ext cx="5184576" cy="4523928"/>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000" dirty="0">
                <a:solidFill>
                  <a:srgbClr val="6600FF"/>
                </a:solidFill>
              </a:rPr>
              <a:t>	</a:t>
            </a:r>
            <a:endParaRPr lang="en-GB" sz="1000" dirty="0" smtClean="0">
              <a:solidFill>
                <a:srgbClr val="6600FF"/>
              </a:solidFill>
            </a:endParaRPr>
          </a:p>
          <a:p>
            <a:endParaRPr lang="en-GB" sz="1800" b="0" dirty="0"/>
          </a:p>
        </p:txBody>
      </p:sp>
      <p:sp>
        <p:nvSpPr>
          <p:cNvPr id="8" name="Rectangle 7"/>
          <p:cNvSpPr/>
          <p:nvPr/>
        </p:nvSpPr>
        <p:spPr>
          <a:xfrm>
            <a:off x="1520707" y="692696"/>
            <a:ext cx="4572000" cy="1346522"/>
          </a:xfrm>
          <a:prstGeom prst="rect">
            <a:avLst/>
          </a:prstGeom>
        </p:spPr>
        <p:txBody>
          <a:bodyPr>
            <a:spAutoFit/>
          </a:bodyPr>
          <a:lstStyle/>
          <a:p>
            <a:pPr marL="228600" algn="ctr">
              <a:spcAft>
                <a:spcPts val="0"/>
              </a:spcAft>
            </a:pPr>
            <a:r>
              <a:rPr lang="en-GB" sz="1600" b="1" dirty="0">
                <a:solidFill>
                  <a:srgbClr val="C00000"/>
                </a:solidFill>
                <a:latin typeface="+mn-lt"/>
                <a:ea typeface="Times New Roman" panose="02020603050405020304" pitchFamily="18" charset="0"/>
                <a:cs typeface="Comic Sans MS" panose="030F0702030302020204" pitchFamily="66" charset="0"/>
              </a:rPr>
              <a:t>Changing the Tense of the Verb (1)</a:t>
            </a:r>
            <a:endParaRPr lang="en-GB" sz="1050" dirty="0">
              <a:solidFill>
                <a:srgbClr val="C00000"/>
              </a:solidFill>
              <a:latin typeface="+mn-lt"/>
              <a:ea typeface="Times New Roman" panose="02020603050405020304" pitchFamily="18" charset="0"/>
            </a:endParaRPr>
          </a:p>
          <a:p>
            <a:pPr marL="228600">
              <a:spcAft>
                <a:spcPts val="0"/>
              </a:spcAft>
            </a:pPr>
            <a:r>
              <a:rPr lang="en-GB" sz="1100" dirty="0">
                <a:solidFill>
                  <a:srgbClr val="C00000"/>
                </a:solidFill>
                <a:latin typeface="+mn-lt"/>
                <a:ea typeface="Times New Roman" panose="02020603050405020304" pitchFamily="18" charset="0"/>
                <a:cs typeface="Comic Sans MS" panose="030F0702030302020204" pitchFamily="66" charset="0"/>
              </a:rPr>
              <a:t> </a:t>
            </a:r>
            <a:endParaRPr lang="en-GB" sz="1050" dirty="0">
              <a:solidFill>
                <a:srgbClr val="C00000"/>
              </a:solidFill>
              <a:latin typeface="+mn-lt"/>
              <a:ea typeface="Times New Roman" panose="02020603050405020304" pitchFamily="18" charset="0"/>
            </a:endParaRPr>
          </a:p>
          <a:p>
            <a:pPr marL="228600">
              <a:spcAft>
                <a:spcPts val="0"/>
              </a:spcAft>
            </a:pPr>
            <a:r>
              <a:rPr lang="en-GB" sz="1100" dirty="0">
                <a:solidFill>
                  <a:srgbClr val="C00000"/>
                </a:solidFill>
                <a:latin typeface="+mn-lt"/>
                <a:ea typeface="Times New Roman" panose="02020603050405020304" pitchFamily="18" charset="0"/>
                <a:cs typeface="Comic Sans MS" panose="030F0702030302020204" pitchFamily="66" charset="0"/>
              </a:rPr>
              <a:t>Tense means to do with </a:t>
            </a:r>
            <a:r>
              <a:rPr lang="en-GB" sz="1100" b="1" dirty="0">
                <a:solidFill>
                  <a:srgbClr val="C00000"/>
                </a:solidFill>
                <a:latin typeface="+mn-lt"/>
                <a:ea typeface="Times New Roman" panose="02020603050405020304" pitchFamily="18" charset="0"/>
                <a:cs typeface="Comic Sans MS" panose="030F0702030302020204" pitchFamily="66" charset="0"/>
              </a:rPr>
              <a:t>time</a:t>
            </a:r>
            <a:r>
              <a:rPr lang="en-GB" sz="1100" dirty="0">
                <a:solidFill>
                  <a:srgbClr val="C00000"/>
                </a:solidFill>
                <a:latin typeface="+mn-lt"/>
                <a:ea typeface="Times New Roman" panose="02020603050405020304" pitchFamily="18" charset="0"/>
                <a:cs typeface="Comic Sans MS" panose="030F0702030302020204" pitchFamily="66" charset="0"/>
              </a:rPr>
              <a:t>.</a:t>
            </a:r>
            <a:endParaRPr lang="en-GB" sz="1050" dirty="0">
              <a:solidFill>
                <a:srgbClr val="C00000"/>
              </a:solidFill>
              <a:latin typeface="+mn-lt"/>
              <a:ea typeface="Times New Roman" panose="02020603050405020304" pitchFamily="18" charset="0"/>
            </a:endParaRPr>
          </a:p>
          <a:p>
            <a:pPr marL="228600">
              <a:spcAft>
                <a:spcPts val="0"/>
              </a:spcAft>
            </a:pPr>
            <a:r>
              <a:rPr lang="en-GB" sz="1100" dirty="0">
                <a:solidFill>
                  <a:srgbClr val="C00000"/>
                </a:solidFill>
                <a:latin typeface="+mn-lt"/>
                <a:ea typeface="Times New Roman" panose="02020603050405020304" pitchFamily="18" charset="0"/>
                <a:cs typeface="Comic Sans MS" panose="030F0702030302020204" pitchFamily="66" charset="0"/>
              </a:rPr>
              <a:t> </a:t>
            </a:r>
            <a:endParaRPr lang="en-GB" sz="1050" dirty="0">
              <a:solidFill>
                <a:srgbClr val="C00000"/>
              </a:solidFill>
              <a:latin typeface="+mn-lt"/>
              <a:ea typeface="Times New Roman" panose="02020603050405020304" pitchFamily="18" charset="0"/>
            </a:endParaRPr>
          </a:p>
          <a:p>
            <a:pPr marL="228600">
              <a:spcAft>
                <a:spcPts val="0"/>
              </a:spcAft>
            </a:pPr>
            <a:r>
              <a:rPr lang="en-GB" sz="1100" dirty="0">
                <a:solidFill>
                  <a:srgbClr val="C00000"/>
                </a:solidFill>
                <a:latin typeface="+mn-lt"/>
                <a:ea typeface="Times New Roman" panose="02020603050405020304" pitchFamily="18" charset="0"/>
                <a:cs typeface="Comic Sans MS" panose="030F0702030302020204" pitchFamily="66" charset="0"/>
              </a:rPr>
              <a:t>The tense of a verb tells you </a:t>
            </a:r>
            <a:r>
              <a:rPr lang="en-GB" sz="1100" b="1" dirty="0">
                <a:solidFill>
                  <a:srgbClr val="C00000"/>
                </a:solidFill>
                <a:latin typeface="+mn-lt"/>
                <a:ea typeface="Times New Roman" panose="02020603050405020304" pitchFamily="18" charset="0"/>
                <a:cs typeface="Comic Sans MS" panose="030F0702030302020204" pitchFamily="66" charset="0"/>
              </a:rPr>
              <a:t>when</a:t>
            </a:r>
            <a:r>
              <a:rPr lang="en-GB" sz="1100" dirty="0">
                <a:solidFill>
                  <a:srgbClr val="C00000"/>
                </a:solidFill>
                <a:latin typeface="+mn-lt"/>
                <a:ea typeface="Times New Roman" panose="02020603050405020304" pitchFamily="18" charset="0"/>
                <a:cs typeface="Comic Sans MS" panose="030F0702030302020204" pitchFamily="66" charset="0"/>
              </a:rPr>
              <a:t> the thing happened </a:t>
            </a:r>
            <a:br>
              <a:rPr lang="en-GB" sz="1100" dirty="0">
                <a:solidFill>
                  <a:srgbClr val="C00000"/>
                </a:solidFill>
                <a:latin typeface="+mn-lt"/>
                <a:ea typeface="Times New Roman" panose="02020603050405020304" pitchFamily="18" charset="0"/>
                <a:cs typeface="Comic Sans MS" panose="030F0702030302020204" pitchFamily="66" charset="0"/>
              </a:rPr>
            </a:br>
            <a:r>
              <a:rPr lang="en-GB" sz="1100" dirty="0">
                <a:solidFill>
                  <a:srgbClr val="C00000"/>
                </a:solidFill>
                <a:latin typeface="+mn-lt"/>
                <a:ea typeface="Times New Roman" panose="02020603050405020304" pitchFamily="18" charset="0"/>
                <a:cs typeface="Comic Sans MS" panose="030F0702030302020204" pitchFamily="66" charset="0"/>
              </a:rPr>
              <a:t>– </a:t>
            </a:r>
            <a:r>
              <a:rPr lang="en-GB" sz="1100" b="1" dirty="0">
                <a:solidFill>
                  <a:srgbClr val="C00000"/>
                </a:solidFill>
                <a:latin typeface="+mn-lt"/>
                <a:ea typeface="Times New Roman" panose="02020603050405020304" pitchFamily="18" charset="0"/>
                <a:cs typeface="Comic Sans MS" panose="030F0702030302020204" pitchFamily="66" charset="0"/>
              </a:rPr>
              <a:t>now</a:t>
            </a:r>
            <a:r>
              <a:rPr lang="en-GB" sz="1100" dirty="0">
                <a:solidFill>
                  <a:srgbClr val="C00000"/>
                </a:solidFill>
                <a:latin typeface="+mn-lt"/>
                <a:ea typeface="Times New Roman" panose="02020603050405020304" pitchFamily="18" charset="0"/>
                <a:cs typeface="Comic Sans MS" panose="030F0702030302020204" pitchFamily="66" charset="0"/>
              </a:rPr>
              <a:t>, in the </a:t>
            </a:r>
            <a:r>
              <a:rPr lang="en-GB" sz="1100" b="1" dirty="0">
                <a:solidFill>
                  <a:srgbClr val="C00000"/>
                </a:solidFill>
                <a:latin typeface="+mn-lt"/>
                <a:ea typeface="Times New Roman" panose="02020603050405020304" pitchFamily="18" charset="0"/>
                <a:cs typeface="Comic Sans MS" panose="030F0702030302020204" pitchFamily="66" charset="0"/>
              </a:rPr>
              <a:t>past</a:t>
            </a:r>
            <a:r>
              <a:rPr lang="en-GB" sz="1100" dirty="0">
                <a:solidFill>
                  <a:srgbClr val="C00000"/>
                </a:solidFill>
                <a:latin typeface="+mn-lt"/>
                <a:ea typeface="Times New Roman" panose="02020603050405020304" pitchFamily="18" charset="0"/>
                <a:cs typeface="Comic Sans MS" panose="030F0702030302020204" pitchFamily="66" charset="0"/>
              </a:rPr>
              <a:t> or in the </a:t>
            </a:r>
            <a:r>
              <a:rPr lang="en-GB" sz="1100" b="1" dirty="0">
                <a:solidFill>
                  <a:srgbClr val="C00000"/>
                </a:solidFill>
                <a:latin typeface="+mn-lt"/>
                <a:ea typeface="Times New Roman" panose="02020603050405020304" pitchFamily="18" charset="0"/>
                <a:cs typeface="Comic Sans MS" panose="030F0702030302020204" pitchFamily="66" charset="0"/>
              </a:rPr>
              <a:t>future</a:t>
            </a:r>
            <a:r>
              <a:rPr lang="en-GB" sz="1100" dirty="0" smtClean="0">
                <a:solidFill>
                  <a:srgbClr val="C00000"/>
                </a:solidFill>
                <a:latin typeface="+mn-lt"/>
                <a:ea typeface="Times New Roman" panose="02020603050405020304" pitchFamily="18" charset="0"/>
                <a:cs typeface="Comic Sans MS" panose="030F0702030302020204" pitchFamily="66" charset="0"/>
              </a:rPr>
              <a:t>.</a:t>
            </a:r>
          </a:p>
          <a:p>
            <a:pPr marL="228600">
              <a:spcAft>
                <a:spcPts val="0"/>
              </a:spcAft>
            </a:pPr>
            <a:endParaRPr lang="en-GB" sz="1050" dirty="0">
              <a:solidFill>
                <a:srgbClr val="C00000"/>
              </a:solidFill>
              <a:effectLst/>
              <a:latin typeface="+mn-lt"/>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227721303"/>
              </p:ext>
            </p:extLst>
          </p:nvPr>
        </p:nvGraphicFramePr>
        <p:xfrm>
          <a:off x="1824826" y="2362639"/>
          <a:ext cx="5411470" cy="1706880"/>
        </p:xfrm>
        <a:graphic>
          <a:graphicData uri="http://schemas.openxmlformats.org/drawingml/2006/table">
            <a:tbl>
              <a:tblPr firstRow="1" firstCol="1" lastRow="1" lastCol="1" bandRow="1" bandCol="1">
                <a:tableStyleId>{21E4AEA4-8DFA-4A89-87EB-49C32662AFE0}</a:tableStyleId>
              </a:tblPr>
              <a:tblGrid>
                <a:gridCol w="1668780"/>
                <a:gridCol w="1938655"/>
                <a:gridCol w="1804035"/>
              </a:tblGrid>
              <a:tr h="0">
                <a:tc>
                  <a:txBody>
                    <a:bodyPr/>
                    <a:lstStyle/>
                    <a:p>
                      <a:pPr>
                        <a:spcAft>
                          <a:spcPts val="0"/>
                        </a:spcAft>
                      </a:pPr>
                      <a:r>
                        <a:rPr lang="en-GB" sz="1400" dirty="0">
                          <a:effectLst/>
                        </a:rPr>
                        <a:t>    Examples</a:t>
                      </a:r>
                      <a:endParaRPr lang="en-GB"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400">
                          <a:effectLst/>
                        </a:rPr>
                        <a:t>  When it happened</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400">
                          <a:effectLst/>
                        </a:rPr>
                        <a:t>Tense of the Verb</a:t>
                      </a:r>
                      <a:endParaRPr lang="en-GB" sz="12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spcAft>
                          <a:spcPts val="0"/>
                        </a:spcAft>
                      </a:pPr>
                      <a:r>
                        <a:rPr lang="en-GB" sz="1400">
                          <a:effectLst/>
                        </a:rPr>
                        <a:t>I am going to </a:t>
                      </a:r>
                      <a:endParaRPr lang="en-GB" sz="1200">
                        <a:effectLst/>
                      </a:endParaRPr>
                    </a:p>
                    <a:p>
                      <a:pPr>
                        <a:spcAft>
                          <a:spcPts val="0"/>
                        </a:spcAft>
                      </a:pPr>
                      <a:r>
                        <a:rPr lang="en-GB" sz="1400">
                          <a:effectLst/>
                        </a:rPr>
                        <a:t>school.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400" b="1">
                          <a:solidFill>
                            <a:schemeClr val="bg1"/>
                          </a:solidFill>
                          <a:effectLst/>
                          <a:latin typeface="+mn-lt"/>
                        </a:rPr>
                        <a:t>This is happening now.</a:t>
                      </a:r>
                      <a:endParaRPr lang="en-GB" sz="1200" b="1">
                        <a:solidFill>
                          <a:schemeClr val="bg1"/>
                        </a:solidFill>
                        <a:effectLst/>
                        <a:latin typeface="+mn-lt"/>
                        <a:ea typeface="Times New Roman" panose="02020603050405020304" pitchFamily="18" charset="0"/>
                      </a:endParaRPr>
                    </a:p>
                  </a:txBody>
                  <a:tcPr marL="68580" marR="68580" marT="0" marB="0">
                    <a:solidFill>
                      <a:schemeClr val="accent2"/>
                    </a:solidFill>
                  </a:tcPr>
                </a:tc>
                <a:tc>
                  <a:txBody>
                    <a:bodyPr/>
                    <a:lstStyle/>
                    <a:p>
                      <a:pPr>
                        <a:spcAft>
                          <a:spcPts val="0"/>
                        </a:spcAft>
                      </a:pPr>
                      <a:r>
                        <a:rPr lang="en-GB" sz="1400">
                          <a:effectLst/>
                        </a:rPr>
                        <a:t>Present Tense</a:t>
                      </a:r>
                      <a:endParaRPr lang="en-GB" sz="12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spcAft>
                          <a:spcPts val="0"/>
                        </a:spcAft>
                      </a:pPr>
                      <a:r>
                        <a:rPr lang="en-GB" sz="1400">
                          <a:effectLst/>
                        </a:rPr>
                        <a:t>I went to school.</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400" b="1" dirty="0">
                          <a:solidFill>
                            <a:schemeClr val="bg1"/>
                          </a:solidFill>
                          <a:effectLst/>
                          <a:latin typeface="+mn-lt"/>
                        </a:rPr>
                        <a:t>This happened in the </a:t>
                      </a:r>
                      <a:endParaRPr lang="en-GB" sz="1200" b="1" dirty="0">
                        <a:solidFill>
                          <a:schemeClr val="bg1"/>
                        </a:solidFill>
                        <a:effectLst/>
                        <a:latin typeface="+mn-lt"/>
                      </a:endParaRPr>
                    </a:p>
                    <a:p>
                      <a:pPr>
                        <a:spcAft>
                          <a:spcPts val="0"/>
                        </a:spcAft>
                      </a:pPr>
                      <a:r>
                        <a:rPr lang="en-GB" sz="1400" b="1" dirty="0">
                          <a:solidFill>
                            <a:schemeClr val="bg1"/>
                          </a:solidFill>
                          <a:effectLst/>
                          <a:latin typeface="+mn-lt"/>
                        </a:rPr>
                        <a:t>past.</a:t>
                      </a:r>
                      <a:endParaRPr lang="en-GB" sz="1200" b="1" dirty="0">
                        <a:solidFill>
                          <a:schemeClr val="bg1"/>
                        </a:solidFill>
                        <a:effectLst/>
                        <a:latin typeface="+mn-lt"/>
                        <a:ea typeface="Times New Roman" panose="02020603050405020304" pitchFamily="18" charset="0"/>
                      </a:endParaRPr>
                    </a:p>
                  </a:txBody>
                  <a:tcPr marL="68580" marR="68580" marT="0" marB="0">
                    <a:solidFill>
                      <a:schemeClr val="accent2"/>
                    </a:solidFill>
                  </a:tcPr>
                </a:tc>
                <a:tc>
                  <a:txBody>
                    <a:bodyPr/>
                    <a:lstStyle/>
                    <a:p>
                      <a:pPr>
                        <a:spcAft>
                          <a:spcPts val="0"/>
                        </a:spcAft>
                      </a:pPr>
                      <a:r>
                        <a:rPr lang="en-GB" sz="1400">
                          <a:effectLst/>
                        </a:rPr>
                        <a:t>Past Tense</a:t>
                      </a:r>
                      <a:endParaRPr lang="en-GB" sz="12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spcAft>
                          <a:spcPts val="0"/>
                        </a:spcAft>
                      </a:pPr>
                      <a:r>
                        <a:rPr lang="en-GB" sz="1400">
                          <a:effectLst/>
                        </a:rPr>
                        <a:t>I will go to school.	</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400">
                          <a:effectLst/>
                        </a:rPr>
                        <a:t>This will happen in the future.</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400" dirty="0">
                          <a:effectLst/>
                        </a:rPr>
                        <a:t>Future Tense.</a:t>
                      </a:r>
                      <a:endParaRPr lang="en-GB"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5740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633264"/>
            <a:ext cx="5184576" cy="4523928"/>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000" dirty="0">
                <a:solidFill>
                  <a:srgbClr val="6600FF"/>
                </a:solidFill>
              </a:rPr>
              <a:t>	</a:t>
            </a:r>
            <a:endParaRPr lang="en-GB" sz="1000" dirty="0" smtClean="0">
              <a:solidFill>
                <a:srgbClr val="6600FF"/>
              </a:solidFill>
            </a:endParaRPr>
          </a:p>
          <a:p>
            <a:endParaRPr lang="en-GB" sz="1800" b="0" dirty="0"/>
          </a:p>
        </p:txBody>
      </p:sp>
      <p:sp>
        <p:nvSpPr>
          <p:cNvPr id="8" name="Rectangle 7"/>
          <p:cNvSpPr/>
          <p:nvPr/>
        </p:nvSpPr>
        <p:spPr>
          <a:xfrm>
            <a:off x="1520706" y="692696"/>
            <a:ext cx="5931613" cy="4524315"/>
          </a:xfrm>
          <a:prstGeom prst="rect">
            <a:avLst/>
          </a:prstGeom>
        </p:spPr>
        <p:txBody>
          <a:bodyPr wrap="square">
            <a:spAutoFit/>
          </a:bodyPr>
          <a:lstStyle/>
          <a:p>
            <a:r>
              <a:rPr lang="en-GB" sz="1600" b="1" u="sng" dirty="0">
                <a:solidFill>
                  <a:srgbClr val="C00000"/>
                </a:solidFill>
                <a:latin typeface="+mn-lt"/>
              </a:rPr>
              <a:t>Task</a:t>
            </a:r>
            <a:endParaRPr lang="en-GB" sz="1600" dirty="0">
              <a:solidFill>
                <a:srgbClr val="C00000"/>
              </a:solidFill>
              <a:latin typeface="+mn-lt"/>
            </a:endParaRPr>
          </a:p>
          <a:p>
            <a:r>
              <a:rPr lang="en-GB" sz="1600" dirty="0">
                <a:solidFill>
                  <a:srgbClr val="C00000"/>
                </a:solidFill>
                <a:latin typeface="+mn-lt"/>
              </a:rPr>
              <a:t>The sentences below are all in the </a:t>
            </a:r>
            <a:r>
              <a:rPr lang="en-GB" sz="1600" b="1" dirty="0">
                <a:solidFill>
                  <a:srgbClr val="C00000"/>
                </a:solidFill>
                <a:latin typeface="+mn-lt"/>
              </a:rPr>
              <a:t>present</a:t>
            </a:r>
            <a:r>
              <a:rPr lang="en-GB" sz="1600" dirty="0">
                <a:solidFill>
                  <a:srgbClr val="C00000"/>
                </a:solidFill>
                <a:latin typeface="+mn-lt"/>
              </a:rPr>
              <a:t> tense</a:t>
            </a:r>
            <a:r>
              <a:rPr lang="en-GB" sz="1600" dirty="0" smtClean="0">
                <a:solidFill>
                  <a:srgbClr val="C00000"/>
                </a:solidFill>
                <a:latin typeface="+mn-lt"/>
              </a:rPr>
              <a:t>.</a:t>
            </a:r>
            <a:endParaRPr lang="en-GB" sz="1600" dirty="0">
              <a:solidFill>
                <a:srgbClr val="C00000"/>
              </a:solidFill>
              <a:latin typeface="+mn-lt"/>
            </a:endParaRPr>
          </a:p>
          <a:p>
            <a:r>
              <a:rPr lang="en-GB" sz="1600" dirty="0">
                <a:solidFill>
                  <a:srgbClr val="C00000"/>
                </a:solidFill>
                <a:latin typeface="+mn-lt"/>
              </a:rPr>
              <a:t>Write them out again below, changing the verb to the </a:t>
            </a:r>
            <a:r>
              <a:rPr lang="en-GB" sz="1600" b="1" dirty="0">
                <a:solidFill>
                  <a:srgbClr val="C00000"/>
                </a:solidFill>
                <a:latin typeface="+mn-lt"/>
              </a:rPr>
              <a:t>past</a:t>
            </a:r>
            <a:r>
              <a:rPr lang="en-GB" sz="1600" dirty="0">
                <a:solidFill>
                  <a:srgbClr val="C00000"/>
                </a:solidFill>
                <a:latin typeface="+mn-lt"/>
              </a:rPr>
              <a:t> tense.</a:t>
            </a:r>
          </a:p>
          <a:p>
            <a:r>
              <a:rPr lang="en-GB" sz="1600" dirty="0"/>
              <a:t> </a:t>
            </a:r>
          </a:p>
          <a:p>
            <a:pPr marL="342900" lvl="0" indent="-342900">
              <a:buFont typeface="+mj-lt"/>
              <a:buAutoNum type="arabicPeriod"/>
            </a:pPr>
            <a:r>
              <a:rPr lang="en-GB" sz="1600" dirty="0">
                <a:solidFill>
                  <a:srgbClr val="6600FF"/>
                </a:solidFill>
                <a:latin typeface="+mn-lt"/>
              </a:rPr>
              <a:t>My baby brother </a:t>
            </a:r>
            <a:r>
              <a:rPr lang="en-GB" sz="1600" b="1" dirty="0" smtClean="0">
                <a:solidFill>
                  <a:srgbClr val="6600FF"/>
                </a:solidFill>
                <a:latin typeface="+mn-lt"/>
              </a:rPr>
              <a:t>cried</a:t>
            </a:r>
            <a:r>
              <a:rPr lang="en-GB" sz="1600" dirty="0" smtClean="0">
                <a:solidFill>
                  <a:srgbClr val="6600FF"/>
                </a:solidFill>
                <a:latin typeface="+mn-lt"/>
              </a:rPr>
              <a:t> </a:t>
            </a:r>
            <a:r>
              <a:rPr lang="en-GB" sz="1600" dirty="0">
                <a:solidFill>
                  <a:srgbClr val="6600FF"/>
                </a:solidFill>
                <a:latin typeface="+mn-lt"/>
              </a:rPr>
              <a:t>all night.</a:t>
            </a:r>
            <a:br>
              <a:rPr lang="en-GB" sz="1600" dirty="0">
                <a:solidFill>
                  <a:srgbClr val="6600FF"/>
                </a:solidFill>
                <a:latin typeface="+mn-lt"/>
              </a:rPr>
            </a:br>
            <a:r>
              <a:rPr lang="en-GB" sz="1600" dirty="0">
                <a:solidFill>
                  <a:srgbClr val="6600FF"/>
                </a:solidFill>
                <a:latin typeface="+mn-lt"/>
              </a:rPr>
              <a:t/>
            </a:r>
            <a:br>
              <a:rPr lang="en-GB" sz="1600" dirty="0">
                <a:solidFill>
                  <a:srgbClr val="6600FF"/>
                </a:solidFill>
                <a:latin typeface="+mn-lt"/>
              </a:rPr>
            </a:br>
            <a:endParaRPr lang="en-GB" sz="1600" dirty="0">
              <a:solidFill>
                <a:srgbClr val="6600FF"/>
              </a:solidFill>
              <a:latin typeface="+mn-lt"/>
            </a:endParaRPr>
          </a:p>
          <a:p>
            <a:pPr marL="342900" lvl="0" indent="-342900">
              <a:buFont typeface="+mj-lt"/>
              <a:buAutoNum type="arabicPeriod"/>
            </a:pPr>
            <a:r>
              <a:rPr lang="en-GB" sz="1600" dirty="0">
                <a:solidFill>
                  <a:srgbClr val="6600FF"/>
                </a:solidFill>
                <a:latin typeface="+mn-lt"/>
              </a:rPr>
              <a:t>John </a:t>
            </a:r>
            <a:r>
              <a:rPr lang="en-GB" sz="1600" b="1" dirty="0" smtClean="0">
                <a:solidFill>
                  <a:srgbClr val="6600FF"/>
                </a:solidFill>
                <a:latin typeface="+mn-lt"/>
              </a:rPr>
              <a:t>swam</a:t>
            </a:r>
            <a:r>
              <a:rPr lang="en-GB" sz="1600" dirty="0" smtClean="0">
                <a:solidFill>
                  <a:srgbClr val="6600FF"/>
                </a:solidFill>
                <a:latin typeface="+mn-lt"/>
              </a:rPr>
              <a:t> </a:t>
            </a:r>
            <a:r>
              <a:rPr lang="en-GB" sz="1600" dirty="0">
                <a:solidFill>
                  <a:srgbClr val="6600FF"/>
                </a:solidFill>
                <a:latin typeface="+mn-lt"/>
              </a:rPr>
              <a:t>for the school team.</a:t>
            </a:r>
            <a:br>
              <a:rPr lang="en-GB" sz="1600" dirty="0">
                <a:solidFill>
                  <a:srgbClr val="6600FF"/>
                </a:solidFill>
                <a:latin typeface="+mn-lt"/>
              </a:rPr>
            </a:br>
            <a:r>
              <a:rPr lang="en-GB" sz="1600" dirty="0">
                <a:solidFill>
                  <a:srgbClr val="6600FF"/>
                </a:solidFill>
                <a:latin typeface="+mn-lt"/>
              </a:rPr>
              <a:t/>
            </a:r>
            <a:br>
              <a:rPr lang="en-GB" sz="1600" dirty="0">
                <a:solidFill>
                  <a:srgbClr val="6600FF"/>
                </a:solidFill>
                <a:latin typeface="+mn-lt"/>
              </a:rPr>
            </a:br>
            <a:endParaRPr lang="en-GB" sz="1600" dirty="0">
              <a:solidFill>
                <a:srgbClr val="6600FF"/>
              </a:solidFill>
              <a:latin typeface="+mn-lt"/>
            </a:endParaRPr>
          </a:p>
          <a:p>
            <a:pPr marL="342900" lvl="0" indent="-342900">
              <a:buFont typeface="+mj-lt"/>
              <a:buAutoNum type="arabicPeriod"/>
            </a:pPr>
            <a:r>
              <a:rPr lang="en-GB" sz="1600" dirty="0">
                <a:solidFill>
                  <a:srgbClr val="6600FF"/>
                </a:solidFill>
                <a:latin typeface="+mn-lt"/>
              </a:rPr>
              <a:t>I </a:t>
            </a:r>
            <a:r>
              <a:rPr lang="en-GB" sz="1600" b="1" dirty="0" smtClean="0">
                <a:solidFill>
                  <a:srgbClr val="6600FF"/>
                </a:solidFill>
                <a:latin typeface="+mn-lt"/>
              </a:rPr>
              <a:t>felt </a:t>
            </a:r>
            <a:r>
              <a:rPr lang="en-GB" sz="1600" dirty="0" smtClean="0">
                <a:solidFill>
                  <a:srgbClr val="6600FF"/>
                </a:solidFill>
                <a:latin typeface="+mn-lt"/>
              </a:rPr>
              <a:t>sick </a:t>
            </a:r>
            <a:r>
              <a:rPr lang="en-GB" sz="1600" dirty="0">
                <a:solidFill>
                  <a:srgbClr val="6600FF"/>
                </a:solidFill>
                <a:latin typeface="+mn-lt"/>
              </a:rPr>
              <a:t>because I </a:t>
            </a:r>
            <a:r>
              <a:rPr lang="en-GB" sz="1600" b="1" dirty="0" smtClean="0">
                <a:solidFill>
                  <a:srgbClr val="6600FF"/>
                </a:solidFill>
                <a:latin typeface="+mn-lt"/>
              </a:rPr>
              <a:t>ate</a:t>
            </a:r>
            <a:r>
              <a:rPr lang="en-GB" sz="1600" dirty="0" smtClean="0">
                <a:solidFill>
                  <a:srgbClr val="6600FF"/>
                </a:solidFill>
                <a:latin typeface="+mn-lt"/>
              </a:rPr>
              <a:t> </a:t>
            </a:r>
            <a:r>
              <a:rPr lang="en-GB" sz="1600" dirty="0">
                <a:solidFill>
                  <a:srgbClr val="6600FF"/>
                </a:solidFill>
                <a:latin typeface="+mn-lt"/>
              </a:rPr>
              <a:t>too much.</a:t>
            </a:r>
            <a:br>
              <a:rPr lang="en-GB" sz="1600" dirty="0">
                <a:solidFill>
                  <a:srgbClr val="6600FF"/>
                </a:solidFill>
                <a:latin typeface="+mn-lt"/>
              </a:rPr>
            </a:br>
            <a:r>
              <a:rPr lang="en-GB" sz="1600" dirty="0">
                <a:solidFill>
                  <a:srgbClr val="6600FF"/>
                </a:solidFill>
                <a:latin typeface="+mn-lt"/>
              </a:rPr>
              <a:t/>
            </a:r>
            <a:br>
              <a:rPr lang="en-GB" sz="1600" dirty="0">
                <a:solidFill>
                  <a:srgbClr val="6600FF"/>
                </a:solidFill>
                <a:latin typeface="+mn-lt"/>
              </a:rPr>
            </a:br>
            <a:endParaRPr lang="en-GB" sz="1600" dirty="0">
              <a:solidFill>
                <a:srgbClr val="6600FF"/>
              </a:solidFill>
              <a:latin typeface="+mn-lt"/>
            </a:endParaRPr>
          </a:p>
          <a:p>
            <a:pPr marL="342900" lvl="0" indent="-342900">
              <a:buFont typeface="+mj-lt"/>
              <a:buAutoNum type="arabicPeriod"/>
            </a:pPr>
            <a:r>
              <a:rPr lang="en-GB" sz="1600" dirty="0">
                <a:solidFill>
                  <a:srgbClr val="6600FF"/>
                </a:solidFill>
                <a:latin typeface="+mn-lt"/>
              </a:rPr>
              <a:t>My parents </a:t>
            </a:r>
            <a:r>
              <a:rPr lang="en-GB" sz="1600" b="1" dirty="0" smtClean="0">
                <a:solidFill>
                  <a:srgbClr val="6600FF"/>
                </a:solidFill>
                <a:latin typeface="+mn-lt"/>
              </a:rPr>
              <a:t>told</a:t>
            </a:r>
            <a:r>
              <a:rPr lang="en-GB" sz="1600" dirty="0" smtClean="0">
                <a:solidFill>
                  <a:srgbClr val="6600FF"/>
                </a:solidFill>
                <a:latin typeface="+mn-lt"/>
              </a:rPr>
              <a:t> </a:t>
            </a:r>
            <a:r>
              <a:rPr lang="en-GB" sz="1600" dirty="0">
                <a:solidFill>
                  <a:srgbClr val="6600FF"/>
                </a:solidFill>
                <a:latin typeface="+mn-lt"/>
              </a:rPr>
              <a:t>me off when I </a:t>
            </a:r>
            <a:r>
              <a:rPr lang="en-GB" sz="1600" b="1" dirty="0" smtClean="0">
                <a:solidFill>
                  <a:srgbClr val="6600FF"/>
                </a:solidFill>
                <a:latin typeface="+mn-lt"/>
              </a:rPr>
              <a:t>came</a:t>
            </a:r>
            <a:r>
              <a:rPr lang="en-GB" sz="1600" dirty="0" smtClean="0">
                <a:solidFill>
                  <a:srgbClr val="6600FF"/>
                </a:solidFill>
                <a:latin typeface="+mn-lt"/>
              </a:rPr>
              <a:t> </a:t>
            </a:r>
            <a:r>
              <a:rPr lang="en-GB" sz="1600" dirty="0">
                <a:solidFill>
                  <a:srgbClr val="6600FF"/>
                </a:solidFill>
                <a:latin typeface="+mn-lt"/>
              </a:rPr>
              <a:t>home late.</a:t>
            </a:r>
            <a:br>
              <a:rPr lang="en-GB" sz="1600" dirty="0">
                <a:solidFill>
                  <a:srgbClr val="6600FF"/>
                </a:solidFill>
                <a:latin typeface="+mn-lt"/>
              </a:rPr>
            </a:br>
            <a:r>
              <a:rPr lang="en-GB" sz="1600" dirty="0">
                <a:solidFill>
                  <a:srgbClr val="6600FF"/>
                </a:solidFill>
                <a:latin typeface="+mn-lt"/>
              </a:rPr>
              <a:t/>
            </a:r>
            <a:br>
              <a:rPr lang="en-GB" sz="1600" dirty="0">
                <a:solidFill>
                  <a:srgbClr val="6600FF"/>
                </a:solidFill>
                <a:latin typeface="+mn-lt"/>
              </a:rPr>
            </a:br>
            <a:endParaRPr lang="en-GB" sz="1600" dirty="0">
              <a:solidFill>
                <a:srgbClr val="6600FF"/>
              </a:solidFill>
              <a:latin typeface="+mn-lt"/>
            </a:endParaRPr>
          </a:p>
          <a:p>
            <a:pPr marL="342900" indent="-342900">
              <a:buFont typeface="+mj-lt"/>
              <a:buAutoNum type="arabicPeriod"/>
            </a:pPr>
            <a:r>
              <a:rPr lang="en-GB" sz="1600" dirty="0">
                <a:solidFill>
                  <a:srgbClr val="6600FF"/>
                </a:solidFill>
                <a:latin typeface="+mn-lt"/>
              </a:rPr>
              <a:t>Jim </a:t>
            </a:r>
            <a:r>
              <a:rPr lang="en-GB" sz="1600" b="1" dirty="0" smtClean="0">
                <a:solidFill>
                  <a:srgbClr val="6600FF"/>
                </a:solidFill>
                <a:latin typeface="+mn-lt"/>
              </a:rPr>
              <a:t>played</a:t>
            </a:r>
            <a:r>
              <a:rPr lang="en-GB" sz="1600" dirty="0" smtClean="0">
                <a:solidFill>
                  <a:srgbClr val="6600FF"/>
                </a:solidFill>
                <a:latin typeface="+mn-lt"/>
              </a:rPr>
              <a:t> </a:t>
            </a:r>
            <a:r>
              <a:rPr lang="en-GB" sz="1600" dirty="0">
                <a:solidFill>
                  <a:srgbClr val="6600FF"/>
                </a:solidFill>
                <a:latin typeface="+mn-lt"/>
              </a:rPr>
              <a:t>for Stirling Albion.</a:t>
            </a:r>
            <a:endParaRPr lang="en-GB" sz="1050" dirty="0">
              <a:solidFill>
                <a:srgbClr val="6600FF"/>
              </a:solidFill>
              <a:effectLst/>
              <a:latin typeface="+mn-lt"/>
              <a:ea typeface="Times New Roman" panose="02020603050405020304" pitchFamily="18" charset="0"/>
            </a:endParaRPr>
          </a:p>
        </p:txBody>
      </p:sp>
    </p:spTree>
    <p:extLst>
      <p:ext uri="{BB962C8B-B14F-4D97-AF65-F5344CB8AC3E}">
        <p14:creationId xmlns:p14="http://schemas.microsoft.com/office/powerpoint/2010/main" val="565375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633264"/>
            <a:ext cx="5184576" cy="4523928"/>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000" dirty="0">
                <a:solidFill>
                  <a:srgbClr val="6600FF"/>
                </a:solidFill>
              </a:rPr>
              <a:t>	</a:t>
            </a:r>
            <a:endParaRPr lang="en-GB" sz="1000" dirty="0" smtClean="0">
              <a:solidFill>
                <a:srgbClr val="6600FF"/>
              </a:solidFill>
            </a:endParaRPr>
          </a:p>
          <a:p>
            <a:endParaRPr lang="en-GB" sz="1800" b="0" dirty="0"/>
          </a:p>
        </p:txBody>
      </p:sp>
      <p:sp>
        <p:nvSpPr>
          <p:cNvPr id="8" name="Rectangle 7"/>
          <p:cNvSpPr/>
          <p:nvPr/>
        </p:nvSpPr>
        <p:spPr>
          <a:xfrm>
            <a:off x="1520706" y="692696"/>
            <a:ext cx="5931613" cy="2062103"/>
          </a:xfrm>
          <a:prstGeom prst="rect">
            <a:avLst/>
          </a:prstGeom>
        </p:spPr>
        <p:txBody>
          <a:bodyPr wrap="square">
            <a:spAutoFit/>
          </a:bodyPr>
          <a:lstStyle/>
          <a:p>
            <a:r>
              <a:rPr lang="en-GB" sz="1600" b="1" dirty="0">
                <a:solidFill>
                  <a:srgbClr val="C00000"/>
                </a:solidFill>
                <a:latin typeface="+mn-lt"/>
              </a:rPr>
              <a:t>Changing the Tense of the Verb (2)</a:t>
            </a:r>
            <a:endParaRPr lang="en-GB" sz="1600" dirty="0">
              <a:solidFill>
                <a:srgbClr val="C00000"/>
              </a:solidFill>
              <a:latin typeface="+mn-lt"/>
            </a:endParaRPr>
          </a:p>
          <a:p>
            <a:endParaRPr lang="en-GB" sz="1600" b="1" u="sng" dirty="0" smtClean="0">
              <a:solidFill>
                <a:srgbClr val="C00000"/>
              </a:solidFill>
              <a:latin typeface="+mn-lt"/>
            </a:endParaRPr>
          </a:p>
          <a:p>
            <a:r>
              <a:rPr lang="en-GB" sz="1600" b="1" u="sng" dirty="0" smtClean="0">
                <a:solidFill>
                  <a:srgbClr val="C00000"/>
                </a:solidFill>
                <a:latin typeface="+mn-lt"/>
              </a:rPr>
              <a:t>Task</a:t>
            </a:r>
            <a:endParaRPr lang="en-GB" sz="1600" dirty="0">
              <a:solidFill>
                <a:srgbClr val="C00000"/>
              </a:solidFill>
              <a:latin typeface="+mn-lt"/>
            </a:endParaRPr>
          </a:p>
          <a:p>
            <a:r>
              <a:rPr lang="en-GB" sz="1600" dirty="0" smtClean="0">
                <a:solidFill>
                  <a:srgbClr val="C00000"/>
                </a:solidFill>
                <a:latin typeface="+mn-lt"/>
              </a:rPr>
              <a:t>The </a:t>
            </a:r>
            <a:r>
              <a:rPr lang="en-GB" sz="1600" dirty="0">
                <a:solidFill>
                  <a:srgbClr val="C00000"/>
                </a:solidFill>
                <a:latin typeface="+mn-lt"/>
              </a:rPr>
              <a:t>sentences below are all in the </a:t>
            </a:r>
            <a:r>
              <a:rPr lang="en-GB" sz="1600" b="1" dirty="0">
                <a:solidFill>
                  <a:srgbClr val="C00000"/>
                </a:solidFill>
                <a:latin typeface="+mn-lt"/>
              </a:rPr>
              <a:t>past</a:t>
            </a:r>
            <a:r>
              <a:rPr lang="en-GB" sz="1600" dirty="0">
                <a:solidFill>
                  <a:srgbClr val="C00000"/>
                </a:solidFill>
                <a:latin typeface="+mn-lt"/>
              </a:rPr>
              <a:t> tense.</a:t>
            </a:r>
          </a:p>
          <a:p>
            <a:r>
              <a:rPr lang="en-GB" sz="1600" dirty="0">
                <a:solidFill>
                  <a:srgbClr val="C00000"/>
                </a:solidFill>
                <a:latin typeface="+mn-lt"/>
              </a:rPr>
              <a:t>Write them out again below, changing the verb to the </a:t>
            </a:r>
            <a:r>
              <a:rPr lang="en-GB" sz="1600" b="1" dirty="0">
                <a:solidFill>
                  <a:srgbClr val="C00000"/>
                </a:solidFill>
                <a:latin typeface="+mn-lt"/>
              </a:rPr>
              <a:t>present</a:t>
            </a:r>
            <a:r>
              <a:rPr lang="en-GB" sz="1600" dirty="0">
                <a:solidFill>
                  <a:srgbClr val="C00000"/>
                </a:solidFill>
                <a:latin typeface="+mn-lt"/>
              </a:rPr>
              <a:t> tense.</a:t>
            </a:r>
          </a:p>
          <a:p>
            <a:r>
              <a:rPr lang="en-GB" sz="1600" dirty="0"/>
              <a:t> </a:t>
            </a:r>
            <a:endParaRPr lang="en-GB" sz="1600" dirty="0" smtClean="0"/>
          </a:p>
          <a:p>
            <a:endParaRPr lang="en-GB" sz="1600" dirty="0"/>
          </a:p>
        </p:txBody>
      </p:sp>
      <p:sp>
        <p:nvSpPr>
          <p:cNvPr id="6" name="Rectangle 3"/>
          <p:cNvSpPr>
            <a:spLocks noChangeArrowheads="1"/>
          </p:cNvSpPr>
          <p:nvPr/>
        </p:nvSpPr>
        <p:spPr bwMode="auto">
          <a:xfrm>
            <a:off x="2128634" y="2412259"/>
            <a:ext cx="4536504"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685800" algn="l"/>
              </a:tabLst>
              <a:defRPr>
                <a:solidFill>
                  <a:schemeClr val="tx1"/>
                </a:solidFill>
                <a:latin typeface="Arial" panose="020B0604020202020204" pitchFamily="34" charset="0"/>
              </a:defRPr>
            </a:lvl1pPr>
            <a:lvl2pPr eaLnBrk="0" hangingPunct="0">
              <a:tabLst>
                <a:tab pos="685800" algn="l"/>
              </a:tabLst>
              <a:defRPr>
                <a:solidFill>
                  <a:schemeClr val="tx1"/>
                </a:solidFill>
                <a:latin typeface="Arial" panose="020B0604020202020204" pitchFamily="34" charset="0"/>
              </a:defRPr>
            </a:lvl2pPr>
            <a:lvl3pPr eaLnBrk="0" hangingPunct="0">
              <a:tabLst>
                <a:tab pos="685800" algn="l"/>
              </a:tabLst>
              <a:defRPr>
                <a:solidFill>
                  <a:schemeClr val="tx1"/>
                </a:solidFill>
                <a:latin typeface="Arial" panose="020B0604020202020204" pitchFamily="34" charset="0"/>
              </a:defRPr>
            </a:lvl3pPr>
            <a:lvl4pPr eaLnBrk="0" hangingPunct="0">
              <a:tabLst>
                <a:tab pos="685800" algn="l"/>
              </a:tabLst>
              <a:defRPr>
                <a:solidFill>
                  <a:schemeClr val="tx1"/>
                </a:solidFill>
                <a:latin typeface="Arial" panose="020B0604020202020204" pitchFamily="34" charset="0"/>
              </a:defRPr>
            </a:lvl4pPr>
            <a:lvl5pPr eaLnBrk="0" hangingPunct="0">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My mates</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1"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are going</a:t>
            </a:r>
            <a:r>
              <a:rPr kumimoji="0" lang="en-GB" altLang="en-US" sz="16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to the disco.</a:t>
            </a:r>
            <a:b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800" b="0" i="0" u="none" strike="noStrike" cap="none" normalizeH="0" baseline="0" dirty="0" smtClean="0">
              <a:ln>
                <a:noFill/>
              </a:ln>
              <a:solidFill>
                <a:srgbClr val="6600FF"/>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 train to Manchester </a:t>
            </a:r>
            <a:r>
              <a:rPr kumimoji="0" lang="en-GB" altLang="en-US" sz="16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is leaving</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the platform on time.</a:t>
            </a:r>
            <a:b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800" b="0" i="0" u="none" strike="noStrike" cap="none" normalizeH="0" baseline="0" dirty="0" smtClean="0">
              <a:ln>
                <a:noFill/>
              </a:ln>
              <a:solidFill>
                <a:srgbClr val="6600FF"/>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 Queen </a:t>
            </a:r>
            <a:r>
              <a:rPr lang="en-GB" altLang="en-US" sz="1600" b="1" dirty="0" smtClean="0">
                <a:solidFill>
                  <a:srgbClr val="6600FF"/>
                </a:solidFill>
                <a:latin typeface="+mn-lt"/>
                <a:ea typeface="Times New Roman" panose="02020603050405020304" pitchFamily="18" charset="0"/>
                <a:cs typeface="Comic Sans MS" panose="030F0702030302020204" pitchFamily="66" charset="0"/>
              </a:rPr>
              <a:t>is visiting</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the town and </a:t>
            </a:r>
            <a:r>
              <a:rPr lang="en-GB" altLang="en-US" sz="1600" b="1" dirty="0" smtClean="0">
                <a:solidFill>
                  <a:srgbClr val="6600FF"/>
                </a:solidFill>
                <a:latin typeface="+mn-lt"/>
                <a:ea typeface="Times New Roman" panose="02020603050405020304" pitchFamily="18" charset="0"/>
                <a:cs typeface="Comic Sans MS" panose="030F0702030302020204" pitchFamily="66" charset="0"/>
              </a:rPr>
              <a:t>is waving</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to the people.</a:t>
            </a:r>
            <a:b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 mechanic </a:t>
            </a:r>
            <a:r>
              <a:rPr lang="en-GB" altLang="en-US" sz="1600" b="1" dirty="0" smtClean="0">
                <a:solidFill>
                  <a:srgbClr val="6600FF"/>
                </a:solidFill>
                <a:latin typeface="+mn-lt"/>
                <a:ea typeface="Times New Roman" panose="02020603050405020304" pitchFamily="18" charset="0"/>
                <a:cs typeface="Comic Sans MS" panose="030F0702030302020204" pitchFamily="66" charset="0"/>
              </a:rPr>
              <a:t>is repairing</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the car and</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1"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is driving</a:t>
            </a:r>
            <a:r>
              <a:rPr kumimoji="0" lang="en-GB" altLang="en-US" sz="16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it outside.</a:t>
            </a:r>
            <a:r>
              <a:rPr kumimoji="0" lang="en-GB" altLang="en-US" sz="700" b="0" i="0" u="none" strike="noStrike" cap="none" normalizeH="0" baseline="0" dirty="0" smtClean="0">
                <a:ln>
                  <a:noFill/>
                </a:ln>
                <a:solidFill>
                  <a:schemeClr val="tx1"/>
                </a:solidFill>
                <a:effectLst/>
                <a:latin typeface="Arial" panose="020B0604020202020204" pitchFamily="34"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1404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633264"/>
            <a:ext cx="5184576" cy="4523928"/>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000" dirty="0">
                <a:solidFill>
                  <a:srgbClr val="6600FF"/>
                </a:solidFill>
              </a:rPr>
              <a:t>	</a:t>
            </a:r>
            <a:endParaRPr lang="en-GB" sz="1000" dirty="0" smtClean="0">
              <a:solidFill>
                <a:srgbClr val="6600FF"/>
              </a:solidFill>
            </a:endParaRPr>
          </a:p>
          <a:p>
            <a:endParaRPr lang="en-GB" sz="1800" b="0" dirty="0"/>
          </a:p>
        </p:txBody>
      </p:sp>
      <p:sp>
        <p:nvSpPr>
          <p:cNvPr id="8" name="Rectangle 7"/>
          <p:cNvSpPr/>
          <p:nvPr/>
        </p:nvSpPr>
        <p:spPr>
          <a:xfrm>
            <a:off x="1547664" y="509766"/>
            <a:ext cx="5931613" cy="1323439"/>
          </a:xfrm>
          <a:prstGeom prst="rect">
            <a:avLst/>
          </a:prstGeom>
        </p:spPr>
        <p:txBody>
          <a:bodyPr wrap="square">
            <a:spAutoFit/>
          </a:bodyPr>
          <a:lstStyle/>
          <a:p>
            <a:r>
              <a:rPr lang="en-GB" sz="1600" b="1" u="sng" dirty="0">
                <a:solidFill>
                  <a:srgbClr val="C00000"/>
                </a:solidFill>
                <a:latin typeface="+mn-lt"/>
              </a:rPr>
              <a:t>Task</a:t>
            </a:r>
            <a:endParaRPr lang="en-GB" sz="1600" dirty="0">
              <a:solidFill>
                <a:srgbClr val="C00000"/>
              </a:solidFill>
              <a:latin typeface="+mn-lt"/>
            </a:endParaRPr>
          </a:p>
          <a:p>
            <a:r>
              <a:rPr lang="en-GB" sz="1600" dirty="0">
                <a:solidFill>
                  <a:srgbClr val="C00000"/>
                </a:solidFill>
                <a:latin typeface="+mn-lt"/>
              </a:rPr>
              <a:t>The sentences below are all in the </a:t>
            </a:r>
            <a:r>
              <a:rPr lang="en-GB" sz="1600" b="1" dirty="0">
                <a:solidFill>
                  <a:srgbClr val="C00000"/>
                </a:solidFill>
                <a:latin typeface="+mn-lt"/>
              </a:rPr>
              <a:t>future</a:t>
            </a:r>
            <a:r>
              <a:rPr lang="en-GB" sz="1600" dirty="0">
                <a:solidFill>
                  <a:srgbClr val="C00000"/>
                </a:solidFill>
                <a:latin typeface="+mn-lt"/>
              </a:rPr>
              <a:t> tense.</a:t>
            </a:r>
          </a:p>
          <a:p>
            <a:r>
              <a:rPr lang="en-GB" sz="1600" dirty="0">
                <a:solidFill>
                  <a:srgbClr val="C00000"/>
                </a:solidFill>
                <a:latin typeface="+mn-lt"/>
              </a:rPr>
              <a:t>Write them out again below, changing the verb </a:t>
            </a:r>
            <a:br>
              <a:rPr lang="en-GB" sz="1600" dirty="0">
                <a:solidFill>
                  <a:srgbClr val="C00000"/>
                </a:solidFill>
                <a:latin typeface="+mn-lt"/>
              </a:rPr>
            </a:br>
            <a:r>
              <a:rPr lang="en-GB" sz="1600" dirty="0">
                <a:solidFill>
                  <a:srgbClr val="C00000"/>
                </a:solidFill>
                <a:latin typeface="+mn-lt"/>
              </a:rPr>
              <a:t>to the </a:t>
            </a:r>
            <a:r>
              <a:rPr lang="en-GB" sz="1600" b="1" dirty="0">
                <a:solidFill>
                  <a:srgbClr val="C00000"/>
                </a:solidFill>
                <a:latin typeface="+mn-lt"/>
              </a:rPr>
              <a:t>present</a:t>
            </a:r>
            <a:r>
              <a:rPr lang="en-GB" sz="1600" dirty="0">
                <a:solidFill>
                  <a:srgbClr val="C00000"/>
                </a:solidFill>
                <a:latin typeface="+mn-lt"/>
              </a:rPr>
              <a:t> tense.</a:t>
            </a:r>
          </a:p>
          <a:p>
            <a:r>
              <a:rPr lang="en-GB" sz="1600" dirty="0"/>
              <a:t> </a:t>
            </a:r>
          </a:p>
        </p:txBody>
      </p:sp>
      <p:sp>
        <p:nvSpPr>
          <p:cNvPr id="4" name="Rectangle 1"/>
          <p:cNvSpPr>
            <a:spLocks noChangeArrowheads="1"/>
          </p:cNvSpPr>
          <p:nvPr/>
        </p:nvSpPr>
        <p:spPr bwMode="auto">
          <a:xfrm>
            <a:off x="1808739" y="1777752"/>
            <a:ext cx="5111552"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685800" algn="l"/>
              </a:tabLst>
              <a:defRPr>
                <a:solidFill>
                  <a:schemeClr val="tx1"/>
                </a:solidFill>
                <a:latin typeface="Arial" panose="020B0604020202020204" pitchFamily="34" charset="0"/>
              </a:defRPr>
            </a:lvl1pPr>
            <a:lvl2pPr eaLnBrk="0" hangingPunct="0">
              <a:tabLst>
                <a:tab pos="685800" algn="l"/>
              </a:tabLst>
              <a:defRPr>
                <a:solidFill>
                  <a:schemeClr val="tx1"/>
                </a:solidFill>
                <a:latin typeface="Arial" panose="020B0604020202020204" pitchFamily="34" charset="0"/>
              </a:defRPr>
            </a:lvl2pPr>
            <a:lvl3pPr eaLnBrk="0" hangingPunct="0">
              <a:tabLst>
                <a:tab pos="685800" algn="l"/>
              </a:tabLst>
              <a:defRPr>
                <a:solidFill>
                  <a:schemeClr val="tx1"/>
                </a:solidFill>
                <a:latin typeface="Arial" panose="020B0604020202020204" pitchFamily="34" charset="0"/>
              </a:defRPr>
            </a:lvl3pPr>
            <a:lvl4pPr eaLnBrk="0" hangingPunct="0">
              <a:tabLst>
                <a:tab pos="685800" algn="l"/>
              </a:tabLst>
              <a:defRPr>
                <a:solidFill>
                  <a:schemeClr val="tx1"/>
                </a:solidFill>
                <a:latin typeface="Arial" panose="020B0604020202020204" pitchFamily="34" charset="0"/>
              </a:defRPr>
            </a:lvl4pPr>
            <a:lvl5pPr eaLnBrk="0" hangingPunct="0">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 </a:t>
            </a:r>
            <a:r>
              <a:rPr lang="en-GB" altLang="en-US" sz="1400" b="1" dirty="0" smtClean="0">
                <a:solidFill>
                  <a:srgbClr val="6600FF"/>
                </a:solidFill>
                <a:latin typeface="+mn-lt"/>
                <a:ea typeface="Times New Roman" panose="02020603050405020304" pitchFamily="18" charset="0"/>
                <a:cs typeface="Comic Sans MS" panose="030F0702030302020204" pitchFamily="66" charset="0"/>
              </a:rPr>
              <a:t>am going</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outside to get some fresh air.</a:t>
            </a:r>
            <a:b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700" b="0" i="0" u="none" strike="noStrike" cap="none" normalizeH="0" baseline="0" dirty="0" smtClean="0">
              <a:ln>
                <a:noFill/>
              </a:ln>
              <a:solidFill>
                <a:srgbClr val="6600FF"/>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We </a:t>
            </a:r>
            <a:r>
              <a:rPr kumimoji="0" lang="en-GB" altLang="en-US" sz="14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will buy</a:t>
            </a:r>
            <a:r>
              <a:rPr kumimoji="0" lang="en-GB" altLang="en-US" sz="1400" b="1"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 newest CDs when we have enough money.</a:t>
            </a:r>
            <a:b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700" b="0" i="0" u="none" strike="noStrike" cap="none" normalizeH="0" baseline="0" dirty="0" smtClean="0">
              <a:ln>
                <a:noFill/>
              </a:ln>
              <a:solidFill>
                <a:srgbClr val="6600FF"/>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 dog at Number 14 </a:t>
            </a:r>
            <a:r>
              <a:rPr lang="en-GB" altLang="en-US" sz="1400" b="1" dirty="0" smtClean="0">
                <a:solidFill>
                  <a:srgbClr val="6600FF"/>
                </a:solidFill>
                <a:latin typeface="+mn-lt"/>
                <a:ea typeface="Times New Roman" panose="02020603050405020304" pitchFamily="18" charset="0"/>
                <a:cs typeface="Comic Sans MS" panose="030F0702030302020204" pitchFamily="66" charset="0"/>
              </a:rPr>
              <a:t>barks</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when it hears us coming.</a:t>
            </a:r>
            <a:b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700" b="0" i="0" u="none" strike="noStrike" cap="none" normalizeH="0" baseline="0" dirty="0" smtClean="0">
              <a:ln>
                <a:noFill/>
              </a:ln>
              <a:solidFill>
                <a:srgbClr val="6600FF"/>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 library</a:t>
            </a:r>
            <a:r>
              <a:rPr kumimoji="0" lang="en-GB" altLang="en-US" sz="14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4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stays open</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until eight o’clock tonight.</a:t>
            </a: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Comic Sans MS" panose="030F0702030302020204" pitchFamily="66" charset="0"/>
              </a:rPr>
              <a:t/>
            </a:r>
            <a:b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Comic Sans MS" panose="030F0702030302020204" pitchFamily="66" charset="0"/>
              </a:rPr>
            </a:b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9630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633264"/>
            <a:ext cx="5184576" cy="4523928"/>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000" dirty="0">
                <a:solidFill>
                  <a:srgbClr val="6600FF"/>
                </a:solidFill>
              </a:rPr>
              <a:t>	</a:t>
            </a:r>
            <a:endParaRPr lang="en-GB" sz="1000" dirty="0" smtClean="0">
              <a:solidFill>
                <a:srgbClr val="6600FF"/>
              </a:solidFill>
            </a:endParaRPr>
          </a:p>
          <a:p>
            <a:endParaRPr lang="en-GB" sz="1800" b="0" dirty="0"/>
          </a:p>
        </p:txBody>
      </p:sp>
      <p:sp>
        <p:nvSpPr>
          <p:cNvPr id="8" name="Rectangle 7"/>
          <p:cNvSpPr/>
          <p:nvPr/>
        </p:nvSpPr>
        <p:spPr>
          <a:xfrm>
            <a:off x="1547664" y="692696"/>
            <a:ext cx="5931613" cy="2800767"/>
          </a:xfrm>
          <a:prstGeom prst="rect">
            <a:avLst/>
          </a:prstGeom>
        </p:spPr>
        <p:txBody>
          <a:bodyPr wrap="square">
            <a:spAutoFit/>
          </a:bodyPr>
          <a:lstStyle/>
          <a:p>
            <a:r>
              <a:rPr lang="en-GB" sz="1600" b="1" dirty="0">
                <a:solidFill>
                  <a:srgbClr val="C00000"/>
                </a:solidFill>
                <a:latin typeface="+mn-lt"/>
              </a:rPr>
              <a:t>Nouns that Change Places with Verbs</a:t>
            </a:r>
            <a:endParaRPr lang="en-GB" sz="1600" dirty="0">
              <a:solidFill>
                <a:srgbClr val="C00000"/>
              </a:solidFill>
              <a:latin typeface="+mn-lt"/>
            </a:endParaRPr>
          </a:p>
          <a:p>
            <a:r>
              <a:rPr lang="en-GB" sz="1600" dirty="0">
                <a:solidFill>
                  <a:srgbClr val="C00000"/>
                </a:solidFill>
                <a:latin typeface="+mn-lt"/>
              </a:rPr>
              <a:t> </a:t>
            </a:r>
          </a:p>
          <a:p>
            <a:r>
              <a:rPr lang="en-GB" sz="1600" dirty="0">
                <a:solidFill>
                  <a:srgbClr val="C00000"/>
                </a:solidFill>
                <a:latin typeface="+mn-lt"/>
              </a:rPr>
              <a:t>Some words can be used as a </a:t>
            </a:r>
            <a:r>
              <a:rPr lang="en-GB" sz="1600" b="1" dirty="0">
                <a:solidFill>
                  <a:srgbClr val="C00000"/>
                </a:solidFill>
                <a:latin typeface="+mn-lt"/>
              </a:rPr>
              <a:t>noun</a:t>
            </a:r>
            <a:r>
              <a:rPr lang="en-GB" sz="1600" dirty="0">
                <a:solidFill>
                  <a:srgbClr val="C00000"/>
                </a:solidFill>
                <a:latin typeface="+mn-lt"/>
              </a:rPr>
              <a:t> or as a </a:t>
            </a:r>
            <a:r>
              <a:rPr lang="en-GB" sz="1600" b="1" dirty="0">
                <a:solidFill>
                  <a:srgbClr val="C00000"/>
                </a:solidFill>
                <a:latin typeface="+mn-lt"/>
              </a:rPr>
              <a:t>verb</a:t>
            </a:r>
            <a:r>
              <a:rPr lang="en-GB" sz="1600" dirty="0">
                <a:solidFill>
                  <a:srgbClr val="C00000"/>
                </a:solidFill>
                <a:latin typeface="+mn-lt"/>
              </a:rPr>
              <a:t>.</a:t>
            </a:r>
          </a:p>
          <a:p>
            <a:r>
              <a:rPr lang="en-GB" sz="1600" dirty="0">
                <a:solidFill>
                  <a:srgbClr val="C00000"/>
                </a:solidFill>
                <a:latin typeface="+mn-lt"/>
              </a:rPr>
              <a:t> </a:t>
            </a:r>
          </a:p>
          <a:p>
            <a:r>
              <a:rPr lang="en-GB" sz="1600" dirty="0">
                <a:solidFill>
                  <a:srgbClr val="C00000"/>
                </a:solidFill>
                <a:latin typeface="+mn-lt"/>
              </a:rPr>
              <a:t>For example:	</a:t>
            </a:r>
            <a:r>
              <a:rPr lang="en-GB" sz="1600" b="1" u="sng" dirty="0">
                <a:solidFill>
                  <a:srgbClr val="C00000"/>
                </a:solidFill>
                <a:latin typeface="+mn-lt"/>
              </a:rPr>
              <a:t>drink</a:t>
            </a:r>
            <a:r>
              <a:rPr lang="en-GB" sz="1600" dirty="0">
                <a:solidFill>
                  <a:srgbClr val="C00000"/>
                </a:solidFill>
                <a:latin typeface="+mn-lt"/>
              </a:rPr>
              <a:t/>
            </a:r>
            <a:br>
              <a:rPr lang="en-GB" sz="1600" dirty="0">
                <a:solidFill>
                  <a:srgbClr val="C00000"/>
                </a:solidFill>
                <a:latin typeface="+mn-lt"/>
              </a:rPr>
            </a:br>
            <a:r>
              <a:rPr lang="en-GB" sz="1600" dirty="0">
                <a:solidFill>
                  <a:srgbClr val="C00000"/>
                </a:solidFill>
                <a:latin typeface="+mn-lt"/>
              </a:rPr>
              <a:t>		Coke is a fizzy </a:t>
            </a:r>
            <a:r>
              <a:rPr lang="en-GB" sz="1600" b="1" dirty="0">
                <a:solidFill>
                  <a:srgbClr val="C00000"/>
                </a:solidFill>
                <a:latin typeface="+mn-lt"/>
              </a:rPr>
              <a:t>drink</a:t>
            </a:r>
            <a:r>
              <a:rPr lang="en-GB" sz="1600" dirty="0">
                <a:solidFill>
                  <a:srgbClr val="C00000"/>
                </a:solidFill>
                <a:latin typeface="+mn-lt"/>
              </a:rPr>
              <a:t>.  (noun)</a:t>
            </a:r>
          </a:p>
          <a:p>
            <a:r>
              <a:rPr lang="en-GB" sz="1600" dirty="0">
                <a:solidFill>
                  <a:srgbClr val="C00000"/>
                </a:solidFill>
                <a:latin typeface="+mn-lt"/>
              </a:rPr>
              <a:t>		We don’t want to </a:t>
            </a:r>
            <a:r>
              <a:rPr lang="en-GB" sz="1600" b="1" dirty="0">
                <a:solidFill>
                  <a:srgbClr val="C00000"/>
                </a:solidFill>
                <a:latin typeface="+mn-lt"/>
              </a:rPr>
              <a:t>drink</a:t>
            </a:r>
            <a:r>
              <a:rPr lang="en-GB" sz="1600" dirty="0">
                <a:solidFill>
                  <a:srgbClr val="C00000"/>
                </a:solidFill>
                <a:latin typeface="+mn-lt"/>
              </a:rPr>
              <a:t> Coke any more. (verb)</a:t>
            </a:r>
            <a:br>
              <a:rPr lang="en-GB" sz="1600" dirty="0">
                <a:solidFill>
                  <a:srgbClr val="C00000"/>
                </a:solidFill>
                <a:latin typeface="+mn-lt"/>
              </a:rPr>
            </a:br>
            <a:endParaRPr lang="en-GB" sz="1600" dirty="0">
              <a:solidFill>
                <a:srgbClr val="C00000"/>
              </a:solidFill>
              <a:latin typeface="+mn-lt"/>
            </a:endParaRPr>
          </a:p>
          <a:p>
            <a:r>
              <a:rPr lang="en-GB" sz="1600" dirty="0">
                <a:solidFill>
                  <a:srgbClr val="C00000"/>
                </a:solidFill>
                <a:latin typeface="+mn-lt"/>
              </a:rPr>
              <a:t>To think of the word as a </a:t>
            </a:r>
            <a:r>
              <a:rPr lang="en-GB" sz="1600" b="1" dirty="0">
                <a:solidFill>
                  <a:srgbClr val="C00000"/>
                </a:solidFill>
                <a:latin typeface="+mn-lt"/>
              </a:rPr>
              <a:t>noun</a:t>
            </a:r>
            <a:r>
              <a:rPr lang="en-GB" sz="1600" dirty="0">
                <a:solidFill>
                  <a:srgbClr val="C00000"/>
                </a:solidFill>
                <a:latin typeface="+mn-lt"/>
              </a:rPr>
              <a:t>, put </a:t>
            </a:r>
            <a:r>
              <a:rPr lang="en-GB" sz="1600" b="1" i="1" dirty="0">
                <a:solidFill>
                  <a:srgbClr val="C00000"/>
                </a:solidFill>
                <a:latin typeface="+mn-lt"/>
              </a:rPr>
              <a:t>the</a:t>
            </a:r>
            <a:r>
              <a:rPr lang="en-GB" sz="1600" dirty="0">
                <a:solidFill>
                  <a:srgbClr val="C00000"/>
                </a:solidFill>
                <a:latin typeface="+mn-lt"/>
              </a:rPr>
              <a:t> in front of it.</a:t>
            </a:r>
            <a:br>
              <a:rPr lang="en-GB" sz="1600" dirty="0">
                <a:solidFill>
                  <a:srgbClr val="C00000"/>
                </a:solidFill>
                <a:latin typeface="+mn-lt"/>
              </a:rPr>
            </a:br>
            <a:r>
              <a:rPr lang="en-GB" sz="1600" dirty="0">
                <a:solidFill>
                  <a:srgbClr val="C00000"/>
                </a:solidFill>
                <a:latin typeface="+mn-lt"/>
              </a:rPr>
              <a:t>To think of the word as a </a:t>
            </a:r>
            <a:r>
              <a:rPr lang="en-GB" sz="1600" b="1" dirty="0">
                <a:solidFill>
                  <a:srgbClr val="C00000"/>
                </a:solidFill>
                <a:latin typeface="+mn-lt"/>
              </a:rPr>
              <a:t>verb</a:t>
            </a:r>
            <a:r>
              <a:rPr lang="en-GB" sz="1600" dirty="0">
                <a:solidFill>
                  <a:srgbClr val="C00000"/>
                </a:solidFill>
                <a:latin typeface="+mn-lt"/>
              </a:rPr>
              <a:t>, put </a:t>
            </a:r>
            <a:r>
              <a:rPr lang="en-GB" sz="1600" b="1" i="1" dirty="0">
                <a:solidFill>
                  <a:srgbClr val="C00000"/>
                </a:solidFill>
                <a:latin typeface="+mn-lt"/>
              </a:rPr>
              <a:t>to </a:t>
            </a:r>
            <a:r>
              <a:rPr lang="en-GB" sz="1600" dirty="0">
                <a:solidFill>
                  <a:srgbClr val="C00000"/>
                </a:solidFill>
                <a:latin typeface="+mn-lt"/>
              </a:rPr>
              <a:t>in front if it.</a:t>
            </a:r>
          </a:p>
        </p:txBody>
      </p:sp>
    </p:spTree>
    <p:extLst>
      <p:ext uri="{BB962C8B-B14F-4D97-AF65-F5344CB8AC3E}">
        <p14:creationId xmlns:p14="http://schemas.microsoft.com/office/powerpoint/2010/main" val="3232046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633264"/>
            <a:ext cx="5184576" cy="4523928"/>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000" dirty="0">
                <a:solidFill>
                  <a:srgbClr val="6600FF"/>
                </a:solidFill>
              </a:rPr>
              <a:t>	</a:t>
            </a:r>
            <a:endParaRPr lang="en-GB" sz="1000" dirty="0" smtClean="0">
              <a:solidFill>
                <a:srgbClr val="6600FF"/>
              </a:solidFill>
            </a:endParaRPr>
          </a:p>
          <a:p>
            <a:endParaRPr lang="en-GB" sz="1800" b="0" dirty="0"/>
          </a:p>
        </p:txBody>
      </p:sp>
      <p:sp>
        <p:nvSpPr>
          <p:cNvPr id="8" name="Rectangle 7"/>
          <p:cNvSpPr/>
          <p:nvPr/>
        </p:nvSpPr>
        <p:spPr>
          <a:xfrm>
            <a:off x="1547664" y="692696"/>
            <a:ext cx="5931613" cy="830997"/>
          </a:xfrm>
          <a:prstGeom prst="rect">
            <a:avLst/>
          </a:prstGeom>
        </p:spPr>
        <p:txBody>
          <a:bodyPr wrap="square">
            <a:spAutoFit/>
          </a:bodyPr>
          <a:lstStyle/>
          <a:p>
            <a:r>
              <a:rPr lang="en-GB" sz="1600" b="1" u="sng" dirty="0">
                <a:solidFill>
                  <a:srgbClr val="C00000"/>
                </a:solidFill>
                <a:latin typeface="+mn-lt"/>
              </a:rPr>
              <a:t>Task</a:t>
            </a:r>
            <a:endParaRPr lang="en-GB" sz="1600" dirty="0">
              <a:solidFill>
                <a:srgbClr val="C00000"/>
              </a:solidFill>
              <a:latin typeface="+mn-lt"/>
            </a:endParaRPr>
          </a:p>
          <a:p>
            <a:r>
              <a:rPr lang="en-GB" sz="1600" dirty="0" smtClean="0">
                <a:solidFill>
                  <a:srgbClr val="C00000"/>
                </a:solidFill>
                <a:latin typeface="+mn-lt"/>
              </a:rPr>
              <a:t>Write </a:t>
            </a:r>
            <a:r>
              <a:rPr lang="en-GB" sz="1600" dirty="0">
                <a:solidFill>
                  <a:srgbClr val="C00000"/>
                </a:solidFill>
                <a:latin typeface="+mn-lt"/>
              </a:rPr>
              <a:t>a short sentence using the words below as both a </a:t>
            </a:r>
            <a:r>
              <a:rPr lang="en-GB" sz="1600" b="1" dirty="0">
                <a:solidFill>
                  <a:srgbClr val="C00000"/>
                </a:solidFill>
                <a:latin typeface="+mn-lt"/>
              </a:rPr>
              <a:t>noun</a:t>
            </a:r>
            <a:r>
              <a:rPr lang="en-GB" sz="1600" dirty="0">
                <a:solidFill>
                  <a:srgbClr val="C00000"/>
                </a:solidFill>
                <a:latin typeface="+mn-lt"/>
              </a:rPr>
              <a:t> 	and a </a:t>
            </a:r>
            <a:r>
              <a:rPr lang="en-GB" sz="1600" b="1" dirty="0">
                <a:solidFill>
                  <a:srgbClr val="C00000"/>
                </a:solidFill>
                <a:latin typeface="+mn-lt"/>
              </a:rPr>
              <a:t>verb</a:t>
            </a:r>
            <a:r>
              <a:rPr lang="en-GB" sz="1600" dirty="0">
                <a:solidFill>
                  <a:srgbClr val="C00000"/>
                </a:solidFill>
                <a:latin typeface="+mn-lt"/>
              </a:rPr>
              <a:t>, as in the example.</a:t>
            </a:r>
          </a:p>
        </p:txBody>
      </p:sp>
      <p:sp>
        <p:nvSpPr>
          <p:cNvPr id="4" name="Rectangle 3"/>
          <p:cNvSpPr/>
          <p:nvPr/>
        </p:nvSpPr>
        <p:spPr>
          <a:xfrm>
            <a:off x="2059130" y="1916832"/>
            <a:ext cx="4572000" cy="3785652"/>
          </a:xfrm>
          <a:prstGeom prst="rect">
            <a:avLst/>
          </a:prstGeom>
        </p:spPr>
        <p:txBody>
          <a:bodyPr>
            <a:spAutoFit/>
          </a:bodyPr>
          <a:lstStyle/>
          <a:p>
            <a:pPr>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I’ll give her the ring tomorrow. </a:t>
            </a:r>
            <a:r>
              <a:rPr lang="en-GB" sz="1600" dirty="0">
                <a:solidFill>
                  <a:srgbClr val="6600FF"/>
                </a:solidFill>
                <a:latin typeface="+mn-lt"/>
                <a:ea typeface="Times New Roman" panose="02020603050405020304" pitchFamily="18" charset="0"/>
                <a:cs typeface="Comic Sans MS" panose="030F0702030302020204" pitchFamily="66" charset="0"/>
              </a:rPr>
              <a:t> </a:t>
            </a:r>
            <a:endParaRPr lang="en-GB" sz="1600" dirty="0" smtClean="0">
              <a:solidFill>
                <a:srgbClr val="6600FF"/>
              </a:solidFill>
              <a:latin typeface="+mn-lt"/>
              <a:ea typeface="Times New Roman" panose="02020603050405020304" pitchFamily="18" charset="0"/>
              <a:cs typeface="Comic Sans MS" panose="030F0702030302020204" pitchFamily="66" charset="0"/>
            </a:endParaRPr>
          </a:p>
          <a:p>
            <a:pPr>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Can you ring me please?</a:t>
            </a:r>
          </a:p>
          <a:p>
            <a:pPr>
              <a:spcAft>
                <a:spcPts val="0"/>
              </a:spcAft>
            </a:pPr>
            <a:endParaRPr lang="en-GB" sz="1400" dirty="0">
              <a:solidFill>
                <a:srgbClr val="6600FF"/>
              </a:solidFill>
              <a:latin typeface="+mn-lt"/>
              <a:ea typeface="Times New Roman" panose="02020603050405020304" pitchFamily="18" charset="0"/>
            </a:endParaRPr>
          </a:p>
          <a:p>
            <a:pPr>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Don’t hammer so hard on that door.</a:t>
            </a:r>
          </a:p>
          <a:p>
            <a:pPr>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Let me borrow your hammer.</a:t>
            </a:r>
          </a:p>
          <a:p>
            <a:pPr>
              <a:spcAft>
                <a:spcPts val="0"/>
              </a:spcAft>
            </a:pPr>
            <a:r>
              <a:rPr lang="en-GB" sz="1600" dirty="0">
                <a:solidFill>
                  <a:srgbClr val="6600FF"/>
                </a:solidFill>
                <a:latin typeface="+mn-lt"/>
                <a:ea typeface="Times New Roman" panose="02020603050405020304" pitchFamily="18" charset="0"/>
                <a:cs typeface="Comic Sans MS" panose="030F0702030302020204" pitchFamily="66" charset="0"/>
              </a:rPr>
              <a:t/>
            </a:r>
            <a:br>
              <a:rPr lang="en-GB" sz="1600" dirty="0">
                <a:solidFill>
                  <a:srgbClr val="6600FF"/>
                </a:solidFill>
                <a:latin typeface="+mn-lt"/>
                <a:ea typeface="Times New Roman" panose="02020603050405020304" pitchFamily="18" charset="0"/>
                <a:cs typeface="Comic Sans MS" panose="030F0702030302020204" pitchFamily="66" charset="0"/>
              </a:rPr>
            </a:br>
            <a:r>
              <a:rPr lang="en-GB" sz="1600" dirty="0" smtClean="0">
                <a:solidFill>
                  <a:srgbClr val="6600FF"/>
                </a:solidFill>
                <a:latin typeface="+mn-lt"/>
                <a:ea typeface="Times New Roman" panose="02020603050405020304" pitchFamily="18" charset="0"/>
                <a:cs typeface="Comic Sans MS" panose="030F0702030302020204" pitchFamily="66" charset="0"/>
              </a:rPr>
              <a:t>The wave is breaking.</a:t>
            </a:r>
          </a:p>
          <a:p>
            <a:pPr>
              <a:spcAft>
                <a:spcPts val="0"/>
              </a:spcAft>
            </a:pPr>
            <a:r>
              <a:rPr lang="en-GB" sz="1600" dirty="0" smtClean="0">
                <a:solidFill>
                  <a:srgbClr val="6600FF"/>
                </a:solidFill>
                <a:latin typeface="+mn-lt"/>
                <a:ea typeface="Times New Roman" panose="02020603050405020304" pitchFamily="18" charset="0"/>
              </a:rPr>
              <a:t>Give us a wave. </a:t>
            </a:r>
          </a:p>
          <a:p>
            <a:pPr>
              <a:spcAft>
                <a:spcPts val="0"/>
              </a:spcAft>
            </a:pPr>
            <a:endParaRPr lang="en-GB" sz="1400" dirty="0">
              <a:solidFill>
                <a:srgbClr val="6600FF"/>
              </a:solidFill>
              <a:latin typeface="+mn-lt"/>
              <a:ea typeface="Times New Roman" panose="02020603050405020304" pitchFamily="18" charset="0"/>
            </a:endParaRPr>
          </a:p>
          <a:p>
            <a:pPr>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I’ll suit myself. </a:t>
            </a:r>
          </a:p>
          <a:p>
            <a:pPr>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I need to buy a suit for the wedding. </a:t>
            </a:r>
          </a:p>
          <a:p>
            <a:pPr>
              <a:spcAft>
                <a:spcPts val="0"/>
              </a:spcAft>
            </a:pPr>
            <a:r>
              <a:rPr lang="en-GB" sz="1600" dirty="0">
                <a:solidFill>
                  <a:srgbClr val="6600FF"/>
                </a:solidFill>
                <a:latin typeface="+mn-lt"/>
                <a:ea typeface="Times New Roman" panose="02020603050405020304" pitchFamily="18" charset="0"/>
                <a:cs typeface="Comic Sans MS" panose="030F0702030302020204" pitchFamily="66" charset="0"/>
              </a:rPr>
              <a:t>	 </a:t>
            </a:r>
            <a:endParaRPr lang="en-GB" sz="1400" dirty="0">
              <a:solidFill>
                <a:srgbClr val="6600FF"/>
              </a:solidFill>
              <a:latin typeface="+mn-lt"/>
              <a:ea typeface="Times New Roman" panose="02020603050405020304" pitchFamily="18" charset="0"/>
            </a:endParaRPr>
          </a:p>
          <a:p>
            <a:pPr>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Watch what you’re doing.</a:t>
            </a:r>
          </a:p>
          <a:p>
            <a:pPr>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That’s a nice watch you’re wearing. </a:t>
            </a:r>
            <a:r>
              <a:rPr lang="en-GB" dirty="0">
                <a:latin typeface="Comic Sans MS" panose="030F0702030302020204" pitchFamily="66" charset="0"/>
                <a:ea typeface="Times New Roman" panose="02020603050405020304" pitchFamily="18" charset="0"/>
                <a:cs typeface="Comic Sans MS" panose="030F0702030302020204" pitchFamily="66" charset="0"/>
              </a:rPr>
              <a:t/>
            </a:r>
            <a:br>
              <a:rPr lang="en-GB" dirty="0">
                <a:latin typeface="Comic Sans MS" panose="030F0702030302020204" pitchFamily="66" charset="0"/>
                <a:ea typeface="Times New Roman" panose="02020603050405020304" pitchFamily="18" charset="0"/>
                <a:cs typeface="Comic Sans MS" panose="030F0702030302020204" pitchFamily="66" charset="0"/>
              </a:rPr>
            </a:br>
            <a:r>
              <a:rPr lang="en-GB" dirty="0">
                <a:latin typeface="Comic Sans MS" panose="030F0702030302020204" pitchFamily="66" charset="0"/>
                <a:ea typeface="Times New Roman" panose="02020603050405020304" pitchFamily="18" charset="0"/>
                <a:cs typeface="Comic Sans MS" panose="030F0702030302020204" pitchFamily="66" charset="0"/>
              </a:rPr>
              <a:t>	</a:t>
            </a:r>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4156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633264"/>
            <a:ext cx="5184576" cy="4523928"/>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000" dirty="0">
                <a:solidFill>
                  <a:srgbClr val="6600FF"/>
                </a:solidFill>
              </a:rPr>
              <a:t>	</a:t>
            </a:r>
            <a:endParaRPr lang="en-GB" sz="1000" dirty="0" smtClean="0">
              <a:solidFill>
                <a:srgbClr val="6600FF"/>
              </a:solidFill>
            </a:endParaRPr>
          </a:p>
          <a:p>
            <a:endParaRPr lang="en-GB" sz="1800" b="0" dirty="0"/>
          </a:p>
        </p:txBody>
      </p:sp>
      <p:sp>
        <p:nvSpPr>
          <p:cNvPr id="8" name="Rectangle 7"/>
          <p:cNvSpPr/>
          <p:nvPr/>
        </p:nvSpPr>
        <p:spPr>
          <a:xfrm>
            <a:off x="1547664" y="692696"/>
            <a:ext cx="5931613" cy="830997"/>
          </a:xfrm>
          <a:prstGeom prst="rect">
            <a:avLst/>
          </a:prstGeom>
        </p:spPr>
        <p:txBody>
          <a:bodyPr wrap="square">
            <a:spAutoFit/>
          </a:bodyPr>
          <a:lstStyle/>
          <a:p>
            <a:r>
              <a:rPr lang="en-GB" sz="1600" b="1" u="sng" dirty="0">
                <a:solidFill>
                  <a:srgbClr val="C00000"/>
                </a:solidFill>
                <a:latin typeface="+mn-lt"/>
              </a:rPr>
              <a:t>Task</a:t>
            </a:r>
            <a:endParaRPr lang="en-GB" sz="1600" dirty="0">
              <a:solidFill>
                <a:srgbClr val="C00000"/>
              </a:solidFill>
              <a:latin typeface="+mn-lt"/>
            </a:endParaRPr>
          </a:p>
          <a:p>
            <a:r>
              <a:rPr lang="en-GB" sz="1600" dirty="0" smtClean="0">
                <a:solidFill>
                  <a:srgbClr val="C00000"/>
                </a:solidFill>
                <a:latin typeface="+mn-lt"/>
              </a:rPr>
              <a:t>Write </a:t>
            </a:r>
            <a:r>
              <a:rPr lang="en-GB" sz="1600" dirty="0">
                <a:solidFill>
                  <a:srgbClr val="C00000"/>
                </a:solidFill>
                <a:latin typeface="+mn-lt"/>
              </a:rPr>
              <a:t>a short sentence using the words below as both a </a:t>
            </a:r>
            <a:r>
              <a:rPr lang="en-GB" sz="1600" b="1" dirty="0">
                <a:solidFill>
                  <a:srgbClr val="C00000"/>
                </a:solidFill>
                <a:latin typeface="+mn-lt"/>
              </a:rPr>
              <a:t>noun</a:t>
            </a:r>
            <a:r>
              <a:rPr lang="en-GB" sz="1600" dirty="0">
                <a:solidFill>
                  <a:srgbClr val="C00000"/>
                </a:solidFill>
                <a:latin typeface="+mn-lt"/>
              </a:rPr>
              <a:t> 	and a </a:t>
            </a:r>
            <a:r>
              <a:rPr lang="en-GB" sz="1600" b="1" dirty="0">
                <a:solidFill>
                  <a:srgbClr val="C00000"/>
                </a:solidFill>
                <a:latin typeface="+mn-lt"/>
              </a:rPr>
              <a:t>verb</a:t>
            </a:r>
            <a:r>
              <a:rPr lang="en-GB" sz="1600" dirty="0">
                <a:solidFill>
                  <a:srgbClr val="C00000"/>
                </a:solidFill>
                <a:latin typeface="+mn-lt"/>
              </a:rPr>
              <a:t>, as in the example.</a:t>
            </a:r>
          </a:p>
        </p:txBody>
      </p:sp>
      <p:sp>
        <p:nvSpPr>
          <p:cNvPr id="4" name="Rectangle 3"/>
          <p:cNvSpPr/>
          <p:nvPr/>
        </p:nvSpPr>
        <p:spPr>
          <a:xfrm>
            <a:off x="2059130" y="1916832"/>
            <a:ext cx="4572000" cy="3785652"/>
          </a:xfrm>
          <a:prstGeom prst="rect">
            <a:avLst/>
          </a:prstGeom>
        </p:spPr>
        <p:txBody>
          <a:bodyPr>
            <a:spAutoFit/>
          </a:bodyPr>
          <a:lstStyle/>
          <a:p>
            <a:pPr>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I’ll give her the ring tomorrow. </a:t>
            </a:r>
            <a:r>
              <a:rPr lang="en-GB" sz="1600" dirty="0">
                <a:solidFill>
                  <a:srgbClr val="6600FF"/>
                </a:solidFill>
                <a:latin typeface="+mn-lt"/>
                <a:ea typeface="Times New Roman" panose="02020603050405020304" pitchFamily="18" charset="0"/>
                <a:cs typeface="Comic Sans MS" panose="030F0702030302020204" pitchFamily="66" charset="0"/>
              </a:rPr>
              <a:t> </a:t>
            </a:r>
            <a:endParaRPr lang="en-GB" sz="1600" dirty="0" smtClean="0">
              <a:solidFill>
                <a:srgbClr val="6600FF"/>
              </a:solidFill>
              <a:latin typeface="+mn-lt"/>
              <a:ea typeface="Times New Roman" panose="02020603050405020304" pitchFamily="18" charset="0"/>
              <a:cs typeface="Comic Sans MS" panose="030F0702030302020204" pitchFamily="66" charset="0"/>
            </a:endParaRPr>
          </a:p>
          <a:p>
            <a:pPr>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Can you ring me please?</a:t>
            </a:r>
          </a:p>
          <a:p>
            <a:pPr>
              <a:spcAft>
                <a:spcPts val="0"/>
              </a:spcAft>
            </a:pPr>
            <a:endParaRPr lang="en-GB" sz="1400" dirty="0">
              <a:solidFill>
                <a:srgbClr val="6600FF"/>
              </a:solidFill>
              <a:latin typeface="+mn-lt"/>
              <a:ea typeface="Times New Roman" panose="02020603050405020304" pitchFamily="18" charset="0"/>
            </a:endParaRPr>
          </a:p>
          <a:p>
            <a:pPr>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Don’t hammer so hard on that door.</a:t>
            </a:r>
          </a:p>
          <a:p>
            <a:pPr>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Let me borrow your hammer.</a:t>
            </a:r>
          </a:p>
          <a:p>
            <a:pPr>
              <a:spcAft>
                <a:spcPts val="0"/>
              </a:spcAft>
            </a:pPr>
            <a:r>
              <a:rPr lang="en-GB" sz="1600" dirty="0">
                <a:solidFill>
                  <a:srgbClr val="6600FF"/>
                </a:solidFill>
                <a:latin typeface="+mn-lt"/>
                <a:ea typeface="Times New Roman" panose="02020603050405020304" pitchFamily="18" charset="0"/>
                <a:cs typeface="Comic Sans MS" panose="030F0702030302020204" pitchFamily="66" charset="0"/>
              </a:rPr>
              <a:t/>
            </a:r>
            <a:br>
              <a:rPr lang="en-GB" sz="1600" dirty="0">
                <a:solidFill>
                  <a:srgbClr val="6600FF"/>
                </a:solidFill>
                <a:latin typeface="+mn-lt"/>
                <a:ea typeface="Times New Roman" panose="02020603050405020304" pitchFamily="18" charset="0"/>
                <a:cs typeface="Comic Sans MS" panose="030F0702030302020204" pitchFamily="66" charset="0"/>
              </a:rPr>
            </a:br>
            <a:r>
              <a:rPr lang="en-GB" sz="1600" dirty="0" smtClean="0">
                <a:solidFill>
                  <a:srgbClr val="6600FF"/>
                </a:solidFill>
                <a:latin typeface="+mn-lt"/>
                <a:ea typeface="Times New Roman" panose="02020603050405020304" pitchFamily="18" charset="0"/>
                <a:cs typeface="Comic Sans MS" panose="030F0702030302020204" pitchFamily="66" charset="0"/>
              </a:rPr>
              <a:t>The wave is breaking.</a:t>
            </a:r>
          </a:p>
          <a:p>
            <a:pPr>
              <a:spcAft>
                <a:spcPts val="0"/>
              </a:spcAft>
            </a:pPr>
            <a:r>
              <a:rPr lang="en-GB" sz="1600" dirty="0" smtClean="0">
                <a:solidFill>
                  <a:srgbClr val="6600FF"/>
                </a:solidFill>
                <a:latin typeface="+mn-lt"/>
                <a:ea typeface="Times New Roman" panose="02020603050405020304" pitchFamily="18" charset="0"/>
              </a:rPr>
              <a:t>Give us a wave. </a:t>
            </a:r>
          </a:p>
          <a:p>
            <a:pPr>
              <a:spcAft>
                <a:spcPts val="0"/>
              </a:spcAft>
            </a:pPr>
            <a:endParaRPr lang="en-GB" sz="1400" dirty="0">
              <a:solidFill>
                <a:srgbClr val="6600FF"/>
              </a:solidFill>
              <a:latin typeface="+mn-lt"/>
              <a:ea typeface="Times New Roman" panose="02020603050405020304" pitchFamily="18" charset="0"/>
            </a:endParaRPr>
          </a:p>
          <a:p>
            <a:pPr>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I’ll suit myself. </a:t>
            </a:r>
          </a:p>
          <a:p>
            <a:pPr>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I need to buy a suit for the wedding. </a:t>
            </a:r>
          </a:p>
          <a:p>
            <a:pPr>
              <a:spcAft>
                <a:spcPts val="0"/>
              </a:spcAft>
            </a:pPr>
            <a:r>
              <a:rPr lang="en-GB" sz="1600" dirty="0">
                <a:solidFill>
                  <a:srgbClr val="6600FF"/>
                </a:solidFill>
                <a:latin typeface="+mn-lt"/>
                <a:ea typeface="Times New Roman" panose="02020603050405020304" pitchFamily="18" charset="0"/>
                <a:cs typeface="Comic Sans MS" panose="030F0702030302020204" pitchFamily="66" charset="0"/>
              </a:rPr>
              <a:t>	 </a:t>
            </a:r>
            <a:endParaRPr lang="en-GB" sz="1400" dirty="0">
              <a:solidFill>
                <a:srgbClr val="6600FF"/>
              </a:solidFill>
              <a:latin typeface="+mn-lt"/>
              <a:ea typeface="Times New Roman" panose="02020603050405020304" pitchFamily="18" charset="0"/>
            </a:endParaRPr>
          </a:p>
          <a:p>
            <a:pPr>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Watch what you’re doing.</a:t>
            </a:r>
          </a:p>
          <a:p>
            <a:pPr>
              <a:spcAft>
                <a:spcPts val="0"/>
              </a:spcAft>
            </a:pPr>
            <a:r>
              <a:rPr lang="en-GB" sz="1600" dirty="0" smtClean="0">
                <a:solidFill>
                  <a:srgbClr val="6600FF"/>
                </a:solidFill>
                <a:latin typeface="+mn-lt"/>
                <a:ea typeface="Times New Roman" panose="02020603050405020304" pitchFamily="18" charset="0"/>
                <a:cs typeface="Comic Sans MS" panose="030F0702030302020204" pitchFamily="66" charset="0"/>
              </a:rPr>
              <a:t>That’s a nice watch </a:t>
            </a:r>
            <a:r>
              <a:rPr lang="en-GB" sz="1600" smtClean="0">
                <a:solidFill>
                  <a:srgbClr val="6600FF"/>
                </a:solidFill>
                <a:latin typeface="+mn-lt"/>
                <a:ea typeface="Times New Roman" panose="02020603050405020304" pitchFamily="18" charset="0"/>
                <a:cs typeface="Comic Sans MS" panose="030F0702030302020204" pitchFamily="66" charset="0"/>
              </a:rPr>
              <a:t>you’re wearing. </a:t>
            </a:r>
            <a:r>
              <a:rPr lang="en-GB" dirty="0">
                <a:latin typeface="Comic Sans MS" panose="030F0702030302020204" pitchFamily="66" charset="0"/>
                <a:ea typeface="Times New Roman" panose="02020603050405020304" pitchFamily="18" charset="0"/>
                <a:cs typeface="Comic Sans MS" panose="030F0702030302020204" pitchFamily="66" charset="0"/>
              </a:rPr>
              <a:t/>
            </a:r>
            <a:br>
              <a:rPr lang="en-GB" dirty="0">
                <a:latin typeface="Comic Sans MS" panose="030F0702030302020204" pitchFamily="66" charset="0"/>
                <a:ea typeface="Times New Roman" panose="02020603050405020304" pitchFamily="18" charset="0"/>
                <a:cs typeface="Comic Sans MS" panose="030F0702030302020204" pitchFamily="66" charset="0"/>
              </a:rPr>
            </a:br>
            <a:r>
              <a:rPr lang="en-GB" dirty="0">
                <a:latin typeface="Comic Sans MS" panose="030F0702030302020204" pitchFamily="66" charset="0"/>
                <a:ea typeface="Times New Roman" panose="02020603050405020304" pitchFamily="18" charset="0"/>
                <a:cs typeface="Comic Sans MS" panose="030F0702030302020204" pitchFamily="66" charset="0"/>
              </a:rPr>
              <a:t>	</a:t>
            </a:r>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9199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780928"/>
            <a:ext cx="9144000" cy="552450"/>
          </a:xfrm>
        </p:spPr>
        <p:txBody>
          <a:bodyPr/>
          <a:lstStyle/>
          <a:p>
            <a:r>
              <a:rPr lang="en-US" b="1" dirty="0" smtClean="0">
                <a:solidFill>
                  <a:srgbClr val="C00000"/>
                </a:solidFill>
                <a:latin typeface="+mn-lt"/>
              </a:rPr>
              <a:t>Adverbs  </a:t>
            </a:r>
            <a:endParaRPr lang="en-US" dirty="0">
              <a:solidFill>
                <a:srgbClr val="C00000"/>
              </a:solidFill>
            </a:endParaRPr>
          </a:p>
        </p:txBody>
      </p:sp>
    </p:spTree>
    <p:extLst>
      <p:ext uri="{BB962C8B-B14F-4D97-AF65-F5344CB8AC3E}">
        <p14:creationId xmlns:p14="http://schemas.microsoft.com/office/powerpoint/2010/main" val="1197756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1052736"/>
            <a:ext cx="5184576" cy="4114800"/>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800" b="0" dirty="0"/>
              <a:t>A noun is the name of any person, place, animal or thing.</a:t>
            </a:r>
          </a:p>
          <a:p>
            <a:r>
              <a:rPr lang="en-GB" sz="1800" b="0" dirty="0"/>
              <a:t> </a:t>
            </a:r>
          </a:p>
          <a:p>
            <a:r>
              <a:rPr lang="en-GB" sz="1800" b="0" dirty="0"/>
              <a:t>1.	</a:t>
            </a:r>
            <a:r>
              <a:rPr lang="en-GB" sz="1800" b="0" u="sng" dirty="0"/>
              <a:t>Proper Nouns</a:t>
            </a:r>
            <a:r>
              <a:rPr lang="en-GB" sz="1800" b="0" dirty="0"/>
              <a:t/>
            </a:r>
            <a:br>
              <a:rPr lang="en-GB" sz="1800" b="0" dirty="0"/>
            </a:br>
            <a:r>
              <a:rPr lang="en-GB" sz="1800" b="0" dirty="0"/>
              <a:t>	A proper noun is the name of a particular person, animal,  </a:t>
            </a:r>
            <a:r>
              <a:rPr lang="en-GB" sz="1800" b="0" dirty="0" smtClean="0"/>
              <a:t>place </a:t>
            </a:r>
            <a:r>
              <a:rPr lang="en-GB" sz="1800" b="0" dirty="0"/>
              <a:t>or thing.</a:t>
            </a:r>
            <a:br>
              <a:rPr lang="en-GB" sz="1800" b="0" dirty="0"/>
            </a:br>
            <a:r>
              <a:rPr lang="en-GB" sz="1800" b="0" dirty="0"/>
              <a:t>	Proper nouns always have a capital letter.</a:t>
            </a:r>
            <a:br>
              <a:rPr lang="en-GB" sz="1800" b="0" dirty="0"/>
            </a:br>
            <a:r>
              <a:rPr lang="en-GB" sz="1800" b="0" dirty="0"/>
              <a:t>	</a:t>
            </a:r>
          </a:p>
          <a:p>
            <a:r>
              <a:rPr lang="en-GB" sz="1800" b="0" dirty="0"/>
              <a:t>	For </a:t>
            </a:r>
            <a:r>
              <a:rPr lang="en-GB" sz="1800" b="0" dirty="0" smtClean="0"/>
              <a:t>example: Lassie    </a:t>
            </a:r>
            <a:r>
              <a:rPr lang="en-GB" sz="1800" b="0" dirty="0"/>
              <a:t>Cumbernauld    Celtic</a:t>
            </a:r>
          </a:p>
        </p:txBody>
      </p:sp>
    </p:spTree>
    <p:extLst>
      <p:ext uri="{BB962C8B-B14F-4D97-AF65-F5344CB8AC3E}">
        <p14:creationId xmlns:p14="http://schemas.microsoft.com/office/powerpoint/2010/main" val="186457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r>
              <a:rPr lang="en-US" sz="2800" b="1" kern="0" dirty="0" smtClean="0">
                <a:latin typeface="+mn-lt"/>
              </a:rPr>
              <a:t>Adverbs </a:t>
            </a:r>
            <a:endParaRPr lang="en-US" sz="2800" b="1" kern="0" dirty="0">
              <a:latin typeface="+mn-lt"/>
            </a:endParaRPr>
          </a:p>
        </p:txBody>
      </p:sp>
      <p:sp>
        <p:nvSpPr>
          <p:cNvPr id="3" name="Rectangle 5"/>
          <p:cNvSpPr txBox="1">
            <a:spLocks noChangeArrowheads="1"/>
          </p:cNvSpPr>
          <p:nvPr/>
        </p:nvSpPr>
        <p:spPr>
          <a:xfrm>
            <a:off x="2051720" y="633264"/>
            <a:ext cx="5184576" cy="4523928"/>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000" dirty="0">
                <a:solidFill>
                  <a:srgbClr val="6600FF"/>
                </a:solidFill>
              </a:rPr>
              <a:t>	</a:t>
            </a:r>
            <a:endParaRPr lang="en-GB" sz="1000" dirty="0" smtClean="0">
              <a:solidFill>
                <a:srgbClr val="6600FF"/>
              </a:solidFill>
            </a:endParaRPr>
          </a:p>
          <a:p>
            <a:endParaRPr lang="en-GB" sz="1800" b="0" dirty="0"/>
          </a:p>
        </p:txBody>
      </p:sp>
      <p:sp>
        <p:nvSpPr>
          <p:cNvPr id="8" name="Rectangle 7"/>
          <p:cNvSpPr/>
          <p:nvPr/>
        </p:nvSpPr>
        <p:spPr>
          <a:xfrm>
            <a:off x="1547664" y="1484784"/>
            <a:ext cx="5931613" cy="1323439"/>
          </a:xfrm>
          <a:prstGeom prst="rect">
            <a:avLst/>
          </a:prstGeom>
        </p:spPr>
        <p:txBody>
          <a:bodyPr wrap="square">
            <a:spAutoFit/>
          </a:bodyPr>
          <a:lstStyle/>
          <a:p>
            <a:r>
              <a:rPr lang="en-GB" sz="1600" dirty="0">
                <a:solidFill>
                  <a:srgbClr val="C00000"/>
                </a:solidFill>
                <a:latin typeface="+mn-lt"/>
              </a:rPr>
              <a:t>An </a:t>
            </a:r>
            <a:r>
              <a:rPr lang="en-GB" sz="1600" b="1" dirty="0">
                <a:solidFill>
                  <a:srgbClr val="C00000"/>
                </a:solidFill>
                <a:latin typeface="+mn-lt"/>
              </a:rPr>
              <a:t>adverb</a:t>
            </a:r>
            <a:r>
              <a:rPr lang="en-GB" sz="1600" dirty="0">
                <a:solidFill>
                  <a:srgbClr val="C00000"/>
                </a:solidFill>
                <a:latin typeface="+mn-lt"/>
              </a:rPr>
              <a:t> usually tells you more about a verb.  Be careful.  Adverbs generally, but not always, end in “</a:t>
            </a:r>
            <a:r>
              <a:rPr lang="en-GB" sz="1600" dirty="0" err="1">
                <a:solidFill>
                  <a:srgbClr val="C00000"/>
                </a:solidFill>
                <a:latin typeface="+mn-lt"/>
              </a:rPr>
              <a:t>ly</a:t>
            </a:r>
            <a:r>
              <a:rPr lang="en-GB" sz="1600" dirty="0">
                <a:solidFill>
                  <a:srgbClr val="C00000"/>
                </a:solidFill>
                <a:latin typeface="+mn-lt"/>
              </a:rPr>
              <a:t>”.  Not all words that end in “</a:t>
            </a:r>
            <a:r>
              <a:rPr lang="en-GB" sz="1600" dirty="0" err="1">
                <a:solidFill>
                  <a:srgbClr val="C00000"/>
                </a:solidFill>
                <a:latin typeface="+mn-lt"/>
              </a:rPr>
              <a:t>ly</a:t>
            </a:r>
            <a:r>
              <a:rPr lang="en-GB" sz="1600" dirty="0">
                <a:solidFill>
                  <a:srgbClr val="C00000"/>
                </a:solidFill>
                <a:latin typeface="+mn-lt"/>
              </a:rPr>
              <a:t>” are adverbs.  Write the following sentences into your jotter.  Underline the adverb and the verb it tells you more about.  Each sentence group contains two adverbs.</a:t>
            </a:r>
          </a:p>
        </p:txBody>
      </p:sp>
    </p:spTree>
    <p:extLst>
      <p:ext uri="{BB962C8B-B14F-4D97-AF65-F5344CB8AC3E}">
        <p14:creationId xmlns:p14="http://schemas.microsoft.com/office/powerpoint/2010/main" val="2511014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633264"/>
            <a:ext cx="5184576" cy="4523928"/>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000" dirty="0">
                <a:solidFill>
                  <a:srgbClr val="6600FF"/>
                </a:solidFill>
              </a:rPr>
              <a:t>	</a:t>
            </a:r>
            <a:endParaRPr lang="en-GB" sz="1000" dirty="0" smtClean="0">
              <a:solidFill>
                <a:srgbClr val="6600FF"/>
              </a:solidFill>
            </a:endParaRPr>
          </a:p>
          <a:p>
            <a:endParaRPr lang="en-GB" sz="1800" b="0" dirty="0"/>
          </a:p>
        </p:txBody>
      </p:sp>
      <p:sp>
        <p:nvSpPr>
          <p:cNvPr id="8" name="Rectangle 7"/>
          <p:cNvSpPr/>
          <p:nvPr/>
        </p:nvSpPr>
        <p:spPr>
          <a:xfrm>
            <a:off x="1547664" y="694625"/>
            <a:ext cx="5931613" cy="4139595"/>
          </a:xfrm>
          <a:prstGeom prst="rect">
            <a:avLst/>
          </a:prstGeom>
        </p:spPr>
        <p:txBody>
          <a:bodyPr wrap="square">
            <a:spAutoFit/>
          </a:bodyPr>
          <a:lstStyle/>
          <a:p>
            <a:r>
              <a:rPr lang="en-GB" sz="1000" b="1" dirty="0">
                <a:solidFill>
                  <a:srgbClr val="C00000"/>
                </a:solidFill>
                <a:latin typeface="+mn-lt"/>
              </a:rPr>
              <a:t>Exercise 1		Fire Escape</a:t>
            </a:r>
            <a:endParaRPr lang="en-GB" sz="1000" dirty="0">
              <a:solidFill>
                <a:srgbClr val="C00000"/>
              </a:solidFill>
              <a:latin typeface="+mn-lt"/>
            </a:endParaRPr>
          </a:p>
          <a:p>
            <a:r>
              <a:rPr lang="en-GB" sz="1100" dirty="0">
                <a:solidFill>
                  <a:srgbClr val="6600FF"/>
                </a:solidFill>
                <a:latin typeface="+mn-lt"/>
              </a:rPr>
              <a:t> </a:t>
            </a:r>
          </a:p>
          <a:p>
            <a:r>
              <a:rPr lang="en-GB" sz="1100" b="1" dirty="0">
                <a:solidFill>
                  <a:srgbClr val="6600FF"/>
                </a:solidFill>
                <a:latin typeface="+mn-lt"/>
              </a:rPr>
              <a:t>1</a:t>
            </a:r>
            <a:r>
              <a:rPr lang="en-GB" sz="1100" b="1" dirty="0" smtClean="0">
                <a:solidFill>
                  <a:srgbClr val="6600FF"/>
                </a:solidFill>
                <a:latin typeface="+mn-lt"/>
              </a:rPr>
              <a:t>.</a:t>
            </a:r>
            <a:r>
              <a:rPr lang="en-GB" sz="1100" dirty="0">
                <a:solidFill>
                  <a:srgbClr val="6600FF"/>
                </a:solidFill>
                <a:latin typeface="+mn-lt"/>
              </a:rPr>
              <a:t> </a:t>
            </a:r>
            <a:r>
              <a:rPr lang="en-GB" sz="1100" dirty="0" smtClean="0">
                <a:solidFill>
                  <a:srgbClr val="6600FF"/>
                </a:solidFill>
                <a:latin typeface="+mn-lt"/>
              </a:rPr>
              <a:t>“</a:t>
            </a:r>
            <a:r>
              <a:rPr lang="en-GB" sz="1100" dirty="0">
                <a:solidFill>
                  <a:srgbClr val="6600FF"/>
                </a:solidFill>
                <a:latin typeface="+mn-lt"/>
              </a:rPr>
              <a:t>Fire!” I </a:t>
            </a:r>
            <a:r>
              <a:rPr lang="en-GB" sz="1100" u="sng" dirty="0">
                <a:solidFill>
                  <a:srgbClr val="6600FF"/>
                </a:solidFill>
                <a:latin typeface="+mn-lt"/>
              </a:rPr>
              <a:t>shouted desperately.  </a:t>
            </a:r>
            <a:r>
              <a:rPr lang="en-GB" sz="1100" dirty="0">
                <a:solidFill>
                  <a:srgbClr val="6600FF"/>
                </a:solidFill>
                <a:latin typeface="+mn-lt"/>
              </a:rPr>
              <a:t>“Fire!”  Already my room was </a:t>
            </a:r>
            <a:r>
              <a:rPr lang="en-GB" sz="1100" u="sng" dirty="0" smtClean="0">
                <a:solidFill>
                  <a:srgbClr val="6600FF"/>
                </a:solidFill>
                <a:latin typeface="+mn-lt"/>
              </a:rPr>
              <a:t>densely </a:t>
            </a:r>
            <a:r>
              <a:rPr lang="en-GB" sz="1100" u="sng" dirty="0">
                <a:solidFill>
                  <a:srgbClr val="6600FF"/>
                </a:solidFill>
                <a:latin typeface="+mn-lt"/>
              </a:rPr>
              <a:t>filled </a:t>
            </a:r>
            <a:r>
              <a:rPr lang="en-GB" sz="1100" dirty="0">
                <a:solidFill>
                  <a:srgbClr val="6600FF"/>
                </a:solidFill>
                <a:latin typeface="+mn-lt"/>
              </a:rPr>
              <a:t>with smoke.</a:t>
            </a:r>
          </a:p>
          <a:p>
            <a:r>
              <a:rPr lang="en-GB" sz="1100" b="1" dirty="0">
                <a:solidFill>
                  <a:srgbClr val="6600FF"/>
                </a:solidFill>
                <a:latin typeface="+mn-lt"/>
              </a:rPr>
              <a:t> </a:t>
            </a:r>
            <a:endParaRPr lang="en-GB" sz="1100" dirty="0">
              <a:solidFill>
                <a:srgbClr val="6600FF"/>
              </a:solidFill>
              <a:latin typeface="+mn-lt"/>
            </a:endParaRPr>
          </a:p>
          <a:p>
            <a:r>
              <a:rPr lang="en-GB" sz="1100" b="1" dirty="0" smtClean="0">
                <a:solidFill>
                  <a:srgbClr val="6600FF"/>
                </a:solidFill>
                <a:latin typeface="+mn-lt"/>
              </a:rPr>
              <a:t>2.</a:t>
            </a:r>
            <a:r>
              <a:rPr lang="en-GB" sz="1100" dirty="0">
                <a:solidFill>
                  <a:srgbClr val="6600FF"/>
                </a:solidFill>
                <a:latin typeface="+mn-lt"/>
              </a:rPr>
              <a:t> </a:t>
            </a:r>
            <a:r>
              <a:rPr lang="en-GB" sz="1100" dirty="0" smtClean="0">
                <a:solidFill>
                  <a:srgbClr val="6600FF"/>
                </a:solidFill>
                <a:latin typeface="+mn-lt"/>
              </a:rPr>
              <a:t>I </a:t>
            </a:r>
            <a:r>
              <a:rPr lang="en-GB" sz="1100" u="sng" dirty="0">
                <a:solidFill>
                  <a:srgbClr val="6600FF"/>
                </a:solidFill>
                <a:latin typeface="+mn-lt"/>
              </a:rPr>
              <a:t>stumbled blindly </a:t>
            </a:r>
            <a:r>
              <a:rPr lang="en-GB" sz="1100" dirty="0">
                <a:solidFill>
                  <a:srgbClr val="6600FF"/>
                </a:solidFill>
                <a:latin typeface="+mn-lt"/>
              </a:rPr>
              <a:t>to the door.  Flames </a:t>
            </a:r>
            <a:r>
              <a:rPr lang="en-GB" sz="1100" u="sng" dirty="0">
                <a:solidFill>
                  <a:srgbClr val="6600FF"/>
                </a:solidFill>
                <a:latin typeface="+mn-lt"/>
              </a:rPr>
              <a:t>darted savagely </a:t>
            </a:r>
            <a:r>
              <a:rPr lang="en-GB" sz="1100" dirty="0">
                <a:solidFill>
                  <a:srgbClr val="6600FF"/>
                </a:solidFill>
                <a:latin typeface="+mn-lt"/>
              </a:rPr>
              <a:t>at my </a:t>
            </a:r>
            <a:r>
              <a:rPr lang="en-GB" sz="1100" dirty="0" smtClean="0">
                <a:solidFill>
                  <a:srgbClr val="6600FF"/>
                </a:solidFill>
                <a:latin typeface="+mn-lt"/>
              </a:rPr>
              <a:t>face</a:t>
            </a:r>
            <a:r>
              <a:rPr lang="en-GB" sz="1100" dirty="0">
                <a:solidFill>
                  <a:srgbClr val="6600FF"/>
                </a:solidFill>
                <a:latin typeface="+mn-lt"/>
              </a:rPr>
              <a:t>.</a:t>
            </a:r>
          </a:p>
          <a:p>
            <a:r>
              <a:rPr lang="en-GB" sz="1100" b="1" dirty="0">
                <a:solidFill>
                  <a:srgbClr val="6600FF"/>
                </a:solidFill>
                <a:latin typeface="+mn-lt"/>
              </a:rPr>
              <a:t> </a:t>
            </a:r>
            <a:endParaRPr lang="en-GB" sz="1100" dirty="0">
              <a:solidFill>
                <a:srgbClr val="6600FF"/>
              </a:solidFill>
              <a:latin typeface="+mn-lt"/>
            </a:endParaRPr>
          </a:p>
          <a:p>
            <a:r>
              <a:rPr lang="en-GB" sz="1100" b="1" dirty="0" smtClean="0">
                <a:solidFill>
                  <a:srgbClr val="6600FF"/>
                </a:solidFill>
                <a:latin typeface="+mn-lt"/>
              </a:rPr>
              <a:t>3</a:t>
            </a:r>
            <a:r>
              <a:rPr lang="en-GB" sz="1100" dirty="0" smtClean="0">
                <a:solidFill>
                  <a:srgbClr val="6600FF"/>
                </a:solidFill>
                <a:latin typeface="+mn-lt"/>
              </a:rPr>
              <a:t>. I </a:t>
            </a:r>
            <a:r>
              <a:rPr lang="en-GB" sz="1100" u="sng" dirty="0">
                <a:solidFill>
                  <a:srgbClr val="6600FF"/>
                </a:solidFill>
                <a:latin typeface="+mn-lt"/>
              </a:rPr>
              <a:t>slammed</a:t>
            </a:r>
            <a:r>
              <a:rPr lang="en-GB" sz="1100" dirty="0">
                <a:solidFill>
                  <a:srgbClr val="6600FF"/>
                </a:solidFill>
                <a:latin typeface="+mn-lt"/>
              </a:rPr>
              <a:t> the door </a:t>
            </a:r>
            <a:r>
              <a:rPr lang="en-GB" sz="1100" u="sng" dirty="0">
                <a:solidFill>
                  <a:srgbClr val="6600FF"/>
                </a:solidFill>
                <a:latin typeface="+mn-lt"/>
              </a:rPr>
              <a:t>hard</a:t>
            </a:r>
            <a:r>
              <a:rPr lang="en-GB" sz="1100" dirty="0">
                <a:solidFill>
                  <a:srgbClr val="6600FF"/>
                </a:solidFill>
                <a:latin typeface="+mn-lt"/>
              </a:rPr>
              <a:t> and </a:t>
            </a:r>
            <a:r>
              <a:rPr lang="en-GB" sz="1100" u="sng" dirty="0">
                <a:solidFill>
                  <a:srgbClr val="6600FF"/>
                </a:solidFill>
                <a:latin typeface="+mn-lt"/>
              </a:rPr>
              <a:t>rushed panic-stricken </a:t>
            </a:r>
            <a:r>
              <a:rPr lang="en-GB" sz="1100" dirty="0">
                <a:solidFill>
                  <a:srgbClr val="6600FF"/>
                </a:solidFill>
                <a:latin typeface="+mn-lt"/>
              </a:rPr>
              <a:t>to the </a:t>
            </a:r>
            <a:r>
              <a:rPr lang="en-GB" sz="1100" dirty="0" smtClean="0">
                <a:solidFill>
                  <a:srgbClr val="6600FF"/>
                </a:solidFill>
                <a:latin typeface="+mn-lt"/>
              </a:rPr>
              <a:t>window</a:t>
            </a:r>
            <a:r>
              <a:rPr lang="en-GB" sz="1100" dirty="0">
                <a:solidFill>
                  <a:srgbClr val="6600FF"/>
                </a:solidFill>
                <a:latin typeface="+mn-lt"/>
              </a:rPr>
              <a:t>.</a:t>
            </a:r>
          </a:p>
          <a:p>
            <a:r>
              <a:rPr lang="en-GB" sz="1100" b="1" dirty="0">
                <a:solidFill>
                  <a:srgbClr val="6600FF"/>
                </a:solidFill>
                <a:latin typeface="+mn-lt"/>
              </a:rPr>
              <a:t> </a:t>
            </a:r>
            <a:endParaRPr lang="en-GB" sz="1100" dirty="0">
              <a:solidFill>
                <a:srgbClr val="6600FF"/>
              </a:solidFill>
              <a:latin typeface="+mn-lt"/>
            </a:endParaRPr>
          </a:p>
          <a:p>
            <a:r>
              <a:rPr lang="en-GB" sz="1100" b="1" dirty="0" smtClean="0">
                <a:solidFill>
                  <a:srgbClr val="6600FF"/>
                </a:solidFill>
                <a:latin typeface="+mn-lt"/>
              </a:rPr>
              <a:t>4.</a:t>
            </a:r>
            <a:r>
              <a:rPr lang="en-GB" sz="1100" dirty="0">
                <a:solidFill>
                  <a:srgbClr val="6600FF"/>
                </a:solidFill>
                <a:latin typeface="+mn-lt"/>
              </a:rPr>
              <a:t> </a:t>
            </a:r>
            <a:r>
              <a:rPr lang="en-GB" sz="1100" dirty="0" smtClean="0">
                <a:solidFill>
                  <a:srgbClr val="6600FF"/>
                </a:solidFill>
                <a:latin typeface="+mn-lt"/>
              </a:rPr>
              <a:t>I </a:t>
            </a:r>
            <a:r>
              <a:rPr lang="en-GB" sz="1100" u="sng" dirty="0">
                <a:solidFill>
                  <a:srgbClr val="6600FF"/>
                </a:solidFill>
                <a:latin typeface="+mn-lt"/>
              </a:rPr>
              <a:t>threw</a:t>
            </a:r>
            <a:r>
              <a:rPr lang="en-GB" sz="1100" dirty="0">
                <a:solidFill>
                  <a:srgbClr val="6600FF"/>
                </a:solidFill>
                <a:latin typeface="+mn-lt"/>
              </a:rPr>
              <a:t> it open </a:t>
            </a:r>
            <a:r>
              <a:rPr lang="en-GB" sz="1100" u="sng" dirty="0">
                <a:solidFill>
                  <a:srgbClr val="6600FF"/>
                </a:solidFill>
                <a:latin typeface="+mn-lt"/>
              </a:rPr>
              <a:t>quickly</a:t>
            </a:r>
            <a:r>
              <a:rPr lang="en-GB" sz="1100" dirty="0">
                <a:solidFill>
                  <a:srgbClr val="6600FF"/>
                </a:solidFill>
                <a:latin typeface="+mn-lt"/>
              </a:rPr>
              <a:t>.  Outside the night sky was </a:t>
            </a:r>
            <a:r>
              <a:rPr lang="en-GB" sz="1100" u="sng" dirty="0">
                <a:solidFill>
                  <a:srgbClr val="6600FF"/>
                </a:solidFill>
                <a:latin typeface="+mn-lt"/>
              </a:rPr>
              <a:t>glowing </a:t>
            </a:r>
            <a:r>
              <a:rPr lang="en-GB" sz="1100" u="sng" dirty="0" smtClean="0">
                <a:solidFill>
                  <a:srgbClr val="6600FF"/>
                </a:solidFill>
                <a:latin typeface="+mn-lt"/>
              </a:rPr>
              <a:t>brightly</a:t>
            </a:r>
            <a:r>
              <a:rPr lang="en-GB" sz="1100" dirty="0">
                <a:solidFill>
                  <a:srgbClr val="6600FF"/>
                </a:solidFill>
                <a:latin typeface="+mn-lt"/>
              </a:rPr>
              <a:t>.</a:t>
            </a:r>
          </a:p>
          <a:p>
            <a:r>
              <a:rPr lang="en-GB" sz="1100" b="1" dirty="0">
                <a:solidFill>
                  <a:srgbClr val="6600FF"/>
                </a:solidFill>
                <a:latin typeface="+mn-lt"/>
              </a:rPr>
              <a:t> </a:t>
            </a:r>
            <a:endParaRPr lang="en-GB" sz="1100" dirty="0">
              <a:solidFill>
                <a:srgbClr val="6600FF"/>
              </a:solidFill>
              <a:latin typeface="+mn-lt"/>
            </a:endParaRPr>
          </a:p>
          <a:p>
            <a:r>
              <a:rPr lang="en-GB" sz="1100" b="1" dirty="0" smtClean="0">
                <a:solidFill>
                  <a:srgbClr val="6600FF"/>
                </a:solidFill>
                <a:latin typeface="+mn-lt"/>
              </a:rPr>
              <a:t>5.</a:t>
            </a:r>
            <a:r>
              <a:rPr lang="en-GB" sz="1100" dirty="0">
                <a:solidFill>
                  <a:srgbClr val="6600FF"/>
                </a:solidFill>
                <a:latin typeface="+mn-lt"/>
              </a:rPr>
              <a:t> </a:t>
            </a:r>
            <a:r>
              <a:rPr lang="en-GB" sz="1100" dirty="0" smtClean="0">
                <a:solidFill>
                  <a:srgbClr val="6600FF"/>
                </a:solidFill>
                <a:latin typeface="+mn-lt"/>
              </a:rPr>
              <a:t>I </a:t>
            </a:r>
            <a:r>
              <a:rPr lang="en-GB" sz="1100" u="sng" dirty="0">
                <a:solidFill>
                  <a:srgbClr val="6600FF"/>
                </a:solidFill>
                <a:latin typeface="+mn-lt"/>
              </a:rPr>
              <a:t>vaguely heard </a:t>
            </a:r>
            <a:r>
              <a:rPr lang="en-GB" sz="1100" dirty="0">
                <a:solidFill>
                  <a:srgbClr val="6600FF"/>
                </a:solidFill>
                <a:latin typeface="+mn-lt"/>
              </a:rPr>
              <a:t>screams and shouts mixed with the </a:t>
            </a:r>
            <a:r>
              <a:rPr lang="en-GB" sz="1100" u="sng" dirty="0">
                <a:solidFill>
                  <a:srgbClr val="6600FF"/>
                </a:solidFill>
                <a:latin typeface="+mn-lt"/>
              </a:rPr>
              <a:t>loudly </a:t>
            </a:r>
            <a:r>
              <a:rPr lang="en-GB" sz="1100" u="sng" dirty="0" smtClean="0">
                <a:solidFill>
                  <a:srgbClr val="6600FF"/>
                </a:solidFill>
                <a:latin typeface="+mn-lt"/>
              </a:rPr>
              <a:t>wailing </a:t>
            </a:r>
            <a:r>
              <a:rPr lang="en-GB" sz="1100" dirty="0">
                <a:solidFill>
                  <a:srgbClr val="6600FF"/>
                </a:solidFill>
                <a:latin typeface="+mn-lt"/>
              </a:rPr>
              <a:t>sirens.</a:t>
            </a:r>
          </a:p>
          <a:p>
            <a:r>
              <a:rPr lang="en-GB" sz="1100" b="1" dirty="0">
                <a:solidFill>
                  <a:srgbClr val="6600FF"/>
                </a:solidFill>
                <a:latin typeface="+mn-lt"/>
              </a:rPr>
              <a:t> </a:t>
            </a:r>
            <a:endParaRPr lang="en-GB" sz="1100" dirty="0">
              <a:solidFill>
                <a:srgbClr val="6600FF"/>
              </a:solidFill>
              <a:latin typeface="+mn-lt"/>
            </a:endParaRPr>
          </a:p>
          <a:p>
            <a:r>
              <a:rPr lang="en-GB" sz="1100" b="1" dirty="0" smtClean="0">
                <a:solidFill>
                  <a:srgbClr val="6600FF"/>
                </a:solidFill>
                <a:latin typeface="+mn-lt"/>
              </a:rPr>
              <a:t>6.</a:t>
            </a:r>
            <a:r>
              <a:rPr lang="en-GB" sz="1100" dirty="0">
                <a:solidFill>
                  <a:srgbClr val="6600FF"/>
                </a:solidFill>
                <a:latin typeface="+mn-lt"/>
              </a:rPr>
              <a:t> </a:t>
            </a:r>
            <a:r>
              <a:rPr lang="en-GB" sz="1100" dirty="0" smtClean="0">
                <a:solidFill>
                  <a:srgbClr val="6600FF"/>
                </a:solidFill>
                <a:latin typeface="+mn-lt"/>
              </a:rPr>
              <a:t>Fire </a:t>
            </a:r>
            <a:r>
              <a:rPr lang="en-GB" sz="1100" dirty="0">
                <a:solidFill>
                  <a:srgbClr val="6600FF"/>
                </a:solidFill>
                <a:latin typeface="+mn-lt"/>
              </a:rPr>
              <a:t>engines, police cars and ambulances were all </a:t>
            </a:r>
            <a:r>
              <a:rPr lang="en-GB" sz="1100" u="sng" dirty="0">
                <a:solidFill>
                  <a:srgbClr val="6600FF"/>
                </a:solidFill>
                <a:latin typeface="+mn-lt"/>
              </a:rPr>
              <a:t>driving madly </a:t>
            </a:r>
            <a:r>
              <a:rPr lang="en-GB" sz="1100" dirty="0" smtClean="0">
                <a:solidFill>
                  <a:srgbClr val="6600FF"/>
                </a:solidFill>
                <a:latin typeface="+mn-lt"/>
              </a:rPr>
              <a:t>about</a:t>
            </a:r>
            <a:r>
              <a:rPr lang="en-GB" sz="1100" dirty="0">
                <a:solidFill>
                  <a:srgbClr val="6600FF"/>
                </a:solidFill>
                <a:latin typeface="+mn-lt"/>
              </a:rPr>
              <a:t>. </a:t>
            </a:r>
            <a:r>
              <a:rPr lang="en-GB" sz="1100" dirty="0" smtClean="0">
                <a:solidFill>
                  <a:srgbClr val="6600FF"/>
                </a:solidFill>
                <a:latin typeface="+mn-lt"/>
              </a:rPr>
              <a:t>I </a:t>
            </a:r>
            <a:r>
              <a:rPr lang="en-GB" sz="1100" u="sng" dirty="0">
                <a:solidFill>
                  <a:srgbClr val="6600FF"/>
                </a:solidFill>
                <a:latin typeface="+mn-lt"/>
              </a:rPr>
              <a:t>pulled</a:t>
            </a:r>
            <a:r>
              <a:rPr lang="en-GB" sz="1100" dirty="0">
                <a:solidFill>
                  <a:srgbClr val="6600FF"/>
                </a:solidFill>
                <a:latin typeface="+mn-lt"/>
              </a:rPr>
              <a:t> myself </a:t>
            </a:r>
            <a:r>
              <a:rPr lang="en-GB" sz="1100" u="sng" dirty="0">
                <a:solidFill>
                  <a:srgbClr val="6600FF"/>
                </a:solidFill>
                <a:latin typeface="+mn-lt"/>
              </a:rPr>
              <a:t>clumsily</a:t>
            </a:r>
            <a:r>
              <a:rPr lang="en-GB" sz="1100" dirty="0">
                <a:solidFill>
                  <a:srgbClr val="6600FF"/>
                </a:solidFill>
                <a:latin typeface="+mn-lt"/>
              </a:rPr>
              <a:t> onto the window sill, ready to </a:t>
            </a:r>
            <a:r>
              <a:rPr lang="en-GB" sz="1100" dirty="0" smtClean="0">
                <a:solidFill>
                  <a:srgbClr val="6600FF"/>
                </a:solidFill>
                <a:latin typeface="+mn-lt"/>
              </a:rPr>
              <a:t>jump</a:t>
            </a:r>
            <a:r>
              <a:rPr lang="en-GB" sz="1100" dirty="0">
                <a:solidFill>
                  <a:srgbClr val="6600FF"/>
                </a:solidFill>
                <a:latin typeface="+mn-lt"/>
              </a:rPr>
              <a:t>.</a:t>
            </a:r>
          </a:p>
          <a:p>
            <a:r>
              <a:rPr lang="en-GB" sz="1100" b="1" dirty="0">
                <a:solidFill>
                  <a:srgbClr val="6600FF"/>
                </a:solidFill>
                <a:latin typeface="+mn-lt"/>
              </a:rPr>
              <a:t> </a:t>
            </a:r>
            <a:endParaRPr lang="en-GB" sz="1100" dirty="0">
              <a:solidFill>
                <a:srgbClr val="6600FF"/>
              </a:solidFill>
              <a:latin typeface="+mn-lt"/>
            </a:endParaRPr>
          </a:p>
          <a:p>
            <a:r>
              <a:rPr lang="en-GB" sz="1100" b="1" dirty="0" smtClean="0">
                <a:solidFill>
                  <a:srgbClr val="6600FF"/>
                </a:solidFill>
                <a:latin typeface="+mn-lt"/>
              </a:rPr>
              <a:t>7.</a:t>
            </a:r>
            <a:r>
              <a:rPr lang="en-GB" sz="1100" dirty="0">
                <a:solidFill>
                  <a:srgbClr val="6600FF"/>
                </a:solidFill>
                <a:latin typeface="+mn-lt"/>
              </a:rPr>
              <a:t> </a:t>
            </a:r>
            <a:r>
              <a:rPr lang="en-GB" sz="1100" dirty="0" smtClean="0">
                <a:solidFill>
                  <a:srgbClr val="6600FF"/>
                </a:solidFill>
                <a:latin typeface="+mn-lt"/>
              </a:rPr>
              <a:t>I </a:t>
            </a:r>
            <a:r>
              <a:rPr lang="en-GB" sz="1100" u="sng" dirty="0">
                <a:solidFill>
                  <a:srgbClr val="6600FF"/>
                </a:solidFill>
                <a:latin typeface="+mn-lt"/>
              </a:rPr>
              <a:t>stared hopelessly </a:t>
            </a:r>
            <a:r>
              <a:rPr lang="en-GB" sz="1100" dirty="0">
                <a:solidFill>
                  <a:srgbClr val="6600FF"/>
                </a:solidFill>
                <a:latin typeface="+mn-lt"/>
              </a:rPr>
              <a:t>down at the sickening drop.  My vision </a:t>
            </a:r>
            <a:r>
              <a:rPr lang="en-GB" sz="1100" dirty="0" smtClean="0">
                <a:solidFill>
                  <a:srgbClr val="6600FF"/>
                </a:solidFill>
                <a:latin typeface="+mn-lt"/>
              </a:rPr>
              <a:t>blurred </a:t>
            </a:r>
            <a:r>
              <a:rPr lang="en-GB" sz="1100" dirty="0">
                <a:solidFill>
                  <a:srgbClr val="6600FF"/>
                </a:solidFill>
                <a:latin typeface="+mn-lt"/>
              </a:rPr>
              <a:t>as my head </a:t>
            </a:r>
            <a:r>
              <a:rPr lang="en-GB" sz="1100" u="sng" dirty="0">
                <a:solidFill>
                  <a:srgbClr val="6600FF"/>
                </a:solidFill>
                <a:latin typeface="+mn-lt"/>
              </a:rPr>
              <a:t>spun giddily</a:t>
            </a:r>
            <a:r>
              <a:rPr lang="en-GB" sz="1100" dirty="0">
                <a:solidFill>
                  <a:srgbClr val="6600FF"/>
                </a:solidFill>
                <a:latin typeface="+mn-lt"/>
              </a:rPr>
              <a:t>.</a:t>
            </a:r>
          </a:p>
          <a:p>
            <a:r>
              <a:rPr lang="en-GB" sz="1100" b="1" dirty="0">
                <a:solidFill>
                  <a:srgbClr val="6600FF"/>
                </a:solidFill>
                <a:latin typeface="+mn-lt"/>
              </a:rPr>
              <a:t> </a:t>
            </a:r>
            <a:endParaRPr lang="en-GB" sz="1100" dirty="0">
              <a:solidFill>
                <a:srgbClr val="6600FF"/>
              </a:solidFill>
              <a:latin typeface="+mn-lt"/>
            </a:endParaRPr>
          </a:p>
          <a:p>
            <a:r>
              <a:rPr lang="en-GB" sz="1100" b="1" dirty="0">
                <a:solidFill>
                  <a:srgbClr val="6600FF"/>
                </a:solidFill>
                <a:latin typeface="+mn-lt"/>
              </a:rPr>
              <a:t>8</a:t>
            </a:r>
            <a:r>
              <a:rPr lang="en-GB" sz="1100" b="1" dirty="0" smtClean="0">
                <a:solidFill>
                  <a:srgbClr val="6600FF"/>
                </a:solidFill>
                <a:latin typeface="+mn-lt"/>
              </a:rPr>
              <a:t>.</a:t>
            </a:r>
            <a:r>
              <a:rPr lang="en-GB" sz="1100" dirty="0">
                <a:solidFill>
                  <a:srgbClr val="6600FF"/>
                </a:solidFill>
                <a:latin typeface="+mn-lt"/>
              </a:rPr>
              <a:t> </a:t>
            </a:r>
            <a:r>
              <a:rPr lang="en-GB" sz="1100" dirty="0" smtClean="0">
                <a:solidFill>
                  <a:srgbClr val="6600FF"/>
                </a:solidFill>
                <a:latin typeface="+mn-lt"/>
              </a:rPr>
              <a:t>“</a:t>
            </a:r>
            <a:r>
              <a:rPr lang="en-GB" sz="1100" dirty="0">
                <a:solidFill>
                  <a:srgbClr val="6600FF"/>
                </a:solidFill>
                <a:latin typeface="+mn-lt"/>
              </a:rPr>
              <a:t>Stay where you are!” I thought a voice </a:t>
            </a:r>
            <a:r>
              <a:rPr lang="en-GB" sz="1100" u="sng" dirty="0">
                <a:solidFill>
                  <a:srgbClr val="6600FF"/>
                </a:solidFill>
                <a:latin typeface="+mn-lt"/>
              </a:rPr>
              <a:t>shouted loudly</a:t>
            </a:r>
            <a:r>
              <a:rPr lang="en-GB" sz="1100" dirty="0">
                <a:solidFill>
                  <a:srgbClr val="6600FF"/>
                </a:solidFill>
                <a:latin typeface="+mn-lt"/>
              </a:rPr>
              <a:t>.  I </a:t>
            </a:r>
            <a:r>
              <a:rPr lang="en-GB" sz="1100" u="sng" dirty="0" smtClean="0">
                <a:solidFill>
                  <a:srgbClr val="6600FF"/>
                </a:solidFill>
                <a:latin typeface="+mn-lt"/>
              </a:rPr>
              <a:t>paused</a:t>
            </a:r>
            <a:r>
              <a:rPr lang="en-GB" sz="1100" u="sng" dirty="0">
                <a:solidFill>
                  <a:srgbClr val="6600FF"/>
                </a:solidFill>
                <a:latin typeface="+mn-lt"/>
              </a:rPr>
              <a:t>, breathless</a:t>
            </a:r>
            <a:r>
              <a:rPr lang="en-GB" sz="1100" dirty="0">
                <a:solidFill>
                  <a:srgbClr val="6600FF"/>
                </a:solidFill>
                <a:latin typeface="+mn-lt"/>
              </a:rPr>
              <a:t>.</a:t>
            </a:r>
          </a:p>
          <a:p>
            <a:r>
              <a:rPr lang="en-GB" sz="1100" b="1" dirty="0" smtClean="0">
                <a:solidFill>
                  <a:srgbClr val="6600FF"/>
                </a:solidFill>
                <a:latin typeface="+mn-lt"/>
              </a:rPr>
              <a:t>9.</a:t>
            </a:r>
            <a:r>
              <a:rPr lang="en-GB" sz="1100" dirty="0">
                <a:solidFill>
                  <a:srgbClr val="6600FF"/>
                </a:solidFill>
                <a:latin typeface="+mn-lt"/>
              </a:rPr>
              <a:t> </a:t>
            </a:r>
            <a:r>
              <a:rPr lang="en-GB" sz="1100" dirty="0" smtClean="0">
                <a:solidFill>
                  <a:srgbClr val="6600FF"/>
                </a:solidFill>
                <a:latin typeface="+mn-lt"/>
              </a:rPr>
              <a:t>Seconds </a:t>
            </a:r>
            <a:r>
              <a:rPr lang="en-GB" sz="1100" dirty="0">
                <a:solidFill>
                  <a:srgbClr val="6600FF"/>
                </a:solidFill>
                <a:latin typeface="+mn-lt"/>
              </a:rPr>
              <a:t>later a ladder crashed heavily against the sill and a </a:t>
            </a:r>
            <a:r>
              <a:rPr lang="en-GB" sz="1100" dirty="0" smtClean="0">
                <a:solidFill>
                  <a:srgbClr val="6600FF"/>
                </a:solidFill>
                <a:latin typeface="+mn-lt"/>
              </a:rPr>
              <a:t>fireman </a:t>
            </a:r>
            <a:r>
              <a:rPr lang="en-GB" sz="1100" u="sng" dirty="0">
                <a:solidFill>
                  <a:srgbClr val="6600FF"/>
                </a:solidFill>
                <a:latin typeface="+mn-lt"/>
              </a:rPr>
              <a:t>pulled</a:t>
            </a:r>
            <a:r>
              <a:rPr lang="en-GB" sz="1100" dirty="0">
                <a:solidFill>
                  <a:srgbClr val="6600FF"/>
                </a:solidFill>
                <a:latin typeface="+mn-lt"/>
              </a:rPr>
              <a:t> me to </a:t>
            </a:r>
            <a:r>
              <a:rPr lang="en-GB" sz="1100" u="sng" dirty="0">
                <a:solidFill>
                  <a:srgbClr val="6600FF"/>
                </a:solidFill>
                <a:latin typeface="+mn-lt"/>
              </a:rPr>
              <a:t>safety</a:t>
            </a:r>
            <a:r>
              <a:rPr lang="en-GB" sz="1100" dirty="0">
                <a:solidFill>
                  <a:srgbClr val="6600FF"/>
                </a:solidFill>
                <a:latin typeface="+mn-lt"/>
              </a:rPr>
              <a:t>.</a:t>
            </a:r>
          </a:p>
          <a:p>
            <a:r>
              <a:rPr lang="en-GB" sz="1100" b="1" dirty="0">
                <a:solidFill>
                  <a:srgbClr val="6600FF"/>
                </a:solidFill>
                <a:latin typeface="+mn-lt"/>
              </a:rPr>
              <a:t> </a:t>
            </a:r>
            <a:endParaRPr lang="en-GB" sz="1100" dirty="0">
              <a:solidFill>
                <a:srgbClr val="6600FF"/>
              </a:solidFill>
              <a:latin typeface="+mn-lt"/>
            </a:endParaRPr>
          </a:p>
          <a:p>
            <a:r>
              <a:rPr lang="en-GB" sz="1100" b="1" dirty="0">
                <a:solidFill>
                  <a:srgbClr val="6600FF"/>
                </a:solidFill>
                <a:latin typeface="+mn-lt"/>
              </a:rPr>
              <a:t>10</a:t>
            </a:r>
            <a:r>
              <a:rPr lang="en-GB" sz="1100" b="1" dirty="0" smtClean="0">
                <a:solidFill>
                  <a:srgbClr val="6600FF"/>
                </a:solidFill>
                <a:latin typeface="+mn-lt"/>
              </a:rPr>
              <a:t>.</a:t>
            </a:r>
            <a:r>
              <a:rPr lang="en-GB" sz="1100" dirty="0">
                <a:solidFill>
                  <a:srgbClr val="6600FF"/>
                </a:solidFill>
                <a:latin typeface="+mn-lt"/>
              </a:rPr>
              <a:t> </a:t>
            </a:r>
            <a:r>
              <a:rPr lang="en-GB" sz="1100" dirty="0" smtClean="0">
                <a:solidFill>
                  <a:srgbClr val="6600FF"/>
                </a:solidFill>
                <a:latin typeface="+mn-lt"/>
              </a:rPr>
              <a:t>“</a:t>
            </a:r>
            <a:r>
              <a:rPr lang="en-GB" sz="1100" dirty="0">
                <a:solidFill>
                  <a:srgbClr val="6600FF"/>
                </a:solidFill>
                <a:latin typeface="+mn-lt"/>
              </a:rPr>
              <a:t>Thanks for telling me not to jump,” I </a:t>
            </a:r>
            <a:r>
              <a:rPr lang="en-GB" sz="1100" u="sng" dirty="0">
                <a:solidFill>
                  <a:srgbClr val="6600FF"/>
                </a:solidFill>
                <a:latin typeface="+mn-lt"/>
              </a:rPr>
              <a:t>gasped hoarsely</a:t>
            </a:r>
            <a:r>
              <a:rPr lang="en-GB" sz="1100" dirty="0">
                <a:solidFill>
                  <a:srgbClr val="6600FF"/>
                </a:solidFill>
                <a:latin typeface="+mn-lt"/>
              </a:rPr>
              <a:t>, </a:t>
            </a:r>
            <a:r>
              <a:rPr lang="en-GB" sz="1100" u="sng" dirty="0" smtClean="0">
                <a:solidFill>
                  <a:srgbClr val="6600FF"/>
                </a:solidFill>
                <a:latin typeface="+mn-lt"/>
              </a:rPr>
              <a:t>trembling</a:t>
            </a:r>
            <a:r>
              <a:rPr lang="en-GB" sz="1100" dirty="0" smtClean="0">
                <a:solidFill>
                  <a:srgbClr val="6600FF"/>
                </a:solidFill>
                <a:latin typeface="+mn-lt"/>
              </a:rPr>
              <a:t> </a:t>
            </a:r>
            <a:r>
              <a:rPr lang="en-GB" sz="1100" dirty="0">
                <a:solidFill>
                  <a:srgbClr val="6600FF"/>
                </a:solidFill>
                <a:latin typeface="+mn-lt"/>
              </a:rPr>
              <a:t>with shock and </a:t>
            </a:r>
            <a:r>
              <a:rPr lang="en-GB" sz="1100" u="sng" dirty="0">
                <a:solidFill>
                  <a:srgbClr val="6600FF"/>
                </a:solidFill>
                <a:latin typeface="+mn-lt"/>
              </a:rPr>
              <a:t>relief.</a:t>
            </a:r>
          </a:p>
          <a:p>
            <a:r>
              <a:rPr lang="en-GB" sz="1100" b="1" dirty="0">
                <a:solidFill>
                  <a:srgbClr val="6600FF"/>
                </a:solidFill>
                <a:latin typeface="+mn-lt"/>
              </a:rPr>
              <a:t> </a:t>
            </a:r>
            <a:endParaRPr lang="en-GB" sz="1100" dirty="0">
              <a:solidFill>
                <a:srgbClr val="6600FF"/>
              </a:solidFill>
              <a:latin typeface="+mn-lt"/>
            </a:endParaRPr>
          </a:p>
          <a:p>
            <a:r>
              <a:rPr lang="en-GB" sz="1100" b="1" dirty="0">
                <a:solidFill>
                  <a:srgbClr val="6600FF"/>
                </a:solidFill>
                <a:latin typeface="+mn-lt"/>
              </a:rPr>
              <a:t>11</a:t>
            </a:r>
            <a:r>
              <a:rPr lang="en-GB" sz="1100" b="1" dirty="0" smtClean="0">
                <a:solidFill>
                  <a:srgbClr val="6600FF"/>
                </a:solidFill>
                <a:latin typeface="+mn-lt"/>
              </a:rPr>
              <a:t>.</a:t>
            </a:r>
            <a:r>
              <a:rPr lang="en-GB" sz="1100" dirty="0" smtClean="0">
                <a:solidFill>
                  <a:srgbClr val="6600FF"/>
                </a:solidFill>
                <a:latin typeface="+mn-lt"/>
              </a:rPr>
              <a:t>“</a:t>
            </a:r>
            <a:r>
              <a:rPr lang="en-GB" sz="1100" dirty="0">
                <a:solidFill>
                  <a:srgbClr val="6600FF"/>
                </a:solidFill>
                <a:latin typeface="+mn-lt"/>
              </a:rPr>
              <a:t>What?” </a:t>
            </a:r>
            <a:r>
              <a:rPr lang="en-GB" sz="1100" u="sng" dirty="0">
                <a:solidFill>
                  <a:srgbClr val="6600FF"/>
                </a:solidFill>
                <a:latin typeface="+mn-lt"/>
              </a:rPr>
              <a:t>replied</a:t>
            </a:r>
            <a:r>
              <a:rPr lang="en-GB" sz="1100" dirty="0">
                <a:solidFill>
                  <a:srgbClr val="6600FF"/>
                </a:solidFill>
                <a:latin typeface="+mn-lt"/>
              </a:rPr>
              <a:t> the man </a:t>
            </a:r>
            <a:r>
              <a:rPr lang="en-GB" sz="1100" u="sng" dirty="0">
                <a:solidFill>
                  <a:srgbClr val="6600FF"/>
                </a:solidFill>
                <a:latin typeface="+mn-lt"/>
              </a:rPr>
              <a:t>blankly</a:t>
            </a:r>
            <a:r>
              <a:rPr lang="en-GB" sz="1100" dirty="0">
                <a:solidFill>
                  <a:srgbClr val="6600FF"/>
                </a:solidFill>
                <a:latin typeface="+mn-lt"/>
              </a:rPr>
              <a:t>.  “No one called to you</a:t>
            </a:r>
            <a:r>
              <a:rPr lang="en-GB" sz="1100" dirty="0" smtClean="0">
                <a:solidFill>
                  <a:srgbClr val="6600FF"/>
                </a:solidFill>
                <a:latin typeface="+mn-lt"/>
              </a:rPr>
              <a:t>.” I </a:t>
            </a:r>
            <a:r>
              <a:rPr lang="en-GB" sz="1100" dirty="0">
                <a:solidFill>
                  <a:srgbClr val="6600FF"/>
                </a:solidFill>
                <a:latin typeface="+mn-lt"/>
              </a:rPr>
              <a:t>fainted.</a:t>
            </a:r>
          </a:p>
        </p:txBody>
      </p:sp>
    </p:spTree>
    <p:extLst>
      <p:ext uri="{BB962C8B-B14F-4D97-AF65-F5344CB8AC3E}">
        <p14:creationId xmlns:p14="http://schemas.microsoft.com/office/powerpoint/2010/main" val="3797029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633264"/>
            <a:ext cx="5184576" cy="4523928"/>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000" dirty="0">
                <a:solidFill>
                  <a:srgbClr val="6600FF"/>
                </a:solidFill>
              </a:rPr>
              <a:t>	</a:t>
            </a:r>
            <a:endParaRPr lang="en-GB" sz="1000" dirty="0" smtClean="0">
              <a:solidFill>
                <a:srgbClr val="6600FF"/>
              </a:solidFill>
            </a:endParaRPr>
          </a:p>
          <a:p>
            <a:endParaRPr lang="en-GB" sz="1800" b="0" dirty="0"/>
          </a:p>
        </p:txBody>
      </p:sp>
      <p:sp>
        <p:nvSpPr>
          <p:cNvPr id="8" name="Rectangle 7"/>
          <p:cNvSpPr/>
          <p:nvPr/>
        </p:nvSpPr>
        <p:spPr>
          <a:xfrm>
            <a:off x="1547664" y="764704"/>
            <a:ext cx="5931613" cy="4447371"/>
          </a:xfrm>
          <a:prstGeom prst="rect">
            <a:avLst/>
          </a:prstGeom>
        </p:spPr>
        <p:txBody>
          <a:bodyPr wrap="square">
            <a:spAutoFit/>
          </a:bodyPr>
          <a:lstStyle/>
          <a:p>
            <a:r>
              <a:rPr lang="en-GB" sz="1000" b="1" dirty="0">
                <a:solidFill>
                  <a:srgbClr val="C00000"/>
                </a:solidFill>
                <a:latin typeface="+mn-lt"/>
              </a:rPr>
              <a:t>Exercise </a:t>
            </a:r>
            <a:r>
              <a:rPr lang="en-GB" sz="1000" b="1" dirty="0" smtClean="0">
                <a:solidFill>
                  <a:srgbClr val="C00000"/>
                </a:solidFill>
                <a:latin typeface="+mn-lt"/>
              </a:rPr>
              <a:t>2</a:t>
            </a:r>
            <a:r>
              <a:rPr lang="en-GB" sz="1000" b="1" dirty="0">
                <a:solidFill>
                  <a:srgbClr val="C00000"/>
                </a:solidFill>
                <a:latin typeface="+mn-lt"/>
              </a:rPr>
              <a:t>		</a:t>
            </a:r>
            <a:r>
              <a:rPr lang="en-GB" sz="1000" b="1" dirty="0" smtClean="0">
                <a:solidFill>
                  <a:srgbClr val="C00000"/>
                </a:solidFill>
                <a:latin typeface="+mn-lt"/>
              </a:rPr>
              <a:t>Victorian Days </a:t>
            </a:r>
          </a:p>
          <a:p>
            <a:r>
              <a:rPr lang="en-GB" sz="1000" b="1" dirty="0">
                <a:solidFill>
                  <a:srgbClr val="C00000"/>
                </a:solidFill>
                <a:latin typeface="+mn-lt"/>
              </a:rPr>
              <a:t>This exercise describes the day of a thirteen year old scullery maid in the 1890s.</a:t>
            </a:r>
            <a:endParaRPr lang="en-GB" sz="1000" dirty="0">
              <a:solidFill>
                <a:srgbClr val="C00000"/>
              </a:solidFill>
              <a:latin typeface="+mn-lt"/>
            </a:endParaRPr>
          </a:p>
          <a:p>
            <a:endParaRPr lang="en-GB" sz="1000" dirty="0">
              <a:solidFill>
                <a:srgbClr val="C00000"/>
              </a:solidFill>
              <a:latin typeface="+mn-lt"/>
            </a:endParaRPr>
          </a:p>
          <a:p>
            <a:r>
              <a:rPr lang="en-GB" sz="1100" b="1" dirty="0" smtClean="0">
                <a:solidFill>
                  <a:srgbClr val="6600FF"/>
                </a:solidFill>
                <a:latin typeface="+mn-lt"/>
              </a:rPr>
              <a:t>1.</a:t>
            </a:r>
            <a:r>
              <a:rPr lang="en-GB" sz="1100" dirty="0" smtClean="0">
                <a:solidFill>
                  <a:srgbClr val="6600FF"/>
                </a:solidFill>
                <a:latin typeface="+mn-lt"/>
              </a:rPr>
              <a:t>I </a:t>
            </a:r>
            <a:r>
              <a:rPr lang="en-GB" sz="1100" u="sng" dirty="0">
                <a:solidFill>
                  <a:srgbClr val="6600FF"/>
                </a:solidFill>
                <a:latin typeface="+mn-lt"/>
              </a:rPr>
              <a:t>rise wearily </a:t>
            </a:r>
            <a:r>
              <a:rPr lang="en-GB" sz="1100" dirty="0">
                <a:solidFill>
                  <a:srgbClr val="6600FF"/>
                </a:solidFill>
                <a:latin typeface="+mn-lt"/>
              </a:rPr>
              <a:t>at 5.30, </a:t>
            </a:r>
            <a:r>
              <a:rPr lang="en-GB" sz="1100" u="sng" dirty="0">
                <a:solidFill>
                  <a:srgbClr val="6600FF"/>
                </a:solidFill>
                <a:latin typeface="+mn-lt"/>
              </a:rPr>
              <a:t>dressing hurriedly </a:t>
            </a:r>
            <a:r>
              <a:rPr lang="en-GB" sz="1100" dirty="0">
                <a:solidFill>
                  <a:srgbClr val="6600FF"/>
                </a:solidFill>
                <a:latin typeface="+mn-lt"/>
              </a:rPr>
              <a:t>in the cold and dark.</a:t>
            </a:r>
          </a:p>
          <a:p>
            <a:r>
              <a:rPr lang="en-GB" sz="1100" b="1" dirty="0">
                <a:solidFill>
                  <a:srgbClr val="6600FF"/>
                </a:solidFill>
                <a:latin typeface="+mn-lt"/>
              </a:rPr>
              <a:t> </a:t>
            </a:r>
            <a:endParaRPr lang="en-GB" sz="1100" dirty="0">
              <a:solidFill>
                <a:srgbClr val="6600FF"/>
              </a:solidFill>
              <a:latin typeface="+mn-lt"/>
            </a:endParaRPr>
          </a:p>
          <a:p>
            <a:r>
              <a:rPr lang="en-GB" sz="1100" b="1" dirty="0" smtClean="0">
                <a:solidFill>
                  <a:srgbClr val="6600FF"/>
                </a:solidFill>
                <a:latin typeface="+mn-lt"/>
              </a:rPr>
              <a:t>2.</a:t>
            </a:r>
            <a:r>
              <a:rPr lang="en-GB" sz="1100" dirty="0" smtClean="0">
                <a:solidFill>
                  <a:srgbClr val="6600FF"/>
                </a:solidFill>
                <a:latin typeface="+mn-lt"/>
              </a:rPr>
              <a:t>Downstairs </a:t>
            </a:r>
            <a:r>
              <a:rPr lang="en-GB" sz="1100" dirty="0">
                <a:solidFill>
                  <a:srgbClr val="6600FF"/>
                </a:solidFill>
                <a:latin typeface="+mn-lt"/>
              </a:rPr>
              <a:t>my first job is to light the kitchen fire. </a:t>
            </a:r>
            <a:r>
              <a:rPr lang="en-GB" sz="1100" dirty="0" smtClean="0">
                <a:solidFill>
                  <a:srgbClr val="6600FF"/>
                </a:solidFill>
                <a:latin typeface="+mn-lt"/>
              </a:rPr>
              <a:t>That </a:t>
            </a:r>
            <a:r>
              <a:rPr lang="en-GB" sz="1100" u="sng" dirty="0" smtClean="0">
                <a:solidFill>
                  <a:srgbClr val="6600FF"/>
                </a:solidFill>
                <a:latin typeface="+mn-lt"/>
              </a:rPr>
              <a:t>quickly </a:t>
            </a:r>
            <a:r>
              <a:rPr lang="en-GB" sz="1100" u="sng" dirty="0">
                <a:solidFill>
                  <a:srgbClr val="6600FF"/>
                </a:solidFill>
                <a:latin typeface="+mn-lt"/>
              </a:rPr>
              <a:t>done</a:t>
            </a:r>
            <a:r>
              <a:rPr lang="en-GB" sz="1100" dirty="0">
                <a:solidFill>
                  <a:srgbClr val="6600FF"/>
                </a:solidFill>
                <a:latin typeface="+mn-lt"/>
              </a:rPr>
              <a:t>, I have to heat the water so the squire can </a:t>
            </a:r>
            <a:r>
              <a:rPr lang="en-GB" sz="1100" u="sng" dirty="0">
                <a:solidFill>
                  <a:srgbClr val="6600FF"/>
                </a:solidFill>
                <a:latin typeface="+mn-lt"/>
              </a:rPr>
              <a:t>wash </a:t>
            </a:r>
            <a:r>
              <a:rPr lang="en-GB" sz="1100" u="sng" dirty="0" smtClean="0">
                <a:solidFill>
                  <a:srgbClr val="6600FF"/>
                </a:solidFill>
                <a:latin typeface="+mn-lt"/>
              </a:rPr>
              <a:t>comfortably </a:t>
            </a:r>
            <a:r>
              <a:rPr lang="en-GB" sz="1100" dirty="0">
                <a:solidFill>
                  <a:srgbClr val="6600FF"/>
                </a:solidFill>
                <a:latin typeface="+mn-lt"/>
              </a:rPr>
              <a:t>in warm water.</a:t>
            </a:r>
          </a:p>
          <a:p>
            <a:r>
              <a:rPr lang="en-GB" sz="1100" b="1" dirty="0">
                <a:solidFill>
                  <a:srgbClr val="6600FF"/>
                </a:solidFill>
                <a:latin typeface="+mn-lt"/>
              </a:rPr>
              <a:t> </a:t>
            </a:r>
            <a:endParaRPr lang="en-GB" sz="1100" dirty="0">
              <a:solidFill>
                <a:srgbClr val="6600FF"/>
              </a:solidFill>
              <a:latin typeface="+mn-lt"/>
            </a:endParaRPr>
          </a:p>
          <a:p>
            <a:r>
              <a:rPr lang="en-GB" sz="1100" b="1" dirty="0" smtClean="0">
                <a:solidFill>
                  <a:srgbClr val="6600FF"/>
                </a:solidFill>
                <a:latin typeface="+mn-lt"/>
              </a:rPr>
              <a:t>3.</a:t>
            </a:r>
            <a:r>
              <a:rPr lang="en-GB" sz="1100" dirty="0" smtClean="0">
                <a:solidFill>
                  <a:srgbClr val="6600FF"/>
                </a:solidFill>
                <a:latin typeface="+mn-lt"/>
              </a:rPr>
              <a:t>Other </a:t>
            </a:r>
            <a:r>
              <a:rPr lang="en-GB" sz="1100" dirty="0">
                <a:solidFill>
                  <a:srgbClr val="6600FF"/>
                </a:solidFill>
                <a:latin typeface="+mn-lt"/>
              </a:rPr>
              <a:t>servants arrive.  Everyone bustles about getting the </a:t>
            </a:r>
            <a:r>
              <a:rPr lang="en-GB" sz="1100" dirty="0" smtClean="0">
                <a:solidFill>
                  <a:srgbClr val="6600FF"/>
                </a:solidFill>
                <a:latin typeface="+mn-lt"/>
              </a:rPr>
              <a:t>family’s </a:t>
            </a:r>
            <a:r>
              <a:rPr lang="en-GB" sz="1100" dirty="0">
                <a:solidFill>
                  <a:srgbClr val="6600FF"/>
                </a:solidFill>
                <a:latin typeface="+mn-lt"/>
              </a:rPr>
              <a:t>breakfast. </a:t>
            </a:r>
            <a:r>
              <a:rPr lang="en-GB" sz="1100" dirty="0" smtClean="0">
                <a:solidFill>
                  <a:srgbClr val="6600FF"/>
                </a:solidFill>
                <a:latin typeface="+mn-lt"/>
              </a:rPr>
              <a:t>Cook </a:t>
            </a:r>
            <a:r>
              <a:rPr lang="en-GB" sz="1100" dirty="0">
                <a:solidFill>
                  <a:srgbClr val="6600FF"/>
                </a:solidFill>
                <a:latin typeface="+mn-lt"/>
              </a:rPr>
              <a:t>is generally bad tempered at this time </a:t>
            </a:r>
            <a:r>
              <a:rPr lang="en-GB" sz="1100" dirty="0" smtClean="0">
                <a:solidFill>
                  <a:srgbClr val="6600FF"/>
                </a:solidFill>
                <a:latin typeface="+mn-lt"/>
              </a:rPr>
              <a:t>of </a:t>
            </a:r>
            <a:r>
              <a:rPr lang="en-GB" sz="1100" dirty="0">
                <a:solidFill>
                  <a:srgbClr val="6600FF"/>
                </a:solidFill>
                <a:latin typeface="+mn-lt"/>
              </a:rPr>
              <a:t>the morning and </a:t>
            </a:r>
            <a:r>
              <a:rPr lang="en-GB" sz="1100" u="sng" dirty="0">
                <a:solidFill>
                  <a:srgbClr val="6600FF"/>
                </a:solidFill>
                <a:latin typeface="+mn-lt"/>
              </a:rPr>
              <a:t>scolds us fiercely</a:t>
            </a:r>
            <a:r>
              <a:rPr lang="en-GB" sz="1100" dirty="0">
                <a:solidFill>
                  <a:srgbClr val="6600FF"/>
                </a:solidFill>
                <a:latin typeface="+mn-lt"/>
              </a:rPr>
              <a:t>.</a:t>
            </a:r>
          </a:p>
          <a:p>
            <a:r>
              <a:rPr lang="en-GB" sz="1100" b="1" dirty="0">
                <a:solidFill>
                  <a:srgbClr val="6600FF"/>
                </a:solidFill>
                <a:latin typeface="+mn-lt"/>
              </a:rPr>
              <a:t> </a:t>
            </a:r>
            <a:endParaRPr lang="en-GB" sz="1100" dirty="0">
              <a:solidFill>
                <a:srgbClr val="6600FF"/>
              </a:solidFill>
              <a:latin typeface="+mn-lt"/>
            </a:endParaRPr>
          </a:p>
          <a:p>
            <a:r>
              <a:rPr lang="en-GB" sz="1100" b="1" dirty="0" smtClean="0">
                <a:solidFill>
                  <a:srgbClr val="6600FF"/>
                </a:solidFill>
                <a:latin typeface="+mn-lt"/>
              </a:rPr>
              <a:t>4.</a:t>
            </a:r>
            <a:r>
              <a:rPr lang="en-GB" sz="1100" dirty="0" smtClean="0">
                <a:solidFill>
                  <a:srgbClr val="6600FF"/>
                </a:solidFill>
                <a:latin typeface="+mn-lt"/>
              </a:rPr>
              <a:t>After </a:t>
            </a:r>
            <a:r>
              <a:rPr lang="en-GB" sz="1100" dirty="0">
                <a:solidFill>
                  <a:srgbClr val="6600FF"/>
                </a:solidFill>
                <a:latin typeface="+mn-lt"/>
              </a:rPr>
              <a:t>the family have had their breakfast we go to chapel. </a:t>
            </a:r>
            <a:r>
              <a:rPr lang="en-GB" sz="1100" dirty="0" smtClean="0">
                <a:solidFill>
                  <a:srgbClr val="6600FF"/>
                </a:solidFill>
                <a:latin typeface="+mn-lt"/>
              </a:rPr>
              <a:t>I </a:t>
            </a:r>
            <a:r>
              <a:rPr lang="en-GB" sz="1100" dirty="0">
                <a:solidFill>
                  <a:srgbClr val="6600FF"/>
                </a:solidFill>
                <a:latin typeface="+mn-lt"/>
              </a:rPr>
              <a:t>l</a:t>
            </a:r>
            <a:r>
              <a:rPr lang="en-GB" sz="1100" dirty="0" smtClean="0">
                <a:solidFill>
                  <a:srgbClr val="6600FF"/>
                </a:solidFill>
                <a:latin typeface="+mn-lt"/>
              </a:rPr>
              <a:t>ove </a:t>
            </a:r>
            <a:r>
              <a:rPr lang="en-GB" sz="1100" dirty="0">
                <a:solidFill>
                  <a:srgbClr val="6600FF"/>
                </a:solidFill>
                <a:latin typeface="+mn-lt"/>
              </a:rPr>
              <a:t>the hymns. </a:t>
            </a:r>
            <a:r>
              <a:rPr lang="en-GB" sz="1100" dirty="0" smtClean="0">
                <a:solidFill>
                  <a:srgbClr val="6600FF"/>
                </a:solidFill>
                <a:latin typeface="+mn-lt"/>
              </a:rPr>
              <a:t>I </a:t>
            </a:r>
            <a:r>
              <a:rPr lang="en-GB" sz="1100" dirty="0">
                <a:solidFill>
                  <a:srgbClr val="6600FF"/>
                </a:solidFill>
                <a:latin typeface="+mn-lt"/>
              </a:rPr>
              <a:t>also </a:t>
            </a:r>
            <a:r>
              <a:rPr lang="en-GB" sz="1100" u="sng" dirty="0">
                <a:solidFill>
                  <a:srgbClr val="6600FF"/>
                </a:solidFill>
                <a:latin typeface="+mn-lt"/>
              </a:rPr>
              <a:t>smile shyly</a:t>
            </a:r>
            <a:r>
              <a:rPr lang="en-GB" sz="1100" dirty="0">
                <a:solidFill>
                  <a:srgbClr val="6600FF"/>
                </a:solidFill>
                <a:latin typeface="+mn-lt"/>
              </a:rPr>
              <a:t> at Matthews, the groom. </a:t>
            </a:r>
            <a:r>
              <a:rPr lang="en-GB" sz="1100" dirty="0" smtClean="0">
                <a:solidFill>
                  <a:srgbClr val="6600FF"/>
                </a:solidFill>
                <a:latin typeface="+mn-lt"/>
              </a:rPr>
              <a:t>I think </a:t>
            </a:r>
            <a:r>
              <a:rPr lang="en-GB" sz="1100" dirty="0">
                <a:solidFill>
                  <a:srgbClr val="6600FF"/>
                </a:solidFill>
                <a:latin typeface="+mn-lt"/>
              </a:rPr>
              <a:t>he’s really wonderful.</a:t>
            </a:r>
          </a:p>
          <a:p>
            <a:r>
              <a:rPr lang="en-GB" sz="1100" b="1" dirty="0">
                <a:solidFill>
                  <a:srgbClr val="6600FF"/>
                </a:solidFill>
                <a:latin typeface="+mn-lt"/>
              </a:rPr>
              <a:t> </a:t>
            </a:r>
            <a:endParaRPr lang="en-GB" sz="1100" dirty="0">
              <a:solidFill>
                <a:srgbClr val="6600FF"/>
              </a:solidFill>
              <a:latin typeface="+mn-lt"/>
            </a:endParaRPr>
          </a:p>
          <a:p>
            <a:r>
              <a:rPr lang="en-GB" sz="1100" b="1" dirty="0" smtClean="0">
                <a:solidFill>
                  <a:srgbClr val="6600FF"/>
                </a:solidFill>
                <a:latin typeface="+mn-lt"/>
              </a:rPr>
              <a:t>5.</a:t>
            </a:r>
            <a:r>
              <a:rPr lang="en-GB" sz="1100" dirty="0" smtClean="0">
                <a:solidFill>
                  <a:srgbClr val="6600FF"/>
                </a:solidFill>
                <a:latin typeface="+mn-lt"/>
              </a:rPr>
              <a:t>When </a:t>
            </a:r>
            <a:r>
              <a:rPr lang="en-GB" sz="1100" dirty="0">
                <a:solidFill>
                  <a:srgbClr val="6600FF"/>
                </a:solidFill>
                <a:latin typeface="+mn-lt"/>
              </a:rPr>
              <a:t>chapel is over, the kitchen maids begin their endless </a:t>
            </a:r>
            <a:r>
              <a:rPr lang="en-GB" sz="1100" dirty="0" smtClean="0">
                <a:solidFill>
                  <a:srgbClr val="6600FF"/>
                </a:solidFill>
                <a:latin typeface="+mn-lt"/>
              </a:rPr>
              <a:t>preparing </a:t>
            </a:r>
            <a:r>
              <a:rPr lang="en-GB" sz="1100" dirty="0">
                <a:solidFill>
                  <a:srgbClr val="6600FF"/>
                </a:solidFill>
                <a:latin typeface="+mn-lt"/>
              </a:rPr>
              <a:t>of vegetables.  I am </a:t>
            </a:r>
            <a:r>
              <a:rPr lang="en-GB" sz="1100" u="sng" dirty="0">
                <a:solidFill>
                  <a:srgbClr val="6600FF"/>
                </a:solidFill>
                <a:latin typeface="+mn-lt"/>
              </a:rPr>
              <a:t>forever hurrying </a:t>
            </a:r>
            <a:r>
              <a:rPr lang="en-GB" sz="1100" dirty="0">
                <a:solidFill>
                  <a:srgbClr val="6600FF"/>
                </a:solidFill>
                <a:latin typeface="+mn-lt"/>
              </a:rPr>
              <a:t>to and fro </a:t>
            </a:r>
            <a:r>
              <a:rPr lang="en-GB" sz="1100" dirty="0" smtClean="0">
                <a:solidFill>
                  <a:srgbClr val="6600FF"/>
                </a:solidFill>
                <a:latin typeface="+mn-lt"/>
              </a:rPr>
              <a:t>fetching </a:t>
            </a:r>
            <a:r>
              <a:rPr lang="en-GB" sz="1100" dirty="0">
                <a:solidFill>
                  <a:srgbClr val="6600FF"/>
                </a:solidFill>
                <a:latin typeface="+mn-lt"/>
              </a:rPr>
              <a:t>water from the pump in the yard.</a:t>
            </a:r>
          </a:p>
          <a:p>
            <a:r>
              <a:rPr lang="en-GB" sz="1100" b="1" dirty="0">
                <a:solidFill>
                  <a:srgbClr val="6600FF"/>
                </a:solidFill>
                <a:latin typeface="+mn-lt"/>
              </a:rPr>
              <a:t> </a:t>
            </a:r>
            <a:endParaRPr lang="en-GB" sz="1100" dirty="0">
              <a:solidFill>
                <a:srgbClr val="6600FF"/>
              </a:solidFill>
              <a:latin typeface="+mn-lt"/>
            </a:endParaRPr>
          </a:p>
          <a:p>
            <a:r>
              <a:rPr lang="en-GB" sz="1100" b="1" dirty="0" smtClean="0">
                <a:solidFill>
                  <a:srgbClr val="6600FF"/>
                </a:solidFill>
                <a:latin typeface="+mn-lt"/>
              </a:rPr>
              <a:t>6.</a:t>
            </a:r>
            <a:r>
              <a:rPr lang="en-GB" sz="1100" dirty="0" smtClean="0">
                <a:solidFill>
                  <a:srgbClr val="6600FF"/>
                </a:solidFill>
                <a:latin typeface="+mn-lt"/>
              </a:rPr>
              <a:t>Once </a:t>
            </a:r>
            <a:r>
              <a:rPr lang="en-GB" sz="1100" dirty="0">
                <a:solidFill>
                  <a:srgbClr val="6600FF"/>
                </a:solidFill>
                <a:latin typeface="+mn-lt"/>
              </a:rPr>
              <a:t>the family have had lunch, I’ve got sewing to do.  I have to </a:t>
            </a:r>
            <a:r>
              <a:rPr lang="en-GB" sz="1100" dirty="0" smtClean="0">
                <a:solidFill>
                  <a:srgbClr val="6600FF"/>
                </a:solidFill>
                <a:latin typeface="+mn-lt"/>
              </a:rPr>
              <a:t>make </a:t>
            </a:r>
            <a:r>
              <a:rPr lang="en-GB" sz="1100" dirty="0">
                <a:solidFill>
                  <a:srgbClr val="6600FF"/>
                </a:solidFill>
                <a:latin typeface="+mn-lt"/>
              </a:rPr>
              <a:t>all of my own clothes. </a:t>
            </a:r>
            <a:r>
              <a:rPr lang="en-GB" sz="1100" dirty="0" smtClean="0">
                <a:solidFill>
                  <a:srgbClr val="6600FF"/>
                </a:solidFill>
                <a:latin typeface="+mn-lt"/>
              </a:rPr>
              <a:t>I </a:t>
            </a:r>
            <a:r>
              <a:rPr lang="en-GB" sz="1100" dirty="0">
                <a:solidFill>
                  <a:srgbClr val="6600FF"/>
                </a:solidFill>
                <a:latin typeface="+mn-lt"/>
              </a:rPr>
              <a:t>think it’s incredibly unfair. </a:t>
            </a:r>
            <a:r>
              <a:rPr lang="en-GB" sz="1100" dirty="0" smtClean="0">
                <a:solidFill>
                  <a:srgbClr val="6600FF"/>
                </a:solidFill>
                <a:latin typeface="+mn-lt"/>
              </a:rPr>
              <a:t>The men </a:t>
            </a:r>
            <a:r>
              <a:rPr lang="en-GB" sz="1100" dirty="0">
                <a:solidFill>
                  <a:srgbClr val="6600FF"/>
                </a:solidFill>
                <a:latin typeface="+mn-lt"/>
              </a:rPr>
              <a:t>servants get all their clothes </a:t>
            </a:r>
            <a:r>
              <a:rPr lang="en-GB" sz="1100" u="sng" dirty="0">
                <a:solidFill>
                  <a:srgbClr val="6600FF"/>
                </a:solidFill>
                <a:latin typeface="+mn-lt"/>
              </a:rPr>
              <a:t>freely provided</a:t>
            </a:r>
            <a:r>
              <a:rPr lang="en-GB" sz="1100" dirty="0">
                <a:solidFill>
                  <a:srgbClr val="6600FF"/>
                </a:solidFill>
                <a:latin typeface="+mn-lt"/>
              </a:rPr>
              <a:t>.</a:t>
            </a:r>
          </a:p>
          <a:p>
            <a:r>
              <a:rPr lang="en-GB" sz="1100" b="1" dirty="0">
                <a:solidFill>
                  <a:srgbClr val="6600FF"/>
                </a:solidFill>
                <a:latin typeface="+mn-lt"/>
              </a:rPr>
              <a:t> </a:t>
            </a:r>
            <a:endParaRPr lang="en-GB" sz="1100" dirty="0">
              <a:solidFill>
                <a:srgbClr val="6600FF"/>
              </a:solidFill>
              <a:latin typeface="+mn-lt"/>
            </a:endParaRPr>
          </a:p>
          <a:p>
            <a:r>
              <a:rPr lang="en-GB" sz="1100" b="1" dirty="0" smtClean="0">
                <a:solidFill>
                  <a:srgbClr val="6600FF"/>
                </a:solidFill>
                <a:latin typeface="+mn-lt"/>
              </a:rPr>
              <a:t>7.</a:t>
            </a:r>
            <a:r>
              <a:rPr lang="en-GB" sz="1100" dirty="0" smtClean="0">
                <a:solidFill>
                  <a:srgbClr val="6600FF"/>
                </a:solidFill>
                <a:latin typeface="+mn-lt"/>
              </a:rPr>
              <a:t>The </a:t>
            </a:r>
            <a:r>
              <a:rPr lang="en-GB" sz="1100" dirty="0">
                <a:solidFill>
                  <a:srgbClr val="6600FF"/>
                </a:solidFill>
                <a:latin typeface="+mn-lt"/>
              </a:rPr>
              <a:t>family eat about 8.00.  Then I’m </a:t>
            </a:r>
            <a:r>
              <a:rPr lang="en-GB" sz="1100" u="sng" dirty="0">
                <a:solidFill>
                  <a:srgbClr val="6600FF"/>
                </a:solidFill>
                <a:latin typeface="+mn-lt"/>
              </a:rPr>
              <a:t>rushing madly </a:t>
            </a:r>
            <a:r>
              <a:rPr lang="en-GB" sz="1100" dirty="0">
                <a:solidFill>
                  <a:srgbClr val="6600FF"/>
                </a:solidFill>
                <a:latin typeface="+mn-lt"/>
              </a:rPr>
              <a:t>about, </a:t>
            </a:r>
            <a:r>
              <a:rPr lang="en-GB" sz="1100" dirty="0" smtClean="0">
                <a:solidFill>
                  <a:srgbClr val="6600FF"/>
                </a:solidFill>
                <a:latin typeface="+mn-lt"/>
              </a:rPr>
              <a:t>collecting </a:t>
            </a:r>
            <a:r>
              <a:rPr lang="en-GB" sz="1100" dirty="0">
                <a:solidFill>
                  <a:srgbClr val="6600FF"/>
                </a:solidFill>
                <a:latin typeface="+mn-lt"/>
              </a:rPr>
              <a:t>dirty dishes from the service tray.  Sometimes if I </a:t>
            </a:r>
            <a:r>
              <a:rPr lang="en-GB" sz="1100" u="sng" dirty="0" smtClean="0">
                <a:solidFill>
                  <a:srgbClr val="6600FF"/>
                </a:solidFill>
                <a:latin typeface="+mn-lt"/>
              </a:rPr>
              <a:t>listen </a:t>
            </a:r>
            <a:r>
              <a:rPr lang="en-GB" sz="1100" u="sng" dirty="0">
                <a:solidFill>
                  <a:srgbClr val="6600FF"/>
                </a:solidFill>
                <a:latin typeface="+mn-lt"/>
              </a:rPr>
              <a:t>carefully</a:t>
            </a:r>
            <a:r>
              <a:rPr lang="en-GB" sz="1100" dirty="0">
                <a:solidFill>
                  <a:srgbClr val="6600FF"/>
                </a:solidFill>
                <a:latin typeface="+mn-lt"/>
              </a:rPr>
              <a:t>, I can hear sounds of music and laughter coming </a:t>
            </a:r>
            <a:r>
              <a:rPr lang="en-GB" sz="1100" dirty="0" smtClean="0">
                <a:solidFill>
                  <a:srgbClr val="6600FF"/>
                </a:solidFill>
                <a:latin typeface="+mn-lt"/>
              </a:rPr>
              <a:t>from </a:t>
            </a:r>
            <a:r>
              <a:rPr lang="en-GB" sz="1100" dirty="0">
                <a:solidFill>
                  <a:srgbClr val="6600FF"/>
                </a:solidFill>
                <a:latin typeface="+mn-lt"/>
              </a:rPr>
              <a:t>the dining room.  It’s like Heaven.</a:t>
            </a:r>
          </a:p>
          <a:p>
            <a:r>
              <a:rPr lang="en-GB" sz="1100" b="1" dirty="0">
                <a:solidFill>
                  <a:srgbClr val="6600FF"/>
                </a:solidFill>
                <a:latin typeface="+mn-lt"/>
              </a:rPr>
              <a:t> </a:t>
            </a:r>
            <a:endParaRPr lang="en-GB" sz="1100" dirty="0">
              <a:solidFill>
                <a:srgbClr val="6600FF"/>
              </a:solidFill>
              <a:latin typeface="+mn-lt"/>
            </a:endParaRPr>
          </a:p>
          <a:p>
            <a:r>
              <a:rPr lang="en-GB" sz="1100" b="1" dirty="0" smtClean="0">
                <a:solidFill>
                  <a:srgbClr val="6600FF"/>
                </a:solidFill>
                <a:latin typeface="+mn-lt"/>
              </a:rPr>
              <a:t>8.</a:t>
            </a:r>
            <a:r>
              <a:rPr lang="en-GB" sz="1100" dirty="0" smtClean="0">
                <a:solidFill>
                  <a:srgbClr val="6600FF"/>
                </a:solidFill>
                <a:latin typeface="+mn-lt"/>
              </a:rPr>
              <a:t>At </a:t>
            </a:r>
            <a:r>
              <a:rPr lang="en-GB" sz="1100" dirty="0">
                <a:solidFill>
                  <a:srgbClr val="6600FF"/>
                </a:solidFill>
                <a:latin typeface="+mn-lt"/>
              </a:rPr>
              <a:t>10.30 I am still washing dishes but I am </a:t>
            </a:r>
            <a:r>
              <a:rPr lang="en-GB" sz="1100" u="sng" dirty="0">
                <a:solidFill>
                  <a:srgbClr val="6600FF"/>
                </a:solidFill>
                <a:latin typeface="+mn-lt"/>
              </a:rPr>
              <a:t>hopelessly tired</a:t>
            </a:r>
            <a:r>
              <a:rPr lang="en-GB" sz="1100" dirty="0">
                <a:solidFill>
                  <a:srgbClr val="6600FF"/>
                </a:solidFill>
                <a:latin typeface="+mn-lt"/>
              </a:rPr>
              <a:t>.  I </a:t>
            </a:r>
            <a:r>
              <a:rPr lang="en-GB" sz="1100" dirty="0" smtClean="0">
                <a:solidFill>
                  <a:srgbClr val="6600FF"/>
                </a:solidFill>
                <a:latin typeface="+mn-lt"/>
              </a:rPr>
              <a:t>get </a:t>
            </a:r>
            <a:r>
              <a:rPr lang="en-GB" sz="1100" dirty="0">
                <a:solidFill>
                  <a:srgbClr val="6600FF"/>
                </a:solidFill>
                <a:latin typeface="+mn-lt"/>
              </a:rPr>
              <a:t>one day’s holiday a month.  I earn only a few shillings a </a:t>
            </a:r>
            <a:r>
              <a:rPr lang="en-GB" sz="1100" dirty="0" smtClean="0">
                <a:solidFill>
                  <a:srgbClr val="6600FF"/>
                </a:solidFill>
                <a:latin typeface="+mn-lt"/>
              </a:rPr>
              <a:t>month</a:t>
            </a:r>
            <a:r>
              <a:rPr lang="en-GB" sz="1100" dirty="0">
                <a:solidFill>
                  <a:srgbClr val="6600FF"/>
                </a:solidFill>
                <a:latin typeface="+mn-lt"/>
              </a:rPr>
              <a:t>.  Sometimes I could </a:t>
            </a:r>
            <a:r>
              <a:rPr lang="en-GB" sz="1100" u="sng" dirty="0">
                <a:solidFill>
                  <a:srgbClr val="6600FF"/>
                </a:solidFill>
                <a:latin typeface="+mn-lt"/>
              </a:rPr>
              <a:t>cry with misery</a:t>
            </a:r>
            <a:r>
              <a:rPr lang="en-GB" sz="1100" dirty="0">
                <a:solidFill>
                  <a:srgbClr val="6600FF"/>
                </a:solidFill>
                <a:latin typeface="+mn-lt"/>
              </a:rPr>
              <a:t>. </a:t>
            </a:r>
          </a:p>
        </p:txBody>
      </p:sp>
    </p:spTree>
    <p:extLst>
      <p:ext uri="{BB962C8B-B14F-4D97-AF65-F5344CB8AC3E}">
        <p14:creationId xmlns:p14="http://schemas.microsoft.com/office/powerpoint/2010/main" val="544669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633264"/>
            <a:ext cx="5184576" cy="4523928"/>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000" dirty="0">
                <a:solidFill>
                  <a:srgbClr val="6600FF"/>
                </a:solidFill>
              </a:rPr>
              <a:t>	</a:t>
            </a:r>
            <a:endParaRPr lang="en-GB" sz="1000" dirty="0" smtClean="0">
              <a:solidFill>
                <a:srgbClr val="6600FF"/>
              </a:solidFill>
            </a:endParaRPr>
          </a:p>
          <a:p>
            <a:endParaRPr lang="en-GB" sz="1800" b="0" dirty="0"/>
          </a:p>
        </p:txBody>
      </p:sp>
      <p:sp>
        <p:nvSpPr>
          <p:cNvPr id="8" name="Rectangle 7"/>
          <p:cNvSpPr/>
          <p:nvPr/>
        </p:nvSpPr>
        <p:spPr>
          <a:xfrm>
            <a:off x="1547664" y="764704"/>
            <a:ext cx="5931613" cy="3539430"/>
          </a:xfrm>
          <a:prstGeom prst="rect">
            <a:avLst/>
          </a:prstGeom>
        </p:spPr>
        <p:txBody>
          <a:bodyPr wrap="square">
            <a:spAutoFit/>
          </a:bodyPr>
          <a:lstStyle/>
          <a:p>
            <a:r>
              <a:rPr lang="en-GB" sz="1400" b="1" dirty="0">
                <a:solidFill>
                  <a:srgbClr val="C00000"/>
                </a:solidFill>
                <a:latin typeface="+mn-lt"/>
              </a:rPr>
              <a:t>Adjectives and Adverbs</a:t>
            </a:r>
            <a:endParaRPr lang="en-GB" sz="1400" dirty="0">
              <a:solidFill>
                <a:srgbClr val="C00000"/>
              </a:solidFill>
              <a:latin typeface="+mn-lt"/>
            </a:endParaRPr>
          </a:p>
          <a:p>
            <a:r>
              <a:rPr lang="en-GB" sz="1400" dirty="0">
                <a:solidFill>
                  <a:srgbClr val="C00000"/>
                </a:solidFill>
                <a:latin typeface="+mn-lt"/>
              </a:rPr>
              <a:t> </a:t>
            </a:r>
          </a:p>
          <a:p>
            <a:r>
              <a:rPr lang="en-GB" sz="1400" dirty="0">
                <a:solidFill>
                  <a:srgbClr val="C00000"/>
                </a:solidFill>
                <a:latin typeface="+mn-lt"/>
              </a:rPr>
              <a:t>An </a:t>
            </a:r>
            <a:r>
              <a:rPr lang="en-GB" sz="1400" b="1" dirty="0">
                <a:solidFill>
                  <a:srgbClr val="C00000"/>
                </a:solidFill>
                <a:latin typeface="+mn-lt"/>
              </a:rPr>
              <a:t>adjective</a:t>
            </a:r>
            <a:r>
              <a:rPr lang="en-GB" sz="1400" dirty="0">
                <a:solidFill>
                  <a:srgbClr val="C00000"/>
                </a:solidFill>
                <a:latin typeface="+mn-lt"/>
              </a:rPr>
              <a:t> is a word that tells you more about a </a:t>
            </a:r>
            <a:r>
              <a:rPr lang="en-GB" sz="1400" b="1" dirty="0">
                <a:solidFill>
                  <a:srgbClr val="C00000"/>
                </a:solidFill>
                <a:latin typeface="+mn-lt"/>
              </a:rPr>
              <a:t>noun</a:t>
            </a:r>
            <a:r>
              <a:rPr lang="en-GB" sz="1400" dirty="0">
                <a:solidFill>
                  <a:srgbClr val="C00000"/>
                </a:solidFill>
                <a:latin typeface="+mn-lt"/>
              </a:rPr>
              <a:t> </a:t>
            </a:r>
            <a:br>
              <a:rPr lang="en-GB" sz="1400" dirty="0">
                <a:solidFill>
                  <a:srgbClr val="C00000"/>
                </a:solidFill>
                <a:latin typeface="+mn-lt"/>
              </a:rPr>
            </a:br>
            <a:r>
              <a:rPr lang="en-GB" sz="1400" dirty="0">
                <a:solidFill>
                  <a:srgbClr val="C00000"/>
                </a:solidFill>
                <a:latin typeface="+mn-lt"/>
              </a:rPr>
              <a:t>(person, place, animal or thing).</a:t>
            </a:r>
          </a:p>
          <a:p>
            <a:r>
              <a:rPr lang="en-GB" sz="1400" dirty="0">
                <a:solidFill>
                  <a:srgbClr val="C00000"/>
                </a:solidFill>
                <a:latin typeface="+mn-lt"/>
              </a:rPr>
              <a:t> </a:t>
            </a:r>
          </a:p>
          <a:p>
            <a:r>
              <a:rPr lang="en-GB" sz="1400" b="1" dirty="0">
                <a:solidFill>
                  <a:srgbClr val="C00000"/>
                </a:solidFill>
                <a:latin typeface="+mn-lt"/>
              </a:rPr>
              <a:t>Examples of Adjectives</a:t>
            </a:r>
            <a:r>
              <a:rPr lang="en-GB" sz="1400" dirty="0">
                <a:solidFill>
                  <a:srgbClr val="C00000"/>
                </a:solidFill>
                <a:latin typeface="+mn-lt"/>
              </a:rPr>
              <a:t/>
            </a:r>
            <a:br>
              <a:rPr lang="en-GB" sz="1400" dirty="0">
                <a:solidFill>
                  <a:srgbClr val="C00000"/>
                </a:solidFill>
                <a:latin typeface="+mn-lt"/>
              </a:rPr>
            </a:br>
            <a:r>
              <a:rPr lang="en-GB" sz="1400" dirty="0">
                <a:solidFill>
                  <a:srgbClr val="C00000"/>
                </a:solidFill>
                <a:latin typeface="+mn-lt"/>
              </a:rPr>
              <a:t>Mary is a </a:t>
            </a:r>
            <a:r>
              <a:rPr lang="en-GB" sz="1400" b="1" dirty="0">
                <a:solidFill>
                  <a:srgbClr val="C00000"/>
                </a:solidFill>
                <a:latin typeface="+mn-lt"/>
              </a:rPr>
              <a:t>bad</a:t>
            </a:r>
            <a:r>
              <a:rPr lang="en-GB" sz="1400" dirty="0">
                <a:solidFill>
                  <a:srgbClr val="C00000"/>
                </a:solidFill>
                <a:latin typeface="+mn-lt"/>
              </a:rPr>
              <a:t> girl.	(</a:t>
            </a:r>
            <a:r>
              <a:rPr lang="en-GB" sz="1400" b="1" i="1" dirty="0">
                <a:solidFill>
                  <a:srgbClr val="C00000"/>
                </a:solidFill>
                <a:latin typeface="+mn-lt"/>
              </a:rPr>
              <a:t>Bad </a:t>
            </a:r>
            <a:r>
              <a:rPr lang="en-GB" sz="1400" dirty="0">
                <a:solidFill>
                  <a:srgbClr val="C00000"/>
                </a:solidFill>
                <a:latin typeface="+mn-lt"/>
              </a:rPr>
              <a:t>tells you more about </a:t>
            </a:r>
            <a:r>
              <a:rPr lang="en-GB" sz="1400" b="1" dirty="0">
                <a:solidFill>
                  <a:srgbClr val="C00000"/>
                </a:solidFill>
                <a:latin typeface="+mn-lt"/>
              </a:rPr>
              <a:t>Mary</a:t>
            </a:r>
            <a:r>
              <a:rPr lang="en-GB" sz="1400" dirty="0">
                <a:solidFill>
                  <a:srgbClr val="C00000"/>
                </a:solidFill>
                <a:latin typeface="+mn-lt"/>
              </a:rPr>
              <a:t>.)</a:t>
            </a:r>
          </a:p>
          <a:p>
            <a:r>
              <a:rPr lang="en-GB" sz="1400" dirty="0">
                <a:solidFill>
                  <a:srgbClr val="C00000"/>
                </a:solidFill>
                <a:latin typeface="+mn-lt"/>
              </a:rPr>
              <a:t>John is a </a:t>
            </a:r>
            <a:r>
              <a:rPr lang="en-GB" sz="1400" b="1" dirty="0">
                <a:solidFill>
                  <a:srgbClr val="C00000"/>
                </a:solidFill>
                <a:latin typeface="+mn-lt"/>
              </a:rPr>
              <a:t>good</a:t>
            </a:r>
            <a:r>
              <a:rPr lang="en-GB" sz="1400" dirty="0">
                <a:solidFill>
                  <a:srgbClr val="C00000"/>
                </a:solidFill>
                <a:latin typeface="+mn-lt"/>
              </a:rPr>
              <a:t> boy.	(</a:t>
            </a:r>
            <a:r>
              <a:rPr lang="en-GB" sz="1400" b="1" i="1" dirty="0">
                <a:solidFill>
                  <a:srgbClr val="C00000"/>
                </a:solidFill>
                <a:latin typeface="+mn-lt"/>
              </a:rPr>
              <a:t>Good </a:t>
            </a:r>
            <a:r>
              <a:rPr lang="en-GB" sz="1400" dirty="0">
                <a:solidFill>
                  <a:srgbClr val="C00000"/>
                </a:solidFill>
                <a:latin typeface="+mn-lt"/>
              </a:rPr>
              <a:t>tells you more about </a:t>
            </a:r>
            <a:r>
              <a:rPr lang="en-GB" sz="1400" b="1" dirty="0">
                <a:solidFill>
                  <a:srgbClr val="C00000"/>
                </a:solidFill>
                <a:latin typeface="+mn-lt"/>
              </a:rPr>
              <a:t>John</a:t>
            </a:r>
            <a:r>
              <a:rPr lang="en-GB" sz="1400" dirty="0">
                <a:solidFill>
                  <a:srgbClr val="C00000"/>
                </a:solidFill>
                <a:latin typeface="+mn-lt"/>
              </a:rPr>
              <a:t>.)</a:t>
            </a:r>
          </a:p>
          <a:p>
            <a:r>
              <a:rPr lang="en-GB" sz="1400" dirty="0">
                <a:solidFill>
                  <a:srgbClr val="C00000"/>
                </a:solidFill>
                <a:latin typeface="+mn-lt"/>
              </a:rPr>
              <a:t> </a:t>
            </a:r>
          </a:p>
          <a:p>
            <a:r>
              <a:rPr lang="en-GB" sz="1400" dirty="0">
                <a:solidFill>
                  <a:srgbClr val="C00000"/>
                </a:solidFill>
                <a:latin typeface="+mn-lt"/>
              </a:rPr>
              <a:t>An </a:t>
            </a:r>
            <a:r>
              <a:rPr lang="en-GB" sz="1400" b="1" dirty="0">
                <a:solidFill>
                  <a:srgbClr val="C00000"/>
                </a:solidFill>
                <a:latin typeface="+mn-lt"/>
              </a:rPr>
              <a:t>adverb</a:t>
            </a:r>
            <a:r>
              <a:rPr lang="en-GB" sz="1400" dirty="0">
                <a:solidFill>
                  <a:srgbClr val="C00000"/>
                </a:solidFill>
                <a:latin typeface="+mn-lt"/>
              </a:rPr>
              <a:t> is a word that tells you more about </a:t>
            </a:r>
            <a:r>
              <a:rPr lang="en-GB" sz="1400" b="1" dirty="0">
                <a:solidFill>
                  <a:srgbClr val="C00000"/>
                </a:solidFill>
                <a:latin typeface="+mn-lt"/>
              </a:rPr>
              <a:t>how</a:t>
            </a:r>
            <a:r>
              <a:rPr lang="en-GB" sz="1400" dirty="0">
                <a:solidFill>
                  <a:srgbClr val="C00000"/>
                </a:solidFill>
                <a:latin typeface="+mn-lt"/>
              </a:rPr>
              <a:t> </a:t>
            </a:r>
            <a:br>
              <a:rPr lang="en-GB" sz="1400" dirty="0">
                <a:solidFill>
                  <a:srgbClr val="C00000"/>
                </a:solidFill>
                <a:latin typeface="+mn-lt"/>
              </a:rPr>
            </a:br>
            <a:r>
              <a:rPr lang="en-GB" sz="1400" dirty="0">
                <a:solidFill>
                  <a:srgbClr val="C00000"/>
                </a:solidFill>
                <a:latin typeface="+mn-lt"/>
              </a:rPr>
              <a:t>something was done.  Adverbs go with verbs (doing words).</a:t>
            </a:r>
          </a:p>
          <a:p>
            <a:r>
              <a:rPr lang="en-GB" sz="1400" dirty="0">
                <a:solidFill>
                  <a:srgbClr val="C00000"/>
                </a:solidFill>
                <a:latin typeface="+mn-lt"/>
              </a:rPr>
              <a:t> </a:t>
            </a:r>
          </a:p>
          <a:p>
            <a:r>
              <a:rPr lang="en-GB" sz="1400" b="1" dirty="0">
                <a:solidFill>
                  <a:srgbClr val="C00000"/>
                </a:solidFill>
                <a:latin typeface="+mn-lt"/>
              </a:rPr>
              <a:t>Examples of Adverbs</a:t>
            </a:r>
            <a:r>
              <a:rPr lang="en-GB" sz="1400" dirty="0">
                <a:solidFill>
                  <a:srgbClr val="C00000"/>
                </a:solidFill>
                <a:latin typeface="+mn-lt"/>
              </a:rPr>
              <a:t/>
            </a:r>
            <a:br>
              <a:rPr lang="en-GB" sz="1400" dirty="0">
                <a:solidFill>
                  <a:srgbClr val="C00000"/>
                </a:solidFill>
                <a:latin typeface="+mn-lt"/>
              </a:rPr>
            </a:br>
            <a:r>
              <a:rPr lang="en-GB" sz="1400" dirty="0">
                <a:solidFill>
                  <a:srgbClr val="C00000"/>
                </a:solidFill>
                <a:latin typeface="+mn-lt"/>
              </a:rPr>
              <a:t>Mary did her work </a:t>
            </a:r>
            <a:r>
              <a:rPr lang="en-GB" sz="1400" b="1" dirty="0" smtClean="0">
                <a:solidFill>
                  <a:srgbClr val="C00000"/>
                </a:solidFill>
                <a:latin typeface="+mn-lt"/>
              </a:rPr>
              <a:t>badly</a:t>
            </a:r>
            <a:r>
              <a:rPr lang="en-GB" sz="1400" dirty="0" smtClean="0">
                <a:solidFill>
                  <a:srgbClr val="C00000"/>
                </a:solidFill>
                <a:latin typeface="+mn-lt"/>
              </a:rPr>
              <a:t>. </a:t>
            </a:r>
            <a:r>
              <a:rPr lang="en-GB" sz="1400" b="1" i="1" dirty="0" smtClean="0">
                <a:solidFill>
                  <a:srgbClr val="C00000"/>
                </a:solidFill>
                <a:latin typeface="+mn-lt"/>
              </a:rPr>
              <a:t>Badly</a:t>
            </a:r>
            <a:r>
              <a:rPr lang="en-GB" sz="1400" dirty="0" smtClean="0">
                <a:solidFill>
                  <a:srgbClr val="C00000"/>
                </a:solidFill>
                <a:latin typeface="+mn-lt"/>
              </a:rPr>
              <a:t> </a:t>
            </a:r>
            <a:r>
              <a:rPr lang="en-GB" sz="1400" dirty="0">
                <a:solidFill>
                  <a:srgbClr val="C00000"/>
                </a:solidFill>
                <a:latin typeface="+mn-lt"/>
              </a:rPr>
              <a:t>tells how </a:t>
            </a:r>
            <a:r>
              <a:rPr lang="en-GB" sz="1400" b="1" u="sng" dirty="0" err="1">
                <a:solidFill>
                  <a:srgbClr val="C00000"/>
                </a:solidFill>
                <a:latin typeface="+mn-lt"/>
              </a:rPr>
              <a:t>how</a:t>
            </a:r>
            <a:r>
              <a:rPr lang="en-GB" sz="1400" dirty="0">
                <a:solidFill>
                  <a:srgbClr val="C00000"/>
                </a:solidFill>
                <a:latin typeface="+mn-lt"/>
              </a:rPr>
              <a:t> Mary did her work.</a:t>
            </a:r>
            <a:br>
              <a:rPr lang="en-GB" sz="1400" dirty="0">
                <a:solidFill>
                  <a:srgbClr val="C00000"/>
                </a:solidFill>
                <a:latin typeface="+mn-lt"/>
              </a:rPr>
            </a:br>
            <a:r>
              <a:rPr lang="en-GB" sz="1400" dirty="0">
                <a:solidFill>
                  <a:srgbClr val="C00000"/>
                </a:solidFill>
                <a:latin typeface="+mn-lt"/>
              </a:rPr>
              <a:t>John did his work </a:t>
            </a:r>
            <a:r>
              <a:rPr lang="en-GB" sz="1400" b="1" dirty="0">
                <a:solidFill>
                  <a:srgbClr val="C00000"/>
                </a:solidFill>
                <a:latin typeface="+mn-lt"/>
              </a:rPr>
              <a:t>well</a:t>
            </a:r>
            <a:r>
              <a:rPr lang="en-GB" sz="1400" dirty="0">
                <a:solidFill>
                  <a:srgbClr val="C00000"/>
                </a:solidFill>
                <a:latin typeface="+mn-lt"/>
              </a:rPr>
              <a:t>.	</a:t>
            </a:r>
            <a:r>
              <a:rPr lang="en-GB" sz="1400" b="1" i="1" dirty="0">
                <a:solidFill>
                  <a:srgbClr val="C00000"/>
                </a:solidFill>
                <a:latin typeface="+mn-lt"/>
              </a:rPr>
              <a:t>Well </a:t>
            </a:r>
            <a:r>
              <a:rPr lang="en-GB" sz="1400" dirty="0">
                <a:solidFill>
                  <a:srgbClr val="C00000"/>
                </a:solidFill>
                <a:latin typeface="+mn-lt"/>
              </a:rPr>
              <a:t>tells you </a:t>
            </a:r>
            <a:r>
              <a:rPr lang="en-GB" sz="1400" b="1" u="sng" dirty="0">
                <a:solidFill>
                  <a:srgbClr val="C00000"/>
                </a:solidFill>
                <a:latin typeface="+mn-lt"/>
              </a:rPr>
              <a:t>how</a:t>
            </a:r>
            <a:r>
              <a:rPr lang="en-GB" sz="1400" dirty="0">
                <a:solidFill>
                  <a:srgbClr val="C00000"/>
                </a:solidFill>
                <a:latin typeface="+mn-lt"/>
              </a:rPr>
              <a:t> John did his work.</a:t>
            </a:r>
          </a:p>
        </p:txBody>
      </p:sp>
    </p:spTree>
    <p:extLst>
      <p:ext uri="{BB962C8B-B14F-4D97-AF65-F5344CB8AC3E}">
        <p14:creationId xmlns:p14="http://schemas.microsoft.com/office/powerpoint/2010/main" val="3843372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547664" y="764704"/>
            <a:ext cx="5931613" cy="523220"/>
          </a:xfrm>
          <a:prstGeom prst="rect">
            <a:avLst/>
          </a:prstGeom>
        </p:spPr>
        <p:txBody>
          <a:bodyPr wrap="square">
            <a:spAutoFit/>
          </a:bodyPr>
          <a:lstStyle/>
          <a:p>
            <a:r>
              <a:rPr lang="en-GB" sz="1400" b="1" dirty="0" smtClean="0">
                <a:solidFill>
                  <a:srgbClr val="C00000"/>
                </a:solidFill>
                <a:latin typeface="+mn-lt"/>
              </a:rPr>
              <a:t>Task</a:t>
            </a:r>
          </a:p>
          <a:p>
            <a:r>
              <a:rPr lang="en-GB" sz="1400" dirty="0" smtClean="0">
                <a:solidFill>
                  <a:srgbClr val="C00000"/>
                </a:solidFill>
                <a:latin typeface="+mn-lt"/>
              </a:rPr>
              <a:t>Write Adjective or Adverb after each sentence.</a:t>
            </a:r>
            <a:endParaRPr lang="en-GB" sz="1400" dirty="0">
              <a:solidFill>
                <a:srgbClr val="C00000"/>
              </a:solidFill>
              <a:latin typeface="+mn-lt"/>
            </a:endParaRPr>
          </a:p>
        </p:txBody>
      </p:sp>
      <p:sp>
        <p:nvSpPr>
          <p:cNvPr id="4" name="Rectangle 1"/>
          <p:cNvSpPr>
            <a:spLocks noChangeArrowheads="1"/>
          </p:cNvSpPr>
          <p:nvPr/>
        </p:nvSpPr>
        <p:spPr bwMode="auto">
          <a:xfrm>
            <a:off x="2267744" y="1772816"/>
            <a:ext cx="48013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Anne plays the piano badly. Adverb</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Jane is a tall girl. Adjective </a:t>
            </a:r>
            <a:endParaRPr lang="en-GB" altLang="en-US" sz="1600" dirty="0">
              <a:solidFill>
                <a:srgbClr val="6600FF"/>
              </a:solidFill>
              <a:latin typeface="+mn-lt"/>
              <a:ea typeface="Times New Roman" panose="02020603050405020304" pitchFamily="18" charset="0"/>
              <a:cs typeface="Comic Sans MS" panose="030F0702030302020204"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Robert is feeling angry. Adverb</a:t>
            </a:r>
            <a:endParaRPr lang="en-GB" altLang="en-US" sz="1600" dirty="0">
              <a:solidFill>
                <a:srgbClr val="6600FF"/>
              </a:solidFill>
              <a:latin typeface="+mn-lt"/>
              <a:ea typeface="Times New Roman" panose="02020603050405020304" pitchFamily="18" charset="0"/>
              <a:cs typeface="Comic Sans MS" panose="030F0702030302020204"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Gary is a brilliant footballer. Adjective </a:t>
            </a:r>
            <a:endParaRPr lang="en-GB" altLang="en-US" sz="1600" dirty="0">
              <a:solidFill>
                <a:srgbClr val="6600FF"/>
              </a:solidFill>
              <a:latin typeface="+mn-lt"/>
              <a:ea typeface="Times New Roman" panose="02020603050405020304" pitchFamily="18" charset="0"/>
              <a:cs typeface="Comic Sans MS" panose="030F0702030302020204"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Amy does her maths properly</a:t>
            </a:r>
            <a:r>
              <a:rPr lang="en-GB" altLang="en-US" sz="1600" dirty="0" smtClean="0">
                <a:solidFill>
                  <a:srgbClr val="6600FF"/>
                </a:solidFill>
                <a:latin typeface="+mn-lt"/>
                <a:ea typeface="Times New Roman" panose="02020603050405020304" pitchFamily="18" charset="0"/>
                <a:cs typeface="Comic Sans MS" panose="030F0702030302020204" pitchFamily="66" charset="0"/>
              </a:rPr>
              <a:t>. Adverb</a:t>
            </a:r>
            <a:r>
              <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Comic Sans MS" panose="030F0702030302020204" pitchFamily="66" charset="0"/>
              </a:rPr>
              <a:t>	</a:t>
            </a:r>
            <a:endParaRPr kumimoji="0" lang="en-GB"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8164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547664" y="764704"/>
            <a:ext cx="5931613" cy="738664"/>
          </a:xfrm>
          <a:prstGeom prst="rect">
            <a:avLst/>
          </a:prstGeom>
        </p:spPr>
        <p:txBody>
          <a:bodyPr wrap="square">
            <a:spAutoFit/>
          </a:bodyPr>
          <a:lstStyle/>
          <a:p>
            <a:r>
              <a:rPr lang="en-GB" sz="1400" b="1" dirty="0" smtClean="0">
                <a:solidFill>
                  <a:srgbClr val="C00000"/>
                </a:solidFill>
                <a:latin typeface="+mn-lt"/>
              </a:rPr>
              <a:t>Task</a:t>
            </a:r>
          </a:p>
          <a:p>
            <a:r>
              <a:rPr lang="en-GB" sz="1400" dirty="0">
                <a:solidFill>
                  <a:srgbClr val="C00000"/>
                </a:solidFill>
                <a:latin typeface="+mn-lt"/>
              </a:rPr>
              <a:t>Choose an </a:t>
            </a:r>
            <a:r>
              <a:rPr lang="en-GB" sz="1400" b="1" dirty="0">
                <a:solidFill>
                  <a:srgbClr val="C00000"/>
                </a:solidFill>
                <a:latin typeface="+mn-lt"/>
              </a:rPr>
              <a:t>adjective</a:t>
            </a:r>
            <a:r>
              <a:rPr lang="en-GB" sz="1400" dirty="0">
                <a:solidFill>
                  <a:srgbClr val="C00000"/>
                </a:solidFill>
                <a:latin typeface="+mn-lt"/>
              </a:rPr>
              <a:t> or an </a:t>
            </a:r>
            <a:r>
              <a:rPr lang="en-GB" sz="1400" b="1" dirty="0">
                <a:solidFill>
                  <a:srgbClr val="C00000"/>
                </a:solidFill>
                <a:latin typeface="+mn-lt"/>
              </a:rPr>
              <a:t>adverb</a:t>
            </a:r>
            <a:r>
              <a:rPr lang="en-GB" sz="1400" dirty="0">
                <a:solidFill>
                  <a:srgbClr val="C00000"/>
                </a:solidFill>
                <a:latin typeface="+mn-lt"/>
              </a:rPr>
              <a:t> from the box to complete the sentences below</a:t>
            </a:r>
            <a:r>
              <a:rPr lang="en-GB" sz="1400" dirty="0">
                <a:solidFill>
                  <a:srgbClr val="C00000"/>
                </a:solidFill>
              </a:rPr>
              <a:t>.</a:t>
            </a:r>
          </a:p>
        </p:txBody>
      </p:sp>
      <p:sp>
        <p:nvSpPr>
          <p:cNvPr id="4" name="Rectangle 1"/>
          <p:cNvSpPr>
            <a:spLocks noChangeArrowheads="1"/>
          </p:cNvSpPr>
          <p:nvPr/>
        </p:nvSpPr>
        <p:spPr bwMode="auto">
          <a:xfrm>
            <a:off x="2281769" y="1861826"/>
            <a:ext cx="412536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lvl="0" indent="-342900">
              <a:buFont typeface="+mj-lt"/>
              <a:buAutoNum type="arabicPeriod"/>
            </a:pPr>
            <a:r>
              <a:rPr lang="en-GB" sz="1600" dirty="0">
                <a:solidFill>
                  <a:srgbClr val="6600FF"/>
                </a:solidFill>
                <a:latin typeface="+mn-lt"/>
              </a:rPr>
              <a:t>The teacher sings </a:t>
            </a:r>
            <a:r>
              <a:rPr lang="en-GB" sz="1600" dirty="0" smtClean="0">
                <a:solidFill>
                  <a:srgbClr val="6600FF"/>
                </a:solidFill>
                <a:latin typeface="+mn-lt"/>
              </a:rPr>
              <a:t>beautifully.</a:t>
            </a:r>
          </a:p>
          <a:p>
            <a:pPr marL="342900" lvl="0" indent="-342900">
              <a:buFont typeface="+mj-lt"/>
              <a:buAutoNum type="arabicPeriod"/>
            </a:pPr>
            <a:r>
              <a:rPr lang="en-GB" sz="1600" dirty="0" smtClean="0">
                <a:solidFill>
                  <a:srgbClr val="6600FF"/>
                </a:solidFill>
                <a:latin typeface="+mn-lt"/>
              </a:rPr>
              <a:t>The boys play noisily in the playground.</a:t>
            </a:r>
          </a:p>
          <a:p>
            <a:pPr marL="342900" lvl="0" indent="-342900">
              <a:buFont typeface="+mj-lt"/>
              <a:buAutoNum type="arabicPeriod"/>
            </a:pPr>
            <a:r>
              <a:rPr lang="en-GB" sz="1600" dirty="0" smtClean="0">
                <a:solidFill>
                  <a:srgbClr val="6600FF"/>
                </a:solidFill>
                <a:latin typeface="+mn-lt"/>
              </a:rPr>
              <a:t>The </a:t>
            </a:r>
            <a:r>
              <a:rPr lang="en-GB" sz="1600" dirty="0">
                <a:solidFill>
                  <a:srgbClr val="6600FF"/>
                </a:solidFill>
                <a:latin typeface="+mn-lt"/>
              </a:rPr>
              <a:t>school is </a:t>
            </a:r>
            <a:r>
              <a:rPr lang="en-GB" sz="1600" dirty="0" smtClean="0">
                <a:solidFill>
                  <a:srgbClr val="6600FF"/>
                </a:solidFill>
                <a:latin typeface="+mn-lt"/>
              </a:rPr>
              <a:t>new and modern.</a:t>
            </a:r>
            <a:endParaRPr lang="en-GB" sz="1600" dirty="0">
              <a:solidFill>
                <a:srgbClr val="6600FF"/>
              </a:solidFill>
              <a:latin typeface="+mn-lt"/>
            </a:endParaRPr>
          </a:p>
          <a:p>
            <a:pPr marL="342900" lvl="0" indent="-342900">
              <a:buFont typeface="+mj-lt"/>
              <a:buAutoNum type="arabicPeriod"/>
            </a:pPr>
            <a:r>
              <a:rPr lang="en-GB" sz="1600" dirty="0">
                <a:solidFill>
                  <a:srgbClr val="6600FF"/>
                </a:solidFill>
                <a:latin typeface="+mn-lt"/>
              </a:rPr>
              <a:t>We like people who speak </a:t>
            </a:r>
            <a:r>
              <a:rPr lang="en-GB" sz="1600" dirty="0" smtClean="0">
                <a:solidFill>
                  <a:srgbClr val="6600FF"/>
                </a:solidFill>
                <a:latin typeface="+mn-lt"/>
              </a:rPr>
              <a:t>clearly. </a:t>
            </a:r>
            <a:endParaRPr lang="en-GB" sz="1600" dirty="0">
              <a:solidFill>
                <a:srgbClr val="6600FF"/>
              </a:solidFill>
              <a:latin typeface="+mn-lt"/>
            </a:endParaRPr>
          </a:p>
          <a:p>
            <a:pPr marL="342900" lvl="0" indent="-342900">
              <a:buFont typeface="+mj-lt"/>
              <a:buAutoNum type="arabicPeriod"/>
            </a:pPr>
            <a:r>
              <a:rPr lang="en-GB" sz="1600" dirty="0">
                <a:solidFill>
                  <a:srgbClr val="6600FF"/>
                </a:solidFill>
                <a:latin typeface="+mn-lt"/>
              </a:rPr>
              <a:t>Mum and Dad are very </a:t>
            </a:r>
            <a:r>
              <a:rPr lang="en-GB" sz="1600" dirty="0" smtClean="0">
                <a:solidFill>
                  <a:srgbClr val="6600FF"/>
                </a:solidFill>
                <a:latin typeface="+mn-lt"/>
              </a:rPr>
              <a:t>busy </a:t>
            </a:r>
            <a:r>
              <a:rPr lang="en-GB" sz="1600" dirty="0">
                <a:solidFill>
                  <a:srgbClr val="6600FF"/>
                </a:solidFill>
                <a:latin typeface="+mn-lt"/>
              </a:rPr>
              <a:t>today.</a:t>
            </a:r>
          </a:p>
          <a:p>
            <a:pPr marL="342900" lvl="0" indent="-342900">
              <a:buFont typeface="+mj-lt"/>
              <a:buAutoNum type="arabicPeriod"/>
            </a:pPr>
            <a:r>
              <a:rPr lang="en-GB" sz="1600" dirty="0">
                <a:solidFill>
                  <a:srgbClr val="6600FF"/>
                </a:solidFill>
                <a:latin typeface="+mn-lt"/>
              </a:rPr>
              <a:t>John played the trumpet </a:t>
            </a:r>
            <a:r>
              <a:rPr lang="en-GB" sz="1600" dirty="0" smtClean="0">
                <a:solidFill>
                  <a:srgbClr val="6600FF"/>
                </a:solidFill>
                <a:latin typeface="+mn-lt"/>
              </a:rPr>
              <a:t>loudly.</a:t>
            </a:r>
            <a:endParaRPr lang="en-GB" sz="1600" dirty="0">
              <a:solidFill>
                <a:srgbClr val="6600FF"/>
              </a:solidFill>
              <a:latin typeface="+mn-lt"/>
            </a:endParaRPr>
          </a:p>
          <a:p>
            <a:pPr marR="0" lvl="0" algn="l" defTabSz="914400" rtl="0" eaLnBrk="0" fontAlgn="base" latinLnBrk="0" hangingPunct="0">
              <a:lnSpc>
                <a:spcPct val="100000"/>
              </a:lnSpc>
              <a:spcBef>
                <a:spcPct val="0"/>
              </a:spcBef>
              <a:spcAft>
                <a:spcPct val="0"/>
              </a:spcAft>
              <a:buClrTx/>
              <a:buSzTx/>
              <a:tabLst/>
            </a:pPr>
            <a:r>
              <a:rPr kumimoji="0" lang="en-GB"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Comic Sans MS" panose="030F0702030302020204" pitchFamily="66" charset="0"/>
              </a:rPr>
              <a:t>	</a:t>
            </a:r>
            <a:endParaRPr kumimoji="0" lang="en-GB"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22165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780928"/>
            <a:ext cx="9144000" cy="552450"/>
          </a:xfrm>
        </p:spPr>
        <p:txBody>
          <a:bodyPr/>
          <a:lstStyle/>
          <a:p>
            <a:r>
              <a:rPr lang="en-US" b="1" dirty="0" smtClean="0">
                <a:solidFill>
                  <a:srgbClr val="C00000"/>
                </a:solidFill>
                <a:latin typeface="+mn-lt"/>
              </a:rPr>
              <a:t>Personal Pronouns</a:t>
            </a:r>
            <a:endParaRPr lang="en-US" dirty="0">
              <a:solidFill>
                <a:srgbClr val="C00000"/>
              </a:solidFill>
            </a:endParaRPr>
          </a:p>
        </p:txBody>
      </p:sp>
    </p:spTree>
    <p:extLst>
      <p:ext uri="{BB962C8B-B14F-4D97-AF65-F5344CB8AC3E}">
        <p14:creationId xmlns:p14="http://schemas.microsoft.com/office/powerpoint/2010/main" val="1835140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547664" y="764704"/>
            <a:ext cx="5931613" cy="307777"/>
          </a:xfrm>
          <a:prstGeom prst="rect">
            <a:avLst/>
          </a:prstGeom>
        </p:spPr>
        <p:txBody>
          <a:bodyPr wrap="square">
            <a:spAutoFit/>
          </a:bodyPr>
          <a:lstStyle/>
          <a:p>
            <a:r>
              <a:rPr lang="en-GB" sz="1400" b="1" dirty="0" smtClean="0">
                <a:solidFill>
                  <a:srgbClr val="C00000"/>
                </a:solidFill>
                <a:latin typeface="+mn-lt"/>
              </a:rPr>
              <a:t>Personal Pronouns </a:t>
            </a:r>
            <a:endParaRPr lang="en-GB" sz="1400" dirty="0">
              <a:solidFill>
                <a:srgbClr val="C00000"/>
              </a:solidFill>
            </a:endParaRPr>
          </a:p>
        </p:txBody>
      </p:sp>
      <p:sp>
        <p:nvSpPr>
          <p:cNvPr id="3" name="Rectangle 2"/>
          <p:cNvSpPr/>
          <p:nvPr/>
        </p:nvSpPr>
        <p:spPr>
          <a:xfrm>
            <a:off x="1547664" y="1221904"/>
            <a:ext cx="5643580" cy="3046988"/>
          </a:xfrm>
          <a:prstGeom prst="rect">
            <a:avLst/>
          </a:prstGeom>
        </p:spPr>
        <p:txBody>
          <a:bodyPr wrap="square">
            <a:spAutoFit/>
          </a:bodyPr>
          <a:lstStyle/>
          <a:p>
            <a:pPr>
              <a:spcAft>
                <a:spcPts val="0"/>
              </a:spcAft>
            </a:pPr>
            <a:r>
              <a:rPr lang="en-GB" sz="1600" b="1" i="1" dirty="0">
                <a:solidFill>
                  <a:srgbClr val="C00000"/>
                </a:solidFill>
                <a:latin typeface="+mn-lt"/>
                <a:ea typeface="Times New Roman" panose="02020603050405020304" pitchFamily="18" charset="0"/>
                <a:cs typeface="Comic Sans MS" panose="030F0702030302020204" pitchFamily="66" charset="0"/>
              </a:rPr>
              <a:t>Pro</a:t>
            </a:r>
            <a:r>
              <a:rPr lang="en-GB" sz="1600" dirty="0">
                <a:solidFill>
                  <a:srgbClr val="C00000"/>
                </a:solidFill>
                <a:latin typeface="+mn-lt"/>
                <a:ea typeface="Times New Roman" panose="02020603050405020304" pitchFamily="18" charset="0"/>
                <a:cs typeface="Comic Sans MS" panose="030F0702030302020204" pitchFamily="66" charset="0"/>
              </a:rPr>
              <a:t> means </a:t>
            </a:r>
            <a:r>
              <a:rPr lang="en-GB" sz="1600" b="1" dirty="0">
                <a:solidFill>
                  <a:srgbClr val="C00000"/>
                </a:solidFill>
                <a:latin typeface="+mn-lt"/>
                <a:ea typeface="Times New Roman" panose="02020603050405020304" pitchFamily="18" charset="0"/>
                <a:cs typeface="Comic Sans MS" panose="030F0702030302020204" pitchFamily="66" charset="0"/>
              </a:rPr>
              <a:t>instead of</a:t>
            </a:r>
            <a:r>
              <a:rPr lang="en-GB" sz="1600" dirty="0">
                <a:solidFill>
                  <a:srgbClr val="C00000"/>
                </a:solidFill>
                <a:latin typeface="+mn-lt"/>
                <a:ea typeface="Times New Roman" panose="02020603050405020304" pitchFamily="18" charset="0"/>
                <a:cs typeface="Comic Sans MS" panose="030F0702030302020204" pitchFamily="66" charset="0"/>
              </a:rPr>
              <a:t>.</a:t>
            </a:r>
            <a:br>
              <a:rPr lang="en-GB" sz="1600" dirty="0">
                <a:solidFill>
                  <a:srgbClr val="C00000"/>
                </a:solidFill>
                <a:latin typeface="+mn-lt"/>
                <a:ea typeface="Times New Roman" panose="02020603050405020304" pitchFamily="18" charset="0"/>
                <a:cs typeface="Comic Sans MS" panose="030F0702030302020204" pitchFamily="66" charset="0"/>
              </a:rPr>
            </a:br>
            <a:r>
              <a:rPr lang="en-GB" sz="1600" dirty="0">
                <a:solidFill>
                  <a:srgbClr val="C00000"/>
                </a:solidFill>
                <a:latin typeface="+mn-lt"/>
                <a:ea typeface="Times New Roman" panose="02020603050405020304" pitchFamily="18" charset="0"/>
                <a:cs typeface="Comic Sans MS" panose="030F0702030302020204" pitchFamily="66" charset="0"/>
              </a:rPr>
              <a:t>A </a:t>
            </a:r>
            <a:r>
              <a:rPr lang="en-GB" sz="1600" b="1" i="1" dirty="0">
                <a:solidFill>
                  <a:srgbClr val="C00000"/>
                </a:solidFill>
                <a:latin typeface="+mn-lt"/>
                <a:ea typeface="Times New Roman" panose="02020603050405020304" pitchFamily="18" charset="0"/>
                <a:cs typeface="Comic Sans MS" panose="030F0702030302020204" pitchFamily="66" charset="0"/>
              </a:rPr>
              <a:t>pro</a:t>
            </a:r>
            <a:r>
              <a:rPr lang="en-GB" sz="1600" dirty="0">
                <a:solidFill>
                  <a:srgbClr val="C00000"/>
                </a:solidFill>
                <a:latin typeface="+mn-lt"/>
                <a:ea typeface="Times New Roman" panose="02020603050405020304" pitchFamily="18" charset="0"/>
                <a:cs typeface="Comic Sans MS" panose="030F0702030302020204" pitchFamily="66" charset="0"/>
              </a:rPr>
              <a:t>noun means a word that is used </a:t>
            </a:r>
            <a:r>
              <a:rPr lang="en-GB" sz="1600" b="1" dirty="0">
                <a:solidFill>
                  <a:srgbClr val="C00000"/>
                </a:solidFill>
                <a:latin typeface="+mn-lt"/>
                <a:ea typeface="Times New Roman" panose="02020603050405020304" pitchFamily="18" charset="0"/>
                <a:cs typeface="Comic Sans MS" panose="030F0702030302020204" pitchFamily="66" charset="0"/>
              </a:rPr>
              <a:t>instead of a noun</a:t>
            </a:r>
            <a:r>
              <a:rPr lang="en-GB" sz="1600" dirty="0">
                <a:solidFill>
                  <a:srgbClr val="C00000"/>
                </a:solidFill>
                <a:latin typeface="+mn-lt"/>
                <a:ea typeface="Times New Roman" panose="02020603050405020304" pitchFamily="18" charset="0"/>
                <a:cs typeface="Comic Sans MS" panose="030F0702030302020204" pitchFamily="66" charset="0"/>
              </a:rPr>
              <a:t>.</a:t>
            </a:r>
            <a:endParaRPr lang="en-GB" sz="1600" dirty="0">
              <a:solidFill>
                <a:srgbClr val="C00000"/>
              </a:solidFill>
              <a:latin typeface="+mn-lt"/>
              <a:ea typeface="Times New Roman" panose="02020603050405020304" pitchFamily="18" charset="0"/>
            </a:endParaRPr>
          </a:p>
          <a:p>
            <a:pPr>
              <a:spcAft>
                <a:spcPts val="0"/>
              </a:spcAft>
            </a:pPr>
            <a:r>
              <a:rPr lang="en-GB" sz="1600" dirty="0">
                <a:solidFill>
                  <a:srgbClr val="C00000"/>
                </a:solidFill>
                <a:latin typeface="+mn-lt"/>
                <a:ea typeface="Times New Roman" panose="02020603050405020304" pitchFamily="18" charset="0"/>
                <a:cs typeface="Comic Sans MS" panose="030F0702030302020204" pitchFamily="66" charset="0"/>
              </a:rPr>
              <a:t> </a:t>
            </a:r>
            <a:endParaRPr lang="en-GB" sz="1600" dirty="0">
              <a:solidFill>
                <a:srgbClr val="C00000"/>
              </a:solidFill>
              <a:latin typeface="+mn-lt"/>
              <a:ea typeface="Times New Roman" panose="02020603050405020304" pitchFamily="18" charset="0"/>
            </a:endParaRPr>
          </a:p>
          <a:p>
            <a:pPr>
              <a:spcAft>
                <a:spcPts val="0"/>
              </a:spcAft>
            </a:pPr>
            <a:r>
              <a:rPr lang="en-GB" sz="1600" b="1" u="sng" dirty="0">
                <a:solidFill>
                  <a:srgbClr val="C00000"/>
                </a:solidFill>
                <a:latin typeface="+mn-lt"/>
                <a:ea typeface="Times New Roman" panose="02020603050405020304" pitchFamily="18" charset="0"/>
                <a:cs typeface="Comic Sans MS" panose="030F0702030302020204" pitchFamily="66" charset="0"/>
              </a:rPr>
              <a:t>Examples</a:t>
            </a:r>
            <a:r>
              <a:rPr lang="en-GB" sz="1600" dirty="0">
                <a:solidFill>
                  <a:srgbClr val="C00000"/>
                </a:solidFill>
                <a:latin typeface="+mn-lt"/>
                <a:ea typeface="Times New Roman" panose="02020603050405020304" pitchFamily="18" charset="0"/>
                <a:cs typeface="Comic Sans MS" panose="030F0702030302020204" pitchFamily="66" charset="0"/>
              </a:rPr>
              <a:t/>
            </a:r>
            <a:br>
              <a:rPr lang="en-GB" sz="1600" dirty="0">
                <a:solidFill>
                  <a:srgbClr val="C00000"/>
                </a:solidFill>
                <a:latin typeface="+mn-lt"/>
                <a:ea typeface="Times New Roman" panose="02020603050405020304" pitchFamily="18" charset="0"/>
                <a:cs typeface="Comic Sans MS" panose="030F0702030302020204" pitchFamily="66" charset="0"/>
              </a:rPr>
            </a:br>
            <a:r>
              <a:rPr lang="en-GB" sz="1600" dirty="0">
                <a:solidFill>
                  <a:srgbClr val="C00000"/>
                </a:solidFill>
                <a:latin typeface="+mn-lt"/>
                <a:ea typeface="Times New Roman" panose="02020603050405020304" pitchFamily="18" charset="0"/>
                <a:cs typeface="Comic Sans MS" panose="030F0702030302020204" pitchFamily="66" charset="0"/>
              </a:rPr>
              <a:t>You use the pronoun </a:t>
            </a:r>
            <a:r>
              <a:rPr lang="en-GB" sz="1600" b="1" i="1" dirty="0">
                <a:solidFill>
                  <a:srgbClr val="C00000"/>
                </a:solidFill>
                <a:latin typeface="+mn-lt"/>
                <a:ea typeface="Times New Roman" panose="02020603050405020304" pitchFamily="18" charset="0"/>
                <a:cs typeface="Comic Sans MS" panose="030F0702030302020204" pitchFamily="66" charset="0"/>
              </a:rPr>
              <a:t>I</a:t>
            </a:r>
            <a:r>
              <a:rPr lang="en-GB" sz="1600" dirty="0">
                <a:solidFill>
                  <a:srgbClr val="C00000"/>
                </a:solidFill>
                <a:latin typeface="+mn-lt"/>
                <a:ea typeface="Times New Roman" panose="02020603050405020304" pitchFamily="18" charset="0"/>
                <a:cs typeface="Comic Sans MS" panose="030F0702030302020204" pitchFamily="66" charset="0"/>
              </a:rPr>
              <a:t> instead of your </a:t>
            </a:r>
            <a:r>
              <a:rPr lang="en-GB" sz="1600" b="1" dirty="0">
                <a:solidFill>
                  <a:srgbClr val="C00000"/>
                </a:solidFill>
                <a:latin typeface="+mn-lt"/>
                <a:ea typeface="Times New Roman" panose="02020603050405020304" pitchFamily="18" charset="0"/>
                <a:cs typeface="Comic Sans MS" panose="030F0702030302020204" pitchFamily="66" charset="0"/>
              </a:rPr>
              <a:t>own name</a:t>
            </a:r>
            <a:r>
              <a:rPr lang="en-GB" sz="1600" dirty="0">
                <a:solidFill>
                  <a:srgbClr val="C00000"/>
                </a:solidFill>
                <a:latin typeface="+mn-lt"/>
                <a:ea typeface="Times New Roman" panose="02020603050405020304" pitchFamily="18" charset="0"/>
                <a:cs typeface="Comic Sans MS" panose="030F0702030302020204" pitchFamily="66" charset="0"/>
              </a:rPr>
              <a:t>.</a:t>
            </a:r>
            <a:endParaRPr lang="en-GB" sz="1600" dirty="0">
              <a:solidFill>
                <a:srgbClr val="C00000"/>
              </a:solidFill>
              <a:latin typeface="+mn-lt"/>
              <a:ea typeface="Times New Roman" panose="02020603050405020304" pitchFamily="18" charset="0"/>
            </a:endParaRPr>
          </a:p>
          <a:p>
            <a:pPr>
              <a:spcAft>
                <a:spcPts val="0"/>
              </a:spcAft>
            </a:pPr>
            <a:r>
              <a:rPr lang="en-GB" sz="1600" dirty="0">
                <a:solidFill>
                  <a:srgbClr val="C00000"/>
                </a:solidFill>
                <a:latin typeface="+mn-lt"/>
                <a:ea typeface="Times New Roman" panose="02020603050405020304" pitchFamily="18" charset="0"/>
                <a:cs typeface="Comic Sans MS" panose="030F0702030302020204" pitchFamily="66" charset="0"/>
              </a:rPr>
              <a:t>You use the pronouns </a:t>
            </a:r>
            <a:r>
              <a:rPr lang="en-GB" sz="1600" b="1" i="1" dirty="0">
                <a:solidFill>
                  <a:srgbClr val="C00000"/>
                </a:solidFill>
                <a:latin typeface="+mn-lt"/>
                <a:ea typeface="Times New Roman" panose="02020603050405020304" pitchFamily="18" charset="0"/>
                <a:cs typeface="Comic Sans MS" panose="030F0702030302020204" pitchFamily="66" charset="0"/>
              </a:rPr>
              <a:t>he</a:t>
            </a:r>
            <a:r>
              <a:rPr lang="en-GB" sz="1600" dirty="0">
                <a:solidFill>
                  <a:srgbClr val="C00000"/>
                </a:solidFill>
                <a:latin typeface="+mn-lt"/>
                <a:ea typeface="Times New Roman" panose="02020603050405020304" pitchFamily="18" charset="0"/>
                <a:cs typeface="Comic Sans MS" panose="030F0702030302020204" pitchFamily="66" charset="0"/>
              </a:rPr>
              <a:t> or </a:t>
            </a:r>
            <a:r>
              <a:rPr lang="en-GB" sz="1600" b="1" i="1" dirty="0">
                <a:solidFill>
                  <a:srgbClr val="C00000"/>
                </a:solidFill>
                <a:latin typeface="+mn-lt"/>
                <a:ea typeface="Times New Roman" panose="02020603050405020304" pitchFamily="18" charset="0"/>
                <a:cs typeface="Comic Sans MS" panose="030F0702030302020204" pitchFamily="66" charset="0"/>
              </a:rPr>
              <a:t>him</a:t>
            </a:r>
            <a:r>
              <a:rPr lang="en-GB" sz="1600" dirty="0">
                <a:solidFill>
                  <a:srgbClr val="C00000"/>
                </a:solidFill>
                <a:latin typeface="+mn-lt"/>
                <a:ea typeface="Times New Roman" panose="02020603050405020304" pitchFamily="18" charset="0"/>
                <a:cs typeface="Comic Sans MS" panose="030F0702030302020204" pitchFamily="66" charset="0"/>
              </a:rPr>
              <a:t> instead of saying someone’s </a:t>
            </a:r>
            <a:r>
              <a:rPr lang="en-GB" sz="1600" b="1" dirty="0">
                <a:solidFill>
                  <a:srgbClr val="C00000"/>
                </a:solidFill>
                <a:latin typeface="+mn-lt"/>
                <a:ea typeface="Times New Roman" panose="02020603050405020304" pitchFamily="18" charset="0"/>
                <a:cs typeface="Comic Sans MS" panose="030F0702030302020204" pitchFamily="66" charset="0"/>
              </a:rPr>
              <a:t>name</a:t>
            </a:r>
            <a:r>
              <a:rPr lang="en-GB" sz="1600" dirty="0">
                <a:solidFill>
                  <a:srgbClr val="C00000"/>
                </a:solidFill>
                <a:latin typeface="+mn-lt"/>
                <a:ea typeface="Times New Roman" panose="02020603050405020304" pitchFamily="18" charset="0"/>
                <a:cs typeface="Comic Sans MS" panose="030F0702030302020204" pitchFamily="66" charset="0"/>
              </a:rPr>
              <a:t>.</a:t>
            </a:r>
            <a:endParaRPr lang="en-GB" sz="1600" dirty="0">
              <a:solidFill>
                <a:srgbClr val="C00000"/>
              </a:solidFill>
              <a:latin typeface="+mn-lt"/>
              <a:ea typeface="Times New Roman" panose="02020603050405020304" pitchFamily="18" charset="0"/>
            </a:endParaRPr>
          </a:p>
          <a:p>
            <a:pPr>
              <a:spcAft>
                <a:spcPts val="0"/>
              </a:spcAft>
            </a:pPr>
            <a:r>
              <a:rPr lang="en-GB" sz="1600" dirty="0">
                <a:solidFill>
                  <a:srgbClr val="C00000"/>
                </a:solidFill>
                <a:latin typeface="+mn-lt"/>
                <a:ea typeface="Times New Roman" panose="02020603050405020304" pitchFamily="18" charset="0"/>
                <a:cs typeface="Comic Sans MS" panose="030F0702030302020204" pitchFamily="66" charset="0"/>
              </a:rPr>
              <a:t>You use the pronoun </a:t>
            </a:r>
            <a:r>
              <a:rPr lang="en-GB" sz="1600" b="1" i="1" dirty="0">
                <a:solidFill>
                  <a:srgbClr val="C00000"/>
                </a:solidFill>
                <a:latin typeface="+mn-lt"/>
                <a:ea typeface="Times New Roman" panose="02020603050405020304" pitchFamily="18" charset="0"/>
                <a:cs typeface="Comic Sans MS" panose="030F0702030302020204" pitchFamily="66" charset="0"/>
              </a:rPr>
              <a:t>it</a:t>
            </a:r>
            <a:r>
              <a:rPr lang="en-GB" sz="1600" dirty="0">
                <a:solidFill>
                  <a:srgbClr val="C00000"/>
                </a:solidFill>
                <a:latin typeface="+mn-lt"/>
                <a:ea typeface="Times New Roman" panose="02020603050405020304" pitchFamily="18" charset="0"/>
                <a:cs typeface="Comic Sans MS" panose="030F0702030302020204" pitchFamily="66" charset="0"/>
              </a:rPr>
              <a:t> instead of always saying, for example, </a:t>
            </a:r>
            <a:r>
              <a:rPr lang="en-GB" sz="1600" b="1" dirty="0">
                <a:solidFill>
                  <a:srgbClr val="C00000"/>
                </a:solidFill>
                <a:latin typeface="+mn-lt"/>
                <a:ea typeface="Times New Roman" panose="02020603050405020304" pitchFamily="18" charset="0"/>
                <a:cs typeface="Comic Sans MS" panose="030F0702030302020204" pitchFamily="66" charset="0"/>
              </a:rPr>
              <a:t>the cat</a:t>
            </a:r>
            <a:r>
              <a:rPr lang="en-GB" sz="1600" dirty="0">
                <a:solidFill>
                  <a:srgbClr val="C00000"/>
                </a:solidFill>
                <a:latin typeface="+mn-lt"/>
                <a:ea typeface="Times New Roman" panose="02020603050405020304" pitchFamily="18" charset="0"/>
                <a:cs typeface="Comic Sans MS" panose="030F0702030302020204" pitchFamily="66" charset="0"/>
              </a:rPr>
              <a:t>.</a:t>
            </a:r>
            <a:endParaRPr lang="en-GB" sz="1600" dirty="0">
              <a:solidFill>
                <a:srgbClr val="C00000"/>
              </a:solidFill>
              <a:latin typeface="+mn-lt"/>
              <a:ea typeface="Times New Roman" panose="02020603050405020304" pitchFamily="18" charset="0"/>
            </a:endParaRPr>
          </a:p>
          <a:p>
            <a:pPr>
              <a:spcAft>
                <a:spcPts val="0"/>
              </a:spcAft>
            </a:pPr>
            <a:r>
              <a:rPr lang="en-GB" sz="1600" dirty="0">
                <a:solidFill>
                  <a:srgbClr val="C00000"/>
                </a:solidFill>
                <a:latin typeface="+mn-lt"/>
                <a:ea typeface="Times New Roman" panose="02020603050405020304" pitchFamily="18" charset="0"/>
                <a:cs typeface="Comic Sans MS" panose="030F0702030302020204" pitchFamily="66" charset="0"/>
              </a:rPr>
              <a:t> </a:t>
            </a:r>
            <a:endParaRPr lang="en-GB" sz="1600" dirty="0">
              <a:solidFill>
                <a:srgbClr val="C00000"/>
              </a:solidFill>
              <a:latin typeface="+mn-lt"/>
              <a:ea typeface="Times New Roman" panose="02020603050405020304" pitchFamily="18" charset="0"/>
            </a:endParaRPr>
          </a:p>
          <a:p>
            <a:pPr>
              <a:spcAft>
                <a:spcPts val="0"/>
              </a:spcAft>
            </a:pPr>
            <a:r>
              <a:rPr lang="en-GB" sz="1600" dirty="0">
                <a:solidFill>
                  <a:srgbClr val="C00000"/>
                </a:solidFill>
                <a:latin typeface="+mn-lt"/>
                <a:ea typeface="Times New Roman" panose="02020603050405020304" pitchFamily="18" charset="0"/>
                <a:cs typeface="Comic Sans MS" panose="030F0702030302020204" pitchFamily="66" charset="0"/>
              </a:rPr>
              <a:t>Some pronouns are:	    </a:t>
            </a:r>
            <a:r>
              <a:rPr lang="en-GB" sz="1600" b="1" dirty="0">
                <a:solidFill>
                  <a:srgbClr val="C00000"/>
                </a:solidFill>
                <a:latin typeface="+mn-lt"/>
                <a:ea typeface="Times New Roman" panose="02020603050405020304" pitchFamily="18" charset="0"/>
                <a:cs typeface="Comic Sans MS" panose="030F0702030302020204" pitchFamily="66" charset="0"/>
              </a:rPr>
              <a:t>I     we     he     she     it     they    </a:t>
            </a:r>
            <a:br>
              <a:rPr lang="en-GB" sz="1600" b="1" dirty="0">
                <a:solidFill>
                  <a:srgbClr val="C00000"/>
                </a:solidFill>
                <a:latin typeface="+mn-lt"/>
                <a:ea typeface="Times New Roman" panose="02020603050405020304" pitchFamily="18" charset="0"/>
                <a:cs typeface="Comic Sans MS" panose="030F0702030302020204" pitchFamily="66" charset="0"/>
              </a:rPr>
            </a:br>
            <a:r>
              <a:rPr lang="en-GB" sz="1600" b="1" dirty="0">
                <a:solidFill>
                  <a:srgbClr val="C00000"/>
                </a:solidFill>
                <a:latin typeface="+mn-lt"/>
                <a:ea typeface="Times New Roman" panose="02020603050405020304" pitchFamily="18" charset="0"/>
                <a:cs typeface="Comic Sans MS" panose="030F0702030302020204" pitchFamily="66" charset="0"/>
              </a:rPr>
              <a:t>	  </a:t>
            </a:r>
            <a:r>
              <a:rPr lang="en-GB" sz="1600" b="1" dirty="0" smtClean="0">
                <a:solidFill>
                  <a:srgbClr val="C00000"/>
                </a:solidFill>
                <a:latin typeface="+mn-lt"/>
                <a:ea typeface="Times New Roman" panose="02020603050405020304" pitchFamily="18" charset="0"/>
                <a:cs typeface="Comic Sans MS" panose="030F0702030302020204" pitchFamily="66" charset="0"/>
              </a:rPr>
              <a:t>           </a:t>
            </a:r>
            <a:r>
              <a:rPr lang="en-GB" sz="1600" b="1" dirty="0">
                <a:solidFill>
                  <a:srgbClr val="C00000"/>
                </a:solidFill>
                <a:latin typeface="+mn-lt"/>
                <a:ea typeface="Times New Roman" panose="02020603050405020304" pitchFamily="18" charset="0"/>
                <a:cs typeface="Comic Sans MS" panose="030F0702030302020204" pitchFamily="66" charset="0"/>
              </a:rPr>
              <a:t>you     me     him     her     them     us</a:t>
            </a:r>
            <a:r>
              <a:rPr lang="en-GB" sz="1600" dirty="0">
                <a:solidFill>
                  <a:srgbClr val="C00000"/>
                </a:solidFill>
                <a:latin typeface="+mn-lt"/>
                <a:ea typeface="Times New Roman" panose="02020603050405020304" pitchFamily="18" charset="0"/>
                <a:cs typeface="Comic Sans MS" panose="030F0702030302020204" pitchFamily="66" charset="0"/>
              </a:rPr>
              <a:t>     </a:t>
            </a:r>
            <a:endParaRPr lang="en-GB" sz="1600" dirty="0">
              <a:solidFill>
                <a:srgbClr val="C00000"/>
              </a:solidFill>
              <a:effectLst/>
              <a:latin typeface="+mn-lt"/>
              <a:ea typeface="Times New Roman" panose="02020603050405020304" pitchFamily="18" charset="0"/>
            </a:endParaRPr>
          </a:p>
        </p:txBody>
      </p:sp>
    </p:spTree>
    <p:extLst>
      <p:ext uri="{BB962C8B-B14F-4D97-AF65-F5344CB8AC3E}">
        <p14:creationId xmlns:p14="http://schemas.microsoft.com/office/powerpoint/2010/main" val="1665356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2051720" y="303220"/>
            <a:ext cx="5931613" cy="738664"/>
          </a:xfrm>
          <a:prstGeom prst="rect">
            <a:avLst/>
          </a:prstGeom>
        </p:spPr>
        <p:txBody>
          <a:bodyPr wrap="square">
            <a:spAutoFit/>
          </a:bodyPr>
          <a:lstStyle/>
          <a:p>
            <a:r>
              <a:rPr lang="en-GB" sz="1400" b="1" u="sng" dirty="0">
                <a:solidFill>
                  <a:srgbClr val="C00000"/>
                </a:solidFill>
                <a:latin typeface="+mn-lt"/>
              </a:rPr>
              <a:t>Task</a:t>
            </a:r>
            <a:r>
              <a:rPr lang="en-GB" sz="1400" dirty="0">
                <a:solidFill>
                  <a:srgbClr val="C00000"/>
                </a:solidFill>
                <a:latin typeface="+mn-lt"/>
              </a:rPr>
              <a:t/>
            </a:r>
            <a:br>
              <a:rPr lang="en-GB" sz="1400" dirty="0">
                <a:solidFill>
                  <a:srgbClr val="C00000"/>
                </a:solidFill>
                <a:latin typeface="+mn-lt"/>
              </a:rPr>
            </a:br>
            <a:r>
              <a:rPr lang="en-GB" sz="1400" dirty="0">
                <a:solidFill>
                  <a:srgbClr val="C00000"/>
                </a:solidFill>
                <a:latin typeface="+mn-lt"/>
              </a:rPr>
              <a:t>Underline the </a:t>
            </a:r>
            <a:r>
              <a:rPr lang="en-GB" sz="1400" b="1" dirty="0">
                <a:solidFill>
                  <a:srgbClr val="C00000"/>
                </a:solidFill>
                <a:latin typeface="+mn-lt"/>
              </a:rPr>
              <a:t>pronouns</a:t>
            </a:r>
            <a:r>
              <a:rPr lang="en-GB" sz="1400" dirty="0">
                <a:solidFill>
                  <a:srgbClr val="C00000"/>
                </a:solidFill>
                <a:latin typeface="+mn-lt"/>
              </a:rPr>
              <a:t> in the sentences below.  </a:t>
            </a:r>
            <a:br>
              <a:rPr lang="en-GB" sz="1400" dirty="0">
                <a:solidFill>
                  <a:srgbClr val="C00000"/>
                </a:solidFill>
                <a:latin typeface="+mn-lt"/>
              </a:rPr>
            </a:br>
            <a:r>
              <a:rPr lang="en-GB" sz="1400" dirty="0">
                <a:solidFill>
                  <a:srgbClr val="C00000"/>
                </a:solidFill>
                <a:latin typeface="+mn-lt"/>
              </a:rPr>
              <a:t>There are 26 altogether.</a:t>
            </a:r>
          </a:p>
        </p:txBody>
      </p:sp>
      <p:sp>
        <p:nvSpPr>
          <p:cNvPr id="3" name="Rectangle 2"/>
          <p:cNvSpPr/>
          <p:nvPr/>
        </p:nvSpPr>
        <p:spPr>
          <a:xfrm>
            <a:off x="1691680" y="1268760"/>
            <a:ext cx="5904656" cy="2985433"/>
          </a:xfrm>
          <a:prstGeom prst="rect">
            <a:avLst/>
          </a:prstGeom>
        </p:spPr>
        <p:txBody>
          <a:bodyPr wrap="square">
            <a:spAutoFit/>
          </a:bodyPr>
          <a:lstStyle/>
          <a:p>
            <a:r>
              <a:rPr lang="en-GB" sz="1600" dirty="0"/>
              <a:t> </a:t>
            </a:r>
          </a:p>
          <a:p>
            <a:pPr marL="228600" lvl="0" indent="-228600">
              <a:buFont typeface="+mj-lt"/>
              <a:buAutoNum type="arabicPeriod"/>
            </a:pPr>
            <a:r>
              <a:rPr lang="en-GB" sz="1200" dirty="0">
                <a:solidFill>
                  <a:srgbClr val="6600FF"/>
                </a:solidFill>
                <a:latin typeface="+mn-lt"/>
              </a:rPr>
              <a:t>The cat likes cream so </a:t>
            </a:r>
            <a:r>
              <a:rPr lang="en-GB" sz="1200" u="sng" dirty="0">
                <a:solidFill>
                  <a:srgbClr val="6600FF"/>
                </a:solidFill>
                <a:latin typeface="+mn-lt"/>
              </a:rPr>
              <a:t>they </a:t>
            </a:r>
            <a:r>
              <a:rPr lang="en-GB" sz="1200" dirty="0">
                <a:solidFill>
                  <a:srgbClr val="6600FF"/>
                </a:solidFill>
                <a:latin typeface="+mn-lt"/>
              </a:rPr>
              <a:t>gave </a:t>
            </a:r>
            <a:r>
              <a:rPr lang="en-GB" sz="1200" u="sng" dirty="0">
                <a:solidFill>
                  <a:srgbClr val="6600FF"/>
                </a:solidFill>
                <a:latin typeface="+mn-lt"/>
              </a:rPr>
              <a:t>it</a:t>
            </a:r>
            <a:r>
              <a:rPr lang="en-GB" sz="1200" dirty="0">
                <a:solidFill>
                  <a:srgbClr val="6600FF"/>
                </a:solidFill>
                <a:latin typeface="+mn-lt"/>
              </a:rPr>
              <a:t> some more.</a:t>
            </a:r>
            <a:br>
              <a:rPr lang="en-GB" sz="1200" dirty="0">
                <a:solidFill>
                  <a:srgbClr val="6600FF"/>
                </a:solidFill>
                <a:latin typeface="+mn-lt"/>
              </a:rPr>
            </a:br>
            <a:endParaRPr lang="en-GB" sz="1200" dirty="0">
              <a:solidFill>
                <a:srgbClr val="6600FF"/>
              </a:solidFill>
              <a:latin typeface="+mn-lt"/>
            </a:endParaRPr>
          </a:p>
          <a:p>
            <a:pPr marL="228600" lvl="0" indent="-228600">
              <a:buFont typeface="+mj-lt"/>
              <a:buAutoNum type="arabicPeriod"/>
            </a:pPr>
            <a:r>
              <a:rPr lang="en-GB" sz="1200" dirty="0">
                <a:solidFill>
                  <a:srgbClr val="6600FF"/>
                </a:solidFill>
                <a:latin typeface="+mn-lt"/>
              </a:rPr>
              <a:t>Mary and Anne gave </a:t>
            </a:r>
            <a:r>
              <a:rPr lang="en-GB" sz="1200" u="sng" dirty="0">
                <a:solidFill>
                  <a:srgbClr val="6600FF"/>
                </a:solidFill>
                <a:latin typeface="+mn-lt"/>
              </a:rPr>
              <a:t>us</a:t>
            </a:r>
            <a:r>
              <a:rPr lang="en-GB" sz="1200" dirty="0">
                <a:solidFill>
                  <a:srgbClr val="6600FF"/>
                </a:solidFill>
                <a:latin typeface="+mn-lt"/>
              </a:rPr>
              <a:t> some books and </a:t>
            </a:r>
            <a:r>
              <a:rPr lang="en-GB" sz="1200" u="sng" dirty="0">
                <a:solidFill>
                  <a:srgbClr val="6600FF"/>
                </a:solidFill>
                <a:latin typeface="+mn-lt"/>
              </a:rPr>
              <a:t>we</a:t>
            </a:r>
            <a:r>
              <a:rPr lang="en-GB" sz="1200" dirty="0">
                <a:solidFill>
                  <a:srgbClr val="6600FF"/>
                </a:solidFill>
                <a:latin typeface="+mn-lt"/>
              </a:rPr>
              <a:t> gave </a:t>
            </a:r>
            <a:r>
              <a:rPr lang="en-GB" sz="1200" u="sng" dirty="0">
                <a:solidFill>
                  <a:srgbClr val="6600FF"/>
                </a:solidFill>
                <a:latin typeface="+mn-lt"/>
              </a:rPr>
              <a:t>them</a:t>
            </a:r>
            <a:r>
              <a:rPr lang="en-GB" sz="1200" dirty="0">
                <a:solidFill>
                  <a:srgbClr val="6600FF"/>
                </a:solidFill>
                <a:latin typeface="+mn-lt"/>
              </a:rPr>
              <a:t> sweets.</a:t>
            </a:r>
            <a:br>
              <a:rPr lang="en-GB" sz="1200" dirty="0">
                <a:solidFill>
                  <a:srgbClr val="6600FF"/>
                </a:solidFill>
                <a:latin typeface="+mn-lt"/>
              </a:rPr>
            </a:br>
            <a:endParaRPr lang="en-GB" sz="1200" dirty="0">
              <a:solidFill>
                <a:srgbClr val="6600FF"/>
              </a:solidFill>
              <a:latin typeface="+mn-lt"/>
            </a:endParaRPr>
          </a:p>
          <a:p>
            <a:pPr marL="228600" lvl="0" indent="-228600">
              <a:buFont typeface="+mj-lt"/>
              <a:buAutoNum type="arabicPeriod"/>
            </a:pPr>
            <a:r>
              <a:rPr lang="en-GB" sz="1200" u="sng" dirty="0">
                <a:solidFill>
                  <a:srgbClr val="6600FF"/>
                </a:solidFill>
                <a:latin typeface="+mn-lt"/>
              </a:rPr>
              <a:t>He</a:t>
            </a:r>
            <a:r>
              <a:rPr lang="en-GB" sz="1200" dirty="0">
                <a:solidFill>
                  <a:srgbClr val="6600FF"/>
                </a:solidFill>
                <a:latin typeface="+mn-lt"/>
              </a:rPr>
              <a:t> went to the match with </a:t>
            </a:r>
            <a:r>
              <a:rPr lang="en-GB" sz="1200" u="sng" dirty="0">
                <a:solidFill>
                  <a:srgbClr val="6600FF"/>
                </a:solidFill>
                <a:latin typeface="+mn-lt"/>
              </a:rPr>
              <a:t>us</a:t>
            </a:r>
            <a:r>
              <a:rPr lang="en-GB" sz="1200" dirty="0">
                <a:solidFill>
                  <a:srgbClr val="6600FF"/>
                </a:solidFill>
                <a:latin typeface="+mn-lt"/>
              </a:rPr>
              <a:t> but </a:t>
            </a:r>
            <a:r>
              <a:rPr lang="en-GB" sz="1200" u="sng" dirty="0">
                <a:solidFill>
                  <a:srgbClr val="6600FF"/>
                </a:solidFill>
                <a:latin typeface="+mn-lt"/>
              </a:rPr>
              <a:t>we</a:t>
            </a:r>
            <a:r>
              <a:rPr lang="en-GB" sz="1200" dirty="0">
                <a:solidFill>
                  <a:srgbClr val="6600FF"/>
                </a:solidFill>
                <a:latin typeface="+mn-lt"/>
              </a:rPr>
              <a:t> didn’t think much of it.</a:t>
            </a:r>
            <a:br>
              <a:rPr lang="en-GB" sz="1200" dirty="0">
                <a:solidFill>
                  <a:srgbClr val="6600FF"/>
                </a:solidFill>
                <a:latin typeface="+mn-lt"/>
              </a:rPr>
            </a:br>
            <a:endParaRPr lang="en-GB" sz="1200" dirty="0">
              <a:solidFill>
                <a:srgbClr val="6600FF"/>
              </a:solidFill>
              <a:latin typeface="+mn-lt"/>
            </a:endParaRPr>
          </a:p>
          <a:p>
            <a:pPr marL="228600" lvl="0" indent="-228600">
              <a:buFont typeface="+mj-lt"/>
              <a:buAutoNum type="arabicPeriod"/>
            </a:pPr>
            <a:r>
              <a:rPr lang="en-GB" sz="1200" dirty="0">
                <a:solidFill>
                  <a:srgbClr val="6600FF"/>
                </a:solidFill>
                <a:latin typeface="+mn-lt"/>
              </a:rPr>
              <a:t>Do </a:t>
            </a:r>
            <a:r>
              <a:rPr lang="en-GB" sz="1200" u="sng" dirty="0">
                <a:solidFill>
                  <a:srgbClr val="6600FF"/>
                </a:solidFill>
                <a:latin typeface="+mn-lt"/>
              </a:rPr>
              <a:t>you</a:t>
            </a:r>
            <a:r>
              <a:rPr lang="en-GB" sz="1200" dirty="0">
                <a:solidFill>
                  <a:srgbClr val="6600FF"/>
                </a:solidFill>
                <a:latin typeface="+mn-lt"/>
              </a:rPr>
              <a:t> like computer games? </a:t>
            </a:r>
            <a:r>
              <a:rPr lang="en-GB" sz="1200" u="sng" dirty="0">
                <a:solidFill>
                  <a:srgbClr val="6600FF"/>
                </a:solidFill>
                <a:latin typeface="+mn-lt"/>
              </a:rPr>
              <a:t> I’ve </a:t>
            </a:r>
            <a:r>
              <a:rPr lang="en-GB" sz="1200" dirty="0">
                <a:solidFill>
                  <a:srgbClr val="6600FF"/>
                </a:solidFill>
                <a:latin typeface="+mn-lt"/>
              </a:rPr>
              <a:t>got some of them </a:t>
            </a:r>
            <a:r>
              <a:rPr lang="en-GB" sz="1200" u="sng" dirty="0">
                <a:solidFill>
                  <a:srgbClr val="6600FF"/>
                </a:solidFill>
                <a:latin typeface="+mn-lt"/>
              </a:rPr>
              <a:t>I</a:t>
            </a:r>
            <a:r>
              <a:rPr lang="en-GB" sz="1200" dirty="0">
                <a:solidFill>
                  <a:srgbClr val="6600FF"/>
                </a:solidFill>
                <a:latin typeface="+mn-lt"/>
              </a:rPr>
              <a:t> could lend </a:t>
            </a:r>
            <a:r>
              <a:rPr lang="en-GB" sz="1200" u="sng" dirty="0">
                <a:solidFill>
                  <a:srgbClr val="6600FF"/>
                </a:solidFill>
                <a:latin typeface="+mn-lt"/>
              </a:rPr>
              <a:t>you</a:t>
            </a:r>
            <a:r>
              <a:rPr lang="en-GB" sz="1200" dirty="0">
                <a:solidFill>
                  <a:srgbClr val="6600FF"/>
                </a:solidFill>
                <a:latin typeface="+mn-lt"/>
              </a:rPr>
              <a:t>.</a:t>
            </a:r>
            <a:br>
              <a:rPr lang="en-GB" sz="1200" dirty="0">
                <a:solidFill>
                  <a:srgbClr val="6600FF"/>
                </a:solidFill>
                <a:latin typeface="+mn-lt"/>
              </a:rPr>
            </a:br>
            <a:endParaRPr lang="en-GB" sz="1200" dirty="0">
              <a:solidFill>
                <a:srgbClr val="6600FF"/>
              </a:solidFill>
              <a:latin typeface="+mn-lt"/>
            </a:endParaRPr>
          </a:p>
          <a:p>
            <a:pPr marL="228600" lvl="0" indent="-228600">
              <a:buFont typeface="+mj-lt"/>
              <a:buAutoNum type="arabicPeriod"/>
            </a:pPr>
            <a:r>
              <a:rPr lang="en-GB" sz="1200" dirty="0">
                <a:solidFill>
                  <a:srgbClr val="6600FF"/>
                </a:solidFill>
                <a:latin typeface="+mn-lt"/>
              </a:rPr>
              <a:t>When </a:t>
            </a:r>
            <a:r>
              <a:rPr lang="en-GB" sz="1200" u="sng" dirty="0">
                <a:solidFill>
                  <a:srgbClr val="6600FF"/>
                </a:solidFill>
                <a:latin typeface="+mn-lt"/>
              </a:rPr>
              <a:t>they</a:t>
            </a:r>
            <a:r>
              <a:rPr lang="en-GB" sz="1200" dirty="0">
                <a:solidFill>
                  <a:srgbClr val="6600FF"/>
                </a:solidFill>
                <a:latin typeface="+mn-lt"/>
              </a:rPr>
              <a:t> came back from a trip to the cinema </a:t>
            </a:r>
            <a:r>
              <a:rPr lang="en-GB" sz="1200" u="sng" dirty="0">
                <a:solidFill>
                  <a:srgbClr val="6600FF"/>
                </a:solidFill>
                <a:latin typeface="+mn-lt"/>
              </a:rPr>
              <a:t>they</a:t>
            </a:r>
            <a:r>
              <a:rPr lang="en-GB" sz="1200" dirty="0">
                <a:solidFill>
                  <a:srgbClr val="6600FF"/>
                </a:solidFill>
                <a:latin typeface="+mn-lt"/>
              </a:rPr>
              <a:t> told </a:t>
            </a:r>
            <a:r>
              <a:rPr lang="en-GB" sz="1200" u="sng" dirty="0">
                <a:solidFill>
                  <a:srgbClr val="6600FF"/>
                </a:solidFill>
                <a:latin typeface="+mn-lt"/>
              </a:rPr>
              <a:t>us</a:t>
            </a:r>
            <a:r>
              <a:rPr lang="en-GB" sz="1200" dirty="0">
                <a:solidFill>
                  <a:srgbClr val="6600FF"/>
                </a:solidFill>
                <a:latin typeface="+mn-lt"/>
              </a:rPr>
              <a:t> all about it.</a:t>
            </a:r>
            <a:br>
              <a:rPr lang="en-GB" sz="1200" dirty="0">
                <a:solidFill>
                  <a:srgbClr val="6600FF"/>
                </a:solidFill>
                <a:latin typeface="+mn-lt"/>
              </a:rPr>
            </a:br>
            <a:endParaRPr lang="en-GB" sz="1200" dirty="0">
              <a:solidFill>
                <a:srgbClr val="6600FF"/>
              </a:solidFill>
              <a:latin typeface="+mn-lt"/>
            </a:endParaRPr>
          </a:p>
          <a:p>
            <a:pPr marL="228600" lvl="0" indent="-228600">
              <a:buFont typeface="+mj-lt"/>
              <a:buAutoNum type="arabicPeriod"/>
            </a:pPr>
            <a:r>
              <a:rPr lang="en-GB" sz="1200" u="sng" dirty="0">
                <a:solidFill>
                  <a:srgbClr val="6600FF"/>
                </a:solidFill>
                <a:latin typeface="+mn-lt"/>
              </a:rPr>
              <a:t>I’d</a:t>
            </a:r>
            <a:r>
              <a:rPr lang="en-GB" sz="1200" dirty="0">
                <a:solidFill>
                  <a:srgbClr val="6600FF"/>
                </a:solidFill>
                <a:latin typeface="+mn-lt"/>
              </a:rPr>
              <a:t> like </a:t>
            </a:r>
            <a:r>
              <a:rPr lang="en-GB" sz="1200" u="sng" dirty="0">
                <a:solidFill>
                  <a:srgbClr val="6600FF"/>
                </a:solidFill>
                <a:latin typeface="+mn-lt"/>
              </a:rPr>
              <a:t>him</a:t>
            </a:r>
            <a:r>
              <a:rPr lang="en-GB" sz="1200" dirty="0">
                <a:solidFill>
                  <a:srgbClr val="6600FF"/>
                </a:solidFill>
                <a:latin typeface="+mn-lt"/>
              </a:rPr>
              <a:t> to know that </a:t>
            </a:r>
            <a:r>
              <a:rPr lang="en-GB" sz="1200" u="sng" dirty="0">
                <a:solidFill>
                  <a:srgbClr val="6600FF"/>
                </a:solidFill>
                <a:latin typeface="+mn-lt"/>
              </a:rPr>
              <a:t>they</a:t>
            </a:r>
            <a:r>
              <a:rPr lang="en-GB" sz="1200" dirty="0">
                <a:solidFill>
                  <a:srgbClr val="6600FF"/>
                </a:solidFill>
                <a:latin typeface="+mn-lt"/>
              </a:rPr>
              <a:t> don’t want </a:t>
            </a:r>
            <a:r>
              <a:rPr lang="en-GB" sz="1200" u="sng" dirty="0">
                <a:solidFill>
                  <a:srgbClr val="6600FF"/>
                </a:solidFill>
                <a:latin typeface="+mn-lt"/>
              </a:rPr>
              <a:t>me</a:t>
            </a:r>
            <a:r>
              <a:rPr lang="en-GB" sz="1200" dirty="0">
                <a:solidFill>
                  <a:srgbClr val="6600FF"/>
                </a:solidFill>
                <a:latin typeface="+mn-lt"/>
              </a:rPr>
              <a:t> to come and visit </a:t>
            </a:r>
            <a:r>
              <a:rPr lang="en-GB" sz="1200" u="sng" dirty="0">
                <a:solidFill>
                  <a:srgbClr val="6600FF"/>
                </a:solidFill>
                <a:latin typeface="+mn-lt"/>
              </a:rPr>
              <a:t>them</a:t>
            </a:r>
            <a:r>
              <a:rPr lang="en-GB" sz="1200" dirty="0">
                <a:solidFill>
                  <a:srgbClr val="6600FF"/>
                </a:solidFill>
                <a:latin typeface="+mn-lt"/>
              </a:rPr>
              <a:t> again.</a:t>
            </a:r>
            <a:br>
              <a:rPr lang="en-GB" sz="1200" dirty="0">
                <a:solidFill>
                  <a:srgbClr val="6600FF"/>
                </a:solidFill>
                <a:latin typeface="+mn-lt"/>
              </a:rPr>
            </a:br>
            <a:endParaRPr lang="en-GB" sz="1200" dirty="0">
              <a:solidFill>
                <a:srgbClr val="6600FF"/>
              </a:solidFill>
              <a:latin typeface="+mn-lt"/>
            </a:endParaRPr>
          </a:p>
          <a:p>
            <a:pPr marL="228600" lvl="0" indent="-228600">
              <a:buFont typeface="+mj-lt"/>
              <a:buAutoNum type="arabicPeriod"/>
            </a:pPr>
            <a:r>
              <a:rPr lang="en-GB" sz="1200" u="sng" dirty="0">
                <a:solidFill>
                  <a:srgbClr val="6600FF"/>
                </a:solidFill>
                <a:latin typeface="+mn-lt"/>
              </a:rPr>
              <a:t>She</a:t>
            </a:r>
            <a:r>
              <a:rPr lang="en-GB" sz="1200" dirty="0">
                <a:solidFill>
                  <a:srgbClr val="6600FF"/>
                </a:solidFill>
                <a:latin typeface="+mn-lt"/>
              </a:rPr>
              <a:t> looked </a:t>
            </a:r>
            <a:r>
              <a:rPr lang="en-GB" sz="1200" u="sng" dirty="0">
                <a:solidFill>
                  <a:srgbClr val="6600FF"/>
                </a:solidFill>
                <a:latin typeface="+mn-lt"/>
              </a:rPr>
              <a:t>them</a:t>
            </a:r>
            <a:r>
              <a:rPr lang="en-GB" sz="1200" dirty="0">
                <a:solidFill>
                  <a:srgbClr val="6600FF"/>
                </a:solidFill>
                <a:latin typeface="+mn-lt"/>
              </a:rPr>
              <a:t> up in the phone book to see if </a:t>
            </a:r>
            <a:r>
              <a:rPr lang="en-GB" sz="1200" u="sng" dirty="0">
                <a:solidFill>
                  <a:srgbClr val="6600FF"/>
                </a:solidFill>
                <a:latin typeface="+mn-lt"/>
              </a:rPr>
              <a:t>she</a:t>
            </a:r>
            <a:r>
              <a:rPr lang="en-GB" sz="1200" dirty="0">
                <a:solidFill>
                  <a:srgbClr val="6600FF"/>
                </a:solidFill>
                <a:latin typeface="+mn-lt"/>
              </a:rPr>
              <a:t> could find out where </a:t>
            </a:r>
            <a:r>
              <a:rPr lang="en-GB" sz="1200" u="sng" dirty="0">
                <a:solidFill>
                  <a:srgbClr val="6600FF"/>
                </a:solidFill>
                <a:latin typeface="+mn-lt"/>
              </a:rPr>
              <a:t>they</a:t>
            </a:r>
            <a:r>
              <a:rPr lang="en-GB" sz="1200" dirty="0">
                <a:solidFill>
                  <a:srgbClr val="6600FF"/>
                </a:solidFill>
                <a:latin typeface="+mn-lt"/>
              </a:rPr>
              <a:t> lived</a:t>
            </a:r>
            <a:r>
              <a:rPr lang="en-GB" sz="1600" dirty="0"/>
              <a:t>.</a:t>
            </a:r>
          </a:p>
        </p:txBody>
      </p:sp>
    </p:spTree>
    <p:extLst>
      <p:ext uri="{BB962C8B-B14F-4D97-AF65-F5344CB8AC3E}">
        <p14:creationId xmlns:p14="http://schemas.microsoft.com/office/powerpoint/2010/main" val="312305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2051720" y="303220"/>
            <a:ext cx="5931613" cy="738664"/>
          </a:xfrm>
          <a:prstGeom prst="rect">
            <a:avLst/>
          </a:prstGeom>
        </p:spPr>
        <p:txBody>
          <a:bodyPr wrap="square">
            <a:spAutoFit/>
          </a:bodyPr>
          <a:lstStyle/>
          <a:p>
            <a:r>
              <a:rPr lang="en-GB" sz="1400" b="1" u="sng" dirty="0">
                <a:solidFill>
                  <a:srgbClr val="C00000"/>
                </a:solidFill>
                <a:latin typeface="+mn-lt"/>
              </a:rPr>
              <a:t>Task</a:t>
            </a:r>
            <a:r>
              <a:rPr lang="en-GB" sz="1400" dirty="0">
                <a:solidFill>
                  <a:srgbClr val="C00000"/>
                </a:solidFill>
                <a:latin typeface="+mn-lt"/>
              </a:rPr>
              <a:t/>
            </a:r>
            <a:br>
              <a:rPr lang="en-GB" sz="1400" dirty="0">
                <a:solidFill>
                  <a:srgbClr val="C00000"/>
                </a:solidFill>
                <a:latin typeface="+mn-lt"/>
              </a:rPr>
            </a:br>
            <a:r>
              <a:rPr lang="en-GB" sz="1400" dirty="0">
                <a:solidFill>
                  <a:srgbClr val="C00000"/>
                </a:solidFill>
                <a:latin typeface="+mn-lt"/>
              </a:rPr>
              <a:t>Underline the </a:t>
            </a:r>
            <a:r>
              <a:rPr lang="en-GB" sz="1400" b="1" dirty="0">
                <a:solidFill>
                  <a:srgbClr val="C00000"/>
                </a:solidFill>
                <a:latin typeface="+mn-lt"/>
              </a:rPr>
              <a:t>pronouns</a:t>
            </a:r>
            <a:r>
              <a:rPr lang="en-GB" sz="1400" dirty="0">
                <a:solidFill>
                  <a:srgbClr val="C00000"/>
                </a:solidFill>
                <a:latin typeface="+mn-lt"/>
              </a:rPr>
              <a:t> in the sentences below.  </a:t>
            </a:r>
            <a:br>
              <a:rPr lang="en-GB" sz="1400" dirty="0">
                <a:solidFill>
                  <a:srgbClr val="C00000"/>
                </a:solidFill>
                <a:latin typeface="+mn-lt"/>
              </a:rPr>
            </a:br>
            <a:r>
              <a:rPr lang="en-GB" sz="1400" dirty="0">
                <a:solidFill>
                  <a:srgbClr val="C00000"/>
                </a:solidFill>
                <a:latin typeface="+mn-lt"/>
              </a:rPr>
              <a:t>There are 26 altogether.</a:t>
            </a:r>
          </a:p>
        </p:txBody>
      </p:sp>
      <p:sp>
        <p:nvSpPr>
          <p:cNvPr id="3" name="Rectangle 2"/>
          <p:cNvSpPr/>
          <p:nvPr/>
        </p:nvSpPr>
        <p:spPr>
          <a:xfrm>
            <a:off x="1691680" y="1268760"/>
            <a:ext cx="5904656" cy="2985433"/>
          </a:xfrm>
          <a:prstGeom prst="rect">
            <a:avLst/>
          </a:prstGeom>
        </p:spPr>
        <p:txBody>
          <a:bodyPr wrap="square">
            <a:spAutoFit/>
          </a:bodyPr>
          <a:lstStyle/>
          <a:p>
            <a:r>
              <a:rPr lang="en-GB" sz="1600" dirty="0"/>
              <a:t> </a:t>
            </a:r>
          </a:p>
          <a:p>
            <a:pPr marL="228600" lvl="0" indent="-228600">
              <a:buFont typeface="+mj-lt"/>
              <a:buAutoNum type="arabicPeriod"/>
            </a:pPr>
            <a:r>
              <a:rPr lang="en-GB" sz="1200" dirty="0">
                <a:solidFill>
                  <a:srgbClr val="6600FF"/>
                </a:solidFill>
                <a:latin typeface="+mn-lt"/>
              </a:rPr>
              <a:t>The cat likes cream so </a:t>
            </a:r>
            <a:r>
              <a:rPr lang="en-GB" sz="1200" u="sng" dirty="0">
                <a:solidFill>
                  <a:srgbClr val="6600FF"/>
                </a:solidFill>
                <a:latin typeface="+mn-lt"/>
              </a:rPr>
              <a:t>they </a:t>
            </a:r>
            <a:r>
              <a:rPr lang="en-GB" sz="1200" dirty="0">
                <a:solidFill>
                  <a:srgbClr val="6600FF"/>
                </a:solidFill>
                <a:latin typeface="+mn-lt"/>
              </a:rPr>
              <a:t>gave </a:t>
            </a:r>
            <a:r>
              <a:rPr lang="en-GB" sz="1200" u="sng" dirty="0">
                <a:solidFill>
                  <a:srgbClr val="6600FF"/>
                </a:solidFill>
                <a:latin typeface="+mn-lt"/>
              </a:rPr>
              <a:t>it</a:t>
            </a:r>
            <a:r>
              <a:rPr lang="en-GB" sz="1200" dirty="0">
                <a:solidFill>
                  <a:srgbClr val="6600FF"/>
                </a:solidFill>
                <a:latin typeface="+mn-lt"/>
              </a:rPr>
              <a:t> some more.</a:t>
            </a:r>
            <a:br>
              <a:rPr lang="en-GB" sz="1200" dirty="0">
                <a:solidFill>
                  <a:srgbClr val="6600FF"/>
                </a:solidFill>
                <a:latin typeface="+mn-lt"/>
              </a:rPr>
            </a:br>
            <a:endParaRPr lang="en-GB" sz="1200" dirty="0">
              <a:solidFill>
                <a:srgbClr val="6600FF"/>
              </a:solidFill>
              <a:latin typeface="+mn-lt"/>
            </a:endParaRPr>
          </a:p>
          <a:p>
            <a:pPr marL="228600" lvl="0" indent="-228600">
              <a:buFont typeface="+mj-lt"/>
              <a:buAutoNum type="arabicPeriod"/>
            </a:pPr>
            <a:r>
              <a:rPr lang="en-GB" sz="1200" dirty="0">
                <a:solidFill>
                  <a:srgbClr val="6600FF"/>
                </a:solidFill>
                <a:latin typeface="+mn-lt"/>
              </a:rPr>
              <a:t>Mary and Anne gave </a:t>
            </a:r>
            <a:r>
              <a:rPr lang="en-GB" sz="1200" u="sng" dirty="0">
                <a:solidFill>
                  <a:srgbClr val="6600FF"/>
                </a:solidFill>
                <a:latin typeface="+mn-lt"/>
              </a:rPr>
              <a:t>us</a:t>
            </a:r>
            <a:r>
              <a:rPr lang="en-GB" sz="1200" dirty="0">
                <a:solidFill>
                  <a:srgbClr val="6600FF"/>
                </a:solidFill>
                <a:latin typeface="+mn-lt"/>
              </a:rPr>
              <a:t> some books and </a:t>
            </a:r>
            <a:r>
              <a:rPr lang="en-GB" sz="1200" u="sng" dirty="0">
                <a:solidFill>
                  <a:srgbClr val="6600FF"/>
                </a:solidFill>
                <a:latin typeface="+mn-lt"/>
              </a:rPr>
              <a:t>we</a:t>
            </a:r>
            <a:r>
              <a:rPr lang="en-GB" sz="1200" dirty="0">
                <a:solidFill>
                  <a:srgbClr val="6600FF"/>
                </a:solidFill>
                <a:latin typeface="+mn-lt"/>
              </a:rPr>
              <a:t> gave </a:t>
            </a:r>
            <a:r>
              <a:rPr lang="en-GB" sz="1200" u="sng" dirty="0">
                <a:solidFill>
                  <a:srgbClr val="6600FF"/>
                </a:solidFill>
                <a:latin typeface="+mn-lt"/>
              </a:rPr>
              <a:t>them</a:t>
            </a:r>
            <a:r>
              <a:rPr lang="en-GB" sz="1200" dirty="0">
                <a:solidFill>
                  <a:srgbClr val="6600FF"/>
                </a:solidFill>
                <a:latin typeface="+mn-lt"/>
              </a:rPr>
              <a:t> sweets.</a:t>
            </a:r>
            <a:br>
              <a:rPr lang="en-GB" sz="1200" dirty="0">
                <a:solidFill>
                  <a:srgbClr val="6600FF"/>
                </a:solidFill>
                <a:latin typeface="+mn-lt"/>
              </a:rPr>
            </a:br>
            <a:endParaRPr lang="en-GB" sz="1200" dirty="0">
              <a:solidFill>
                <a:srgbClr val="6600FF"/>
              </a:solidFill>
              <a:latin typeface="+mn-lt"/>
            </a:endParaRPr>
          </a:p>
          <a:p>
            <a:pPr marL="228600" lvl="0" indent="-228600">
              <a:buFont typeface="+mj-lt"/>
              <a:buAutoNum type="arabicPeriod"/>
            </a:pPr>
            <a:r>
              <a:rPr lang="en-GB" sz="1200" u="sng" dirty="0">
                <a:solidFill>
                  <a:srgbClr val="6600FF"/>
                </a:solidFill>
                <a:latin typeface="+mn-lt"/>
              </a:rPr>
              <a:t>He</a:t>
            </a:r>
            <a:r>
              <a:rPr lang="en-GB" sz="1200" dirty="0">
                <a:solidFill>
                  <a:srgbClr val="6600FF"/>
                </a:solidFill>
                <a:latin typeface="+mn-lt"/>
              </a:rPr>
              <a:t> went to the match with </a:t>
            </a:r>
            <a:r>
              <a:rPr lang="en-GB" sz="1200" u="sng" dirty="0">
                <a:solidFill>
                  <a:srgbClr val="6600FF"/>
                </a:solidFill>
                <a:latin typeface="+mn-lt"/>
              </a:rPr>
              <a:t>us</a:t>
            </a:r>
            <a:r>
              <a:rPr lang="en-GB" sz="1200" dirty="0">
                <a:solidFill>
                  <a:srgbClr val="6600FF"/>
                </a:solidFill>
                <a:latin typeface="+mn-lt"/>
              </a:rPr>
              <a:t> but </a:t>
            </a:r>
            <a:r>
              <a:rPr lang="en-GB" sz="1200" u="sng" dirty="0">
                <a:solidFill>
                  <a:srgbClr val="6600FF"/>
                </a:solidFill>
                <a:latin typeface="+mn-lt"/>
              </a:rPr>
              <a:t>we</a:t>
            </a:r>
            <a:r>
              <a:rPr lang="en-GB" sz="1200" dirty="0">
                <a:solidFill>
                  <a:srgbClr val="6600FF"/>
                </a:solidFill>
                <a:latin typeface="+mn-lt"/>
              </a:rPr>
              <a:t> didn’t think much of it.</a:t>
            </a:r>
            <a:br>
              <a:rPr lang="en-GB" sz="1200" dirty="0">
                <a:solidFill>
                  <a:srgbClr val="6600FF"/>
                </a:solidFill>
                <a:latin typeface="+mn-lt"/>
              </a:rPr>
            </a:br>
            <a:endParaRPr lang="en-GB" sz="1200" dirty="0">
              <a:solidFill>
                <a:srgbClr val="6600FF"/>
              </a:solidFill>
              <a:latin typeface="+mn-lt"/>
            </a:endParaRPr>
          </a:p>
          <a:p>
            <a:pPr marL="228600" lvl="0" indent="-228600">
              <a:buFont typeface="+mj-lt"/>
              <a:buAutoNum type="arabicPeriod"/>
            </a:pPr>
            <a:r>
              <a:rPr lang="en-GB" sz="1200" dirty="0">
                <a:solidFill>
                  <a:srgbClr val="6600FF"/>
                </a:solidFill>
                <a:latin typeface="+mn-lt"/>
              </a:rPr>
              <a:t>Do </a:t>
            </a:r>
            <a:r>
              <a:rPr lang="en-GB" sz="1200" u="sng" dirty="0">
                <a:solidFill>
                  <a:srgbClr val="6600FF"/>
                </a:solidFill>
                <a:latin typeface="+mn-lt"/>
              </a:rPr>
              <a:t>you</a:t>
            </a:r>
            <a:r>
              <a:rPr lang="en-GB" sz="1200" dirty="0">
                <a:solidFill>
                  <a:srgbClr val="6600FF"/>
                </a:solidFill>
                <a:latin typeface="+mn-lt"/>
              </a:rPr>
              <a:t> like computer games? </a:t>
            </a:r>
            <a:r>
              <a:rPr lang="en-GB" sz="1200" u="sng" dirty="0">
                <a:solidFill>
                  <a:srgbClr val="6600FF"/>
                </a:solidFill>
                <a:latin typeface="+mn-lt"/>
              </a:rPr>
              <a:t> I’ve </a:t>
            </a:r>
            <a:r>
              <a:rPr lang="en-GB" sz="1200" dirty="0">
                <a:solidFill>
                  <a:srgbClr val="6600FF"/>
                </a:solidFill>
                <a:latin typeface="+mn-lt"/>
              </a:rPr>
              <a:t>got some of them </a:t>
            </a:r>
            <a:r>
              <a:rPr lang="en-GB" sz="1200" u="sng" dirty="0">
                <a:solidFill>
                  <a:srgbClr val="6600FF"/>
                </a:solidFill>
                <a:latin typeface="+mn-lt"/>
              </a:rPr>
              <a:t>I</a:t>
            </a:r>
            <a:r>
              <a:rPr lang="en-GB" sz="1200" dirty="0">
                <a:solidFill>
                  <a:srgbClr val="6600FF"/>
                </a:solidFill>
                <a:latin typeface="+mn-lt"/>
              </a:rPr>
              <a:t> could lend </a:t>
            </a:r>
            <a:r>
              <a:rPr lang="en-GB" sz="1200" u="sng" dirty="0">
                <a:solidFill>
                  <a:srgbClr val="6600FF"/>
                </a:solidFill>
                <a:latin typeface="+mn-lt"/>
              </a:rPr>
              <a:t>you</a:t>
            </a:r>
            <a:r>
              <a:rPr lang="en-GB" sz="1200" dirty="0">
                <a:solidFill>
                  <a:srgbClr val="6600FF"/>
                </a:solidFill>
                <a:latin typeface="+mn-lt"/>
              </a:rPr>
              <a:t>.</a:t>
            </a:r>
            <a:br>
              <a:rPr lang="en-GB" sz="1200" dirty="0">
                <a:solidFill>
                  <a:srgbClr val="6600FF"/>
                </a:solidFill>
                <a:latin typeface="+mn-lt"/>
              </a:rPr>
            </a:br>
            <a:endParaRPr lang="en-GB" sz="1200" dirty="0">
              <a:solidFill>
                <a:srgbClr val="6600FF"/>
              </a:solidFill>
              <a:latin typeface="+mn-lt"/>
            </a:endParaRPr>
          </a:p>
          <a:p>
            <a:pPr marL="228600" lvl="0" indent="-228600">
              <a:buFont typeface="+mj-lt"/>
              <a:buAutoNum type="arabicPeriod"/>
            </a:pPr>
            <a:r>
              <a:rPr lang="en-GB" sz="1200" dirty="0">
                <a:solidFill>
                  <a:srgbClr val="6600FF"/>
                </a:solidFill>
                <a:latin typeface="+mn-lt"/>
              </a:rPr>
              <a:t>When </a:t>
            </a:r>
            <a:r>
              <a:rPr lang="en-GB" sz="1200" u="sng" dirty="0">
                <a:solidFill>
                  <a:srgbClr val="6600FF"/>
                </a:solidFill>
                <a:latin typeface="+mn-lt"/>
              </a:rPr>
              <a:t>they</a:t>
            </a:r>
            <a:r>
              <a:rPr lang="en-GB" sz="1200" dirty="0">
                <a:solidFill>
                  <a:srgbClr val="6600FF"/>
                </a:solidFill>
                <a:latin typeface="+mn-lt"/>
              </a:rPr>
              <a:t> came back from a trip to the cinema </a:t>
            </a:r>
            <a:r>
              <a:rPr lang="en-GB" sz="1200" u="sng" dirty="0">
                <a:solidFill>
                  <a:srgbClr val="6600FF"/>
                </a:solidFill>
                <a:latin typeface="+mn-lt"/>
              </a:rPr>
              <a:t>they</a:t>
            </a:r>
            <a:r>
              <a:rPr lang="en-GB" sz="1200" dirty="0">
                <a:solidFill>
                  <a:srgbClr val="6600FF"/>
                </a:solidFill>
                <a:latin typeface="+mn-lt"/>
              </a:rPr>
              <a:t> told </a:t>
            </a:r>
            <a:r>
              <a:rPr lang="en-GB" sz="1200" u="sng" dirty="0">
                <a:solidFill>
                  <a:srgbClr val="6600FF"/>
                </a:solidFill>
                <a:latin typeface="+mn-lt"/>
              </a:rPr>
              <a:t>us</a:t>
            </a:r>
            <a:r>
              <a:rPr lang="en-GB" sz="1200" dirty="0">
                <a:solidFill>
                  <a:srgbClr val="6600FF"/>
                </a:solidFill>
                <a:latin typeface="+mn-lt"/>
              </a:rPr>
              <a:t> all about it.</a:t>
            </a:r>
            <a:br>
              <a:rPr lang="en-GB" sz="1200" dirty="0">
                <a:solidFill>
                  <a:srgbClr val="6600FF"/>
                </a:solidFill>
                <a:latin typeface="+mn-lt"/>
              </a:rPr>
            </a:br>
            <a:endParaRPr lang="en-GB" sz="1200" dirty="0">
              <a:solidFill>
                <a:srgbClr val="6600FF"/>
              </a:solidFill>
              <a:latin typeface="+mn-lt"/>
            </a:endParaRPr>
          </a:p>
          <a:p>
            <a:pPr marL="228600" lvl="0" indent="-228600">
              <a:buFont typeface="+mj-lt"/>
              <a:buAutoNum type="arabicPeriod"/>
            </a:pPr>
            <a:r>
              <a:rPr lang="en-GB" sz="1200" u="sng" dirty="0">
                <a:solidFill>
                  <a:srgbClr val="6600FF"/>
                </a:solidFill>
                <a:latin typeface="+mn-lt"/>
              </a:rPr>
              <a:t>I’d</a:t>
            </a:r>
            <a:r>
              <a:rPr lang="en-GB" sz="1200" dirty="0">
                <a:solidFill>
                  <a:srgbClr val="6600FF"/>
                </a:solidFill>
                <a:latin typeface="+mn-lt"/>
              </a:rPr>
              <a:t> like </a:t>
            </a:r>
            <a:r>
              <a:rPr lang="en-GB" sz="1200" u="sng" dirty="0">
                <a:solidFill>
                  <a:srgbClr val="6600FF"/>
                </a:solidFill>
                <a:latin typeface="+mn-lt"/>
              </a:rPr>
              <a:t>him</a:t>
            </a:r>
            <a:r>
              <a:rPr lang="en-GB" sz="1200" dirty="0">
                <a:solidFill>
                  <a:srgbClr val="6600FF"/>
                </a:solidFill>
                <a:latin typeface="+mn-lt"/>
              </a:rPr>
              <a:t> to know that </a:t>
            </a:r>
            <a:r>
              <a:rPr lang="en-GB" sz="1200" u="sng" dirty="0">
                <a:solidFill>
                  <a:srgbClr val="6600FF"/>
                </a:solidFill>
                <a:latin typeface="+mn-lt"/>
              </a:rPr>
              <a:t>they</a:t>
            </a:r>
            <a:r>
              <a:rPr lang="en-GB" sz="1200" dirty="0">
                <a:solidFill>
                  <a:srgbClr val="6600FF"/>
                </a:solidFill>
                <a:latin typeface="+mn-lt"/>
              </a:rPr>
              <a:t> don’t want </a:t>
            </a:r>
            <a:r>
              <a:rPr lang="en-GB" sz="1200" u="sng" dirty="0">
                <a:solidFill>
                  <a:srgbClr val="6600FF"/>
                </a:solidFill>
                <a:latin typeface="+mn-lt"/>
              </a:rPr>
              <a:t>me</a:t>
            </a:r>
            <a:r>
              <a:rPr lang="en-GB" sz="1200" dirty="0">
                <a:solidFill>
                  <a:srgbClr val="6600FF"/>
                </a:solidFill>
                <a:latin typeface="+mn-lt"/>
              </a:rPr>
              <a:t> to come and visit </a:t>
            </a:r>
            <a:r>
              <a:rPr lang="en-GB" sz="1200" u="sng" dirty="0">
                <a:solidFill>
                  <a:srgbClr val="6600FF"/>
                </a:solidFill>
                <a:latin typeface="+mn-lt"/>
              </a:rPr>
              <a:t>them</a:t>
            </a:r>
            <a:r>
              <a:rPr lang="en-GB" sz="1200" dirty="0">
                <a:solidFill>
                  <a:srgbClr val="6600FF"/>
                </a:solidFill>
                <a:latin typeface="+mn-lt"/>
              </a:rPr>
              <a:t> again.</a:t>
            </a:r>
            <a:br>
              <a:rPr lang="en-GB" sz="1200" dirty="0">
                <a:solidFill>
                  <a:srgbClr val="6600FF"/>
                </a:solidFill>
                <a:latin typeface="+mn-lt"/>
              </a:rPr>
            </a:br>
            <a:endParaRPr lang="en-GB" sz="1200" dirty="0">
              <a:solidFill>
                <a:srgbClr val="6600FF"/>
              </a:solidFill>
              <a:latin typeface="+mn-lt"/>
            </a:endParaRPr>
          </a:p>
          <a:p>
            <a:pPr marL="228600" lvl="0" indent="-228600">
              <a:buFont typeface="+mj-lt"/>
              <a:buAutoNum type="arabicPeriod"/>
            </a:pPr>
            <a:r>
              <a:rPr lang="en-GB" sz="1200" u="sng" dirty="0">
                <a:solidFill>
                  <a:srgbClr val="6600FF"/>
                </a:solidFill>
                <a:latin typeface="+mn-lt"/>
              </a:rPr>
              <a:t>She</a:t>
            </a:r>
            <a:r>
              <a:rPr lang="en-GB" sz="1200" dirty="0">
                <a:solidFill>
                  <a:srgbClr val="6600FF"/>
                </a:solidFill>
                <a:latin typeface="+mn-lt"/>
              </a:rPr>
              <a:t> looked </a:t>
            </a:r>
            <a:r>
              <a:rPr lang="en-GB" sz="1200" u="sng" dirty="0">
                <a:solidFill>
                  <a:srgbClr val="6600FF"/>
                </a:solidFill>
                <a:latin typeface="+mn-lt"/>
              </a:rPr>
              <a:t>them</a:t>
            </a:r>
            <a:r>
              <a:rPr lang="en-GB" sz="1200" dirty="0">
                <a:solidFill>
                  <a:srgbClr val="6600FF"/>
                </a:solidFill>
                <a:latin typeface="+mn-lt"/>
              </a:rPr>
              <a:t> up in the phone book to see if </a:t>
            </a:r>
            <a:r>
              <a:rPr lang="en-GB" sz="1200" u="sng" dirty="0">
                <a:solidFill>
                  <a:srgbClr val="6600FF"/>
                </a:solidFill>
                <a:latin typeface="+mn-lt"/>
              </a:rPr>
              <a:t>she</a:t>
            </a:r>
            <a:r>
              <a:rPr lang="en-GB" sz="1200" dirty="0">
                <a:solidFill>
                  <a:srgbClr val="6600FF"/>
                </a:solidFill>
                <a:latin typeface="+mn-lt"/>
              </a:rPr>
              <a:t> could find out where </a:t>
            </a:r>
            <a:r>
              <a:rPr lang="en-GB" sz="1200" u="sng" dirty="0">
                <a:solidFill>
                  <a:srgbClr val="6600FF"/>
                </a:solidFill>
                <a:latin typeface="+mn-lt"/>
              </a:rPr>
              <a:t>they</a:t>
            </a:r>
            <a:r>
              <a:rPr lang="en-GB" sz="1200" dirty="0">
                <a:solidFill>
                  <a:srgbClr val="6600FF"/>
                </a:solidFill>
                <a:latin typeface="+mn-lt"/>
              </a:rPr>
              <a:t> lived</a:t>
            </a:r>
            <a:r>
              <a:rPr lang="en-GB" sz="1600" dirty="0"/>
              <a:t>.</a:t>
            </a:r>
          </a:p>
        </p:txBody>
      </p:sp>
    </p:spTree>
    <p:extLst>
      <p:ext uri="{BB962C8B-B14F-4D97-AF65-F5344CB8AC3E}">
        <p14:creationId xmlns:p14="http://schemas.microsoft.com/office/powerpoint/2010/main" val="2043015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6006" y="309844"/>
            <a:ext cx="5220290" cy="738664"/>
          </a:xfrm>
          <a:prstGeom prst="rect">
            <a:avLst/>
          </a:prstGeom>
        </p:spPr>
        <p:txBody>
          <a:bodyPr wrap="square">
            <a:spAutoFit/>
          </a:bodyPr>
          <a:lstStyle/>
          <a:p>
            <a:pPr>
              <a:spcAft>
                <a:spcPts val="0"/>
              </a:spcAft>
            </a:pPr>
            <a:r>
              <a:rPr lang="en-GB" sz="1400" b="1" u="sng" dirty="0" smtClean="0">
                <a:solidFill>
                  <a:srgbClr val="C00000"/>
                </a:solidFill>
                <a:latin typeface="+mn-lt"/>
                <a:ea typeface="Times New Roman" panose="02020603050405020304" pitchFamily="18" charset="0"/>
                <a:cs typeface="Comic Sans MS" panose="030F0702030302020204" pitchFamily="66" charset="0"/>
              </a:rPr>
              <a:t>Task </a:t>
            </a:r>
            <a:endParaRPr lang="en-GB" sz="1400" b="1" dirty="0" smtClean="0">
              <a:solidFill>
                <a:srgbClr val="C00000"/>
              </a:solidFill>
              <a:latin typeface="+mn-lt"/>
              <a:ea typeface="Times New Roman" panose="02020603050405020304" pitchFamily="18" charset="0"/>
            </a:endParaRPr>
          </a:p>
          <a:p>
            <a:pPr>
              <a:spcAft>
                <a:spcPts val="0"/>
              </a:spcAft>
            </a:pPr>
            <a:r>
              <a:rPr lang="en-GB" sz="1400" b="1" dirty="0" smtClean="0">
                <a:solidFill>
                  <a:srgbClr val="C00000"/>
                </a:solidFill>
                <a:latin typeface="+mn-lt"/>
                <a:ea typeface="Times New Roman" panose="02020603050405020304" pitchFamily="18" charset="0"/>
                <a:cs typeface="Comic Sans MS" panose="030F0702030302020204" pitchFamily="66" charset="0"/>
              </a:rPr>
              <a:t>There are 10 proper nouns in the box.</a:t>
            </a:r>
            <a:r>
              <a:rPr lang="en-GB" sz="1400" b="1" dirty="0">
                <a:solidFill>
                  <a:srgbClr val="C00000"/>
                </a:solidFill>
                <a:latin typeface="+mn-lt"/>
                <a:ea typeface="Times New Roman" panose="02020603050405020304" pitchFamily="18" charset="0"/>
              </a:rPr>
              <a:t> </a:t>
            </a:r>
            <a:r>
              <a:rPr lang="en-GB" sz="1400" b="1" dirty="0" smtClean="0">
                <a:solidFill>
                  <a:srgbClr val="C00000"/>
                </a:solidFill>
                <a:latin typeface="+mn-lt"/>
                <a:ea typeface="Times New Roman" panose="02020603050405020304" pitchFamily="18" charset="0"/>
                <a:cs typeface="Comic Sans MS" panose="030F0702030302020204" pitchFamily="66" charset="0"/>
              </a:rPr>
              <a:t>Write them correctly in the blank spaces below.</a:t>
            </a:r>
            <a:endParaRPr lang="en-GB" sz="1400" b="1" dirty="0">
              <a:solidFill>
                <a:srgbClr val="C00000"/>
              </a:solidFill>
              <a:effectLst/>
              <a:latin typeface="+mn-lt"/>
              <a:ea typeface="Times New Roman" panose="02020603050405020304" pitchFamily="18" charset="0"/>
            </a:endParaRPr>
          </a:p>
        </p:txBody>
      </p:sp>
      <p:sp>
        <p:nvSpPr>
          <p:cNvPr id="6" name="Rectangle 3"/>
          <p:cNvSpPr>
            <a:spLocks noChangeArrowheads="1"/>
          </p:cNvSpPr>
          <p:nvPr/>
        </p:nvSpPr>
        <p:spPr bwMode="auto">
          <a:xfrm>
            <a:off x="1637819" y="1196752"/>
            <a:ext cx="597666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1" u="none" strike="noStrike" cap="none" normalizeH="0" baseline="0" dirty="0" err="1" smtClean="0">
                <a:ln>
                  <a:noFill/>
                </a:ln>
                <a:solidFill>
                  <a:srgbClr val="C00000"/>
                </a:solidFill>
                <a:effectLst/>
                <a:latin typeface="+mn-lt"/>
                <a:ea typeface="Times New Roman" panose="02020603050405020304" pitchFamily="18" charset="0"/>
                <a:cs typeface="Comic Sans MS" panose="030F0702030302020204" pitchFamily="66" charset="0"/>
              </a:rPr>
              <a:t>kiera</a:t>
            </a:r>
            <a:r>
              <a:rPr kumimoji="0" lang="en-GB" altLang="en-US" sz="1400" b="0" i="1"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 </a:t>
            </a:r>
            <a:r>
              <a:rPr kumimoji="0" lang="en-GB" altLang="en-US" sz="1400" b="0" i="1" u="none" strike="noStrike" cap="none" normalizeH="0" baseline="0" dirty="0" err="1" smtClean="0">
                <a:ln>
                  <a:noFill/>
                </a:ln>
                <a:solidFill>
                  <a:srgbClr val="C00000"/>
                </a:solidFill>
                <a:effectLst/>
                <a:latin typeface="+mn-lt"/>
                <a:ea typeface="Times New Roman" panose="02020603050405020304" pitchFamily="18" charset="0"/>
                <a:cs typeface="Comic Sans MS" panose="030F0702030302020204" pitchFamily="66" charset="0"/>
              </a:rPr>
              <a:t>knightley</a:t>
            </a:r>
            <a:r>
              <a:rPr kumimoji="0" lang="en-GB" altLang="en-US" sz="1400" b="1" i="1" u="none" strike="noStrike" cap="none" normalizeH="0" baseline="0" dirty="0" smtClean="0">
                <a:ln>
                  <a:noFill/>
                </a:ln>
                <a:solidFill>
                  <a:srgbClr val="C00000"/>
                </a:solidFill>
                <a:effectLst/>
                <a:latin typeface="+mn-lt"/>
                <a:ea typeface="Times New Roman" panose="02020603050405020304" pitchFamily="18" charset="0"/>
                <a:cs typeface="Arial" panose="020B0604020202020204" pitchFamily="34" charset="0"/>
              </a:rPr>
              <a:t>   </a:t>
            </a:r>
            <a: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ship     box     </a:t>
            </a:r>
            <a:r>
              <a:rPr kumimoji="0" lang="en-GB" altLang="en-US" sz="1400" b="0" i="0" u="none" strike="noStrike" cap="none" normalizeH="0" baseline="0" dirty="0" err="1" smtClean="0">
                <a:ln>
                  <a:noFill/>
                </a:ln>
                <a:solidFill>
                  <a:srgbClr val="C00000"/>
                </a:solidFill>
                <a:effectLst/>
                <a:latin typeface="+mn-lt"/>
                <a:ea typeface="Times New Roman" panose="02020603050405020304" pitchFamily="18" charset="0"/>
                <a:cs typeface="Comic Sans MS" panose="030F0702030302020204" pitchFamily="66" charset="0"/>
              </a:rPr>
              <a:t>paris</a:t>
            </a:r>
            <a: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     flu     japan     bicycle </a:t>
            </a:r>
            <a:b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
            </a:r>
            <a:b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    	dog     </a:t>
            </a:r>
            <a:r>
              <a:rPr kumimoji="0" lang="en-GB" altLang="en-US" sz="1400" b="0" i="0" u="none" strike="noStrike" cap="none" normalizeH="0" baseline="0" dirty="0" err="1" smtClean="0">
                <a:ln>
                  <a:noFill/>
                </a:ln>
                <a:solidFill>
                  <a:srgbClr val="C00000"/>
                </a:solidFill>
                <a:effectLst/>
                <a:latin typeface="+mn-lt"/>
                <a:ea typeface="Times New Roman" panose="02020603050405020304" pitchFamily="18" charset="0"/>
                <a:cs typeface="Comic Sans MS" panose="030F0702030302020204" pitchFamily="66" charset="0"/>
              </a:rPr>
              <a:t>glasgow</a:t>
            </a:r>
            <a: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     </a:t>
            </a:r>
            <a:r>
              <a:rPr kumimoji="0" lang="en-GB" altLang="en-US" sz="1400" b="0" i="0" u="none" strike="noStrike" cap="none" normalizeH="0" baseline="0" dirty="0" err="1" smtClean="0">
                <a:ln>
                  <a:noFill/>
                </a:ln>
                <a:solidFill>
                  <a:srgbClr val="C00000"/>
                </a:solidFill>
                <a:effectLst/>
                <a:latin typeface="+mn-lt"/>
                <a:ea typeface="Times New Roman" panose="02020603050405020304" pitchFamily="18" charset="0"/>
                <a:cs typeface="Comic Sans MS" panose="030F0702030302020204" pitchFamily="66" charset="0"/>
              </a:rPr>
              <a:t>edinburgh</a:t>
            </a:r>
            <a: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 castle     glass     rover</a:t>
            </a:r>
            <a:r>
              <a:rPr kumimoji="0" lang="en-GB" altLang="en-US" sz="1400" b="0" i="0" u="none" strike="noStrike" cap="none" normalizeH="0" dirty="0" smtClean="0">
                <a:ln>
                  <a:noFill/>
                </a:ln>
                <a:solidFill>
                  <a:srgbClr val="C00000"/>
                </a:solidFill>
                <a:effectLst/>
                <a:latin typeface="+mn-lt"/>
                <a:ea typeface="Times New Roman" panose="02020603050405020304" pitchFamily="18" charset="0"/>
                <a:cs typeface="Comic Sans MS" panose="030F0702030302020204" pitchFamily="66" charset="0"/>
              </a:rPr>
              <a:t>   </a:t>
            </a:r>
            <a: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cage   </a:t>
            </a:r>
            <a:b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
            </a:r>
            <a:b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  	rangers     computers     grass      world cup     </a:t>
            </a:r>
            <a:r>
              <a:rPr kumimoji="0" lang="en-GB" altLang="en-US" sz="1400" b="0" i="0" u="none" strike="noStrike" cap="none" normalizeH="0" baseline="0" dirty="0" err="1" smtClean="0">
                <a:ln>
                  <a:noFill/>
                </a:ln>
                <a:solidFill>
                  <a:srgbClr val="C00000"/>
                </a:solidFill>
                <a:effectLst/>
                <a:latin typeface="+mn-lt"/>
                <a:ea typeface="Times New Roman" panose="02020603050405020304" pitchFamily="18" charset="0"/>
                <a:cs typeface="Comic Sans MS" panose="030F0702030302020204" pitchFamily="66" charset="0"/>
              </a:rPr>
              <a:t>madonna</a:t>
            </a:r>
            <a: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 </a:t>
            </a:r>
            <a:b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
            </a:r>
            <a:b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  	sunshine     coffee     buttons     queen </a:t>
            </a:r>
            <a:r>
              <a:rPr kumimoji="0" lang="en-GB" altLang="en-US" sz="1400" b="0" i="0" u="none" strike="noStrike" cap="none" normalizeH="0" baseline="0" dirty="0" err="1" smtClean="0">
                <a:ln>
                  <a:noFill/>
                </a:ln>
                <a:solidFill>
                  <a:srgbClr val="C00000"/>
                </a:solidFill>
                <a:effectLst/>
                <a:latin typeface="+mn-lt"/>
                <a:ea typeface="Times New Roman" panose="02020603050405020304" pitchFamily="18" charset="0"/>
                <a:cs typeface="Comic Sans MS" panose="030F0702030302020204" pitchFamily="66" charset="0"/>
              </a:rPr>
              <a:t>elizabeth</a:t>
            </a:r>
            <a:r>
              <a:rPr kumimoji="0" lang="en-GB" altLang="en-US" sz="14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     pizza  </a:t>
            </a: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Comic Sans MS" panose="030F0702030302020204" pitchFamily="66" charset="0"/>
              </a:rPr>
              <a:t>                                     </a:t>
            </a:r>
            <a:r>
              <a:rPr kumimoji="0" lang="en-GB" altLang="en-US" sz="700" b="0" i="0" u="none" strike="noStrike" cap="none" normalizeH="0" baseline="0" dirty="0" smtClean="0">
                <a:ln>
                  <a:noFill/>
                </a:ln>
                <a:solidFill>
                  <a:schemeClr val="tx1"/>
                </a:solidFill>
                <a:effectLst/>
                <a:latin typeface="Arial" panose="020B0604020202020204" pitchFamily="34"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1637819" y="2938665"/>
            <a:ext cx="597666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400" i="1" smtClean="0">
                <a:solidFill>
                  <a:srgbClr val="6600FF"/>
                </a:solidFill>
                <a:latin typeface="+mn-lt"/>
                <a:ea typeface="Times New Roman" panose="02020603050405020304" pitchFamily="18" charset="0"/>
                <a:cs typeface="Comic Sans MS" panose="030F0702030302020204" pitchFamily="66" charset="0"/>
              </a:rPr>
              <a:t>Ki</a:t>
            </a:r>
            <a:r>
              <a:rPr kumimoji="0" lang="en-GB" altLang="en-US" sz="1400" b="0" i="1" u="none" strike="noStrike" cap="none" normalizeH="0" baseline="0" smtClean="0">
                <a:ln>
                  <a:noFill/>
                </a:ln>
                <a:solidFill>
                  <a:srgbClr val="6600FF"/>
                </a:solidFill>
                <a:effectLst/>
                <a:latin typeface="+mn-lt"/>
                <a:ea typeface="Times New Roman" panose="02020603050405020304" pitchFamily="18" charset="0"/>
                <a:cs typeface="Comic Sans MS" panose="030F0702030302020204" pitchFamily="66" charset="0"/>
              </a:rPr>
              <a:t>era </a:t>
            </a:r>
            <a:r>
              <a:rPr lang="en-GB" altLang="en-US" sz="1400" i="1" dirty="0">
                <a:solidFill>
                  <a:srgbClr val="6600FF"/>
                </a:solidFill>
                <a:latin typeface="+mn-lt"/>
                <a:ea typeface="Times New Roman" panose="02020603050405020304" pitchFamily="18" charset="0"/>
                <a:cs typeface="Comic Sans MS" panose="030F0702030302020204" pitchFamily="66" charset="0"/>
              </a:rPr>
              <a:t>K</a:t>
            </a:r>
            <a:r>
              <a:rPr kumimoji="0" lang="en-GB" altLang="en-US" sz="1400" b="0" i="1"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nightley</a:t>
            </a:r>
            <a:r>
              <a:rPr kumimoji="0" lang="en-GB" altLang="en-US" sz="1400" b="1" i="1" u="none" strike="noStrike" cap="none" normalizeH="0" baseline="0" dirty="0" smtClean="0">
                <a:ln>
                  <a:noFill/>
                </a:ln>
                <a:solidFill>
                  <a:srgbClr val="6600FF"/>
                </a:solidFill>
                <a:effectLst/>
                <a:latin typeface="+mn-lt"/>
                <a:ea typeface="Times New Roman" panose="02020603050405020304" pitchFamily="18" charset="0"/>
                <a:cs typeface="Arial" panose="020B0604020202020204" pitchFamily="34" charset="0"/>
              </a:rPr>
              <a:t>   </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ship     box     </a:t>
            </a:r>
            <a:r>
              <a:rPr lang="en-GB" altLang="en-US" sz="1400" dirty="0">
                <a:solidFill>
                  <a:srgbClr val="6600FF"/>
                </a:solidFill>
                <a:latin typeface="+mn-lt"/>
                <a:ea typeface="Times New Roman" panose="02020603050405020304" pitchFamily="18" charset="0"/>
                <a:cs typeface="Comic Sans MS" panose="030F0702030302020204" pitchFamily="66" charset="0"/>
              </a:rPr>
              <a:t>P</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aris     flu     Japan     bicycle </a:t>
            </a:r>
            <a:b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dog     </a:t>
            </a:r>
            <a:r>
              <a:rPr lang="en-GB" altLang="en-US" sz="1400" dirty="0">
                <a:solidFill>
                  <a:srgbClr val="6600FF"/>
                </a:solidFill>
                <a:latin typeface="+mn-lt"/>
                <a:ea typeface="Times New Roman" panose="02020603050405020304" pitchFamily="18" charset="0"/>
                <a:cs typeface="Comic Sans MS" panose="030F0702030302020204" pitchFamily="66" charset="0"/>
              </a:rPr>
              <a:t>G</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lasgow     </a:t>
            </a:r>
            <a:r>
              <a:rPr lang="en-GB" altLang="en-US" sz="1400" dirty="0">
                <a:solidFill>
                  <a:srgbClr val="6600FF"/>
                </a:solidFill>
                <a:latin typeface="+mn-lt"/>
                <a:ea typeface="Times New Roman" panose="02020603050405020304" pitchFamily="18" charset="0"/>
                <a:cs typeface="Comic Sans MS" panose="030F0702030302020204" pitchFamily="66" charset="0"/>
              </a:rPr>
              <a:t>E</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dinburgh castle     glass     rover</a:t>
            </a:r>
            <a:r>
              <a:rPr kumimoji="0" lang="en-GB" altLang="en-US" sz="14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cage   </a:t>
            </a:r>
            <a:b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rangers     computers     grass      world cup     </a:t>
            </a:r>
            <a:r>
              <a:rPr lang="en-GB" altLang="en-US" sz="1400" dirty="0">
                <a:solidFill>
                  <a:srgbClr val="6600FF"/>
                </a:solidFill>
                <a:latin typeface="+mn-lt"/>
                <a:ea typeface="Times New Roman" panose="02020603050405020304" pitchFamily="18" charset="0"/>
                <a:cs typeface="Comic Sans MS" panose="030F0702030302020204" pitchFamily="66" charset="0"/>
              </a:rPr>
              <a:t>M</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adonna </a:t>
            </a:r>
            <a:b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sunshine     coffee     buttons     Queen</a:t>
            </a:r>
            <a:r>
              <a:rPr kumimoji="0" lang="en-GB" altLang="en-US" sz="14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lang="en-GB" altLang="en-US" sz="1400" dirty="0" smtClean="0">
                <a:solidFill>
                  <a:srgbClr val="6600FF"/>
                </a:solidFill>
                <a:latin typeface="+mn-lt"/>
                <a:ea typeface="Times New Roman" panose="02020603050405020304" pitchFamily="18" charset="0"/>
                <a:cs typeface="Comic Sans MS" panose="030F0702030302020204" pitchFamily="66" charset="0"/>
              </a:rPr>
              <a:t>El</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izabeth     pizza  </a:t>
            </a:r>
            <a:r>
              <a:rPr kumimoji="0" lang="en-GB" altLang="en-US" sz="1400" b="0" i="0" u="none" strike="noStrike" cap="none" normalizeH="0" baseline="0" dirty="0" smtClean="0">
                <a:ln>
                  <a:noFill/>
                </a:ln>
                <a:solidFill>
                  <a:srgbClr val="6600FF"/>
                </a:solidFill>
                <a:effectLst/>
                <a:latin typeface="Arial" panose="020B0604020202020204" pitchFamily="34" charset="0"/>
                <a:ea typeface="Times New Roman" panose="02020603050405020304" pitchFamily="18" charset="0"/>
                <a:cs typeface="Comic Sans MS" panose="030F0702030302020204" pitchFamily="66" charset="0"/>
              </a:rPr>
              <a:t>                                     </a:t>
            </a:r>
            <a:r>
              <a:rPr kumimoji="0" lang="en-GB" altLang="en-US" sz="700" b="0" i="0" u="none" strike="noStrike" cap="none" normalizeH="0" baseline="0" dirty="0" smtClean="0">
                <a:ln>
                  <a:noFill/>
                </a:ln>
                <a:solidFill>
                  <a:srgbClr val="6600FF"/>
                </a:solidFill>
                <a:effectLst/>
                <a:latin typeface="Arial" panose="020B0604020202020204" pitchFamily="34" charset="0"/>
              </a:rPr>
              <a:t>  </a:t>
            </a:r>
            <a:endParaRPr kumimoji="0" lang="en-GB" altLang="en-US" sz="1800" b="0" i="0" u="none" strike="noStrike" cap="none" normalizeH="0" baseline="0" dirty="0" smtClean="0">
              <a:ln>
                <a:noFill/>
              </a:ln>
              <a:solidFill>
                <a:srgbClr val="6600FF"/>
              </a:solidFill>
              <a:effectLst/>
              <a:latin typeface="Arial" panose="020B0604020202020204" pitchFamily="34" charset="0"/>
            </a:endParaRPr>
          </a:p>
        </p:txBody>
      </p:sp>
    </p:spTree>
    <p:extLst>
      <p:ext uri="{BB962C8B-B14F-4D97-AF65-F5344CB8AC3E}">
        <p14:creationId xmlns:p14="http://schemas.microsoft.com/office/powerpoint/2010/main" val="480430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780928"/>
            <a:ext cx="9144000" cy="552450"/>
          </a:xfrm>
        </p:spPr>
        <p:txBody>
          <a:bodyPr/>
          <a:lstStyle/>
          <a:p>
            <a:r>
              <a:rPr lang="en-US" b="1" dirty="0" smtClean="0">
                <a:solidFill>
                  <a:srgbClr val="C00000"/>
                </a:solidFill>
                <a:latin typeface="+mn-lt"/>
              </a:rPr>
              <a:t>The Conjunction</a:t>
            </a:r>
            <a:endParaRPr lang="en-US" dirty="0">
              <a:solidFill>
                <a:srgbClr val="C00000"/>
              </a:solidFill>
            </a:endParaRPr>
          </a:p>
        </p:txBody>
      </p:sp>
    </p:spTree>
    <p:extLst>
      <p:ext uri="{BB962C8B-B14F-4D97-AF65-F5344CB8AC3E}">
        <p14:creationId xmlns:p14="http://schemas.microsoft.com/office/powerpoint/2010/main" val="584268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693590" y="685708"/>
            <a:ext cx="5931613" cy="307777"/>
          </a:xfrm>
          <a:prstGeom prst="rect">
            <a:avLst/>
          </a:prstGeom>
        </p:spPr>
        <p:txBody>
          <a:bodyPr wrap="square">
            <a:spAutoFit/>
          </a:bodyPr>
          <a:lstStyle/>
          <a:p>
            <a:r>
              <a:rPr lang="en-GB" sz="1400" b="1" dirty="0" smtClean="0">
                <a:solidFill>
                  <a:srgbClr val="C00000"/>
                </a:solidFill>
                <a:latin typeface="+mn-lt"/>
              </a:rPr>
              <a:t>The Conjunction</a:t>
            </a:r>
            <a:endParaRPr lang="en-GB" sz="1400" dirty="0">
              <a:solidFill>
                <a:srgbClr val="C00000"/>
              </a:solidFill>
              <a:latin typeface="+mn-lt"/>
            </a:endParaRPr>
          </a:p>
        </p:txBody>
      </p:sp>
      <p:sp>
        <p:nvSpPr>
          <p:cNvPr id="3" name="Rectangle 2"/>
          <p:cNvSpPr/>
          <p:nvPr/>
        </p:nvSpPr>
        <p:spPr>
          <a:xfrm>
            <a:off x="1691680" y="1268760"/>
            <a:ext cx="5904656" cy="3539430"/>
          </a:xfrm>
          <a:prstGeom prst="rect">
            <a:avLst/>
          </a:prstGeom>
        </p:spPr>
        <p:txBody>
          <a:bodyPr wrap="square">
            <a:spAutoFit/>
          </a:bodyPr>
          <a:lstStyle/>
          <a:p>
            <a:r>
              <a:rPr lang="en-GB" sz="1600" dirty="0">
                <a:solidFill>
                  <a:srgbClr val="C00000"/>
                </a:solidFill>
                <a:latin typeface="+mn-lt"/>
              </a:rPr>
              <a:t>A </a:t>
            </a:r>
            <a:r>
              <a:rPr lang="en-GB" sz="1600" b="1" dirty="0">
                <a:solidFill>
                  <a:srgbClr val="C00000"/>
                </a:solidFill>
                <a:latin typeface="+mn-lt"/>
              </a:rPr>
              <a:t>conjunction</a:t>
            </a:r>
            <a:r>
              <a:rPr lang="en-GB" sz="1600" dirty="0">
                <a:solidFill>
                  <a:srgbClr val="C00000"/>
                </a:solidFill>
                <a:latin typeface="+mn-lt"/>
              </a:rPr>
              <a:t> is a word that you use to </a:t>
            </a:r>
            <a:r>
              <a:rPr lang="en-GB" sz="1600" b="1" dirty="0">
                <a:solidFill>
                  <a:srgbClr val="C00000"/>
                </a:solidFill>
                <a:latin typeface="+mn-lt"/>
              </a:rPr>
              <a:t>join</a:t>
            </a:r>
            <a:r>
              <a:rPr lang="en-GB" sz="1600" dirty="0">
                <a:solidFill>
                  <a:srgbClr val="C00000"/>
                </a:solidFill>
                <a:latin typeface="+mn-lt"/>
              </a:rPr>
              <a:t> two sentences together.</a:t>
            </a:r>
          </a:p>
          <a:p>
            <a:r>
              <a:rPr lang="en-GB" sz="1600" dirty="0">
                <a:solidFill>
                  <a:srgbClr val="C00000"/>
                </a:solidFill>
                <a:latin typeface="+mn-lt"/>
              </a:rPr>
              <a:t>Some conjunctions are:</a:t>
            </a:r>
          </a:p>
          <a:p>
            <a:pPr lvl="0"/>
            <a:r>
              <a:rPr lang="en-GB" sz="1600" b="1" dirty="0">
                <a:solidFill>
                  <a:srgbClr val="C00000"/>
                </a:solidFill>
                <a:latin typeface="+mn-lt"/>
              </a:rPr>
              <a:t>and</a:t>
            </a:r>
            <a:endParaRPr lang="en-GB" sz="1600" dirty="0">
              <a:solidFill>
                <a:srgbClr val="C00000"/>
              </a:solidFill>
              <a:latin typeface="+mn-lt"/>
            </a:endParaRPr>
          </a:p>
          <a:p>
            <a:pPr lvl="0"/>
            <a:r>
              <a:rPr lang="en-GB" sz="1600" b="1" dirty="0">
                <a:solidFill>
                  <a:srgbClr val="C00000"/>
                </a:solidFill>
                <a:latin typeface="+mn-lt"/>
              </a:rPr>
              <a:t>because</a:t>
            </a:r>
            <a:endParaRPr lang="en-GB" sz="1600" dirty="0">
              <a:solidFill>
                <a:srgbClr val="C00000"/>
              </a:solidFill>
              <a:latin typeface="+mn-lt"/>
            </a:endParaRPr>
          </a:p>
          <a:p>
            <a:pPr lvl="0"/>
            <a:r>
              <a:rPr lang="en-GB" sz="1600" b="1" dirty="0">
                <a:solidFill>
                  <a:srgbClr val="C00000"/>
                </a:solidFill>
                <a:latin typeface="+mn-lt"/>
              </a:rPr>
              <a:t>but</a:t>
            </a:r>
            <a:endParaRPr lang="en-GB" sz="1600" dirty="0">
              <a:solidFill>
                <a:srgbClr val="C00000"/>
              </a:solidFill>
              <a:latin typeface="+mn-lt"/>
            </a:endParaRPr>
          </a:p>
          <a:p>
            <a:pPr lvl="0"/>
            <a:r>
              <a:rPr lang="en-GB" sz="1600" b="1" dirty="0">
                <a:solidFill>
                  <a:srgbClr val="C00000"/>
                </a:solidFill>
                <a:latin typeface="+mn-lt"/>
              </a:rPr>
              <a:t>so</a:t>
            </a:r>
            <a:endParaRPr lang="en-GB" sz="1600" dirty="0">
              <a:solidFill>
                <a:srgbClr val="C00000"/>
              </a:solidFill>
              <a:latin typeface="+mn-lt"/>
            </a:endParaRPr>
          </a:p>
          <a:p>
            <a:pPr lvl="0"/>
            <a:r>
              <a:rPr lang="en-GB" sz="1600" b="1" dirty="0">
                <a:solidFill>
                  <a:srgbClr val="C00000"/>
                </a:solidFill>
                <a:latin typeface="+mn-lt"/>
              </a:rPr>
              <a:t>since</a:t>
            </a:r>
            <a:endParaRPr lang="en-GB" sz="1600" dirty="0">
              <a:solidFill>
                <a:srgbClr val="C00000"/>
              </a:solidFill>
              <a:latin typeface="+mn-lt"/>
            </a:endParaRPr>
          </a:p>
          <a:p>
            <a:r>
              <a:rPr lang="en-GB" sz="1600" b="1" dirty="0">
                <a:solidFill>
                  <a:srgbClr val="C00000"/>
                </a:solidFill>
                <a:latin typeface="+mn-lt"/>
              </a:rPr>
              <a:t>Examples</a:t>
            </a:r>
            <a:r>
              <a:rPr lang="en-GB" sz="1600" dirty="0">
                <a:solidFill>
                  <a:srgbClr val="C00000"/>
                </a:solidFill>
                <a:latin typeface="+mn-lt"/>
              </a:rPr>
              <a:t>:</a:t>
            </a:r>
            <a:br>
              <a:rPr lang="en-GB" sz="1600" dirty="0">
                <a:solidFill>
                  <a:srgbClr val="C00000"/>
                </a:solidFill>
                <a:latin typeface="+mn-lt"/>
              </a:rPr>
            </a:br>
            <a:r>
              <a:rPr lang="en-GB" sz="1600" dirty="0">
                <a:solidFill>
                  <a:srgbClr val="C00000"/>
                </a:solidFill>
                <a:latin typeface="+mn-lt"/>
              </a:rPr>
              <a:t>Mary came home late last night.  She went straight to bed.</a:t>
            </a:r>
          </a:p>
          <a:p>
            <a:r>
              <a:rPr lang="en-GB" sz="1600" dirty="0">
                <a:solidFill>
                  <a:srgbClr val="C00000"/>
                </a:solidFill>
                <a:latin typeface="+mn-lt"/>
              </a:rPr>
              <a:t>Mary came home late last night </a:t>
            </a:r>
            <a:r>
              <a:rPr lang="en-GB" sz="1600" b="1" dirty="0">
                <a:solidFill>
                  <a:srgbClr val="C00000"/>
                </a:solidFill>
                <a:latin typeface="+mn-lt"/>
              </a:rPr>
              <a:t>and</a:t>
            </a:r>
            <a:r>
              <a:rPr lang="en-GB" sz="1600" dirty="0">
                <a:solidFill>
                  <a:srgbClr val="C00000"/>
                </a:solidFill>
                <a:latin typeface="+mn-lt"/>
              </a:rPr>
              <a:t> went straight to bed.</a:t>
            </a:r>
            <a:br>
              <a:rPr lang="en-GB" sz="1600" dirty="0">
                <a:solidFill>
                  <a:srgbClr val="C00000"/>
                </a:solidFill>
                <a:latin typeface="+mn-lt"/>
              </a:rPr>
            </a:br>
            <a:r>
              <a:rPr lang="en-GB" sz="1600" dirty="0">
                <a:solidFill>
                  <a:srgbClr val="C00000"/>
                </a:solidFill>
                <a:latin typeface="+mn-lt"/>
              </a:rPr>
              <a:t/>
            </a:r>
            <a:br>
              <a:rPr lang="en-GB" sz="1600" dirty="0">
                <a:solidFill>
                  <a:srgbClr val="C00000"/>
                </a:solidFill>
                <a:latin typeface="+mn-lt"/>
              </a:rPr>
            </a:br>
            <a:r>
              <a:rPr lang="en-GB" sz="1600" dirty="0">
                <a:solidFill>
                  <a:srgbClr val="C00000"/>
                </a:solidFill>
                <a:latin typeface="+mn-lt"/>
              </a:rPr>
              <a:t>She went straight to bed.  She was very tired.</a:t>
            </a:r>
          </a:p>
          <a:p>
            <a:r>
              <a:rPr lang="en-GB" sz="1600" dirty="0">
                <a:solidFill>
                  <a:srgbClr val="C00000"/>
                </a:solidFill>
                <a:latin typeface="+mn-lt"/>
              </a:rPr>
              <a:t>She went to bed </a:t>
            </a:r>
            <a:r>
              <a:rPr lang="en-GB" sz="1600" b="1" dirty="0">
                <a:solidFill>
                  <a:srgbClr val="C00000"/>
                </a:solidFill>
                <a:latin typeface="+mn-lt"/>
              </a:rPr>
              <a:t>because</a:t>
            </a:r>
            <a:r>
              <a:rPr lang="en-GB" sz="1600" dirty="0">
                <a:solidFill>
                  <a:srgbClr val="C00000"/>
                </a:solidFill>
                <a:latin typeface="+mn-lt"/>
              </a:rPr>
              <a:t> she was very tired.</a:t>
            </a:r>
          </a:p>
        </p:txBody>
      </p:sp>
    </p:spTree>
    <p:extLst>
      <p:ext uri="{BB962C8B-B14F-4D97-AF65-F5344CB8AC3E}">
        <p14:creationId xmlns:p14="http://schemas.microsoft.com/office/powerpoint/2010/main" val="2617234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835696" y="408343"/>
            <a:ext cx="5931613" cy="738664"/>
          </a:xfrm>
          <a:prstGeom prst="rect">
            <a:avLst/>
          </a:prstGeom>
        </p:spPr>
        <p:txBody>
          <a:bodyPr wrap="square">
            <a:spAutoFit/>
          </a:bodyPr>
          <a:lstStyle/>
          <a:p>
            <a:r>
              <a:rPr lang="en-GB" sz="1400" b="1" dirty="0">
                <a:solidFill>
                  <a:srgbClr val="C00000"/>
                </a:solidFill>
                <a:latin typeface="+mn-lt"/>
              </a:rPr>
              <a:t>Task</a:t>
            </a:r>
            <a:endParaRPr lang="en-GB" sz="1400" dirty="0">
              <a:solidFill>
                <a:srgbClr val="C00000"/>
              </a:solidFill>
              <a:latin typeface="+mn-lt"/>
            </a:endParaRPr>
          </a:p>
          <a:p>
            <a:r>
              <a:rPr lang="en-GB" sz="1400" dirty="0">
                <a:solidFill>
                  <a:srgbClr val="C00000"/>
                </a:solidFill>
                <a:latin typeface="+mn-lt"/>
              </a:rPr>
              <a:t>Join the sentences below together using </a:t>
            </a:r>
            <a:r>
              <a:rPr lang="en-GB" sz="1400" b="1" dirty="0">
                <a:solidFill>
                  <a:srgbClr val="C00000"/>
                </a:solidFill>
                <a:latin typeface="+mn-lt"/>
              </a:rPr>
              <a:t>one</a:t>
            </a:r>
            <a:r>
              <a:rPr lang="en-GB" sz="1400" dirty="0">
                <a:solidFill>
                  <a:srgbClr val="C00000"/>
                </a:solidFill>
                <a:latin typeface="+mn-lt"/>
              </a:rPr>
              <a:t> of the conjunctions on the list above</a:t>
            </a:r>
            <a:r>
              <a:rPr lang="en-GB" sz="1400" dirty="0"/>
              <a:t>.</a:t>
            </a:r>
            <a:endParaRPr lang="en-GB" sz="1400" dirty="0">
              <a:solidFill>
                <a:srgbClr val="C00000"/>
              </a:solidFill>
              <a:latin typeface="+mn-lt"/>
            </a:endParaRPr>
          </a:p>
        </p:txBody>
      </p:sp>
      <p:sp>
        <p:nvSpPr>
          <p:cNvPr id="3" name="Rectangle 2"/>
          <p:cNvSpPr/>
          <p:nvPr/>
        </p:nvSpPr>
        <p:spPr>
          <a:xfrm>
            <a:off x="3635896" y="4365104"/>
            <a:ext cx="5904656" cy="584775"/>
          </a:xfrm>
          <a:prstGeom prst="rect">
            <a:avLst/>
          </a:prstGeom>
        </p:spPr>
        <p:txBody>
          <a:bodyPr wrap="square">
            <a:spAutoFit/>
          </a:bodyPr>
          <a:lstStyle/>
          <a:p>
            <a:endParaRPr lang="en-GB" sz="1600" dirty="0" smtClean="0">
              <a:solidFill>
                <a:srgbClr val="C00000"/>
              </a:solidFill>
              <a:latin typeface="+mn-lt"/>
            </a:endParaRPr>
          </a:p>
          <a:p>
            <a:endParaRPr lang="en-GB" sz="1600" dirty="0">
              <a:solidFill>
                <a:srgbClr val="C00000"/>
              </a:solidFill>
              <a:latin typeface="+mn-lt"/>
            </a:endParaRPr>
          </a:p>
        </p:txBody>
      </p:sp>
      <p:sp>
        <p:nvSpPr>
          <p:cNvPr id="4" name="Rectangle 1"/>
          <p:cNvSpPr>
            <a:spLocks noChangeArrowheads="1"/>
          </p:cNvSpPr>
          <p:nvPr/>
        </p:nvSpPr>
        <p:spPr bwMode="auto">
          <a:xfrm>
            <a:off x="1403648" y="1848531"/>
            <a:ext cx="757130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685800" algn="l"/>
              </a:tabLst>
              <a:defRPr>
                <a:solidFill>
                  <a:schemeClr val="tx1"/>
                </a:solidFill>
                <a:latin typeface="Arial" panose="020B0604020202020204" pitchFamily="34" charset="0"/>
              </a:defRPr>
            </a:lvl1pPr>
            <a:lvl2pPr eaLnBrk="0" hangingPunct="0">
              <a:tabLst>
                <a:tab pos="685800" algn="l"/>
              </a:tabLst>
              <a:defRPr>
                <a:solidFill>
                  <a:schemeClr val="tx1"/>
                </a:solidFill>
                <a:latin typeface="Arial" panose="020B0604020202020204" pitchFamily="34" charset="0"/>
              </a:defRPr>
            </a:lvl2pPr>
            <a:lvl3pPr eaLnBrk="0" hangingPunct="0">
              <a:tabLst>
                <a:tab pos="685800" algn="l"/>
              </a:tabLst>
              <a:defRPr>
                <a:solidFill>
                  <a:schemeClr val="tx1"/>
                </a:solidFill>
                <a:latin typeface="Arial" panose="020B0604020202020204" pitchFamily="34" charset="0"/>
              </a:defRPr>
            </a:lvl3pPr>
            <a:lvl4pPr eaLnBrk="0" hangingPunct="0">
              <a:tabLst>
                <a:tab pos="685800" algn="l"/>
              </a:tabLst>
              <a:defRPr>
                <a:solidFill>
                  <a:schemeClr val="tx1"/>
                </a:solidFill>
                <a:latin typeface="Arial" panose="020B0604020202020204" pitchFamily="34" charset="0"/>
              </a:defRPr>
            </a:lvl4pPr>
            <a:lvl5pPr eaLnBrk="0" hangingPunct="0">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Gary was chosen for the team</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because h</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e was a very good player.</a:t>
            </a:r>
            <a:endParaRPr kumimoji="0" lang="en-GB" altLang="en-US" sz="800" b="0" i="0" u="none" strike="noStrike" cap="none" normalizeH="0" baseline="0" dirty="0" smtClean="0">
              <a:ln>
                <a:noFill/>
              </a:ln>
              <a:solidFill>
                <a:srgbClr val="6600FF"/>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He was a striker</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so t</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he manager put him in goals.</a:t>
            </a:r>
            <a:endParaRPr kumimoji="0" lang="en-GB" altLang="en-US" sz="800" b="0" i="0" u="none" strike="noStrike" cap="none" normalizeH="0" baseline="0" dirty="0" smtClean="0">
              <a:ln>
                <a:noFill/>
              </a:ln>
              <a:solidFill>
                <a:srgbClr val="6600FF"/>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Gary was not happy</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because </a:t>
            </a:r>
            <a:r>
              <a:rPr lang="en-GB" altLang="en-US" sz="1600" dirty="0">
                <a:solidFill>
                  <a:srgbClr val="6600FF"/>
                </a:solidFill>
                <a:latin typeface="+mn-lt"/>
                <a:ea typeface="Times New Roman" panose="02020603050405020304" pitchFamily="18" charset="0"/>
                <a:cs typeface="Comic Sans MS" panose="030F0702030302020204" pitchFamily="66" charset="0"/>
              </a:rPr>
              <a:t>h</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e wanted to score goals.</a:t>
            </a:r>
            <a:endParaRPr kumimoji="0" lang="en-GB" altLang="en-US" sz="800" b="0" i="0" u="none" strike="noStrike" cap="none" normalizeH="0" baseline="0" dirty="0" smtClean="0">
              <a:ln>
                <a:noFill/>
              </a:ln>
              <a:solidFill>
                <a:srgbClr val="6600FF"/>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He spoke to the manager</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and h</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e was allowed to play up front.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Gary was much happier now</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and h</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e scored lots of goals for the team.</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chemeClr val="tx1"/>
                </a:solidFill>
                <a:effectLst/>
                <a:ea typeface="Times New Roman" panose="02020603050405020304" pitchFamily="18" charset="0"/>
                <a:cs typeface="Comic Sans MS" panose="030F0702030302020204" pitchFamily="66" charset="0"/>
              </a:rPr>
              <a:t/>
            </a:r>
            <a:br>
              <a:rPr kumimoji="0" lang="en-GB" altLang="en-US" sz="1200" b="0" i="0" u="none" strike="noStrike" cap="none" normalizeH="0" baseline="0" dirty="0" smtClean="0">
                <a:ln>
                  <a:noFill/>
                </a:ln>
                <a:solidFill>
                  <a:schemeClr val="tx1"/>
                </a:solidFill>
                <a:effectLst/>
                <a:ea typeface="Times New Roman" panose="02020603050405020304" pitchFamily="18" charset="0"/>
                <a:cs typeface="Comic Sans MS" panose="030F0702030302020204" pitchFamily="66" charset="0"/>
              </a:rPr>
            </a:br>
            <a:r>
              <a:rPr kumimoji="0" lang="en-GB" altLang="en-US" sz="1200" b="0" i="0" u="none" strike="noStrike" cap="none" normalizeH="0" baseline="0" dirty="0" smtClean="0">
                <a:ln>
                  <a:noFill/>
                </a:ln>
                <a:solidFill>
                  <a:schemeClr val="tx1"/>
                </a:solidFill>
                <a:effectLst/>
                <a:ea typeface="Times New Roman" panose="02020603050405020304" pitchFamily="18" charset="0"/>
                <a:cs typeface="Comic Sans MS" panose="030F0702030302020204" pitchFamily="66" charset="0"/>
              </a:rPr>
              <a:t/>
            </a:r>
            <a:br>
              <a:rPr kumimoji="0" lang="en-GB" altLang="en-US" sz="1200" b="0" i="0" u="none" strike="noStrike" cap="none" normalizeH="0" baseline="0" dirty="0" smtClean="0">
                <a:ln>
                  <a:noFill/>
                </a:ln>
                <a:solidFill>
                  <a:schemeClr val="tx1"/>
                </a:solidFill>
                <a:effectLst/>
                <a:ea typeface="Times New Roman" panose="02020603050405020304" pitchFamily="18" charset="0"/>
                <a:cs typeface="Comic Sans MS" panose="030F0702030302020204" pitchFamily="66" charset="0"/>
              </a:rPr>
            </a:br>
            <a:endParaRPr kumimoji="0" lang="en-GB" alt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3721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835696" y="408343"/>
            <a:ext cx="5931613" cy="954107"/>
          </a:xfrm>
          <a:prstGeom prst="rect">
            <a:avLst/>
          </a:prstGeom>
        </p:spPr>
        <p:txBody>
          <a:bodyPr wrap="square">
            <a:spAutoFit/>
          </a:bodyPr>
          <a:lstStyle/>
          <a:p>
            <a:r>
              <a:rPr lang="en-GB" sz="1400" b="1" dirty="0">
                <a:solidFill>
                  <a:srgbClr val="C00000"/>
                </a:solidFill>
                <a:latin typeface="+mn-lt"/>
              </a:rPr>
              <a:t>Choosing the Conjunction</a:t>
            </a:r>
            <a:endParaRPr lang="en-GB" sz="1400" dirty="0">
              <a:solidFill>
                <a:srgbClr val="C00000"/>
              </a:solidFill>
              <a:latin typeface="+mn-lt"/>
            </a:endParaRPr>
          </a:p>
          <a:p>
            <a:r>
              <a:rPr lang="en-GB" sz="1400" dirty="0">
                <a:solidFill>
                  <a:srgbClr val="C00000"/>
                </a:solidFill>
                <a:latin typeface="+mn-lt"/>
              </a:rPr>
              <a:t> </a:t>
            </a:r>
          </a:p>
          <a:p>
            <a:r>
              <a:rPr lang="en-GB" sz="1400" dirty="0">
                <a:solidFill>
                  <a:srgbClr val="C00000"/>
                </a:solidFill>
                <a:latin typeface="+mn-lt"/>
              </a:rPr>
              <a:t>There are lots and lots of </a:t>
            </a:r>
            <a:r>
              <a:rPr lang="en-GB" sz="1400" b="1" dirty="0">
                <a:solidFill>
                  <a:srgbClr val="C00000"/>
                </a:solidFill>
                <a:latin typeface="+mn-lt"/>
              </a:rPr>
              <a:t>conjunctions</a:t>
            </a:r>
            <a:r>
              <a:rPr lang="en-GB" sz="1400" dirty="0">
                <a:solidFill>
                  <a:srgbClr val="C00000"/>
                </a:solidFill>
                <a:latin typeface="+mn-lt"/>
              </a:rPr>
              <a:t>.</a:t>
            </a:r>
          </a:p>
          <a:p>
            <a:r>
              <a:rPr lang="en-GB" sz="1400" b="1" dirty="0">
                <a:solidFill>
                  <a:srgbClr val="C00000"/>
                </a:solidFill>
                <a:latin typeface="+mn-lt"/>
              </a:rPr>
              <a:t>Conjunctions</a:t>
            </a:r>
            <a:r>
              <a:rPr lang="en-GB" sz="1400" dirty="0">
                <a:solidFill>
                  <a:srgbClr val="C00000"/>
                </a:solidFill>
                <a:latin typeface="+mn-lt"/>
              </a:rPr>
              <a:t> are words that are used to </a:t>
            </a:r>
            <a:r>
              <a:rPr lang="en-GB" sz="1400" b="1" dirty="0">
                <a:solidFill>
                  <a:srgbClr val="C00000"/>
                </a:solidFill>
                <a:latin typeface="+mn-lt"/>
              </a:rPr>
              <a:t>join</a:t>
            </a:r>
            <a:r>
              <a:rPr lang="en-GB" sz="1400" dirty="0">
                <a:solidFill>
                  <a:srgbClr val="C00000"/>
                </a:solidFill>
                <a:latin typeface="+mn-lt"/>
              </a:rPr>
              <a:t> sentences together.</a:t>
            </a:r>
          </a:p>
        </p:txBody>
      </p:sp>
      <p:sp>
        <p:nvSpPr>
          <p:cNvPr id="3" name="Rectangle 2"/>
          <p:cNvSpPr/>
          <p:nvPr/>
        </p:nvSpPr>
        <p:spPr>
          <a:xfrm>
            <a:off x="3635896" y="4365104"/>
            <a:ext cx="5904656" cy="584775"/>
          </a:xfrm>
          <a:prstGeom prst="rect">
            <a:avLst/>
          </a:prstGeom>
        </p:spPr>
        <p:txBody>
          <a:bodyPr wrap="square">
            <a:spAutoFit/>
          </a:bodyPr>
          <a:lstStyle/>
          <a:p>
            <a:endParaRPr lang="en-GB" sz="1600" dirty="0" smtClean="0">
              <a:solidFill>
                <a:srgbClr val="C00000"/>
              </a:solidFill>
              <a:latin typeface="+mn-lt"/>
            </a:endParaRPr>
          </a:p>
          <a:p>
            <a:endParaRPr lang="en-GB" sz="1600" dirty="0">
              <a:solidFill>
                <a:srgbClr val="C00000"/>
              </a:solidFill>
              <a:latin typeface="+mn-lt"/>
            </a:endParaRPr>
          </a:p>
        </p:txBody>
      </p:sp>
      <p:sp>
        <p:nvSpPr>
          <p:cNvPr id="4" name="Rectangle 1"/>
          <p:cNvSpPr>
            <a:spLocks noChangeArrowheads="1"/>
          </p:cNvSpPr>
          <p:nvPr/>
        </p:nvSpPr>
        <p:spPr bwMode="auto">
          <a:xfrm>
            <a:off x="1763688" y="1333276"/>
            <a:ext cx="548132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685800" algn="l"/>
              </a:tabLst>
              <a:defRPr>
                <a:solidFill>
                  <a:schemeClr val="tx1"/>
                </a:solidFill>
                <a:latin typeface="Arial" panose="020B0604020202020204" pitchFamily="34" charset="0"/>
              </a:defRPr>
            </a:lvl1pPr>
            <a:lvl2pPr eaLnBrk="0" hangingPunct="0">
              <a:tabLst>
                <a:tab pos="685800" algn="l"/>
              </a:tabLst>
              <a:defRPr>
                <a:solidFill>
                  <a:schemeClr val="tx1"/>
                </a:solidFill>
                <a:latin typeface="Arial" panose="020B0604020202020204" pitchFamily="34" charset="0"/>
              </a:defRPr>
            </a:lvl2pPr>
            <a:lvl3pPr eaLnBrk="0" hangingPunct="0">
              <a:tabLst>
                <a:tab pos="685800" algn="l"/>
              </a:tabLst>
              <a:defRPr>
                <a:solidFill>
                  <a:schemeClr val="tx1"/>
                </a:solidFill>
                <a:latin typeface="Arial" panose="020B0604020202020204" pitchFamily="34" charset="0"/>
              </a:defRPr>
            </a:lvl3pPr>
            <a:lvl4pPr eaLnBrk="0" hangingPunct="0">
              <a:tabLst>
                <a:tab pos="685800" algn="l"/>
              </a:tabLst>
              <a:defRPr>
                <a:solidFill>
                  <a:schemeClr val="tx1"/>
                </a:solidFill>
                <a:latin typeface="Arial" panose="020B0604020202020204" pitchFamily="34" charset="0"/>
              </a:defRPr>
            </a:lvl4pPr>
            <a:lvl5pPr eaLnBrk="0" hangingPunct="0">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228600" lvl="0" indent="-228600">
              <a:buFont typeface="+mj-lt"/>
              <a:buAutoNum type="arabicPeriod"/>
            </a:pPr>
            <a:r>
              <a:rPr lang="en-GB" sz="1400" dirty="0">
                <a:solidFill>
                  <a:srgbClr val="6600FF"/>
                </a:solidFill>
                <a:latin typeface="+mn-lt"/>
              </a:rPr>
              <a:t>Jamie asked the teacher for a pencil </a:t>
            </a:r>
            <a:r>
              <a:rPr lang="en-GB" sz="1400" dirty="0" smtClean="0">
                <a:solidFill>
                  <a:srgbClr val="6600FF"/>
                </a:solidFill>
                <a:latin typeface="+mn-lt"/>
              </a:rPr>
              <a:t>sharpener as </a:t>
            </a:r>
            <a:r>
              <a:rPr lang="en-GB" sz="1400" dirty="0">
                <a:solidFill>
                  <a:srgbClr val="6600FF"/>
                </a:solidFill>
                <a:latin typeface="+mn-lt"/>
              </a:rPr>
              <a:t/>
            </a:r>
            <a:br>
              <a:rPr lang="en-GB" sz="1400" dirty="0">
                <a:solidFill>
                  <a:srgbClr val="6600FF"/>
                </a:solidFill>
                <a:latin typeface="+mn-lt"/>
              </a:rPr>
            </a:br>
            <a:r>
              <a:rPr lang="en-GB" sz="1400" dirty="0">
                <a:solidFill>
                  <a:srgbClr val="6600FF"/>
                </a:solidFill>
                <a:latin typeface="+mn-lt"/>
              </a:rPr>
              <a:t>he had forgotten his own.</a:t>
            </a:r>
          </a:p>
          <a:p>
            <a:pPr marL="228600" lvl="0" indent="-228600">
              <a:buFont typeface="+mj-lt"/>
              <a:buAutoNum type="arabicPeriod"/>
            </a:pPr>
            <a:r>
              <a:rPr lang="en-GB" sz="1400" dirty="0">
                <a:solidFill>
                  <a:srgbClr val="6600FF"/>
                </a:solidFill>
                <a:latin typeface="+mn-lt"/>
              </a:rPr>
              <a:t>Sam could not get any </a:t>
            </a:r>
            <a:r>
              <a:rPr lang="en-GB" sz="1400" dirty="0" smtClean="0">
                <a:solidFill>
                  <a:srgbClr val="6600FF"/>
                </a:solidFill>
                <a:latin typeface="+mn-lt"/>
              </a:rPr>
              <a:t>pudding because he </a:t>
            </a:r>
            <a:r>
              <a:rPr lang="en-GB" sz="1400" dirty="0">
                <a:solidFill>
                  <a:srgbClr val="6600FF"/>
                </a:solidFill>
                <a:latin typeface="+mn-lt"/>
              </a:rPr>
              <a:t>had eaten all his vegetables.</a:t>
            </a:r>
          </a:p>
          <a:p>
            <a:pPr marL="228600" lvl="0" indent="-228600">
              <a:buFont typeface="+mj-lt"/>
              <a:buAutoNum type="arabicPeriod"/>
            </a:pPr>
            <a:r>
              <a:rPr lang="en-GB" sz="1400" dirty="0" smtClean="0">
                <a:solidFill>
                  <a:srgbClr val="6600FF"/>
                </a:solidFill>
                <a:latin typeface="+mn-lt"/>
              </a:rPr>
              <a:t>After </a:t>
            </a:r>
            <a:r>
              <a:rPr lang="en-GB" sz="1400" dirty="0">
                <a:solidFill>
                  <a:srgbClr val="6600FF"/>
                </a:solidFill>
                <a:latin typeface="+mn-lt"/>
              </a:rPr>
              <a:t>Billy did his experiment he cleaned up.</a:t>
            </a:r>
          </a:p>
          <a:p>
            <a:pPr marL="228600" lvl="0" indent="-228600">
              <a:buFont typeface="+mj-lt"/>
              <a:buAutoNum type="arabicPeriod"/>
            </a:pPr>
            <a:r>
              <a:rPr lang="en-GB" sz="1400" dirty="0" smtClean="0">
                <a:solidFill>
                  <a:srgbClr val="6600FF"/>
                </a:solidFill>
                <a:latin typeface="+mn-lt"/>
              </a:rPr>
              <a:t>Although Katie </a:t>
            </a:r>
            <a:r>
              <a:rPr lang="en-GB" sz="1400" dirty="0">
                <a:solidFill>
                  <a:srgbClr val="6600FF"/>
                </a:solidFill>
                <a:latin typeface="+mn-lt"/>
              </a:rPr>
              <a:t>usually likes P.E. she did not want to do any last week.</a:t>
            </a:r>
          </a:p>
          <a:p>
            <a:pPr marL="228600" lvl="0" indent="-228600">
              <a:buFont typeface="+mj-lt"/>
              <a:buAutoNum type="arabicPeriod"/>
            </a:pPr>
            <a:r>
              <a:rPr lang="en-GB" sz="1400" dirty="0" smtClean="0">
                <a:solidFill>
                  <a:srgbClr val="6600FF"/>
                </a:solidFill>
                <a:latin typeface="+mn-lt"/>
              </a:rPr>
              <a:t>When you </a:t>
            </a:r>
            <a:r>
              <a:rPr lang="en-GB" sz="1400" dirty="0">
                <a:solidFill>
                  <a:srgbClr val="6600FF"/>
                </a:solidFill>
                <a:latin typeface="+mn-lt"/>
              </a:rPr>
              <a:t>see Sally, tell her I want to speak to her.</a:t>
            </a:r>
          </a:p>
          <a:p>
            <a:pPr marL="228600" lvl="0" indent="-228600">
              <a:buFont typeface="+mj-lt"/>
              <a:buAutoNum type="arabicPeriod"/>
            </a:pPr>
            <a:r>
              <a:rPr lang="en-GB" sz="1400" dirty="0">
                <a:solidFill>
                  <a:srgbClr val="6600FF"/>
                </a:solidFill>
                <a:latin typeface="+mn-lt"/>
              </a:rPr>
              <a:t>I can’t tell </a:t>
            </a:r>
            <a:r>
              <a:rPr lang="en-GB" sz="1400" dirty="0" smtClean="0">
                <a:solidFill>
                  <a:srgbClr val="6600FF"/>
                </a:solidFill>
                <a:latin typeface="+mn-lt"/>
              </a:rPr>
              <a:t>yet if </a:t>
            </a:r>
            <a:r>
              <a:rPr lang="en-GB" sz="1400" dirty="0">
                <a:solidFill>
                  <a:srgbClr val="6600FF"/>
                </a:solidFill>
                <a:latin typeface="+mn-lt"/>
              </a:rPr>
              <a:t>Charles likes this book or not.</a:t>
            </a:r>
          </a:p>
          <a:p>
            <a:pPr marL="228600" lvl="0" indent="-228600">
              <a:buFont typeface="+mj-lt"/>
              <a:buAutoNum type="arabicPeriod"/>
            </a:pPr>
            <a:r>
              <a:rPr lang="en-GB" sz="1400" dirty="0">
                <a:solidFill>
                  <a:srgbClr val="6600FF"/>
                </a:solidFill>
                <a:latin typeface="+mn-lt"/>
              </a:rPr>
              <a:t>You cannot go to see the film </a:t>
            </a:r>
            <a:r>
              <a:rPr lang="en-GB" sz="1400" dirty="0" smtClean="0">
                <a:solidFill>
                  <a:srgbClr val="6600FF"/>
                </a:solidFill>
                <a:latin typeface="+mn-lt"/>
              </a:rPr>
              <a:t>unless you </a:t>
            </a:r>
            <a:r>
              <a:rPr lang="en-GB" sz="1400" dirty="0">
                <a:solidFill>
                  <a:srgbClr val="6600FF"/>
                </a:solidFill>
                <a:latin typeface="+mn-lt"/>
              </a:rPr>
              <a:t>pay for the ticket now.</a:t>
            </a:r>
          </a:p>
          <a:p>
            <a:pPr marL="228600" lvl="0" indent="-228600">
              <a:buFont typeface="+mj-lt"/>
              <a:buAutoNum type="arabicPeriod"/>
            </a:pPr>
            <a:r>
              <a:rPr lang="en-GB" sz="1400" dirty="0">
                <a:solidFill>
                  <a:srgbClr val="6600FF"/>
                </a:solidFill>
                <a:latin typeface="+mn-lt"/>
              </a:rPr>
              <a:t>Harry was too late for the football match </a:t>
            </a:r>
            <a:r>
              <a:rPr lang="en-GB" sz="1400" dirty="0" smtClean="0">
                <a:solidFill>
                  <a:srgbClr val="6600FF"/>
                </a:solidFill>
                <a:latin typeface="+mn-lt"/>
              </a:rPr>
              <a:t>because </a:t>
            </a:r>
            <a:r>
              <a:rPr lang="en-GB" sz="1400" dirty="0">
                <a:solidFill>
                  <a:srgbClr val="6600FF"/>
                </a:solidFill>
                <a:latin typeface="+mn-lt"/>
              </a:rPr>
              <a:t>he watched the tennis instead.</a:t>
            </a:r>
          </a:p>
          <a:p>
            <a:pPr marL="228600" lvl="0" indent="-228600">
              <a:buFont typeface="+mj-lt"/>
              <a:buAutoNum type="arabicPeriod"/>
            </a:pPr>
            <a:r>
              <a:rPr lang="en-GB" sz="1400" dirty="0" smtClean="0">
                <a:solidFill>
                  <a:srgbClr val="6600FF"/>
                </a:solidFill>
                <a:latin typeface="+mn-lt"/>
              </a:rPr>
              <a:t>Because </a:t>
            </a:r>
            <a:r>
              <a:rPr lang="en-GB" sz="1400" dirty="0">
                <a:solidFill>
                  <a:srgbClr val="6600FF"/>
                </a:solidFill>
                <a:latin typeface="+mn-lt"/>
              </a:rPr>
              <a:t>she didn’t want to speak to her awful cousins, Marian went out with her friends.</a:t>
            </a:r>
          </a:p>
          <a:p>
            <a:pPr marL="228600" lvl="0" indent="-228600">
              <a:buFont typeface="+mj-lt"/>
              <a:buAutoNum type="arabicPeriod"/>
            </a:pPr>
            <a:r>
              <a:rPr lang="en-GB" sz="1400" dirty="0" smtClean="0">
                <a:solidFill>
                  <a:srgbClr val="6600FF"/>
                </a:solidFill>
                <a:latin typeface="+mn-lt"/>
              </a:rPr>
              <a:t>While George </a:t>
            </a:r>
            <a:r>
              <a:rPr lang="en-GB" sz="1400" dirty="0">
                <a:solidFill>
                  <a:srgbClr val="6600FF"/>
                </a:solidFill>
                <a:latin typeface="+mn-lt"/>
              </a:rPr>
              <a:t>and his family were having breakfast, a fire engine arrived outside</a:t>
            </a:r>
            <a:r>
              <a:rPr lang="en-GB" sz="1400" dirty="0" smtClean="0">
                <a:solidFill>
                  <a:srgbClr val="6600FF"/>
                </a:solidFill>
                <a:latin typeface="+mn-lt"/>
              </a:rPr>
              <a:t>.</a:t>
            </a:r>
            <a:r>
              <a:rPr kumimoji="0" lang="en-GB" altLang="en-US" sz="1400" b="0" i="0" u="none" strike="noStrike" cap="none" normalizeH="0" baseline="0" dirty="0" smtClean="0">
                <a:ln>
                  <a:noFill/>
                </a:ln>
                <a:solidFill>
                  <a:schemeClr val="tx1"/>
                </a:solidFill>
                <a:effectLst/>
                <a:latin typeface="+mn-lt"/>
                <a:ea typeface="Times New Roman" panose="02020603050405020304" pitchFamily="18" charset="0"/>
                <a:cs typeface="Comic Sans MS" panose="030F0702030302020204" pitchFamily="66" charset="0"/>
              </a:rPr>
              <a:t/>
            </a:r>
            <a:br>
              <a:rPr kumimoji="0" lang="en-GB" altLang="en-US" sz="1400" b="0" i="0" u="none" strike="noStrike" cap="none" normalizeH="0" baseline="0" dirty="0" smtClean="0">
                <a:ln>
                  <a:noFill/>
                </a:ln>
                <a:solidFill>
                  <a:schemeClr val="tx1"/>
                </a:solidFill>
                <a:effectLst/>
                <a:latin typeface="+mn-lt"/>
                <a:ea typeface="Times New Roman" panose="02020603050405020304" pitchFamily="18" charset="0"/>
                <a:cs typeface="Comic Sans MS" panose="030F0702030302020204" pitchFamily="66" charset="0"/>
              </a:rPr>
            </a:br>
            <a:endParaRPr kumimoji="0" lang="en-GB" altLang="en-US"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2443395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835696" y="408343"/>
            <a:ext cx="5931613" cy="954107"/>
          </a:xfrm>
          <a:prstGeom prst="rect">
            <a:avLst/>
          </a:prstGeom>
        </p:spPr>
        <p:txBody>
          <a:bodyPr wrap="square">
            <a:spAutoFit/>
          </a:bodyPr>
          <a:lstStyle/>
          <a:p>
            <a:r>
              <a:rPr lang="en-GB" sz="1400" b="1" dirty="0" smtClean="0">
                <a:solidFill>
                  <a:srgbClr val="C00000"/>
                </a:solidFill>
                <a:latin typeface="+mn-lt"/>
              </a:rPr>
              <a:t>Conjunctions to do with time </a:t>
            </a:r>
            <a:endParaRPr lang="en-GB" sz="1400" dirty="0">
              <a:solidFill>
                <a:srgbClr val="C00000"/>
              </a:solidFill>
              <a:latin typeface="+mn-lt"/>
            </a:endParaRPr>
          </a:p>
          <a:p>
            <a:r>
              <a:rPr lang="en-GB" sz="1400" dirty="0">
                <a:solidFill>
                  <a:srgbClr val="C00000"/>
                </a:solidFill>
                <a:latin typeface="+mn-lt"/>
              </a:rPr>
              <a:t> </a:t>
            </a:r>
            <a:r>
              <a:rPr lang="en-GB" sz="1400" b="1" u="sng" dirty="0" smtClean="0">
                <a:solidFill>
                  <a:srgbClr val="C00000"/>
                </a:solidFill>
                <a:latin typeface="+mn-lt"/>
              </a:rPr>
              <a:t>Task</a:t>
            </a:r>
            <a:endParaRPr lang="en-GB" sz="1400" dirty="0">
              <a:solidFill>
                <a:srgbClr val="C00000"/>
              </a:solidFill>
              <a:latin typeface="+mn-lt"/>
            </a:endParaRPr>
          </a:p>
          <a:p>
            <a:r>
              <a:rPr lang="en-GB" sz="1400" dirty="0">
                <a:solidFill>
                  <a:srgbClr val="C00000"/>
                </a:solidFill>
                <a:latin typeface="+mn-lt"/>
              </a:rPr>
              <a:t>Write a </a:t>
            </a:r>
            <a:r>
              <a:rPr lang="en-GB" sz="1400" b="1" dirty="0">
                <a:solidFill>
                  <a:srgbClr val="C00000"/>
                </a:solidFill>
                <a:latin typeface="+mn-lt"/>
              </a:rPr>
              <a:t>conjunction</a:t>
            </a:r>
            <a:r>
              <a:rPr lang="en-GB" sz="1400" dirty="0">
                <a:solidFill>
                  <a:srgbClr val="C00000"/>
                </a:solidFill>
                <a:latin typeface="+mn-lt"/>
              </a:rPr>
              <a:t> from the box in the blank spaces in the sentences below.</a:t>
            </a:r>
          </a:p>
        </p:txBody>
      </p:sp>
      <p:sp>
        <p:nvSpPr>
          <p:cNvPr id="3" name="Rectangle 2"/>
          <p:cNvSpPr/>
          <p:nvPr/>
        </p:nvSpPr>
        <p:spPr>
          <a:xfrm>
            <a:off x="3635896" y="4365104"/>
            <a:ext cx="5904656" cy="584775"/>
          </a:xfrm>
          <a:prstGeom prst="rect">
            <a:avLst/>
          </a:prstGeom>
        </p:spPr>
        <p:txBody>
          <a:bodyPr wrap="square">
            <a:spAutoFit/>
          </a:bodyPr>
          <a:lstStyle/>
          <a:p>
            <a:endParaRPr lang="en-GB" sz="1600" dirty="0" smtClean="0">
              <a:solidFill>
                <a:srgbClr val="C00000"/>
              </a:solidFill>
              <a:latin typeface="+mn-lt"/>
            </a:endParaRPr>
          </a:p>
          <a:p>
            <a:endParaRPr lang="en-GB" sz="1600" dirty="0">
              <a:solidFill>
                <a:srgbClr val="C00000"/>
              </a:solidFill>
              <a:latin typeface="+mn-lt"/>
            </a:endParaRPr>
          </a:p>
        </p:txBody>
      </p:sp>
      <p:sp>
        <p:nvSpPr>
          <p:cNvPr id="5" name="Rectangle 4"/>
          <p:cNvSpPr/>
          <p:nvPr/>
        </p:nvSpPr>
        <p:spPr>
          <a:xfrm>
            <a:off x="1619672" y="1489950"/>
            <a:ext cx="5976664" cy="2462213"/>
          </a:xfrm>
          <a:prstGeom prst="rect">
            <a:avLst/>
          </a:prstGeom>
        </p:spPr>
        <p:txBody>
          <a:bodyPr wrap="square">
            <a:spAutoFit/>
          </a:bodyPr>
          <a:lstStyle/>
          <a:p>
            <a:pPr marL="342900" lvl="0" indent="-342900">
              <a:spcAft>
                <a:spcPts val="0"/>
              </a:spcAft>
              <a:buFont typeface="+mj-lt"/>
              <a:buAutoNum type="arabicPeriod"/>
              <a:tabLst>
                <a:tab pos="685800" algn="l"/>
              </a:tabLst>
            </a:pPr>
            <a:r>
              <a:rPr lang="en-GB" sz="1400" dirty="0">
                <a:solidFill>
                  <a:srgbClr val="6600FF"/>
                </a:solidFill>
                <a:latin typeface="+mn-lt"/>
                <a:ea typeface="Times New Roman" panose="02020603050405020304" pitchFamily="18" charset="0"/>
                <a:cs typeface="Comic Sans MS" panose="030F0702030302020204" pitchFamily="66" charset="0"/>
              </a:rPr>
              <a:t>She watched the car </a:t>
            </a:r>
            <a:r>
              <a:rPr lang="en-GB" sz="1400" dirty="0" smtClean="0">
                <a:solidFill>
                  <a:srgbClr val="6600FF"/>
                </a:solidFill>
                <a:latin typeface="+mn-lt"/>
                <a:ea typeface="Times New Roman" panose="02020603050405020304" pitchFamily="18" charset="0"/>
                <a:cs typeface="Comic Sans MS" panose="030F0702030302020204" pitchFamily="66" charset="0"/>
              </a:rPr>
              <a:t>when </a:t>
            </a:r>
            <a:r>
              <a:rPr lang="en-GB" sz="1400" dirty="0">
                <a:solidFill>
                  <a:srgbClr val="6600FF"/>
                </a:solidFill>
                <a:latin typeface="+mn-lt"/>
                <a:ea typeface="Times New Roman" panose="02020603050405020304" pitchFamily="18" charset="0"/>
                <a:cs typeface="Comic Sans MS" panose="030F0702030302020204" pitchFamily="66" charset="0"/>
              </a:rPr>
              <a:t>it turned the corner.</a:t>
            </a:r>
            <a:endParaRPr lang="en-GB" sz="1400" dirty="0">
              <a:solidFill>
                <a:srgbClr val="6600FF"/>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685800" algn="l"/>
              </a:tabLst>
            </a:pPr>
            <a:r>
              <a:rPr lang="en-GB" sz="1400" dirty="0">
                <a:solidFill>
                  <a:srgbClr val="6600FF"/>
                </a:solidFill>
                <a:latin typeface="+mn-lt"/>
                <a:ea typeface="Times New Roman" panose="02020603050405020304" pitchFamily="18" charset="0"/>
                <a:cs typeface="Comic Sans MS" panose="030F0702030302020204" pitchFamily="66" charset="0"/>
              </a:rPr>
              <a:t>The striker waited patiently </a:t>
            </a:r>
            <a:r>
              <a:rPr lang="en-GB" sz="1400" dirty="0" smtClean="0">
                <a:solidFill>
                  <a:srgbClr val="6600FF"/>
                </a:solidFill>
                <a:latin typeface="+mn-lt"/>
                <a:ea typeface="Times New Roman" panose="02020603050405020304" pitchFamily="18" charset="0"/>
                <a:cs typeface="Comic Sans MS" panose="030F0702030302020204" pitchFamily="66" charset="0"/>
              </a:rPr>
              <a:t>while he </a:t>
            </a:r>
            <a:r>
              <a:rPr lang="en-GB" sz="1400" dirty="0">
                <a:solidFill>
                  <a:srgbClr val="6600FF"/>
                </a:solidFill>
                <a:latin typeface="+mn-lt"/>
                <a:ea typeface="Times New Roman" panose="02020603050405020304" pitchFamily="18" charset="0"/>
                <a:cs typeface="Comic Sans MS" panose="030F0702030302020204" pitchFamily="66" charset="0"/>
              </a:rPr>
              <a:t>saw a chance to score a goal.</a:t>
            </a:r>
            <a:endParaRPr lang="en-GB" sz="1400" dirty="0">
              <a:solidFill>
                <a:srgbClr val="6600FF"/>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685800" algn="l"/>
              </a:tabLst>
            </a:pPr>
            <a:r>
              <a:rPr lang="en-GB" sz="1400" dirty="0" smtClean="0">
                <a:solidFill>
                  <a:srgbClr val="6600FF"/>
                </a:solidFill>
                <a:latin typeface="+mn-lt"/>
                <a:ea typeface="Times New Roman" panose="02020603050405020304" pitchFamily="18" charset="0"/>
                <a:cs typeface="Comic Sans MS" panose="030F0702030302020204" pitchFamily="66" charset="0"/>
              </a:rPr>
              <a:t>Since he </a:t>
            </a:r>
            <a:r>
              <a:rPr lang="en-GB" sz="1400" dirty="0">
                <a:solidFill>
                  <a:srgbClr val="6600FF"/>
                </a:solidFill>
                <a:latin typeface="+mn-lt"/>
                <a:ea typeface="Times New Roman" panose="02020603050405020304" pitchFamily="18" charset="0"/>
                <a:cs typeface="Comic Sans MS" panose="030F0702030302020204" pitchFamily="66" charset="0"/>
              </a:rPr>
              <a:t>had to give up work because of an accident, my Dad has been out of a job.</a:t>
            </a:r>
            <a:endParaRPr lang="en-GB" sz="1400" dirty="0">
              <a:solidFill>
                <a:srgbClr val="6600FF"/>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685800" algn="l"/>
              </a:tabLst>
            </a:pPr>
            <a:r>
              <a:rPr lang="en-GB" sz="1400" dirty="0">
                <a:solidFill>
                  <a:srgbClr val="6600FF"/>
                </a:solidFill>
                <a:latin typeface="+mn-lt"/>
                <a:ea typeface="Times New Roman" panose="02020603050405020304" pitchFamily="18" charset="0"/>
                <a:cs typeface="Comic Sans MS" panose="030F0702030302020204" pitchFamily="66" charset="0"/>
              </a:rPr>
              <a:t>My teenage son sleeps and takes it easy </a:t>
            </a:r>
            <a:r>
              <a:rPr lang="en-GB" sz="1400" dirty="0" smtClean="0">
                <a:solidFill>
                  <a:srgbClr val="6600FF"/>
                </a:solidFill>
                <a:latin typeface="+mn-lt"/>
                <a:ea typeface="Times New Roman" panose="02020603050405020304" pitchFamily="18" charset="0"/>
                <a:cs typeface="Comic Sans MS" panose="030F0702030302020204" pitchFamily="66" charset="0"/>
              </a:rPr>
              <a:t>while </a:t>
            </a:r>
            <a:r>
              <a:rPr lang="en-GB" sz="1400" dirty="0">
                <a:solidFill>
                  <a:srgbClr val="6600FF"/>
                </a:solidFill>
                <a:latin typeface="+mn-lt"/>
                <a:ea typeface="Times New Roman" panose="02020603050405020304" pitchFamily="18" charset="0"/>
                <a:cs typeface="Comic Sans MS" panose="030F0702030302020204" pitchFamily="66" charset="0"/>
              </a:rPr>
              <a:t>I go out to work.</a:t>
            </a:r>
            <a:endParaRPr lang="en-GB" sz="1400" dirty="0">
              <a:solidFill>
                <a:srgbClr val="6600FF"/>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685800" algn="l"/>
              </a:tabLst>
            </a:pPr>
            <a:r>
              <a:rPr lang="en-GB" sz="1400" dirty="0">
                <a:solidFill>
                  <a:srgbClr val="6600FF"/>
                </a:solidFill>
                <a:latin typeface="+mn-lt"/>
                <a:ea typeface="Times New Roman" panose="02020603050405020304" pitchFamily="18" charset="0"/>
                <a:cs typeface="Comic Sans MS" panose="030F0702030302020204" pitchFamily="66" charset="0"/>
              </a:rPr>
              <a:t>I always think carefully </a:t>
            </a:r>
            <a:r>
              <a:rPr lang="en-GB" sz="1400" dirty="0" smtClean="0">
                <a:solidFill>
                  <a:srgbClr val="6600FF"/>
                </a:solidFill>
                <a:latin typeface="+mn-lt"/>
                <a:ea typeface="Times New Roman" panose="02020603050405020304" pitchFamily="18" charset="0"/>
                <a:cs typeface="Comic Sans MS" panose="030F0702030302020204" pitchFamily="66" charset="0"/>
              </a:rPr>
              <a:t>before </a:t>
            </a:r>
            <a:r>
              <a:rPr lang="en-GB" sz="1400" dirty="0">
                <a:solidFill>
                  <a:srgbClr val="6600FF"/>
                </a:solidFill>
                <a:latin typeface="+mn-lt"/>
                <a:ea typeface="Times New Roman" panose="02020603050405020304" pitchFamily="18" charset="0"/>
                <a:cs typeface="Comic Sans MS" panose="030F0702030302020204" pitchFamily="66" charset="0"/>
              </a:rPr>
              <a:t>I answer questions in a test.</a:t>
            </a:r>
            <a:endParaRPr lang="en-GB" sz="1400" dirty="0">
              <a:solidFill>
                <a:srgbClr val="6600FF"/>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685800" algn="l"/>
              </a:tabLst>
            </a:pPr>
            <a:r>
              <a:rPr lang="en-GB" sz="1400" dirty="0" smtClean="0">
                <a:solidFill>
                  <a:srgbClr val="6600FF"/>
                </a:solidFill>
                <a:latin typeface="+mn-lt"/>
                <a:ea typeface="Times New Roman" panose="02020603050405020304" pitchFamily="18" charset="0"/>
                <a:cs typeface="Comic Sans MS" panose="030F0702030302020204" pitchFamily="66" charset="0"/>
              </a:rPr>
              <a:t>When </a:t>
            </a:r>
            <a:r>
              <a:rPr lang="en-GB" sz="1400" dirty="0">
                <a:solidFill>
                  <a:srgbClr val="6600FF"/>
                </a:solidFill>
                <a:latin typeface="+mn-lt"/>
                <a:ea typeface="Times New Roman" panose="02020603050405020304" pitchFamily="18" charset="0"/>
                <a:cs typeface="Comic Sans MS" panose="030F0702030302020204" pitchFamily="66" charset="0"/>
              </a:rPr>
              <a:t>I moved suddenly the guard dog growled fiercely.</a:t>
            </a:r>
            <a:endParaRPr lang="en-GB" sz="1400" dirty="0">
              <a:solidFill>
                <a:srgbClr val="6600FF"/>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685800" algn="l"/>
              </a:tabLst>
            </a:pPr>
            <a:r>
              <a:rPr lang="en-GB" sz="1400" dirty="0">
                <a:solidFill>
                  <a:srgbClr val="6600FF"/>
                </a:solidFill>
                <a:latin typeface="+mn-lt"/>
                <a:ea typeface="Times New Roman" panose="02020603050405020304" pitchFamily="18" charset="0"/>
                <a:cs typeface="Comic Sans MS" panose="030F0702030302020204" pitchFamily="66" charset="0"/>
              </a:rPr>
              <a:t>I am ready </a:t>
            </a:r>
            <a:r>
              <a:rPr lang="en-GB" sz="1400" dirty="0" smtClean="0">
                <a:solidFill>
                  <a:srgbClr val="6600FF"/>
                </a:solidFill>
                <a:latin typeface="+mn-lt"/>
                <a:ea typeface="Times New Roman" panose="02020603050405020304" pitchFamily="18" charset="0"/>
                <a:cs typeface="Comic Sans MS" panose="030F0702030302020204" pitchFamily="66" charset="0"/>
              </a:rPr>
              <a:t>when </a:t>
            </a:r>
            <a:r>
              <a:rPr lang="en-GB" sz="1400" dirty="0">
                <a:solidFill>
                  <a:srgbClr val="6600FF"/>
                </a:solidFill>
                <a:latin typeface="+mn-lt"/>
                <a:ea typeface="Times New Roman" panose="02020603050405020304" pitchFamily="18" charset="0"/>
                <a:cs typeface="Comic Sans MS" panose="030F0702030302020204" pitchFamily="66" charset="0"/>
              </a:rPr>
              <a:t>you want to go home.</a:t>
            </a:r>
            <a:endParaRPr lang="en-GB" sz="1400" dirty="0">
              <a:solidFill>
                <a:srgbClr val="6600FF"/>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685800" algn="l"/>
              </a:tabLst>
            </a:pPr>
            <a:r>
              <a:rPr lang="en-GB" sz="1400" dirty="0">
                <a:solidFill>
                  <a:srgbClr val="6600FF"/>
                </a:solidFill>
                <a:latin typeface="+mn-lt"/>
                <a:ea typeface="Times New Roman" panose="02020603050405020304" pitchFamily="18" charset="0"/>
                <a:cs typeface="Comic Sans MS" panose="030F0702030302020204" pitchFamily="66" charset="0"/>
              </a:rPr>
              <a:t>I’ll come round to your house </a:t>
            </a:r>
            <a:r>
              <a:rPr lang="en-GB" sz="1400" dirty="0" smtClean="0">
                <a:solidFill>
                  <a:srgbClr val="6600FF"/>
                </a:solidFill>
                <a:latin typeface="+mn-lt"/>
                <a:ea typeface="Times New Roman" panose="02020603050405020304" pitchFamily="18" charset="0"/>
                <a:cs typeface="Comic Sans MS" panose="030F0702030302020204" pitchFamily="66" charset="0"/>
              </a:rPr>
              <a:t>whenever </a:t>
            </a:r>
            <a:r>
              <a:rPr lang="en-GB" sz="1400" dirty="0">
                <a:solidFill>
                  <a:srgbClr val="6600FF"/>
                </a:solidFill>
                <a:latin typeface="+mn-lt"/>
                <a:ea typeface="Times New Roman" panose="02020603050405020304" pitchFamily="18" charset="0"/>
                <a:cs typeface="Comic Sans MS" panose="030F0702030302020204" pitchFamily="66" charset="0"/>
              </a:rPr>
              <a:t>you say.</a:t>
            </a:r>
            <a:endParaRPr lang="en-GB" sz="1400" dirty="0">
              <a:solidFill>
                <a:srgbClr val="6600FF"/>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685800" algn="l"/>
              </a:tabLst>
            </a:pPr>
            <a:r>
              <a:rPr lang="en-GB" sz="1400" dirty="0" smtClean="0">
                <a:solidFill>
                  <a:srgbClr val="6600FF"/>
                </a:solidFill>
                <a:latin typeface="+mn-lt"/>
                <a:ea typeface="Times New Roman" panose="02020603050405020304" pitchFamily="18" charset="0"/>
                <a:cs typeface="Comic Sans MS" panose="030F0702030302020204" pitchFamily="66" charset="0"/>
              </a:rPr>
              <a:t>Since </a:t>
            </a:r>
            <a:r>
              <a:rPr lang="en-GB" sz="1400" dirty="0">
                <a:solidFill>
                  <a:srgbClr val="6600FF"/>
                </a:solidFill>
                <a:latin typeface="+mn-lt"/>
                <a:ea typeface="Times New Roman" panose="02020603050405020304" pitchFamily="18" charset="0"/>
                <a:cs typeface="Comic Sans MS" panose="030F0702030302020204" pitchFamily="66" charset="0"/>
              </a:rPr>
              <a:t>she had finished her homework, Susan went out to see a film.</a:t>
            </a:r>
            <a:endParaRPr lang="en-GB" sz="1400" dirty="0">
              <a:solidFill>
                <a:srgbClr val="6600FF"/>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685800" algn="l"/>
              </a:tabLst>
            </a:pPr>
            <a:r>
              <a:rPr lang="en-GB" sz="1400" dirty="0" smtClean="0">
                <a:solidFill>
                  <a:srgbClr val="6600FF"/>
                </a:solidFill>
                <a:latin typeface="+mn-lt"/>
                <a:ea typeface="Times New Roman" panose="02020603050405020304" pitchFamily="18" charset="0"/>
                <a:cs typeface="Comic Sans MS" panose="030F0702030302020204" pitchFamily="66" charset="0"/>
              </a:rPr>
              <a:t>When the </a:t>
            </a:r>
            <a:r>
              <a:rPr lang="en-GB" sz="1400" dirty="0">
                <a:solidFill>
                  <a:srgbClr val="6600FF"/>
                </a:solidFill>
                <a:latin typeface="+mn-lt"/>
                <a:ea typeface="Times New Roman" panose="02020603050405020304" pitchFamily="18" charset="0"/>
                <a:cs typeface="Comic Sans MS" panose="030F0702030302020204" pitchFamily="66" charset="0"/>
              </a:rPr>
              <a:t>pupils stopped talking, the Head Teacher started to speak.</a:t>
            </a:r>
            <a:endParaRPr lang="en-GB" sz="1400" dirty="0">
              <a:solidFill>
                <a:srgbClr val="6600FF"/>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339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835696" y="535843"/>
            <a:ext cx="5931613" cy="954107"/>
          </a:xfrm>
          <a:prstGeom prst="rect">
            <a:avLst/>
          </a:prstGeom>
        </p:spPr>
        <p:txBody>
          <a:bodyPr wrap="square">
            <a:spAutoFit/>
          </a:bodyPr>
          <a:lstStyle/>
          <a:p>
            <a:r>
              <a:rPr lang="en-GB" sz="1400" b="1" dirty="0" smtClean="0">
                <a:solidFill>
                  <a:srgbClr val="C00000"/>
                </a:solidFill>
                <a:latin typeface="+mn-lt"/>
              </a:rPr>
              <a:t>Special Meaning Conjunctions</a:t>
            </a:r>
            <a:endParaRPr lang="en-GB" sz="1400" dirty="0">
              <a:solidFill>
                <a:srgbClr val="C00000"/>
              </a:solidFill>
              <a:latin typeface="+mn-lt"/>
            </a:endParaRPr>
          </a:p>
          <a:p>
            <a:r>
              <a:rPr lang="en-GB" sz="1400" dirty="0">
                <a:solidFill>
                  <a:srgbClr val="C00000"/>
                </a:solidFill>
                <a:latin typeface="+mn-lt"/>
              </a:rPr>
              <a:t> </a:t>
            </a:r>
            <a:r>
              <a:rPr lang="en-GB" sz="1400" b="1" u="sng" dirty="0" smtClean="0">
                <a:solidFill>
                  <a:srgbClr val="C00000"/>
                </a:solidFill>
                <a:latin typeface="+mn-lt"/>
              </a:rPr>
              <a:t>Task</a:t>
            </a:r>
            <a:endParaRPr lang="en-GB" sz="1400" dirty="0">
              <a:solidFill>
                <a:srgbClr val="C00000"/>
              </a:solidFill>
              <a:latin typeface="+mn-lt"/>
            </a:endParaRPr>
          </a:p>
          <a:p>
            <a:r>
              <a:rPr lang="en-GB" sz="1400" dirty="0">
                <a:solidFill>
                  <a:srgbClr val="C00000"/>
                </a:solidFill>
                <a:latin typeface="+mn-lt"/>
              </a:rPr>
              <a:t>Write a </a:t>
            </a:r>
            <a:r>
              <a:rPr lang="en-GB" sz="1400" b="1" dirty="0">
                <a:solidFill>
                  <a:srgbClr val="C00000"/>
                </a:solidFill>
                <a:latin typeface="+mn-lt"/>
              </a:rPr>
              <a:t>conjunction</a:t>
            </a:r>
            <a:r>
              <a:rPr lang="en-GB" sz="1400" dirty="0">
                <a:solidFill>
                  <a:srgbClr val="C00000"/>
                </a:solidFill>
                <a:latin typeface="+mn-lt"/>
              </a:rPr>
              <a:t> from the box in the blank spaces in the sentences below.</a:t>
            </a:r>
          </a:p>
        </p:txBody>
      </p:sp>
      <p:sp>
        <p:nvSpPr>
          <p:cNvPr id="3" name="Rectangle 2"/>
          <p:cNvSpPr/>
          <p:nvPr/>
        </p:nvSpPr>
        <p:spPr>
          <a:xfrm>
            <a:off x="3635896" y="4365104"/>
            <a:ext cx="5904656" cy="584775"/>
          </a:xfrm>
          <a:prstGeom prst="rect">
            <a:avLst/>
          </a:prstGeom>
        </p:spPr>
        <p:txBody>
          <a:bodyPr wrap="square">
            <a:spAutoFit/>
          </a:bodyPr>
          <a:lstStyle/>
          <a:p>
            <a:endParaRPr lang="en-GB" sz="1600" dirty="0" smtClean="0">
              <a:solidFill>
                <a:srgbClr val="C00000"/>
              </a:solidFill>
              <a:latin typeface="+mn-lt"/>
            </a:endParaRPr>
          </a:p>
          <a:p>
            <a:endParaRPr lang="en-GB" sz="1600" dirty="0">
              <a:solidFill>
                <a:srgbClr val="C00000"/>
              </a:solidFill>
              <a:latin typeface="+mn-lt"/>
            </a:endParaRPr>
          </a:p>
        </p:txBody>
      </p:sp>
      <p:sp>
        <p:nvSpPr>
          <p:cNvPr id="5" name="Rectangle 4"/>
          <p:cNvSpPr/>
          <p:nvPr/>
        </p:nvSpPr>
        <p:spPr>
          <a:xfrm>
            <a:off x="1619672" y="1489950"/>
            <a:ext cx="5976664" cy="2677656"/>
          </a:xfrm>
          <a:prstGeom prst="rect">
            <a:avLst/>
          </a:prstGeom>
        </p:spPr>
        <p:txBody>
          <a:bodyPr wrap="square">
            <a:spAutoFit/>
          </a:bodyPr>
          <a:lstStyle/>
          <a:p>
            <a:pPr marL="228600" lvl="0" indent="-228600">
              <a:buFont typeface="+mj-lt"/>
              <a:buAutoNum type="arabicPeriod"/>
            </a:pPr>
            <a:r>
              <a:rPr lang="en-GB" sz="1400" dirty="0">
                <a:solidFill>
                  <a:srgbClr val="6600FF"/>
                </a:solidFill>
                <a:latin typeface="+mn-lt"/>
              </a:rPr>
              <a:t>I didn’t want Emma at my party </a:t>
            </a:r>
            <a:r>
              <a:rPr lang="en-GB" sz="1400" dirty="0" smtClean="0">
                <a:solidFill>
                  <a:srgbClr val="6600FF"/>
                </a:solidFill>
                <a:latin typeface="+mn-lt"/>
              </a:rPr>
              <a:t>until </a:t>
            </a:r>
            <a:r>
              <a:rPr lang="en-GB" sz="1400" dirty="0">
                <a:solidFill>
                  <a:srgbClr val="6600FF"/>
                </a:solidFill>
                <a:latin typeface="+mn-lt"/>
              </a:rPr>
              <a:t>she promised to behave herself.</a:t>
            </a:r>
          </a:p>
          <a:p>
            <a:pPr marL="228600" lvl="0" indent="-228600">
              <a:buFont typeface="+mj-lt"/>
              <a:buAutoNum type="arabicPeriod"/>
            </a:pPr>
            <a:r>
              <a:rPr lang="en-GB" sz="1400" dirty="0" smtClean="0">
                <a:solidFill>
                  <a:srgbClr val="6600FF"/>
                </a:solidFill>
                <a:latin typeface="+mn-lt"/>
              </a:rPr>
              <a:t>Because </a:t>
            </a:r>
            <a:r>
              <a:rPr lang="en-GB" sz="1400" dirty="0">
                <a:solidFill>
                  <a:srgbClr val="6600FF"/>
                </a:solidFill>
                <a:latin typeface="+mn-lt"/>
              </a:rPr>
              <a:t>it was a summer party, all the guests wore shorts and tee-shirts.</a:t>
            </a:r>
          </a:p>
          <a:p>
            <a:pPr marL="228600" lvl="0" indent="-228600">
              <a:buFont typeface="+mj-lt"/>
              <a:buAutoNum type="arabicPeriod"/>
            </a:pPr>
            <a:r>
              <a:rPr lang="en-GB" sz="1400" dirty="0" smtClean="0">
                <a:solidFill>
                  <a:srgbClr val="6600FF"/>
                </a:solidFill>
                <a:latin typeface="+mn-lt"/>
              </a:rPr>
              <a:t>Although </a:t>
            </a:r>
            <a:r>
              <a:rPr lang="en-GB" sz="1400" dirty="0">
                <a:solidFill>
                  <a:srgbClr val="6600FF"/>
                </a:solidFill>
                <a:latin typeface="+mn-lt"/>
              </a:rPr>
              <a:t>there were lots of activities, we all decided played </a:t>
            </a:r>
            <a:r>
              <a:rPr lang="en-GB" sz="1400" dirty="0" err="1">
                <a:solidFill>
                  <a:srgbClr val="6600FF"/>
                </a:solidFill>
                <a:latin typeface="+mn-lt"/>
              </a:rPr>
              <a:t>Rounders</a:t>
            </a:r>
            <a:r>
              <a:rPr lang="en-GB" sz="1400" dirty="0">
                <a:solidFill>
                  <a:srgbClr val="6600FF"/>
                </a:solidFill>
                <a:latin typeface="+mn-lt"/>
              </a:rPr>
              <a:t>.</a:t>
            </a:r>
          </a:p>
          <a:p>
            <a:pPr marL="228600" lvl="0" indent="-228600">
              <a:buFont typeface="+mj-lt"/>
              <a:buAutoNum type="arabicPeriod"/>
            </a:pPr>
            <a:r>
              <a:rPr lang="en-GB" sz="1400" dirty="0">
                <a:solidFill>
                  <a:srgbClr val="6600FF"/>
                </a:solidFill>
                <a:latin typeface="+mn-lt"/>
              </a:rPr>
              <a:t>We were all very excited </a:t>
            </a:r>
            <a:r>
              <a:rPr lang="en-GB" sz="1400" dirty="0" smtClean="0">
                <a:solidFill>
                  <a:srgbClr val="6600FF"/>
                </a:solidFill>
                <a:latin typeface="+mn-lt"/>
              </a:rPr>
              <a:t>because </a:t>
            </a:r>
            <a:r>
              <a:rPr lang="en-GB" sz="1400" dirty="0">
                <a:solidFill>
                  <a:srgbClr val="6600FF"/>
                </a:solidFill>
                <a:latin typeface="+mn-lt"/>
              </a:rPr>
              <a:t>of how close the game was.</a:t>
            </a:r>
          </a:p>
          <a:p>
            <a:pPr marL="228600" lvl="0" indent="-228600">
              <a:buFont typeface="+mj-lt"/>
              <a:buAutoNum type="arabicPeriod"/>
            </a:pPr>
            <a:r>
              <a:rPr lang="en-GB" sz="1400" dirty="0">
                <a:solidFill>
                  <a:srgbClr val="6600FF"/>
                </a:solidFill>
                <a:latin typeface="+mn-lt"/>
              </a:rPr>
              <a:t>Mum said the game would have to </a:t>
            </a:r>
            <a:r>
              <a:rPr lang="en-GB" sz="1400" dirty="0" smtClean="0">
                <a:solidFill>
                  <a:srgbClr val="6600FF"/>
                </a:solidFill>
                <a:latin typeface="+mn-lt"/>
              </a:rPr>
              <a:t>end unless people </a:t>
            </a:r>
            <a:r>
              <a:rPr lang="en-GB" sz="1400" dirty="0">
                <a:solidFill>
                  <a:srgbClr val="6600FF"/>
                </a:solidFill>
                <a:latin typeface="+mn-lt"/>
              </a:rPr>
              <a:t>were sick with excitement.</a:t>
            </a:r>
          </a:p>
          <a:p>
            <a:pPr marL="228600" lvl="0" indent="-228600">
              <a:buFont typeface="+mj-lt"/>
              <a:buAutoNum type="arabicPeriod"/>
            </a:pPr>
            <a:r>
              <a:rPr lang="en-GB" sz="1400" dirty="0">
                <a:solidFill>
                  <a:srgbClr val="6600FF"/>
                </a:solidFill>
                <a:latin typeface="+mn-lt"/>
              </a:rPr>
              <a:t>We asked if we could stay all evening </a:t>
            </a:r>
            <a:r>
              <a:rPr lang="en-GB" sz="1400" dirty="0" smtClean="0">
                <a:solidFill>
                  <a:srgbClr val="6600FF"/>
                </a:solidFill>
                <a:latin typeface="+mn-lt"/>
              </a:rPr>
              <a:t>although </a:t>
            </a:r>
            <a:r>
              <a:rPr lang="en-GB" sz="1400" dirty="0">
                <a:solidFill>
                  <a:srgbClr val="6600FF"/>
                </a:solidFill>
                <a:latin typeface="+mn-lt"/>
              </a:rPr>
              <a:t>we already knew that Mum would say no.</a:t>
            </a:r>
          </a:p>
          <a:p>
            <a:pPr marL="228600" lvl="0" indent="-228600">
              <a:buFont typeface="+mj-lt"/>
              <a:buAutoNum type="arabicPeriod"/>
            </a:pPr>
            <a:r>
              <a:rPr lang="en-GB" sz="1400" dirty="0">
                <a:solidFill>
                  <a:srgbClr val="6600FF"/>
                </a:solidFill>
                <a:latin typeface="+mn-lt"/>
              </a:rPr>
              <a:t>We could not decide </a:t>
            </a:r>
            <a:r>
              <a:rPr lang="en-GB" sz="1400" dirty="0" smtClean="0">
                <a:solidFill>
                  <a:srgbClr val="6600FF"/>
                </a:solidFill>
                <a:latin typeface="+mn-lt"/>
              </a:rPr>
              <a:t>whether </a:t>
            </a:r>
            <a:r>
              <a:rPr lang="en-GB" sz="1400" dirty="0">
                <a:solidFill>
                  <a:srgbClr val="6600FF"/>
                </a:solidFill>
                <a:latin typeface="+mn-lt"/>
              </a:rPr>
              <a:t>to go on playing or to stop when the ice cream arrived.</a:t>
            </a:r>
          </a:p>
          <a:p>
            <a:pPr marL="228600" lvl="0" indent="-228600">
              <a:buFont typeface="+mj-lt"/>
              <a:buAutoNum type="arabicPeriod"/>
            </a:pPr>
            <a:r>
              <a:rPr lang="en-GB" sz="1400" dirty="0">
                <a:solidFill>
                  <a:srgbClr val="6600FF"/>
                </a:solidFill>
                <a:latin typeface="+mn-lt"/>
              </a:rPr>
              <a:t>I wanted to finish the ice cream </a:t>
            </a:r>
            <a:r>
              <a:rPr lang="en-GB" sz="1400" dirty="0" smtClean="0">
                <a:solidFill>
                  <a:srgbClr val="6600FF"/>
                </a:solidFill>
                <a:latin typeface="+mn-lt"/>
              </a:rPr>
              <a:t>but </a:t>
            </a:r>
            <a:r>
              <a:rPr lang="en-GB" sz="1400" dirty="0">
                <a:solidFill>
                  <a:srgbClr val="6600FF"/>
                </a:solidFill>
                <a:latin typeface="+mn-lt"/>
              </a:rPr>
              <a:t>Mum said no.</a:t>
            </a:r>
          </a:p>
        </p:txBody>
      </p:sp>
    </p:spTree>
    <p:extLst>
      <p:ext uri="{BB962C8B-B14F-4D97-AF65-F5344CB8AC3E}">
        <p14:creationId xmlns:p14="http://schemas.microsoft.com/office/powerpoint/2010/main" val="2823836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835696" y="764704"/>
            <a:ext cx="5931613" cy="1754326"/>
          </a:xfrm>
          <a:prstGeom prst="rect">
            <a:avLst/>
          </a:prstGeom>
        </p:spPr>
        <p:txBody>
          <a:bodyPr wrap="square">
            <a:spAutoFit/>
          </a:bodyPr>
          <a:lstStyle/>
          <a:p>
            <a:r>
              <a:rPr lang="en-GB" sz="1400" b="1" dirty="0" smtClean="0">
                <a:solidFill>
                  <a:srgbClr val="C00000"/>
                </a:solidFill>
                <a:latin typeface="+mn-lt"/>
              </a:rPr>
              <a:t>The Wrong use of ‘Then’ and ‘So’</a:t>
            </a:r>
            <a:endParaRPr lang="en-GB" sz="1400" dirty="0">
              <a:solidFill>
                <a:srgbClr val="C00000"/>
              </a:solidFill>
              <a:latin typeface="+mn-lt"/>
            </a:endParaRPr>
          </a:p>
          <a:p>
            <a:r>
              <a:rPr lang="en-GB" sz="1400" dirty="0">
                <a:solidFill>
                  <a:srgbClr val="C00000"/>
                </a:solidFill>
                <a:latin typeface="+mn-lt"/>
              </a:rPr>
              <a:t> </a:t>
            </a:r>
            <a:endParaRPr lang="en-GB" sz="1400" dirty="0" smtClean="0">
              <a:solidFill>
                <a:srgbClr val="C00000"/>
              </a:solidFill>
              <a:latin typeface="+mn-lt"/>
            </a:endParaRPr>
          </a:p>
          <a:p>
            <a:r>
              <a:rPr lang="en-GB" sz="1600" b="1" i="1" dirty="0" smtClean="0">
                <a:solidFill>
                  <a:srgbClr val="C00000"/>
                </a:solidFill>
                <a:latin typeface="+mn-lt"/>
              </a:rPr>
              <a:t>Then</a:t>
            </a:r>
            <a:r>
              <a:rPr lang="en-GB" sz="1600" dirty="0" smtClean="0">
                <a:solidFill>
                  <a:srgbClr val="C00000"/>
                </a:solidFill>
                <a:latin typeface="+mn-lt"/>
              </a:rPr>
              <a:t> </a:t>
            </a:r>
            <a:r>
              <a:rPr lang="en-GB" sz="1600" dirty="0">
                <a:solidFill>
                  <a:srgbClr val="C00000"/>
                </a:solidFill>
                <a:latin typeface="+mn-lt"/>
              </a:rPr>
              <a:t>means the </a:t>
            </a:r>
            <a:r>
              <a:rPr lang="en-GB" sz="1600" b="1" u="sng" dirty="0">
                <a:solidFill>
                  <a:srgbClr val="C00000"/>
                </a:solidFill>
                <a:latin typeface="+mn-lt"/>
              </a:rPr>
              <a:t>next thing</a:t>
            </a:r>
            <a:r>
              <a:rPr lang="en-GB" sz="1600" dirty="0">
                <a:solidFill>
                  <a:srgbClr val="C00000"/>
                </a:solidFill>
                <a:latin typeface="+mn-lt"/>
              </a:rPr>
              <a:t> that happened.</a:t>
            </a:r>
          </a:p>
          <a:p>
            <a:r>
              <a:rPr lang="en-GB" sz="1600" dirty="0">
                <a:solidFill>
                  <a:srgbClr val="C00000"/>
                </a:solidFill>
                <a:latin typeface="+mn-lt"/>
              </a:rPr>
              <a:t>We went into the shop and </a:t>
            </a:r>
            <a:r>
              <a:rPr lang="en-GB" sz="1600" b="1" dirty="0">
                <a:solidFill>
                  <a:srgbClr val="C00000"/>
                </a:solidFill>
                <a:latin typeface="+mn-lt"/>
              </a:rPr>
              <a:t>then</a:t>
            </a:r>
            <a:r>
              <a:rPr lang="en-GB" sz="1600" dirty="0">
                <a:solidFill>
                  <a:srgbClr val="C00000"/>
                </a:solidFill>
                <a:latin typeface="+mn-lt"/>
              </a:rPr>
              <a:t> we bought a pen.</a:t>
            </a:r>
          </a:p>
          <a:p>
            <a:r>
              <a:rPr lang="en-GB" sz="1600" dirty="0">
                <a:solidFill>
                  <a:srgbClr val="C00000"/>
                </a:solidFill>
                <a:latin typeface="+mn-lt"/>
              </a:rPr>
              <a:t> </a:t>
            </a:r>
          </a:p>
          <a:p>
            <a:r>
              <a:rPr lang="en-GB" sz="1600" b="1" i="1" dirty="0">
                <a:solidFill>
                  <a:srgbClr val="C00000"/>
                </a:solidFill>
                <a:latin typeface="+mn-lt"/>
              </a:rPr>
              <a:t>So</a:t>
            </a:r>
            <a:r>
              <a:rPr lang="en-GB" sz="1600" dirty="0">
                <a:solidFill>
                  <a:srgbClr val="C00000"/>
                </a:solidFill>
                <a:latin typeface="+mn-lt"/>
              </a:rPr>
              <a:t> means </a:t>
            </a:r>
            <a:r>
              <a:rPr lang="en-GB" sz="1600" b="1" u="sng" dirty="0">
                <a:solidFill>
                  <a:srgbClr val="C00000"/>
                </a:solidFill>
                <a:latin typeface="+mn-lt"/>
              </a:rPr>
              <a:t>because of</a:t>
            </a:r>
            <a:r>
              <a:rPr lang="en-GB" sz="1600" dirty="0">
                <a:solidFill>
                  <a:srgbClr val="C00000"/>
                </a:solidFill>
                <a:latin typeface="+mn-lt"/>
              </a:rPr>
              <a:t> something that has happened.</a:t>
            </a:r>
          </a:p>
          <a:p>
            <a:r>
              <a:rPr lang="en-GB" sz="1600" dirty="0">
                <a:solidFill>
                  <a:srgbClr val="C00000"/>
                </a:solidFill>
                <a:latin typeface="+mn-lt"/>
              </a:rPr>
              <a:t>I wanted a pen, </a:t>
            </a:r>
            <a:r>
              <a:rPr lang="en-GB" sz="1600" b="1" dirty="0">
                <a:solidFill>
                  <a:srgbClr val="C00000"/>
                </a:solidFill>
                <a:latin typeface="+mn-lt"/>
              </a:rPr>
              <a:t>so</a:t>
            </a:r>
            <a:r>
              <a:rPr lang="en-GB" sz="1600" dirty="0">
                <a:solidFill>
                  <a:srgbClr val="C00000"/>
                </a:solidFill>
                <a:latin typeface="+mn-lt"/>
              </a:rPr>
              <a:t> we went into the shop.</a:t>
            </a:r>
          </a:p>
        </p:txBody>
      </p:sp>
      <p:sp>
        <p:nvSpPr>
          <p:cNvPr id="3" name="Rectangle 2"/>
          <p:cNvSpPr/>
          <p:nvPr/>
        </p:nvSpPr>
        <p:spPr>
          <a:xfrm>
            <a:off x="3635896" y="4365104"/>
            <a:ext cx="5904656" cy="584775"/>
          </a:xfrm>
          <a:prstGeom prst="rect">
            <a:avLst/>
          </a:prstGeom>
        </p:spPr>
        <p:txBody>
          <a:bodyPr wrap="square">
            <a:spAutoFit/>
          </a:bodyPr>
          <a:lstStyle/>
          <a:p>
            <a:endParaRPr lang="en-GB" sz="1600" dirty="0" smtClean="0">
              <a:solidFill>
                <a:srgbClr val="C00000"/>
              </a:solidFill>
              <a:latin typeface="+mn-lt"/>
            </a:endParaRPr>
          </a:p>
          <a:p>
            <a:endParaRPr lang="en-GB" sz="1600" dirty="0">
              <a:solidFill>
                <a:srgbClr val="C00000"/>
              </a:solidFill>
              <a:latin typeface="+mn-lt"/>
            </a:endParaRPr>
          </a:p>
        </p:txBody>
      </p:sp>
    </p:spTree>
    <p:extLst>
      <p:ext uri="{BB962C8B-B14F-4D97-AF65-F5344CB8AC3E}">
        <p14:creationId xmlns:p14="http://schemas.microsoft.com/office/powerpoint/2010/main" val="3357500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835696" y="382397"/>
            <a:ext cx="5931613" cy="1015663"/>
          </a:xfrm>
          <a:prstGeom prst="rect">
            <a:avLst/>
          </a:prstGeom>
        </p:spPr>
        <p:txBody>
          <a:bodyPr wrap="square">
            <a:spAutoFit/>
          </a:bodyPr>
          <a:lstStyle/>
          <a:p>
            <a:r>
              <a:rPr lang="en-GB" sz="1400" b="1" dirty="0" smtClean="0">
                <a:solidFill>
                  <a:srgbClr val="C00000"/>
                </a:solidFill>
                <a:latin typeface="+mn-lt"/>
              </a:rPr>
              <a:t>The Wrong use of ‘Then’ and ‘So’</a:t>
            </a:r>
            <a:endParaRPr lang="en-GB" sz="1400" dirty="0">
              <a:solidFill>
                <a:srgbClr val="C00000"/>
              </a:solidFill>
              <a:latin typeface="+mn-lt"/>
            </a:endParaRPr>
          </a:p>
          <a:p>
            <a:r>
              <a:rPr lang="en-GB" sz="1400" dirty="0">
                <a:solidFill>
                  <a:srgbClr val="C00000"/>
                </a:solidFill>
                <a:latin typeface="+mn-lt"/>
              </a:rPr>
              <a:t> </a:t>
            </a:r>
            <a:endParaRPr lang="en-GB" sz="1400" dirty="0" smtClean="0">
              <a:solidFill>
                <a:srgbClr val="C00000"/>
              </a:solidFill>
              <a:latin typeface="+mn-lt"/>
            </a:endParaRPr>
          </a:p>
          <a:p>
            <a:r>
              <a:rPr lang="en-GB" sz="1600" b="1" u="sng" dirty="0">
                <a:solidFill>
                  <a:srgbClr val="C00000"/>
                </a:solidFill>
                <a:latin typeface="+mn-lt"/>
              </a:rPr>
              <a:t>Task</a:t>
            </a:r>
            <a:endParaRPr lang="en-GB" sz="1600" dirty="0">
              <a:solidFill>
                <a:srgbClr val="C00000"/>
              </a:solidFill>
              <a:latin typeface="+mn-lt"/>
            </a:endParaRPr>
          </a:p>
          <a:p>
            <a:r>
              <a:rPr lang="en-GB" sz="1600" dirty="0">
                <a:solidFill>
                  <a:srgbClr val="C00000"/>
                </a:solidFill>
                <a:latin typeface="+mn-lt"/>
              </a:rPr>
              <a:t>Fill in either </a:t>
            </a:r>
            <a:r>
              <a:rPr lang="en-GB" sz="1600" b="1" i="1" dirty="0">
                <a:solidFill>
                  <a:srgbClr val="C00000"/>
                </a:solidFill>
                <a:latin typeface="+mn-lt"/>
              </a:rPr>
              <a:t>then</a:t>
            </a:r>
            <a:r>
              <a:rPr lang="en-GB" sz="1600" dirty="0">
                <a:solidFill>
                  <a:srgbClr val="C00000"/>
                </a:solidFill>
                <a:latin typeface="+mn-lt"/>
              </a:rPr>
              <a:t> or </a:t>
            </a:r>
            <a:r>
              <a:rPr lang="en-GB" sz="1600" b="1" i="1" dirty="0">
                <a:solidFill>
                  <a:srgbClr val="C00000"/>
                </a:solidFill>
                <a:latin typeface="+mn-lt"/>
              </a:rPr>
              <a:t>so</a:t>
            </a:r>
            <a:r>
              <a:rPr lang="en-GB" sz="1600" dirty="0">
                <a:solidFill>
                  <a:srgbClr val="C00000"/>
                </a:solidFill>
                <a:latin typeface="+mn-lt"/>
              </a:rPr>
              <a:t> in the sentences below.</a:t>
            </a:r>
          </a:p>
        </p:txBody>
      </p:sp>
      <p:sp>
        <p:nvSpPr>
          <p:cNvPr id="3" name="Rectangle 2"/>
          <p:cNvSpPr/>
          <p:nvPr/>
        </p:nvSpPr>
        <p:spPr>
          <a:xfrm>
            <a:off x="3635896" y="4365104"/>
            <a:ext cx="5904656" cy="584775"/>
          </a:xfrm>
          <a:prstGeom prst="rect">
            <a:avLst/>
          </a:prstGeom>
        </p:spPr>
        <p:txBody>
          <a:bodyPr wrap="square">
            <a:spAutoFit/>
          </a:bodyPr>
          <a:lstStyle/>
          <a:p>
            <a:endParaRPr lang="en-GB" sz="1600" dirty="0" smtClean="0">
              <a:solidFill>
                <a:srgbClr val="C00000"/>
              </a:solidFill>
              <a:latin typeface="+mn-lt"/>
            </a:endParaRPr>
          </a:p>
          <a:p>
            <a:endParaRPr lang="en-GB" sz="1600" dirty="0">
              <a:solidFill>
                <a:srgbClr val="C00000"/>
              </a:solidFill>
              <a:latin typeface="+mn-lt"/>
            </a:endParaRPr>
          </a:p>
        </p:txBody>
      </p:sp>
      <p:sp>
        <p:nvSpPr>
          <p:cNvPr id="4" name="Rectangle 1"/>
          <p:cNvSpPr>
            <a:spLocks noChangeArrowheads="1"/>
          </p:cNvSpPr>
          <p:nvPr/>
        </p:nvSpPr>
        <p:spPr bwMode="auto">
          <a:xfrm>
            <a:off x="1475656" y="1671628"/>
            <a:ext cx="6291653"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685800" algn="l"/>
              </a:tabLst>
              <a:defRPr>
                <a:solidFill>
                  <a:schemeClr val="tx1"/>
                </a:solidFill>
                <a:latin typeface="Arial" panose="020B0604020202020204" pitchFamily="34" charset="0"/>
              </a:defRPr>
            </a:lvl1pPr>
            <a:lvl2pPr eaLnBrk="0" hangingPunct="0">
              <a:tabLst>
                <a:tab pos="685800" algn="l"/>
              </a:tabLst>
              <a:defRPr>
                <a:solidFill>
                  <a:schemeClr val="tx1"/>
                </a:solidFill>
                <a:latin typeface="Arial" panose="020B0604020202020204" pitchFamily="34" charset="0"/>
              </a:defRPr>
            </a:lvl2pPr>
            <a:lvl3pPr eaLnBrk="0" hangingPunct="0">
              <a:tabLst>
                <a:tab pos="685800" algn="l"/>
              </a:tabLst>
              <a:defRPr>
                <a:solidFill>
                  <a:schemeClr val="tx1"/>
                </a:solidFill>
                <a:latin typeface="Arial" panose="020B0604020202020204" pitchFamily="34" charset="0"/>
              </a:defRPr>
            </a:lvl3pPr>
            <a:lvl4pPr eaLnBrk="0" hangingPunct="0">
              <a:tabLst>
                <a:tab pos="685800" algn="l"/>
              </a:tabLst>
              <a:defRPr>
                <a:solidFill>
                  <a:schemeClr val="tx1"/>
                </a:solidFill>
                <a:latin typeface="Arial" panose="020B0604020202020204" pitchFamily="34" charset="0"/>
              </a:defRPr>
            </a:lvl4pPr>
            <a:lvl5pPr eaLnBrk="0" hangingPunct="0">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Uncle George took me on a visit to London last Saturday so we went on the Underground to Baker Street Station, then it was a short walk to Madame </a:t>
            </a:r>
            <a:r>
              <a:rPr kumimoji="0" lang="en-GB" altLang="en-US" sz="1100" b="0" i="0" u="none" strike="noStrike" cap="none" normalizeH="0" baseline="0" dirty="0" err="1" smtClean="0">
                <a:ln>
                  <a:noFill/>
                </a:ln>
                <a:solidFill>
                  <a:srgbClr val="6600FF"/>
                </a:solidFill>
                <a:effectLst/>
                <a:latin typeface="+mn-lt"/>
                <a:ea typeface="Times New Roman" panose="02020603050405020304" pitchFamily="18" charset="0"/>
                <a:cs typeface="Comic Sans MS" panose="030F0702030302020204" pitchFamily="66" charset="0"/>
              </a:rPr>
              <a:t>Tussaud’s</a:t>
            </a: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Museum.</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11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 wanted to see the Chamber of Horrors</a:t>
            </a:r>
            <a:r>
              <a:rPr kumimoji="0" lang="en-GB" altLang="en-US" sz="11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so</a:t>
            </a: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we went to see all the murderers, then we went next door to the Planetarium.</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11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Then after lunch we went for a walk by the Thames so that we could see the Houses of Parliament.   </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11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Then we visited Westminster Abbey so that we could see the old tombs.  </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11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Then we took a taxi so that we could go home by train. </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11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We told Mum and Dad what we had seen and then we had supper. So it was a great day out</a:t>
            </a:r>
            <a:r>
              <a:rPr kumimoji="0" lang="en-GB" altLang="en-US" sz="1100" b="0" i="0" u="none" strike="noStrike" cap="none" normalizeH="0" baseline="0" dirty="0" smtClean="0">
                <a:ln>
                  <a:noFill/>
                </a:ln>
                <a:solidFill>
                  <a:schemeClr val="tx1"/>
                </a:solidFill>
                <a:effectLst/>
                <a:ea typeface="Times New Roman" panose="02020603050405020304" pitchFamily="18" charset="0"/>
                <a:cs typeface="Comic Sans MS" panose="030F0702030302020204" pitchFamily="66" charset="0"/>
              </a:rPr>
              <a:t>.</a:t>
            </a:r>
            <a:endParaRPr kumimoji="0" lang="en-GB" altLang="en-US" sz="11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513493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835696" y="382397"/>
            <a:ext cx="5931613" cy="1015663"/>
          </a:xfrm>
          <a:prstGeom prst="rect">
            <a:avLst/>
          </a:prstGeom>
        </p:spPr>
        <p:txBody>
          <a:bodyPr wrap="square">
            <a:spAutoFit/>
          </a:bodyPr>
          <a:lstStyle/>
          <a:p>
            <a:r>
              <a:rPr lang="en-GB" sz="1400" b="1" dirty="0" smtClean="0">
                <a:solidFill>
                  <a:srgbClr val="C00000"/>
                </a:solidFill>
                <a:latin typeface="+mn-lt"/>
              </a:rPr>
              <a:t>The Wrong use of ‘Then’ and ‘So’</a:t>
            </a:r>
            <a:endParaRPr lang="en-GB" sz="1400" dirty="0">
              <a:solidFill>
                <a:srgbClr val="C00000"/>
              </a:solidFill>
              <a:latin typeface="+mn-lt"/>
            </a:endParaRPr>
          </a:p>
          <a:p>
            <a:r>
              <a:rPr lang="en-GB" sz="1400" dirty="0">
                <a:solidFill>
                  <a:srgbClr val="C00000"/>
                </a:solidFill>
                <a:latin typeface="+mn-lt"/>
              </a:rPr>
              <a:t> </a:t>
            </a:r>
            <a:endParaRPr lang="en-GB" sz="1400" dirty="0" smtClean="0">
              <a:solidFill>
                <a:srgbClr val="C00000"/>
              </a:solidFill>
              <a:latin typeface="+mn-lt"/>
            </a:endParaRPr>
          </a:p>
          <a:p>
            <a:r>
              <a:rPr lang="en-GB" sz="1600" b="1" u="sng" dirty="0">
                <a:solidFill>
                  <a:srgbClr val="C00000"/>
                </a:solidFill>
                <a:latin typeface="+mn-lt"/>
              </a:rPr>
              <a:t>Task</a:t>
            </a:r>
            <a:endParaRPr lang="en-GB" sz="1600" dirty="0">
              <a:solidFill>
                <a:srgbClr val="C00000"/>
              </a:solidFill>
              <a:latin typeface="+mn-lt"/>
            </a:endParaRPr>
          </a:p>
          <a:p>
            <a:r>
              <a:rPr lang="en-GB" sz="1600" dirty="0">
                <a:solidFill>
                  <a:srgbClr val="C00000"/>
                </a:solidFill>
                <a:latin typeface="+mn-lt"/>
              </a:rPr>
              <a:t>Fill in either </a:t>
            </a:r>
            <a:r>
              <a:rPr lang="en-GB" sz="1600" b="1" i="1" dirty="0">
                <a:solidFill>
                  <a:srgbClr val="C00000"/>
                </a:solidFill>
                <a:latin typeface="+mn-lt"/>
              </a:rPr>
              <a:t>then</a:t>
            </a:r>
            <a:r>
              <a:rPr lang="en-GB" sz="1600" dirty="0">
                <a:solidFill>
                  <a:srgbClr val="C00000"/>
                </a:solidFill>
                <a:latin typeface="+mn-lt"/>
              </a:rPr>
              <a:t> or </a:t>
            </a:r>
            <a:r>
              <a:rPr lang="en-GB" sz="1600" b="1" i="1" dirty="0">
                <a:solidFill>
                  <a:srgbClr val="C00000"/>
                </a:solidFill>
                <a:latin typeface="+mn-lt"/>
              </a:rPr>
              <a:t>so</a:t>
            </a:r>
            <a:r>
              <a:rPr lang="en-GB" sz="1600" dirty="0">
                <a:solidFill>
                  <a:srgbClr val="C00000"/>
                </a:solidFill>
                <a:latin typeface="+mn-lt"/>
              </a:rPr>
              <a:t> in the sentences below.</a:t>
            </a:r>
          </a:p>
        </p:txBody>
      </p:sp>
      <p:sp>
        <p:nvSpPr>
          <p:cNvPr id="3" name="Rectangle 2"/>
          <p:cNvSpPr/>
          <p:nvPr/>
        </p:nvSpPr>
        <p:spPr>
          <a:xfrm>
            <a:off x="3635896" y="4365104"/>
            <a:ext cx="5904656" cy="584775"/>
          </a:xfrm>
          <a:prstGeom prst="rect">
            <a:avLst/>
          </a:prstGeom>
        </p:spPr>
        <p:txBody>
          <a:bodyPr wrap="square">
            <a:spAutoFit/>
          </a:bodyPr>
          <a:lstStyle/>
          <a:p>
            <a:endParaRPr lang="en-GB" sz="1600" dirty="0" smtClean="0">
              <a:solidFill>
                <a:srgbClr val="C00000"/>
              </a:solidFill>
              <a:latin typeface="+mn-lt"/>
            </a:endParaRPr>
          </a:p>
          <a:p>
            <a:endParaRPr lang="en-GB" sz="1600" dirty="0">
              <a:solidFill>
                <a:srgbClr val="C00000"/>
              </a:solidFill>
              <a:latin typeface="+mn-lt"/>
            </a:endParaRPr>
          </a:p>
        </p:txBody>
      </p:sp>
      <p:sp>
        <p:nvSpPr>
          <p:cNvPr id="4" name="Rectangle 1"/>
          <p:cNvSpPr>
            <a:spLocks noChangeArrowheads="1"/>
          </p:cNvSpPr>
          <p:nvPr/>
        </p:nvSpPr>
        <p:spPr bwMode="auto">
          <a:xfrm>
            <a:off x="1475656" y="1671628"/>
            <a:ext cx="6291653"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685800" algn="l"/>
              </a:tabLst>
              <a:defRPr>
                <a:solidFill>
                  <a:schemeClr val="tx1"/>
                </a:solidFill>
                <a:latin typeface="Arial" panose="020B0604020202020204" pitchFamily="34" charset="0"/>
              </a:defRPr>
            </a:lvl1pPr>
            <a:lvl2pPr eaLnBrk="0" hangingPunct="0">
              <a:tabLst>
                <a:tab pos="685800" algn="l"/>
              </a:tabLst>
              <a:defRPr>
                <a:solidFill>
                  <a:schemeClr val="tx1"/>
                </a:solidFill>
                <a:latin typeface="Arial" panose="020B0604020202020204" pitchFamily="34" charset="0"/>
              </a:defRPr>
            </a:lvl2pPr>
            <a:lvl3pPr eaLnBrk="0" hangingPunct="0">
              <a:tabLst>
                <a:tab pos="685800" algn="l"/>
              </a:tabLst>
              <a:defRPr>
                <a:solidFill>
                  <a:schemeClr val="tx1"/>
                </a:solidFill>
                <a:latin typeface="Arial" panose="020B0604020202020204" pitchFamily="34" charset="0"/>
              </a:defRPr>
            </a:lvl3pPr>
            <a:lvl4pPr eaLnBrk="0" hangingPunct="0">
              <a:tabLst>
                <a:tab pos="685800" algn="l"/>
              </a:tabLst>
              <a:defRPr>
                <a:solidFill>
                  <a:schemeClr val="tx1"/>
                </a:solidFill>
                <a:latin typeface="Arial" panose="020B0604020202020204" pitchFamily="34" charset="0"/>
              </a:defRPr>
            </a:lvl4pPr>
            <a:lvl5pPr eaLnBrk="0" hangingPunct="0">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Uncle George took me on a visit to London last Saturday so we went on the Underground to Baker Street Station, then it was a short walk to Madame </a:t>
            </a:r>
            <a:r>
              <a:rPr kumimoji="0" lang="en-GB" altLang="en-US" sz="1100" b="0" i="0" u="none" strike="noStrike" cap="none" normalizeH="0" baseline="0" dirty="0" err="1" smtClean="0">
                <a:ln>
                  <a:noFill/>
                </a:ln>
                <a:solidFill>
                  <a:srgbClr val="6600FF"/>
                </a:solidFill>
                <a:effectLst/>
                <a:latin typeface="+mn-lt"/>
                <a:ea typeface="Times New Roman" panose="02020603050405020304" pitchFamily="18" charset="0"/>
                <a:cs typeface="Comic Sans MS" panose="030F0702030302020204" pitchFamily="66" charset="0"/>
              </a:rPr>
              <a:t>Tussaud’s</a:t>
            </a: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Museum.</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11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 wanted to see the Chamber of Horrors</a:t>
            </a:r>
            <a:r>
              <a:rPr kumimoji="0" lang="en-GB" altLang="en-US" sz="11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so</a:t>
            </a: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we went to see all the murderers, then we went next door to the Planetarium.</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11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Then after lunch we went for a walk by the Thames so that we could see the Houses of Parliament.   </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11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Then we visited Westminster Abbey so that we could see the old tombs.  </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11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Then we took a taxi so that we could go home by train. </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r>
            <a:b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11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1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We told Mum and Dad what we had seen and then we had supper. So it was a great day out</a:t>
            </a:r>
            <a:r>
              <a:rPr kumimoji="0" lang="en-GB" altLang="en-US" sz="1100" b="0" i="0" u="none" strike="noStrike" cap="none" normalizeH="0" baseline="0" dirty="0" smtClean="0">
                <a:ln>
                  <a:noFill/>
                </a:ln>
                <a:solidFill>
                  <a:schemeClr val="tx1"/>
                </a:solidFill>
                <a:effectLst/>
                <a:ea typeface="Times New Roman" panose="02020603050405020304" pitchFamily="18" charset="0"/>
                <a:cs typeface="Comic Sans MS" panose="030F0702030302020204" pitchFamily="66" charset="0"/>
              </a:rPr>
              <a:t>.</a:t>
            </a:r>
            <a:endParaRPr kumimoji="0" lang="en-GB" altLang="en-US" sz="11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953156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780928"/>
            <a:ext cx="9144000" cy="552450"/>
          </a:xfrm>
        </p:spPr>
        <p:txBody>
          <a:bodyPr/>
          <a:lstStyle/>
          <a:p>
            <a:r>
              <a:rPr lang="en-US" sz="4000" b="1" dirty="0" smtClean="0">
                <a:solidFill>
                  <a:srgbClr val="C00000"/>
                </a:solidFill>
                <a:latin typeface="+mn-lt"/>
              </a:rPr>
              <a:t>Connectives and Compound Words</a:t>
            </a:r>
            <a:endParaRPr lang="en-US" sz="4000" dirty="0">
              <a:solidFill>
                <a:srgbClr val="C00000"/>
              </a:solidFill>
            </a:endParaRPr>
          </a:p>
        </p:txBody>
      </p:sp>
    </p:spTree>
    <p:extLst>
      <p:ext uri="{BB962C8B-B14F-4D97-AF65-F5344CB8AC3E}">
        <p14:creationId xmlns:p14="http://schemas.microsoft.com/office/powerpoint/2010/main" val="2376762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6006" y="309844"/>
            <a:ext cx="5220290" cy="738664"/>
          </a:xfrm>
          <a:prstGeom prst="rect">
            <a:avLst/>
          </a:prstGeom>
        </p:spPr>
        <p:txBody>
          <a:bodyPr wrap="square">
            <a:spAutoFit/>
          </a:bodyPr>
          <a:lstStyle/>
          <a:p>
            <a:pPr>
              <a:spcAft>
                <a:spcPts val="0"/>
              </a:spcAft>
            </a:pPr>
            <a:r>
              <a:rPr lang="en-GB" sz="1400" b="1" u="sng" dirty="0" smtClean="0">
                <a:solidFill>
                  <a:srgbClr val="C00000"/>
                </a:solidFill>
                <a:latin typeface="+mn-lt"/>
                <a:ea typeface="Times New Roman" panose="02020603050405020304" pitchFamily="18" charset="0"/>
                <a:cs typeface="Comic Sans MS" panose="030F0702030302020204" pitchFamily="66" charset="0"/>
              </a:rPr>
              <a:t>Task </a:t>
            </a:r>
            <a:endParaRPr lang="en-GB" sz="1400" b="1" dirty="0" smtClean="0">
              <a:solidFill>
                <a:srgbClr val="C00000"/>
              </a:solidFill>
              <a:latin typeface="+mn-lt"/>
              <a:ea typeface="Times New Roman" panose="02020603050405020304" pitchFamily="18" charset="0"/>
            </a:endParaRPr>
          </a:p>
          <a:p>
            <a:pPr>
              <a:spcAft>
                <a:spcPts val="0"/>
              </a:spcAft>
            </a:pPr>
            <a:r>
              <a:rPr lang="en-GB" sz="1400" b="1" dirty="0">
                <a:solidFill>
                  <a:srgbClr val="C00000"/>
                </a:solidFill>
                <a:latin typeface="+mn-lt"/>
              </a:rPr>
              <a:t>Here is a list of collective </a:t>
            </a:r>
            <a:r>
              <a:rPr lang="en-GB" sz="1400" b="1" dirty="0" smtClean="0">
                <a:solidFill>
                  <a:srgbClr val="C00000"/>
                </a:solidFill>
                <a:latin typeface="+mn-lt"/>
              </a:rPr>
              <a:t>nouns.</a:t>
            </a:r>
            <a:r>
              <a:rPr lang="en-GB" sz="1400" b="1" dirty="0">
                <a:solidFill>
                  <a:srgbClr val="C00000"/>
                </a:solidFill>
                <a:latin typeface="+mn-lt"/>
              </a:rPr>
              <a:t> </a:t>
            </a:r>
            <a:r>
              <a:rPr lang="en-GB" sz="1400" b="1" dirty="0" smtClean="0">
                <a:solidFill>
                  <a:srgbClr val="C00000"/>
                </a:solidFill>
                <a:latin typeface="+mn-lt"/>
              </a:rPr>
              <a:t>Write </a:t>
            </a:r>
            <a:r>
              <a:rPr lang="en-GB" sz="1400" b="1" dirty="0">
                <a:solidFill>
                  <a:srgbClr val="C00000"/>
                </a:solidFill>
                <a:latin typeface="+mn-lt"/>
              </a:rPr>
              <a:t>the correct noun from the box in the blank spaces</a:t>
            </a:r>
            <a:r>
              <a:rPr lang="en-GB" sz="1400" dirty="0"/>
              <a:t>.</a:t>
            </a:r>
            <a:endParaRPr lang="en-GB" sz="1400" b="1" dirty="0">
              <a:solidFill>
                <a:srgbClr val="C00000"/>
              </a:solidFill>
              <a:effectLst/>
              <a:latin typeface="+mn-lt"/>
              <a:ea typeface="Times New Roman" panose="02020603050405020304" pitchFamily="18" charset="0"/>
            </a:endParaRPr>
          </a:p>
        </p:txBody>
      </p:sp>
      <p:sp>
        <p:nvSpPr>
          <p:cNvPr id="6" name="Rectangle 3"/>
          <p:cNvSpPr>
            <a:spLocks noChangeArrowheads="1"/>
          </p:cNvSpPr>
          <p:nvPr/>
        </p:nvSpPr>
        <p:spPr bwMode="auto">
          <a:xfrm>
            <a:off x="1637819" y="1086388"/>
            <a:ext cx="59766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hangingPunct="0"/>
            <a:r>
              <a:rPr lang="en-GB" dirty="0">
                <a:solidFill>
                  <a:srgbClr val="C00000"/>
                </a:solidFill>
                <a:latin typeface="+mn-lt"/>
              </a:rPr>
              <a:t>flowers     players     books     sailors     bees     soldiers</a:t>
            </a:r>
            <a:endParaRPr kumimoji="0" lang="en-GB" altLang="en-US" sz="2400" b="0" i="0" u="none" strike="noStrike" cap="none" normalizeH="0" baseline="0" dirty="0" smtClean="0">
              <a:ln>
                <a:noFill/>
              </a:ln>
              <a:solidFill>
                <a:srgbClr val="C00000"/>
              </a:solidFill>
              <a:effectLst/>
              <a:latin typeface="+mn-lt"/>
            </a:endParaRPr>
          </a:p>
        </p:txBody>
      </p:sp>
      <p:sp>
        <p:nvSpPr>
          <p:cNvPr id="8" name="Rectangle 7"/>
          <p:cNvSpPr/>
          <p:nvPr/>
        </p:nvSpPr>
        <p:spPr>
          <a:xfrm>
            <a:off x="2340151" y="1988840"/>
            <a:ext cx="4572000" cy="1754326"/>
          </a:xfrm>
          <a:prstGeom prst="rect">
            <a:avLst/>
          </a:prstGeom>
        </p:spPr>
        <p:txBody>
          <a:bodyPr>
            <a:spAutoFit/>
          </a:bodyPr>
          <a:lstStyle/>
          <a:p>
            <a:pPr marL="342900" lvl="0" indent="-342900">
              <a:spcAft>
                <a:spcPts val="0"/>
              </a:spcAft>
              <a:buFont typeface="+mj-lt"/>
              <a:buAutoNum type="arabicPeriod"/>
              <a:tabLst>
                <a:tab pos="685800" algn="l"/>
              </a:tabLst>
            </a:pPr>
            <a:r>
              <a:rPr lang="en-GB" dirty="0" smtClean="0">
                <a:solidFill>
                  <a:srgbClr val="6600FF"/>
                </a:solidFill>
                <a:latin typeface="+mn-lt"/>
                <a:ea typeface="Times New Roman" panose="02020603050405020304" pitchFamily="18" charset="0"/>
                <a:cs typeface="Comic Sans MS" panose="030F0702030302020204" pitchFamily="66" charset="0"/>
              </a:rPr>
              <a:t>An </a:t>
            </a:r>
            <a:r>
              <a:rPr lang="en-GB" dirty="0">
                <a:solidFill>
                  <a:srgbClr val="6600FF"/>
                </a:solidFill>
                <a:latin typeface="+mn-lt"/>
                <a:ea typeface="Times New Roman" panose="02020603050405020304" pitchFamily="18" charset="0"/>
                <a:cs typeface="Comic Sans MS" panose="030F0702030302020204" pitchFamily="66" charset="0"/>
              </a:rPr>
              <a:t>army of </a:t>
            </a:r>
            <a:r>
              <a:rPr lang="en-GB" dirty="0" smtClean="0">
                <a:solidFill>
                  <a:srgbClr val="6600FF"/>
                </a:solidFill>
                <a:latin typeface="+mn-lt"/>
                <a:ea typeface="Times New Roman" panose="02020603050405020304" pitchFamily="18" charset="0"/>
                <a:cs typeface="Comic Sans MS" panose="030F0702030302020204" pitchFamily="66" charset="0"/>
              </a:rPr>
              <a:t>soldiers</a:t>
            </a:r>
            <a:r>
              <a:rPr lang="en-GB" dirty="0">
                <a:solidFill>
                  <a:srgbClr val="6600FF"/>
                </a:solidFill>
                <a:latin typeface="+mn-lt"/>
                <a:ea typeface="Times New Roman" panose="02020603050405020304" pitchFamily="18" charset="0"/>
                <a:cs typeface="Comic Sans MS" panose="030F0702030302020204" pitchFamily="66" charset="0"/>
              </a:rPr>
              <a:t>		</a:t>
            </a:r>
            <a:endParaRPr lang="en-GB" dirty="0">
              <a:solidFill>
                <a:srgbClr val="6600FF"/>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685800" algn="l"/>
              </a:tabLst>
            </a:pPr>
            <a:r>
              <a:rPr lang="en-GB" dirty="0" smtClean="0">
                <a:solidFill>
                  <a:srgbClr val="6600FF"/>
                </a:solidFill>
                <a:latin typeface="+mn-lt"/>
                <a:ea typeface="Times New Roman" panose="02020603050405020304" pitchFamily="18" charset="0"/>
                <a:cs typeface="Comic Sans MS" panose="030F0702030302020204" pitchFamily="66" charset="0"/>
              </a:rPr>
              <a:t>A </a:t>
            </a:r>
            <a:r>
              <a:rPr lang="en-GB" dirty="0">
                <a:solidFill>
                  <a:srgbClr val="6600FF"/>
                </a:solidFill>
                <a:latin typeface="+mn-lt"/>
                <a:ea typeface="Times New Roman" panose="02020603050405020304" pitchFamily="18" charset="0"/>
                <a:cs typeface="Comic Sans MS" panose="030F0702030302020204" pitchFamily="66" charset="0"/>
              </a:rPr>
              <a:t>team of  </a:t>
            </a:r>
            <a:r>
              <a:rPr lang="en-GB" dirty="0" smtClean="0">
                <a:solidFill>
                  <a:srgbClr val="6600FF"/>
                </a:solidFill>
                <a:latin typeface="+mn-lt"/>
                <a:ea typeface="Times New Roman" panose="02020603050405020304" pitchFamily="18" charset="0"/>
                <a:cs typeface="Comic Sans MS" panose="030F0702030302020204" pitchFamily="66" charset="0"/>
              </a:rPr>
              <a:t>players </a:t>
            </a:r>
            <a:endParaRPr lang="en-GB" dirty="0">
              <a:solidFill>
                <a:srgbClr val="6600FF"/>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685800" algn="l"/>
              </a:tabLst>
            </a:pPr>
            <a:r>
              <a:rPr lang="en-GB" dirty="0" smtClean="0">
                <a:solidFill>
                  <a:srgbClr val="6600FF"/>
                </a:solidFill>
                <a:latin typeface="+mn-lt"/>
                <a:ea typeface="Times New Roman" panose="02020603050405020304" pitchFamily="18" charset="0"/>
                <a:cs typeface="Comic Sans MS" panose="030F0702030302020204" pitchFamily="66" charset="0"/>
              </a:rPr>
              <a:t>A </a:t>
            </a:r>
            <a:r>
              <a:rPr lang="en-GB" dirty="0">
                <a:solidFill>
                  <a:srgbClr val="6600FF"/>
                </a:solidFill>
                <a:latin typeface="+mn-lt"/>
                <a:ea typeface="Times New Roman" panose="02020603050405020304" pitchFamily="18" charset="0"/>
                <a:cs typeface="Comic Sans MS" panose="030F0702030302020204" pitchFamily="66" charset="0"/>
              </a:rPr>
              <a:t>crew of  </a:t>
            </a:r>
            <a:r>
              <a:rPr lang="en-GB" dirty="0" smtClean="0">
                <a:solidFill>
                  <a:srgbClr val="6600FF"/>
                </a:solidFill>
                <a:latin typeface="+mn-lt"/>
                <a:ea typeface="Times New Roman" panose="02020603050405020304" pitchFamily="18" charset="0"/>
                <a:cs typeface="Comic Sans MS" panose="030F0702030302020204" pitchFamily="66" charset="0"/>
              </a:rPr>
              <a:t>sailors </a:t>
            </a:r>
            <a:endParaRPr lang="en-GB" dirty="0">
              <a:solidFill>
                <a:srgbClr val="6600FF"/>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685800" algn="l"/>
              </a:tabLst>
            </a:pPr>
            <a:r>
              <a:rPr lang="en-GB" dirty="0" smtClean="0">
                <a:solidFill>
                  <a:srgbClr val="6600FF"/>
                </a:solidFill>
                <a:latin typeface="+mn-lt"/>
                <a:ea typeface="Times New Roman" panose="02020603050405020304" pitchFamily="18" charset="0"/>
                <a:cs typeface="Comic Sans MS" panose="030F0702030302020204" pitchFamily="66" charset="0"/>
              </a:rPr>
              <a:t>A </a:t>
            </a:r>
            <a:r>
              <a:rPr lang="en-GB" dirty="0">
                <a:solidFill>
                  <a:srgbClr val="6600FF"/>
                </a:solidFill>
                <a:latin typeface="+mn-lt"/>
                <a:ea typeface="Times New Roman" panose="02020603050405020304" pitchFamily="18" charset="0"/>
                <a:cs typeface="Comic Sans MS" panose="030F0702030302020204" pitchFamily="66" charset="0"/>
              </a:rPr>
              <a:t>library of </a:t>
            </a:r>
            <a:r>
              <a:rPr lang="en-GB" dirty="0" smtClean="0">
                <a:solidFill>
                  <a:srgbClr val="6600FF"/>
                </a:solidFill>
                <a:latin typeface="+mn-lt"/>
                <a:ea typeface="Times New Roman" panose="02020603050405020304" pitchFamily="18" charset="0"/>
                <a:cs typeface="Comic Sans MS" panose="030F0702030302020204" pitchFamily="66" charset="0"/>
              </a:rPr>
              <a:t>books </a:t>
            </a:r>
            <a:endParaRPr lang="en-GB" dirty="0">
              <a:solidFill>
                <a:srgbClr val="6600FF"/>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685800" algn="l"/>
              </a:tabLst>
            </a:pPr>
            <a:r>
              <a:rPr lang="en-GB" dirty="0" smtClean="0">
                <a:solidFill>
                  <a:srgbClr val="6600FF"/>
                </a:solidFill>
                <a:latin typeface="+mn-lt"/>
                <a:ea typeface="Times New Roman" panose="02020603050405020304" pitchFamily="18" charset="0"/>
                <a:cs typeface="Comic Sans MS" panose="030F0702030302020204" pitchFamily="66" charset="0"/>
              </a:rPr>
              <a:t>A </a:t>
            </a:r>
            <a:r>
              <a:rPr lang="en-GB" dirty="0">
                <a:solidFill>
                  <a:srgbClr val="6600FF"/>
                </a:solidFill>
                <a:latin typeface="+mn-lt"/>
                <a:ea typeface="Times New Roman" panose="02020603050405020304" pitchFamily="18" charset="0"/>
                <a:cs typeface="Comic Sans MS" panose="030F0702030302020204" pitchFamily="66" charset="0"/>
              </a:rPr>
              <a:t>swarm of </a:t>
            </a:r>
            <a:r>
              <a:rPr lang="en-GB" dirty="0" smtClean="0">
                <a:solidFill>
                  <a:srgbClr val="6600FF"/>
                </a:solidFill>
                <a:latin typeface="+mn-lt"/>
                <a:ea typeface="Times New Roman" panose="02020603050405020304" pitchFamily="18" charset="0"/>
                <a:cs typeface="Comic Sans MS" panose="030F0702030302020204" pitchFamily="66" charset="0"/>
              </a:rPr>
              <a:t>bees </a:t>
            </a:r>
            <a:endParaRPr lang="en-GB" dirty="0">
              <a:solidFill>
                <a:srgbClr val="6600FF"/>
              </a:solidFill>
              <a:latin typeface="+mn-lt"/>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tabLst>
                <a:tab pos="685800" algn="l"/>
              </a:tabLst>
            </a:pPr>
            <a:r>
              <a:rPr lang="en-GB" dirty="0" smtClean="0">
                <a:solidFill>
                  <a:srgbClr val="6600FF"/>
                </a:solidFill>
                <a:latin typeface="+mn-lt"/>
                <a:ea typeface="Times New Roman" panose="02020603050405020304" pitchFamily="18" charset="0"/>
                <a:cs typeface="Comic Sans MS" panose="030F0702030302020204" pitchFamily="66" charset="0"/>
              </a:rPr>
              <a:t>A </a:t>
            </a:r>
            <a:r>
              <a:rPr lang="en-GB" dirty="0">
                <a:solidFill>
                  <a:srgbClr val="6600FF"/>
                </a:solidFill>
                <a:latin typeface="+mn-lt"/>
                <a:ea typeface="Times New Roman" panose="02020603050405020304" pitchFamily="18" charset="0"/>
                <a:cs typeface="Comic Sans MS" panose="030F0702030302020204" pitchFamily="66" charset="0"/>
              </a:rPr>
              <a:t>bouquet of </a:t>
            </a:r>
            <a:r>
              <a:rPr lang="en-GB" dirty="0" smtClean="0">
                <a:solidFill>
                  <a:srgbClr val="6600FF"/>
                </a:solidFill>
                <a:latin typeface="+mn-lt"/>
                <a:ea typeface="Times New Roman" panose="02020603050405020304" pitchFamily="18" charset="0"/>
                <a:cs typeface="Comic Sans MS" panose="030F0702030302020204" pitchFamily="66" charset="0"/>
              </a:rPr>
              <a:t>flowers </a:t>
            </a:r>
            <a:endParaRPr lang="en-GB" dirty="0">
              <a:solidFill>
                <a:srgbClr val="6600FF"/>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473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835696" y="382397"/>
            <a:ext cx="5931613" cy="1015663"/>
          </a:xfrm>
          <a:prstGeom prst="rect">
            <a:avLst/>
          </a:prstGeom>
        </p:spPr>
        <p:txBody>
          <a:bodyPr wrap="square">
            <a:spAutoFit/>
          </a:bodyPr>
          <a:lstStyle/>
          <a:p>
            <a:r>
              <a:rPr lang="en-GB" sz="1400" b="1" dirty="0" smtClean="0">
                <a:solidFill>
                  <a:srgbClr val="C00000"/>
                </a:solidFill>
                <a:latin typeface="+mn-lt"/>
              </a:rPr>
              <a:t>Connectives and Compound Words</a:t>
            </a:r>
            <a:endParaRPr lang="en-GB" sz="1400" dirty="0">
              <a:solidFill>
                <a:srgbClr val="C00000"/>
              </a:solidFill>
              <a:latin typeface="+mn-lt"/>
            </a:endParaRPr>
          </a:p>
          <a:p>
            <a:r>
              <a:rPr lang="en-GB" sz="1400" dirty="0">
                <a:solidFill>
                  <a:srgbClr val="C00000"/>
                </a:solidFill>
                <a:latin typeface="+mn-lt"/>
              </a:rPr>
              <a:t> </a:t>
            </a:r>
            <a:endParaRPr lang="en-GB" sz="1400" dirty="0" smtClean="0">
              <a:solidFill>
                <a:srgbClr val="C00000"/>
              </a:solidFill>
              <a:latin typeface="+mn-lt"/>
            </a:endParaRPr>
          </a:p>
          <a:p>
            <a:r>
              <a:rPr lang="en-GB" sz="1600" dirty="0">
                <a:solidFill>
                  <a:srgbClr val="C00000"/>
                </a:solidFill>
                <a:latin typeface="+mn-lt"/>
              </a:rPr>
              <a:t>Look at this list of connectives.  Connectives are used to link one sentence to another or to extend a sentence.</a:t>
            </a:r>
          </a:p>
        </p:txBody>
      </p:sp>
      <p:sp>
        <p:nvSpPr>
          <p:cNvPr id="3" name="Rectangle 2"/>
          <p:cNvSpPr/>
          <p:nvPr/>
        </p:nvSpPr>
        <p:spPr>
          <a:xfrm>
            <a:off x="3635896" y="4365104"/>
            <a:ext cx="5904656" cy="584775"/>
          </a:xfrm>
          <a:prstGeom prst="rect">
            <a:avLst/>
          </a:prstGeom>
        </p:spPr>
        <p:txBody>
          <a:bodyPr wrap="square">
            <a:spAutoFit/>
          </a:bodyPr>
          <a:lstStyle/>
          <a:p>
            <a:endParaRPr lang="en-GB" sz="1600" dirty="0" smtClean="0">
              <a:solidFill>
                <a:srgbClr val="C00000"/>
              </a:solidFill>
              <a:latin typeface="+mn-lt"/>
            </a:endParaRPr>
          </a:p>
          <a:p>
            <a:endParaRPr lang="en-GB" sz="1600" dirty="0">
              <a:solidFill>
                <a:srgbClr val="C00000"/>
              </a:solidFill>
              <a:latin typeface="+mn-lt"/>
            </a:endParaRPr>
          </a:p>
        </p:txBody>
      </p:sp>
      <p:sp>
        <p:nvSpPr>
          <p:cNvPr id="5" name="Rectangle 4"/>
          <p:cNvSpPr/>
          <p:nvPr/>
        </p:nvSpPr>
        <p:spPr>
          <a:xfrm>
            <a:off x="3419872" y="1556792"/>
            <a:ext cx="2538536" cy="4031873"/>
          </a:xfrm>
          <a:prstGeom prst="rect">
            <a:avLst/>
          </a:prstGeom>
        </p:spPr>
        <p:txBody>
          <a:bodyPr wrap="square">
            <a:spAutoFit/>
          </a:bodyPr>
          <a:lstStyle/>
          <a:p>
            <a:pPr>
              <a:spcAft>
                <a:spcPts val="0"/>
              </a:spcAft>
            </a:pPr>
            <a:r>
              <a:rPr lang="en-GB" sz="800" b="1" dirty="0">
                <a:solidFill>
                  <a:srgbClr val="C00000"/>
                </a:solidFill>
                <a:latin typeface="+mn-lt"/>
                <a:ea typeface="Times New Roman" panose="02020603050405020304" pitchFamily="18" charset="0"/>
                <a:cs typeface="Comic Sans MS" panose="030F0702030302020204" pitchFamily="66" charset="0"/>
              </a:rPr>
              <a:t>whoever	</a:t>
            </a:r>
            <a:r>
              <a:rPr lang="en-GB" sz="800" b="1" dirty="0" smtClean="0">
                <a:solidFill>
                  <a:srgbClr val="C00000"/>
                </a:solidFill>
                <a:latin typeface="+mn-lt"/>
                <a:ea typeface="Times New Roman" panose="02020603050405020304" pitchFamily="18" charset="0"/>
                <a:cs typeface="Comic Sans MS" panose="030F0702030302020204" pitchFamily="66" charset="0"/>
              </a:rPr>
              <a:t>whatever</a:t>
            </a:r>
            <a:r>
              <a:rPr lang="en-GB" sz="800" b="1" dirty="0">
                <a:solidFill>
                  <a:srgbClr val="C00000"/>
                </a:solidFill>
                <a:latin typeface="+mn-lt"/>
                <a:ea typeface="Times New Roman" panose="02020603050405020304" pitchFamily="18" charset="0"/>
                <a:cs typeface="Comic Sans MS" panose="030F0702030302020204" pitchFamily="66" charset="0"/>
              </a:rPr>
              <a:t>	</a:t>
            </a:r>
            <a:r>
              <a:rPr lang="en-GB" sz="800" b="1" dirty="0" smtClean="0">
                <a:solidFill>
                  <a:srgbClr val="C00000"/>
                </a:solidFill>
                <a:latin typeface="+mn-lt"/>
                <a:ea typeface="Times New Roman" panose="02020603050405020304" pitchFamily="18" charset="0"/>
                <a:cs typeface="Comic Sans MS" panose="030F0702030302020204" pitchFamily="66" charset="0"/>
              </a:rPr>
              <a:t>if			meanwhile</a:t>
            </a:r>
            <a:endParaRPr lang="en-GB" sz="800" dirty="0" smtClean="0">
              <a:solidFill>
                <a:srgbClr val="C00000"/>
              </a:solidFill>
              <a:latin typeface="+mn-lt"/>
              <a:ea typeface="Times New Roman" panose="02020603050405020304" pitchFamily="18" charset="0"/>
            </a:endParaRPr>
          </a:p>
          <a:p>
            <a:pPr>
              <a:spcAft>
                <a:spcPts val="0"/>
              </a:spcAft>
            </a:pPr>
            <a:r>
              <a:rPr lang="en-GB" sz="800" b="1" dirty="0" smtClean="0">
                <a:solidFill>
                  <a:srgbClr val="C00000"/>
                </a:solidFill>
                <a:latin typeface="+mn-lt"/>
                <a:ea typeface="Times New Roman" panose="02020603050405020304" pitchFamily="18" charset="0"/>
                <a:cs typeface="Comic Sans MS" panose="030F0702030302020204" pitchFamily="66" charset="0"/>
              </a:rPr>
              <a:t>nonetheless		for			while			when</a:t>
            </a:r>
            <a:endParaRPr lang="en-GB" sz="800" dirty="0" smtClean="0">
              <a:solidFill>
                <a:srgbClr val="C00000"/>
              </a:solidFill>
              <a:latin typeface="+mn-lt"/>
              <a:ea typeface="Times New Roman" panose="02020603050405020304" pitchFamily="18" charset="0"/>
            </a:endParaRPr>
          </a:p>
          <a:p>
            <a:pPr>
              <a:spcAft>
                <a:spcPts val="0"/>
              </a:spcAft>
            </a:pPr>
            <a:r>
              <a:rPr lang="en-GB" sz="800" b="1" dirty="0" smtClean="0">
                <a:solidFill>
                  <a:srgbClr val="C00000"/>
                </a:solidFill>
                <a:latin typeface="+mn-lt"/>
                <a:ea typeface="Times New Roman" panose="02020603050405020304" pitchFamily="18" charset="0"/>
                <a:cs typeface="Comic Sans MS" panose="030F0702030302020204" pitchFamily="66" charset="0"/>
              </a:rPr>
              <a:t>therefore</a:t>
            </a:r>
            <a:r>
              <a:rPr lang="en-GB" sz="800" b="1" dirty="0">
                <a:solidFill>
                  <a:srgbClr val="C00000"/>
                </a:solidFill>
                <a:latin typeface="+mn-lt"/>
                <a:ea typeface="Times New Roman" panose="02020603050405020304" pitchFamily="18" charset="0"/>
                <a:cs typeface="Comic Sans MS" panose="030F0702030302020204" pitchFamily="66" charset="0"/>
              </a:rPr>
              <a:t>		however		so			and</a:t>
            </a:r>
            <a:endParaRPr lang="en-GB" sz="800" dirty="0">
              <a:solidFill>
                <a:srgbClr val="C00000"/>
              </a:solidFill>
              <a:latin typeface="+mn-lt"/>
              <a:ea typeface="Times New Roman" panose="02020603050405020304" pitchFamily="18" charset="0"/>
            </a:endParaRPr>
          </a:p>
          <a:p>
            <a:pPr>
              <a:spcAft>
                <a:spcPts val="0"/>
              </a:spcAft>
            </a:pPr>
            <a:r>
              <a:rPr lang="en-GB" sz="800" b="1" dirty="0">
                <a:solidFill>
                  <a:srgbClr val="C00000"/>
                </a:solidFill>
                <a:latin typeface="+mn-lt"/>
                <a:ea typeface="Times New Roman" panose="02020603050405020304" pitchFamily="18" charset="0"/>
                <a:cs typeface="Comic Sans MS" panose="030F0702030302020204" pitchFamily="66" charset="0"/>
              </a:rPr>
              <a:t>although		besides		but			since</a:t>
            </a:r>
            <a:endParaRPr lang="en-GB" sz="800" dirty="0">
              <a:solidFill>
                <a:srgbClr val="C00000"/>
              </a:solidFill>
              <a:latin typeface="+mn-lt"/>
              <a:ea typeface="Times New Roman" panose="02020603050405020304" pitchFamily="18" charset="0"/>
            </a:endParaRPr>
          </a:p>
          <a:p>
            <a:pPr>
              <a:spcAft>
                <a:spcPts val="0"/>
              </a:spcAft>
            </a:pPr>
            <a:r>
              <a:rPr lang="en-GB" sz="800" b="1" dirty="0">
                <a:solidFill>
                  <a:srgbClr val="C00000"/>
                </a:solidFill>
                <a:latin typeface="+mn-lt"/>
                <a:ea typeface="Times New Roman" panose="02020603050405020304" pitchFamily="18" charset="0"/>
                <a:cs typeface="Comic Sans MS" panose="030F0702030302020204" pitchFamily="66" charset="0"/>
              </a:rPr>
              <a:t>furthermore		henceforward	until			notwithstanding</a:t>
            </a:r>
            <a:endParaRPr lang="en-GB" sz="800" dirty="0">
              <a:solidFill>
                <a:srgbClr val="C00000"/>
              </a:solidFill>
              <a:latin typeface="+mn-lt"/>
              <a:ea typeface="Times New Roman" panose="02020603050405020304" pitchFamily="18" charset="0"/>
            </a:endParaRPr>
          </a:p>
          <a:p>
            <a:pPr>
              <a:spcAft>
                <a:spcPts val="0"/>
              </a:spcAft>
            </a:pPr>
            <a:r>
              <a:rPr lang="en-GB" sz="800" b="1" dirty="0">
                <a:solidFill>
                  <a:srgbClr val="C00000"/>
                </a:solidFill>
                <a:latin typeface="+mn-lt"/>
                <a:ea typeface="Times New Roman" panose="02020603050405020304" pitchFamily="18" charset="0"/>
                <a:cs typeface="Comic Sans MS" panose="030F0702030302020204" pitchFamily="66" charset="0"/>
              </a:rPr>
              <a:t>whereas		then			because		whenever</a:t>
            </a:r>
            <a:endParaRPr lang="en-GB" sz="800" dirty="0">
              <a:solidFill>
                <a:srgbClr val="C00000"/>
              </a:solidFill>
              <a:latin typeface="+mn-lt"/>
              <a:ea typeface="Times New Roman" panose="02020603050405020304" pitchFamily="18" charset="0"/>
            </a:endParaRPr>
          </a:p>
          <a:p>
            <a:pPr>
              <a:spcAft>
                <a:spcPts val="0"/>
              </a:spcAft>
            </a:pPr>
            <a:r>
              <a:rPr lang="en-GB" sz="800" b="1" dirty="0">
                <a:solidFill>
                  <a:srgbClr val="C00000"/>
                </a:solidFill>
                <a:latin typeface="+mn-lt"/>
                <a:ea typeface="Times New Roman" panose="02020603050405020304" pitchFamily="18" charset="0"/>
                <a:cs typeface="Comic Sans MS" panose="030F0702030302020204" pitchFamily="66" charset="0"/>
              </a:rPr>
              <a:t>nevertheless	yet			alternatively	after</a:t>
            </a:r>
            <a:endParaRPr lang="en-GB" sz="800" dirty="0">
              <a:solidFill>
                <a:srgbClr val="C00000"/>
              </a:solidFill>
              <a:latin typeface="+mn-lt"/>
              <a:ea typeface="Times New Roman" panose="02020603050405020304" pitchFamily="18" charset="0"/>
            </a:endParaRPr>
          </a:p>
          <a:p>
            <a:pPr>
              <a:spcAft>
                <a:spcPts val="0"/>
              </a:spcAft>
            </a:pPr>
            <a:r>
              <a:rPr lang="en-GB" sz="800" b="1" dirty="0">
                <a:solidFill>
                  <a:srgbClr val="C00000"/>
                </a:solidFill>
                <a:latin typeface="+mn-lt"/>
                <a:ea typeface="Times New Roman" panose="02020603050405020304" pitchFamily="18" charset="0"/>
                <a:cs typeface="Comic Sans MS" panose="030F0702030302020204" pitchFamily="66" charset="0"/>
              </a:rPr>
              <a:t>moreover		as			with			consequently</a:t>
            </a:r>
            <a:endParaRPr lang="en-GB" sz="800" dirty="0">
              <a:solidFill>
                <a:srgbClr val="C00000"/>
              </a:solidFill>
              <a:effectLst/>
              <a:latin typeface="+mn-lt"/>
              <a:ea typeface="Times New Roman" panose="02020603050405020304" pitchFamily="18" charset="0"/>
            </a:endParaRPr>
          </a:p>
        </p:txBody>
      </p:sp>
    </p:spTree>
    <p:extLst>
      <p:ext uri="{BB962C8B-B14F-4D97-AF65-F5344CB8AC3E}">
        <p14:creationId xmlns:p14="http://schemas.microsoft.com/office/powerpoint/2010/main" val="2687447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835696" y="382397"/>
            <a:ext cx="5931613" cy="5570756"/>
          </a:xfrm>
          <a:prstGeom prst="rect">
            <a:avLst/>
          </a:prstGeom>
        </p:spPr>
        <p:txBody>
          <a:bodyPr wrap="square">
            <a:spAutoFit/>
          </a:bodyPr>
          <a:lstStyle/>
          <a:p>
            <a:r>
              <a:rPr lang="en-GB" sz="1400" b="1" dirty="0" smtClean="0">
                <a:solidFill>
                  <a:srgbClr val="C00000"/>
                </a:solidFill>
                <a:latin typeface="+mn-lt"/>
              </a:rPr>
              <a:t>Connectives and Compound Words</a:t>
            </a:r>
            <a:endParaRPr lang="en-GB" sz="1400" dirty="0">
              <a:solidFill>
                <a:srgbClr val="C00000"/>
              </a:solidFill>
              <a:latin typeface="+mn-lt"/>
            </a:endParaRPr>
          </a:p>
          <a:p>
            <a:r>
              <a:rPr lang="en-GB" sz="1400" dirty="0">
                <a:solidFill>
                  <a:srgbClr val="C00000"/>
                </a:solidFill>
                <a:latin typeface="+mn-lt"/>
              </a:rPr>
              <a:t> </a:t>
            </a:r>
            <a:endParaRPr lang="en-GB" sz="1400" dirty="0" smtClean="0">
              <a:solidFill>
                <a:srgbClr val="C00000"/>
              </a:solidFill>
              <a:latin typeface="+mn-lt"/>
            </a:endParaRPr>
          </a:p>
          <a:p>
            <a:r>
              <a:rPr lang="en-GB" sz="1400" b="1" dirty="0">
                <a:solidFill>
                  <a:srgbClr val="C00000"/>
                </a:solidFill>
                <a:latin typeface="+mn-lt"/>
              </a:rPr>
              <a:t>Task 1</a:t>
            </a:r>
            <a:endParaRPr lang="en-GB" sz="1400" dirty="0">
              <a:solidFill>
                <a:srgbClr val="C00000"/>
              </a:solidFill>
              <a:latin typeface="+mn-lt"/>
            </a:endParaRPr>
          </a:p>
          <a:p>
            <a:r>
              <a:rPr lang="en-GB" sz="1400" dirty="0">
                <a:solidFill>
                  <a:srgbClr val="C00000"/>
                </a:solidFill>
                <a:latin typeface="+mn-lt"/>
              </a:rPr>
              <a:t>Some of the connectives above are simple words, others are </a:t>
            </a:r>
            <a:r>
              <a:rPr lang="en-GB" sz="1400" b="1" dirty="0">
                <a:solidFill>
                  <a:srgbClr val="C00000"/>
                </a:solidFill>
                <a:latin typeface="+mn-lt"/>
              </a:rPr>
              <a:t>compound</a:t>
            </a:r>
            <a:r>
              <a:rPr lang="en-GB" sz="1400" dirty="0">
                <a:solidFill>
                  <a:srgbClr val="C00000"/>
                </a:solidFill>
                <a:latin typeface="+mn-lt"/>
              </a:rPr>
              <a:t> words.  </a:t>
            </a:r>
            <a:r>
              <a:rPr lang="en-GB" sz="1400" b="1" dirty="0">
                <a:solidFill>
                  <a:srgbClr val="C00000"/>
                </a:solidFill>
                <a:latin typeface="+mn-lt"/>
              </a:rPr>
              <a:t>Compound</a:t>
            </a:r>
            <a:r>
              <a:rPr lang="en-GB" sz="1400" dirty="0">
                <a:solidFill>
                  <a:srgbClr val="C00000"/>
                </a:solidFill>
                <a:latin typeface="+mn-lt"/>
              </a:rPr>
              <a:t> words are words made up of more than one word.  Put the words in the box into two categories:</a:t>
            </a:r>
          </a:p>
          <a:p>
            <a:endParaRPr lang="en-GB" sz="1200" b="1" u="sng" dirty="0" smtClean="0">
              <a:solidFill>
                <a:srgbClr val="C00000"/>
              </a:solidFill>
              <a:latin typeface="+mn-lt"/>
            </a:endParaRPr>
          </a:p>
          <a:p>
            <a:r>
              <a:rPr lang="en-GB" sz="1100" b="1" u="sng" dirty="0" smtClean="0">
                <a:solidFill>
                  <a:srgbClr val="6600FF"/>
                </a:solidFill>
                <a:latin typeface="+mn-lt"/>
              </a:rPr>
              <a:t>Simple </a:t>
            </a:r>
            <a:r>
              <a:rPr lang="en-GB" sz="1100" b="1" u="sng" dirty="0">
                <a:solidFill>
                  <a:srgbClr val="6600FF"/>
                </a:solidFill>
                <a:latin typeface="+mn-lt"/>
              </a:rPr>
              <a:t>Words</a:t>
            </a:r>
            <a:r>
              <a:rPr lang="en-GB" sz="1100" b="1" dirty="0">
                <a:solidFill>
                  <a:srgbClr val="C00000"/>
                </a:solidFill>
                <a:latin typeface="+mn-lt"/>
              </a:rPr>
              <a:t>		</a:t>
            </a:r>
            <a:endParaRPr lang="en-GB" sz="1100" b="1" dirty="0" smtClean="0">
              <a:solidFill>
                <a:srgbClr val="C00000"/>
              </a:solidFill>
              <a:latin typeface="+mn-lt"/>
            </a:endParaRPr>
          </a:p>
          <a:p>
            <a:r>
              <a:rPr lang="en-GB" sz="1100" dirty="0" smtClean="0">
                <a:solidFill>
                  <a:srgbClr val="6600FF"/>
                </a:solidFill>
                <a:latin typeface="+mn-lt"/>
              </a:rPr>
              <a:t>If           Yet       When    After     </a:t>
            </a:r>
          </a:p>
          <a:p>
            <a:r>
              <a:rPr lang="en-GB" sz="1100" dirty="0" smtClean="0">
                <a:solidFill>
                  <a:srgbClr val="6600FF"/>
                </a:solidFill>
                <a:latin typeface="+mn-lt"/>
              </a:rPr>
              <a:t>While     With     So         As</a:t>
            </a:r>
          </a:p>
          <a:p>
            <a:r>
              <a:rPr lang="en-GB" sz="1100" dirty="0" smtClean="0">
                <a:solidFill>
                  <a:srgbClr val="6600FF"/>
                </a:solidFill>
                <a:latin typeface="+mn-lt"/>
              </a:rPr>
              <a:t>And       If         But </a:t>
            </a:r>
          </a:p>
          <a:p>
            <a:r>
              <a:rPr lang="en-GB" sz="1100" dirty="0" smtClean="0">
                <a:solidFill>
                  <a:srgbClr val="6600FF"/>
                </a:solidFill>
                <a:latin typeface="+mn-lt"/>
              </a:rPr>
              <a:t>Since     For       Then </a:t>
            </a:r>
            <a:endParaRPr lang="en-GB" sz="1100" dirty="0">
              <a:solidFill>
                <a:srgbClr val="6600FF"/>
              </a:solidFill>
              <a:latin typeface="+mn-lt"/>
            </a:endParaRPr>
          </a:p>
          <a:p>
            <a:endParaRPr lang="en-GB" sz="1100" b="1" u="sng" dirty="0" smtClean="0">
              <a:solidFill>
                <a:srgbClr val="C00000"/>
              </a:solidFill>
              <a:latin typeface="+mn-lt"/>
            </a:endParaRPr>
          </a:p>
          <a:p>
            <a:r>
              <a:rPr lang="en-GB" sz="1100" b="1" u="sng" dirty="0" smtClean="0">
                <a:solidFill>
                  <a:srgbClr val="6600FF"/>
                </a:solidFill>
                <a:latin typeface="+mn-lt"/>
              </a:rPr>
              <a:t>Compound</a:t>
            </a:r>
          </a:p>
          <a:p>
            <a:r>
              <a:rPr lang="en-GB" sz="1100" dirty="0" smtClean="0">
                <a:solidFill>
                  <a:srgbClr val="6600FF"/>
                </a:solidFill>
                <a:latin typeface="+mn-lt"/>
              </a:rPr>
              <a:t>Moreover      Consequently</a:t>
            </a:r>
          </a:p>
          <a:p>
            <a:r>
              <a:rPr lang="en-GB" sz="1100" dirty="0" smtClean="0">
                <a:solidFill>
                  <a:srgbClr val="6600FF"/>
                </a:solidFill>
                <a:latin typeface="+mn-lt"/>
              </a:rPr>
              <a:t>Whoever       Alternatively </a:t>
            </a:r>
          </a:p>
          <a:p>
            <a:r>
              <a:rPr lang="en-GB" sz="1100" dirty="0" smtClean="0">
                <a:solidFill>
                  <a:srgbClr val="6600FF"/>
                </a:solidFill>
                <a:latin typeface="+mn-lt"/>
              </a:rPr>
              <a:t>Nonetheless   However </a:t>
            </a:r>
          </a:p>
          <a:p>
            <a:r>
              <a:rPr lang="en-GB" sz="1100" dirty="0" smtClean="0">
                <a:solidFill>
                  <a:srgbClr val="6600FF"/>
                </a:solidFill>
                <a:latin typeface="+mn-lt"/>
              </a:rPr>
              <a:t>Therefore      Besides </a:t>
            </a:r>
          </a:p>
          <a:p>
            <a:r>
              <a:rPr lang="en-GB" sz="1100" dirty="0" smtClean="0">
                <a:solidFill>
                  <a:srgbClr val="6600FF"/>
                </a:solidFill>
                <a:latin typeface="+mn-lt"/>
              </a:rPr>
              <a:t>Although       Because </a:t>
            </a:r>
          </a:p>
          <a:p>
            <a:r>
              <a:rPr lang="en-GB" sz="1100" dirty="0" smtClean="0">
                <a:solidFill>
                  <a:srgbClr val="6600FF"/>
                </a:solidFill>
                <a:latin typeface="+mn-lt"/>
              </a:rPr>
              <a:t>Furthermore  Until </a:t>
            </a:r>
          </a:p>
          <a:p>
            <a:r>
              <a:rPr lang="en-GB" sz="1100" dirty="0" smtClean="0">
                <a:solidFill>
                  <a:srgbClr val="6600FF"/>
                </a:solidFill>
                <a:latin typeface="+mn-lt"/>
              </a:rPr>
              <a:t>Whereas </a:t>
            </a:r>
          </a:p>
          <a:p>
            <a:r>
              <a:rPr lang="en-GB" sz="1100" dirty="0" smtClean="0">
                <a:solidFill>
                  <a:srgbClr val="6600FF"/>
                </a:solidFill>
                <a:latin typeface="+mn-lt"/>
              </a:rPr>
              <a:t>Nevertheless</a:t>
            </a:r>
          </a:p>
          <a:p>
            <a:r>
              <a:rPr lang="en-GB" sz="1100" dirty="0" smtClean="0">
                <a:solidFill>
                  <a:srgbClr val="6600FF"/>
                </a:solidFill>
                <a:latin typeface="+mn-lt"/>
              </a:rPr>
              <a:t>Whatever</a:t>
            </a:r>
          </a:p>
          <a:p>
            <a:r>
              <a:rPr lang="en-GB" sz="1100" dirty="0" smtClean="0">
                <a:solidFill>
                  <a:srgbClr val="6600FF"/>
                </a:solidFill>
                <a:latin typeface="+mn-lt"/>
              </a:rPr>
              <a:t>Meanwhile  </a:t>
            </a:r>
          </a:p>
          <a:p>
            <a:r>
              <a:rPr lang="en-GB" sz="1100" dirty="0" smtClean="0">
                <a:solidFill>
                  <a:srgbClr val="6600FF"/>
                </a:solidFill>
                <a:latin typeface="+mn-lt"/>
              </a:rPr>
              <a:t>Henceforward</a:t>
            </a:r>
          </a:p>
          <a:p>
            <a:r>
              <a:rPr lang="en-GB" sz="1100" dirty="0" smtClean="0">
                <a:solidFill>
                  <a:srgbClr val="6600FF"/>
                </a:solidFill>
                <a:latin typeface="+mn-lt"/>
              </a:rPr>
              <a:t>Notwithstanding </a:t>
            </a:r>
          </a:p>
          <a:p>
            <a:r>
              <a:rPr lang="en-GB" sz="1100" dirty="0" smtClean="0">
                <a:solidFill>
                  <a:srgbClr val="6600FF"/>
                </a:solidFill>
                <a:latin typeface="+mn-lt"/>
              </a:rPr>
              <a:t>Whenever </a:t>
            </a:r>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3" name="Rectangle 2"/>
          <p:cNvSpPr/>
          <p:nvPr/>
        </p:nvSpPr>
        <p:spPr>
          <a:xfrm>
            <a:off x="3635896" y="4365104"/>
            <a:ext cx="5904656" cy="584775"/>
          </a:xfrm>
          <a:prstGeom prst="rect">
            <a:avLst/>
          </a:prstGeom>
        </p:spPr>
        <p:txBody>
          <a:bodyPr wrap="square">
            <a:spAutoFit/>
          </a:bodyPr>
          <a:lstStyle/>
          <a:p>
            <a:endParaRPr lang="en-GB" sz="1600" dirty="0" smtClean="0">
              <a:solidFill>
                <a:srgbClr val="C00000"/>
              </a:solidFill>
              <a:latin typeface="+mn-lt"/>
            </a:endParaRPr>
          </a:p>
          <a:p>
            <a:endParaRPr lang="en-GB" sz="1600" dirty="0">
              <a:solidFill>
                <a:srgbClr val="C00000"/>
              </a:solidFill>
              <a:latin typeface="+mn-lt"/>
            </a:endParaRPr>
          </a:p>
        </p:txBody>
      </p:sp>
    </p:spTree>
    <p:extLst>
      <p:ext uri="{BB962C8B-B14F-4D97-AF65-F5344CB8AC3E}">
        <p14:creationId xmlns:p14="http://schemas.microsoft.com/office/powerpoint/2010/main" val="1127760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835696" y="382397"/>
            <a:ext cx="5931613" cy="5262979"/>
          </a:xfrm>
          <a:prstGeom prst="rect">
            <a:avLst/>
          </a:prstGeom>
        </p:spPr>
        <p:txBody>
          <a:bodyPr wrap="square">
            <a:spAutoFit/>
          </a:bodyPr>
          <a:lstStyle/>
          <a:p>
            <a:r>
              <a:rPr lang="en-GB" sz="1400" b="1" dirty="0" smtClean="0">
                <a:solidFill>
                  <a:srgbClr val="C00000"/>
                </a:solidFill>
                <a:latin typeface="+mn-lt"/>
              </a:rPr>
              <a:t>Connectives and Compound Words</a:t>
            </a:r>
            <a:endParaRPr lang="en-GB" sz="1400" dirty="0">
              <a:solidFill>
                <a:srgbClr val="C00000"/>
              </a:solidFill>
              <a:latin typeface="+mn-lt"/>
            </a:endParaRPr>
          </a:p>
          <a:p>
            <a:r>
              <a:rPr lang="en-GB" sz="1400" dirty="0">
                <a:solidFill>
                  <a:srgbClr val="C00000"/>
                </a:solidFill>
                <a:latin typeface="+mn-lt"/>
              </a:rPr>
              <a:t> </a:t>
            </a:r>
            <a:r>
              <a:rPr lang="en-GB" sz="1400" b="1" dirty="0">
                <a:solidFill>
                  <a:srgbClr val="C00000"/>
                </a:solidFill>
                <a:latin typeface="+mn-lt"/>
              </a:rPr>
              <a:t>Task 2</a:t>
            </a:r>
            <a:endParaRPr lang="en-GB" sz="1400" dirty="0">
              <a:solidFill>
                <a:srgbClr val="C00000"/>
              </a:solidFill>
              <a:latin typeface="+mn-lt"/>
            </a:endParaRPr>
          </a:p>
          <a:p>
            <a:r>
              <a:rPr lang="en-GB" sz="1400" dirty="0">
                <a:solidFill>
                  <a:srgbClr val="C00000"/>
                </a:solidFill>
                <a:latin typeface="+mn-lt"/>
              </a:rPr>
              <a:t>At the side of your list of compound words, write in brackets the number of words that are within the connective:</a:t>
            </a:r>
          </a:p>
          <a:p>
            <a:endParaRPr lang="en-GB" sz="1600" dirty="0"/>
          </a:p>
          <a:p>
            <a:r>
              <a:rPr lang="en-GB" sz="1600" b="1" u="sng" dirty="0" smtClean="0">
                <a:solidFill>
                  <a:srgbClr val="6600FF"/>
                </a:solidFill>
                <a:latin typeface="+mn-lt"/>
              </a:rPr>
              <a:t>Compound</a:t>
            </a:r>
          </a:p>
          <a:p>
            <a:r>
              <a:rPr lang="en-GB" sz="1600" dirty="0" smtClean="0">
                <a:solidFill>
                  <a:srgbClr val="6600FF"/>
                </a:solidFill>
                <a:latin typeface="+mn-lt"/>
              </a:rPr>
              <a:t>Moreover  2    Consequently 2</a:t>
            </a:r>
          </a:p>
          <a:p>
            <a:r>
              <a:rPr lang="en-GB" sz="1600" dirty="0" smtClean="0">
                <a:solidFill>
                  <a:srgbClr val="6600FF"/>
                </a:solidFill>
                <a:latin typeface="+mn-lt"/>
              </a:rPr>
              <a:t>Whoever 2      Alternatively 2</a:t>
            </a:r>
          </a:p>
          <a:p>
            <a:r>
              <a:rPr lang="en-GB" sz="1600" dirty="0" smtClean="0">
                <a:solidFill>
                  <a:srgbClr val="6600FF"/>
                </a:solidFill>
                <a:latin typeface="+mn-lt"/>
              </a:rPr>
              <a:t>Nonetheless 3   However 2</a:t>
            </a:r>
          </a:p>
          <a:p>
            <a:r>
              <a:rPr lang="en-GB" sz="1600" dirty="0" smtClean="0">
                <a:solidFill>
                  <a:srgbClr val="6600FF"/>
                </a:solidFill>
                <a:latin typeface="+mn-lt"/>
              </a:rPr>
              <a:t>Therefore 2     Besides 2</a:t>
            </a:r>
          </a:p>
          <a:p>
            <a:r>
              <a:rPr lang="en-GB" sz="1600" dirty="0" smtClean="0">
                <a:solidFill>
                  <a:srgbClr val="6600FF"/>
                </a:solidFill>
                <a:latin typeface="+mn-lt"/>
              </a:rPr>
              <a:t>Although  2     Because 2</a:t>
            </a:r>
          </a:p>
          <a:p>
            <a:r>
              <a:rPr lang="en-GB" sz="1600" dirty="0" smtClean="0">
                <a:solidFill>
                  <a:srgbClr val="6600FF"/>
                </a:solidFill>
                <a:latin typeface="+mn-lt"/>
              </a:rPr>
              <a:t>Furthermore 2 Until  2</a:t>
            </a:r>
          </a:p>
          <a:p>
            <a:r>
              <a:rPr lang="en-GB" sz="1600" dirty="0" smtClean="0">
                <a:solidFill>
                  <a:srgbClr val="6600FF"/>
                </a:solidFill>
                <a:latin typeface="+mn-lt"/>
              </a:rPr>
              <a:t>Whereas 2</a:t>
            </a:r>
          </a:p>
          <a:p>
            <a:r>
              <a:rPr lang="en-GB" sz="1600" dirty="0" smtClean="0">
                <a:solidFill>
                  <a:srgbClr val="6600FF"/>
                </a:solidFill>
                <a:latin typeface="+mn-lt"/>
              </a:rPr>
              <a:t>Nevertheless 3</a:t>
            </a:r>
          </a:p>
          <a:p>
            <a:r>
              <a:rPr lang="en-GB" sz="1600" dirty="0" smtClean="0">
                <a:solidFill>
                  <a:srgbClr val="6600FF"/>
                </a:solidFill>
                <a:latin typeface="+mn-lt"/>
              </a:rPr>
              <a:t>Whatever 2</a:t>
            </a:r>
          </a:p>
          <a:p>
            <a:r>
              <a:rPr lang="en-GB" sz="1600" dirty="0" smtClean="0">
                <a:solidFill>
                  <a:srgbClr val="6600FF"/>
                </a:solidFill>
                <a:latin typeface="+mn-lt"/>
              </a:rPr>
              <a:t>Meanwhile  2</a:t>
            </a:r>
          </a:p>
          <a:p>
            <a:r>
              <a:rPr lang="en-GB" sz="1600" dirty="0" smtClean="0">
                <a:solidFill>
                  <a:srgbClr val="6600FF"/>
                </a:solidFill>
                <a:latin typeface="+mn-lt"/>
              </a:rPr>
              <a:t>Henceforward 2</a:t>
            </a:r>
          </a:p>
          <a:p>
            <a:r>
              <a:rPr lang="en-GB" sz="1600" dirty="0" smtClean="0">
                <a:solidFill>
                  <a:srgbClr val="6600FF"/>
                </a:solidFill>
                <a:latin typeface="+mn-lt"/>
              </a:rPr>
              <a:t>Notwithstanding 3</a:t>
            </a:r>
          </a:p>
          <a:p>
            <a:r>
              <a:rPr lang="en-GB" sz="1600" dirty="0" smtClean="0">
                <a:solidFill>
                  <a:srgbClr val="6600FF"/>
                </a:solidFill>
                <a:latin typeface="+mn-lt"/>
              </a:rPr>
              <a:t>Whenever 2</a:t>
            </a:r>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3" name="Rectangle 2"/>
          <p:cNvSpPr/>
          <p:nvPr/>
        </p:nvSpPr>
        <p:spPr>
          <a:xfrm>
            <a:off x="3635896" y="4365104"/>
            <a:ext cx="5904656" cy="584775"/>
          </a:xfrm>
          <a:prstGeom prst="rect">
            <a:avLst/>
          </a:prstGeom>
        </p:spPr>
        <p:txBody>
          <a:bodyPr wrap="square">
            <a:spAutoFit/>
          </a:bodyPr>
          <a:lstStyle/>
          <a:p>
            <a:endParaRPr lang="en-GB" sz="1600" dirty="0" smtClean="0">
              <a:solidFill>
                <a:srgbClr val="C00000"/>
              </a:solidFill>
              <a:latin typeface="+mn-lt"/>
            </a:endParaRPr>
          </a:p>
          <a:p>
            <a:endParaRPr lang="en-GB" sz="1600" dirty="0">
              <a:solidFill>
                <a:srgbClr val="C00000"/>
              </a:solidFill>
              <a:latin typeface="+mn-lt"/>
            </a:endParaRPr>
          </a:p>
        </p:txBody>
      </p:sp>
    </p:spTree>
    <p:extLst>
      <p:ext uri="{BB962C8B-B14F-4D97-AF65-F5344CB8AC3E}">
        <p14:creationId xmlns:p14="http://schemas.microsoft.com/office/powerpoint/2010/main" val="616010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763688" y="610997"/>
            <a:ext cx="5931613" cy="2893100"/>
          </a:xfrm>
          <a:prstGeom prst="rect">
            <a:avLst/>
          </a:prstGeom>
        </p:spPr>
        <p:txBody>
          <a:bodyPr wrap="square">
            <a:spAutoFit/>
          </a:bodyPr>
          <a:lstStyle/>
          <a:p>
            <a:r>
              <a:rPr lang="en-GB" sz="1400" b="1" dirty="0" smtClean="0">
                <a:solidFill>
                  <a:srgbClr val="C00000"/>
                </a:solidFill>
                <a:latin typeface="+mn-lt"/>
              </a:rPr>
              <a:t>Connectives and Compound Words</a:t>
            </a:r>
            <a:endParaRPr lang="en-GB" sz="1400" dirty="0">
              <a:solidFill>
                <a:srgbClr val="C00000"/>
              </a:solidFill>
              <a:latin typeface="+mn-lt"/>
            </a:endParaRPr>
          </a:p>
          <a:p>
            <a:endParaRPr lang="en-GB" sz="1400" b="1" dirty="0" smtClean="0">
              <a:solidFill>
                <a:srgbClr val="C00000"/>
              </a:solidFill>
              <a:latin typeface="+mn-lt"/>
            </a:endParaRPr>
          </a:p>
          <a:p>
            <a:endParaRPr lang="en-GB" sz="1400" b="1" dirty="0">
              <a:solidFill>
                <a:srgbClr val="C00000"/>
              </a:solidFill>
              <a:latin typeface="+mn-lt"/>
            </a:endParaRPr>
          </a:p>
          <a:p>
            <a:r>
              <a:rPr lang="en-GB" sz="1400" b="1" dirty="0" smtClean="0">
                <a:solidFill>
                  <a:srgbClr val="C00000"/>
                </a:solidFill>
                <a:latin typeface="+mn-lt"/>
              </a:rPr>
              <a:t>Task </a:t>
            </a:r>
            <a:r>
              <a:rPr lang="en-GB" sz="1400" b="1" dirty="0">
                <a:solidFill>
                  <a:srgbClr val="C00000"/>
                </a:solidFill>
                <a:latin typeface="+mn-lt"/>
              </a:rPr>
              <a:t>3</a:t>
            </a:r>
            <a:endParaRPr lang="en-GB" sz="1400" dirty="0">
              <a:solidFill>
                <a:srgbClr val="C00000"/>
              </a:solidFill>
              <a:latin typeface="+mn-lt"/>
            </a:endParaRPr>
          </a:p>
          <a:p>
            <a:r>
              <a:rPr lang="en-GB" sz="1400" dirty="0">
                <a:solidFill>
                  <a:srgbClr val="C00000"/>
                </a:solidFill>
                <a:latin typeface="+mn-lt"/>
              </a:rPr>
              <a:t>Look carefully at the compound words.  They contain words you are familiar with.  Write down each compound word and write down what it actually means.  You should use a dictionary to help you.</a:t>
            </a:r>
          </a:p>
          <a:p>
            <a:r>
              <a:rPr lang="en-GB" sz="1400" dirty="0" smtClean="0">
                <a:solidFill>
                  <a:srgbClr val="C00000"/>
                </a:solidFill>
                <a:latin typeface="+mn-lt"/>
              </a:rPr>
              <a:t>E.g</a:t>
            </a:r>
            <a:r>
              <a:rPr lang="en-GB" sz="1400" dirty="0">
                <a:solidFill>
                  <a:srgbClr val="C00000"/>
                </a:solidFill>
                <a:latin typeface="+mn-lt"/>
              </a:rPr>
              <a:t>. furthermore suggests that there is more information to </a:t>
            </a:r>
            <a:r>
              <a:rPr lang="en-GB" sz="1400" dirty="0" smtClean="0">
                <a:solidFill>
                  <a:srgbClr val="C00000"/>
                </a:solidFill>
                <a:latin typeface="+mn-lt"/>
              </a:rPr>
              <a:t>follow </a:t>
            </a:r>
            <a:r>
              <a:rPr lang="en-GB" sz="1400" dirty="0">
                <a:solidFill>
                  <a:srgbClr val="C00000"/>
                </a:solidFill>
                <a:latin typeface="+mn-lt"/>
              </a:rPr>
              <a:t>what has already been given.</a:t>
            </a:r>
          </a:p>
          <a:p>
            <a:endParaRPr lang="en-GB" sz="1600" dirty="0"/>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3" name="Rectangle 2"/>
          <p:cNvSpPr/>
          <p:nvPr/>
        </p:nvSpPr>
        <p:spPr>
          <a:xfrm>
            <a:off x="3635896" y="4365104"/>
            <a:ext cx="5904656" cy="584775"/>
          </a:xfrm>
          <a:prstGeom prst="rect">
            <a:avLst/>
          </a:prstGeom>
        </p:spPr>
        <p:txBody>
          <a:bodyPr wrap="square">
            <a:spAutoFit/>
          </a:bodyPr>
          <a:lstStyle/>
          <a:p>
            <a:endParaRPr lang="en-GB" sz="1600" dirty="0" smtClean="0">
              <a:solidFill>
                <a:srgbClr val="C00000"/>
              </a:solidFill>
              <a:latin typeface="+mn-lt"/>
            </a:endParaRPr>
          </a:p>
          <a:p>
            <a:endParaRPr lang="en-GB" sz="1600" dirty="0">
              <a:solidFill>
                <a:srgbClr val="C00000"/>
              </a:solidFill>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346" y="2942237"/>
            <a:ext cx="1180237" cy="992363"/>
          </a:xfrm>
          <a:prstGeom prst="rect">
            <a:avLst/>
          </a:prstGeom>
        </p:spPr>
      </p:pic>
      <p:sp>
        <p:nvSpPr>
          <p:cNvPr id="6" name="Rectangle 5"/>
          <p:cNvSpPr/>
          <p:nvPr/>
        </p:nvSpPr>
        <p:spPr>
          <a:xfrm>
            <a:off x="2968282" y="3164775"/>
            <a:ext cx="1944216" cy="1200329"/>
          </a:xfrm>
          <a:prstGeom prst="rect">
            <a:avLst/>
          </a:prstGeom>
        </p:spPr>
        <p:txBody>
          <a:bodyPr wrap="square">
            <a:spAutoFit/>
          </a:bodyPr>
          <a:lstStyle/>
          <a:p>
            <a:pPr lvl="0" algn="ctr"/>
            <a:r>
              <a:rPr lang="en-GB" dirty="0" smtClean="0">
                <a:solidFill>
                  <a:srgbClr val="6600FF"/>
                </a:solidFill>
                <a:latin typeface="+mn-lt"/>
              </a:rPr>
              <a:t>Let the teacher have a look!</a:t>
            </a:r>
          </a:p>
          <a:p>
            <a:pPr lvl="0" algn="ctr"/>
            <a:endParaRPr lang="en-GB" dirty="0">
              <a:solidFill>
                <a:srgbClr val="6600FF"/>
              </a:solidFill>
              <a:latin typeface="+mn-lt"/>
            </a:endParaRPr>
          </a:p>
          <a:p>
            <a:pPr lvl="0" algn="ctr"/>
            <a:endParaRPr lang="en-GB" dirty="0">
              <a:solidFill>
                <a:srgbClr val="6600FF"/>
              </a:solidFill>
              <a:latin typeface="+mn-lt"/>
            </a:endParaRPr>
          </a:p>
        </p:txBody>
      </p:sp>
    </p:spTree>
    <p:extLst>
      <p:ext uri="{BB962C8B-B14F-4D97-AF65-F5344CB8AC3E}">
        <p14:creationId xmlns:p14="http://schemas.microsoft.com/office/powerpoint/2010/main" val="1419452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780928"/>
            <a:ext cx="9144000" cy="552450"/>
          </a:xfrm>
        </p:spPr>
        <p:txBody>
          <a:bodyPr/>
          <a:lstStyle/>
          <a:p>
            <a:r>
              <a:rPr lang="en-US" sz="5400" b="1" dirty="0" smtClean="0">
                <a:solidFill>
                  <a:srgbClr val="C00000"/>
                </a:solidFill>
                <a:latin typeface="+mn-lt"/>
              </a:rPr>
              <a:t>Prepositions</a:t>
            </a:r>
            <a:r>
              <a:rPr lang="en-US" sz="4000" b="1" dirty="0" smtClean="0">
                <a:solidFill>
                  <a:srgbClr val="C00000"/>
                </a:solidFill>
                <a:latin typeface="+mn-lt"/>
              </a:rPr>
              <a:t> </a:t>
            </a:r>
            <a:endParaRPr lang="en-US" sz="4000" dirty="0">
              <a:solidFill>
                <a:srgbClr val="C00000"/>
              </a:solidFill>
            </a:endParaRPr>
          </a:p>
        </p:txBody>
      </p:sp>
    </p:spTree>
    <p:extLst>
      <p:ext uri="{BB962C8B-B14F-4D97-AF65-F5344CB8AC3E}">
        <p14:creationId xmlns:p14="http://schemas.microsoft.com/office/powerpoint/2010/main" val="3151522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763688" y="610997"/>
            <a:ext cx="5931613" cy="2246769"/>
          </a:xfrm>
          <a:prstGeom prst="rect">
            <a:avLst/>
          </a:prstGeom>
        </p:spPr>
        <p:txBody>
          <a:bodyPr wrap="square">
            <a:spAutoFit/>
          </a:bodyPr>
          <a:lstStyle/>
          <a:p>
            <a:r>
              <a:rPr lang="en-GB" sz="1400" b="1" dirty="0" smtClean="0">
                <a:solidFill>
                  <a:srgbClr val="C00000"/>
                </a:solidFill>
                <a:latin typeface="+mn-lt"/>
              </a:rPr>
              <a:t>Prepositions </a:t>
            </a:r>
          </a:p>
          <a:p>
            <a:endParaRPr lang="en-GB" sz="1400" b="1" dirty="0">
              <a:solidFill>
                <a:srgbClr val="C00000"/>
              </a:solidFill>
              <a:latin typeface="+mn-lt"/>
            </a:endParaRPr>
          </a:p>
          <a:p>
            <a:r>
              <a:rPr lang="en-GB" sz="1400" b="1" dirty="0" smtClean="0">
                <a:solidFill>
                  <a:srgbClr val="C00000"/>
                </a:solidFill>
                <a:latin typeface="+mn-lt"/>
              </a:rPr>
              <a:t>A </a:t>
            </a:r>
            <a:r>
              <a:rPr lang="en-GB" sz="1400" b="1" dirty="0">
                <a:solidFill>
                  <a:srgbClr val="C00000"/>
                </a:solidFill>
                <a:latin typeface="+mn-lt"/>
              </a:rPr>
              <a:t>preposition tells you the relationship of one thing (usually a noun) to another. </a:t>
            </a:r>
            <a:endParaRPr lang="en-GB" sz="1400" dirty="0">
              <a:solidFill>
                <a:srgbClr val="C00000"/>
              </a:solidFill>
              <a:latin typeface="+mn-lt"/>
            </a:endParaRPr>
          </a:p>
          <a:p>
            <a:r>
              <a:rPr lang="en-GB" sz="1400" b="1" dirty="0">
                <a:solidFill>
                  <a:srgbClr val="C00000"/>
                </a:solidFill>
                <a:latin typeface="+mn-lt"/>
              </a:rPr>
              <a:t> </a:t>
            </a:r>
            <a:endParaRPr lang="en-GB" sz="1400" dirty="0">
              <a:solidFill>
                <a:srgbClr val="C00000"/>
              </a:solidFill>
              <a:latin typeface="+mn-lt"/>
            </a:endParaRPr>
          </a:p>
          <a:p>
            <a:r>
              <a:rPr lang="en-GB" sz="1400" b="1" dirty="0">
                <a:solidFill>
                  <a:srgbClr val="C00000"/>
                </a:solidFill>
                <a:latin typeface="+mn-lt"/>
              </a:rPr>
              <a:t>For </a:t>
            </a:r>
            <a:r>
              <a:rPr lang="en-GB" sz="1400" b="1" dirty="0" smtClean="0">
                <a:solidFill>
                  <a:srgbClr val="C00000"/>
                </a:solidFill>
                <a:latin typeface="+mn-lt"/>
              </a:rPr>
              <a:t>example: </a:t>
            </a:r>
            <a:r>
              <a:rPr lang="en-GB" sz="1400" dirty="0" smtClean="0">
                <a:solidFill>
                  <a:srgbClr val="C00000"/>
                </a:solidFill>
                <a:latin typeface="+mn-lt"/>
              </a:rPr>
              <a:t>The </a:t>
            </a:r>
            <a:r>
              <a:rPr lang="en-GB" sz="1400" dirty="0">
                <a:solidFill>
                  <a:srgbClr val="C00000"/>
                </a:solidFill>
                <a:latin typeface="+mn-lt"/>
              </a:rPr>
              <a:t>ball was </a:t>
            </a:r>
            <a:r>
              <a:rPr lang="en-GB" sz="1400" b="1" u="sng" dirty="0">
                <a:solidFill>
                  <a:srgbClr val="C00000"/>
                </a:solidFill>
                <a:latin typeface="+mn-lt"/>
              </a:rPr>
              <a:t>in</a:t>
            </a:r>
            <a:r>
              <a:rPr lang="en-GB" sz="1400" dirty="0">
                <a:solidFill>
                  <a:srgbClr val="C00000"/>
                </a:solidFill>
                <a:latin typeface="+mn-lt"/>
              </a:rPr>
              <a:t> the tree and I was </a:t>
            </a:r>
            <a:r>
              <a:rPr lang="en-GB" sz="1400" b="1" u="sng" dirty="0">
                <a:solidFill>
                  <a:srgbClr val="C00000"/>
                </a:solidFill>
                <a:latin typeface="+mn-lt"/>
              </a:rPr>
              <a:t>on</a:t>
            </a:r>
            <a:r>
              <a:rPr lang="en-GB" sz="1400" dirty="0">
                <a:solidFill>
                  <a:srgbClr val="C00000"/>
                </a:solidFill>
                <a:latin typeface="+mn-lt"/>
              </a:rPr>
              <a:t> the ground.</a:t>
            </a:r>
          </a:p>
          <a:p>
            <a:endParaRPr lang="en-GB" sz="1600" dirty="0"/>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3" name="Rectangle 2"/>
          <p:cNvSpPr/>
          <p:nvPr/>
        </p:nvSpPr>
        <p:spPr>
          <a:xfrm>
            <a:off x="3635896" y="4365104"/>
            <a:ext cx="5904656" cy="584775"/>
          </a:xfrm>
          <a:prstGeom prst="rect">
            <a:avLst/>
          </a:prstGeom>
        </p:spPr>
        <p:txBody>
          <a:bodyPr wrap="square">
            <a:spAutoFit/>
          </a:bodyPr>
          <a:lstStyle/>
          <a:p>
            <a:endParaRPr lang="en-GB" sz="1600" dirty="0" smtClean="0">
              <a:solidFill>
                <a:srgbClr val="C00000"/>
              </a:solidFill>
              <a:latin typeface="+mn-lt"/>
            </a:endParaRPr>
          </a:p>
          <a:p>
            <a:endParaRPr lang="en-GB" sz="1600" dirty="0">
              <a:solidFill>
                <a:srgbClr val="C00000"/>
              </a:solidFill>
              <a:latin typeface="+mn-lt"/>
            </a:endParaRPr>
          </a:p>
        </p:txBody>
      </p:sp>
    </p:spTree>
    <p:extLst>
      <p:ext uri="{BB962C8B-B14F-4D97-AF65-F5344CB8AC3E}">
        <p14:creationId xmlns:p14="http://schemas.microsoft.com/office/powerpoint/2010/main" val="1048162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259632" y="188640"/>
            <a:ext cx="6912768" cy="5724644"/>
          </a:xfrm>
          <a:prstGeom prst="rect">
            <a:avLst/>
          </a:prstGeom>
        </p:spPr>
        <p:txBody>
          <a:bodyPr wrap="square">
            <a:spAutoFit/>
          </a:bodyPr>
          <a:lstStyle/>
          <a:p>
            <a:r>
              <a:rPr lang="en-GB" sz="1400" b="1" dirty="0" smtClean="0">
                <a:solidFill>
                  <a:srgbClr val="C00000"/>
                </a:solidFill>
                <a:latin typeface="+mn-lt"/>
              </a:rPr>
              <a:t>Task  </a:t>
            </a:r>
          </a:p>
          <a:p>
            <a:endParaRPr lang="en-GB" sz="1400" b="1" dirty="0">
              <a:solidFill>
                <a:srgbClr val="C00000"/>
              </a:solidFill>
              <a:latin typeface="+mn-lt"/>
            </a:endParaRPr>
          </a:p>
          <a:p>
            <a:r>
              <a:rPr lang="en-GB" sz="1400" b="1" dirty="0">
                <a:solidFill>
                  <a:srgbClr val="C00000"/>
                </a:solidFill>
                <a:latin typeface="+mn-lt"/>
              </a:rPr>
              <a:t>Complete the story, using each of the words in the word bank only once.</a:t>
            </a:r>
            <a:endParaRPr lang="en-GB" sz="1400" dirty="0">
              <a:solidFill>
                <a:srgbClr val="C00000"/>
              </a:solidFill>
              <a:latin typeface="+mn-lt"/>
            </a:endParaRPr>
          </a:p>
          <a:p>
            <a:endParaRPr lang="en-GB" sz="1600" b="1" dirty="0" smtClean="0">
              <a:solidFill>
                <a:srgbClr val="6600FF"/>
              </a:solidFill>
              <a:latin typeface="+mn-lt"/>
            </a:endParaRPr>
          </a:p>
          <a:p>
            <a:r>
              <a:rPr lang="en-GB" sz="1600" b="1" dirty="0" smtClean="0">
                <a:solidFill>
                  <a:srgbClr val="6600FF"/>
                </a:solidFill>
                <a:latin typeface="+mn-lt"/>
              </a:rPr>
              <a:t>Dangerous </a:t>
            </a:r>
            <a:r>
              <a:rPr lang="en-GB" sz="1600" b="1" dirty="0">
                <a:solidFill>
                  <a:srgbClr val="6600FF"/>
                </a:solidFill>
                <a:latin typeface="+mn-lt"/>
              </a:rPr>
              <a:t>Games</a:t>
            </a:r>
            <a:endParaRPr lang="en-GB" sz="1600" dirty="0">
              <a:solidFill>
                <a:srgbClr val="6600FF"/>
              </a:solidFill>
              <a:latin typeface="+mn-lt"/>
            </a:endParaRPr>
          </a:p>
          <a:p>
            <a:r>
              <a:rPr lang="en-GB" sz="1200" b="1" dirty="0">
                <a:solidFill>
                  <a:srgbClr val="6600FF"/>
                </a:solidFill>
                <a:latin typeface="+mn-lt"/>
              </a:rPr>
              <a:t> </a:t>
            </a:r>
            <a:endParaRPr lang="en-GB" sz="1400" dirty="0">
              <a:solidFill>
                <a:srgbClr val="6600FF"/>
              </a:solidFill>
              <a:latin typeface="+mn-lt"/>
            </a:endParaRPr>
          </a:p>
          <a:p>
            <a:pPr marL="228600" indent="-228600">
              <a:buFont typeface="+mj-lt"/>
              <a:buAutoNum type="arabicPeriod"/>
            </a:pPr>
            <a:r>
              <a:rPr lang="en-GB" sz="1400" dirty="0" smtClean="0">
                <a:solidFill>
                  <a:srgbClr val="6600FF"/>
                </a:solidFill>
                <a:latin typeface="+mn-lt"/>
              </a:rPr>
              <a:t>I </a:t>
            </a:r>
            <a:r>
              <a:rPr lang="en-GB" sz="1400" dirty="0">
                <a:solidFill>
                  <a:srgbClr val="6600FF"/>
                </a:solidFill>
                <a:latin typeface="+mn-lt"/>
              </a:rPr>
              <a:t>was playing </a:t>
            </a:r>
            <a:r>
              <a:rPr lang="en-GB" sz="1400" b="1" dirty="0">
                <a:solidFill>
                  <a:srgbClr val="6600FF"/>
                </a:solidFill>
                <a:latin typeface="+mn-lt"/>
              </a:rPr>
              <a:t>football</a:t>
            </a:r>
            <a:r>
              <a:rPr lang="en-GB" sz="1400" dirty="0">
                <a:solidFill>
                  <a:srgbClr val="6600FF"/>
                </a:solidFill>
                <a:latin typeface="+mn-lt"/>
              </a:rPr>
              <a:t> i</a:t>
            </a:r>
            <a:r>
              <a:rPr lang="en-GB" sz="1400" dirty="0" smtClean="0">
                <a:solidFill>
                  <a:srgbClr val="6600FF"/>
                </a:solidFill>
                <a:latin typeface="+mn-lt"/>
              </a:rPr>
              <a:t>n the </a:t>
            </a:r>
            <a:r>
              <a:rPr lang="en-GB" sz="1400" b="1" dirty="0">
                <a:solidFill>
                  <a:srgbClr val="6600FF"/>
                </a:solidFill>
                <a:latin typeface="+mn-lt"/>
              </a:rPr>
              <a:t>street</a:t>
            </a:r>
            <a:r>
              <a:rPr lang="en-GB" sz="1400" dirty="0">
                <a:solidFill>
                  <a:srgbClr val="6600FF"/>
                </a:solidFill>
                <a:latin typeface="+mn-lt"/>
              </a:rPr>
              <a:t>. Suddenly the</a:t>
            </a:r>
            <a:r>
              <a:rPr lang="en-GB" sz="1400" b="1" dirty="0">
                <a:solidFill>
                  <a:srgbClr val="6600FF"/>
                </a:solidFill>
                <a:latin typeface="+mn-lt"/>
              </a:rPr>
              <a:t> ball</a:t>
            </a:r>
            <a:r>
              <a:rPr lang="en-GB" sz="1400" dirty="0">
                <a:solidFill>
                  <a:srgbClr val="6600FF"/>
                </a:solidFill>
                <a:latin typeface="+mn-lt"/>
              </a:rPr>
              <a:t> </a:t>
            </a:r>
            <a:r>
              <a:rPr lang="en-GB" sz="1400" dirty="0" smtClean="0">
                <a:solidFill>
                  <a:srgbClr val="6600FF"/>
                </a:solidFill>
                <a:latin typeface="+mn-lt"/>
              </a:rPr>
              <a:t>bounced on the </a:t>
            </a:r>
            <a:r>
              <a:rPr lang="en-GB" sz="1400" b="1" dirty="0">
                <a:solidFill>
                  <a:srgbClr val="6600FF"/>
                </a:solidFill>
                <a:latin typeface="+mn-lt"/>
              </a:rPr>
              <a:t>pavement</a:t>
            </a:r>
            <a:r>
              <a:rPr lang="en-GB" sz="1400" dirty="0">
                <a:solidFill>
                  <a:srgbClr val="6600FF"/>
                </a:solidFill>
                <a:latin typeface="+mn-lt"/>
              </a:rPr>
              <a:t>.</a:t>
            </a:r>
          </a:p>
          <a:p>
            <a:pPr marL="228600" indent="-228600">
              <a:buFont typeface="+mj-lt"/>
              <a:buAutoNum type="arabicPeriod"/>
            </a:pPr>
            <a:r>
              <a:rPr lang="en-GB" sz="1400" dirty="0" smtClean="0">
                <a:solidFill>
                  <a:srgbClr val="6600FF"/>
                </a:solidFill>
                <a:latin typeface="+mn-lt"/>
              </a:rPr>
              <a:t>It </a:t>
            </a:r>
            <a:r>
              <a:rPr lang="en-GB" sz="1400" dirty="0">
                <a:solidFill>
                  <a:srgbClr val="6600FF"/>
                </a:solidFill>
                <a:latin typeface="+mn-lt"/>
              </a:rPr>
              <a:t>ran </a:t>
            </a:r>
            <a:r>
              <a:rPr lang="en-GB" sz="1400" dirty="0" smtClean="0">
                <a:solidFill>
                  <a:srgbClr val="6600FF"/>
                </a:solidFill>
                <a:latin typeface="+mn-lt"/>
              </a:rPr>
              <a:t>down the </a:t>
            </a:r>
            <a:r>
              <a:rPr lang="en-GB" sz="1400" b="1" dirty="0">
                <a:solidFill>
                  <a:srgbClr val="6600FF"/>
                </a:solidFill>
                <a:latin typeface="+mn-lt"/>
              </a:rPr>
              <a:t>road</a:t>
            </a:r>
            <a:r>
              <a:rPr lang="en-GB" sz="1400" dirty="0">
                <a:solidFill>
                  <a:srgbClr val="6600FF"/>
                </a:solidFill>
                <a:latin typeface="+mn-lt"/>
              </a:rPr>
              <a:t>.  Without thinking I chased </a:t>
            </a:r>
            <a:r>
              <a:rPr lang="en-GB" sz="1400" dirty="0" smtClean="0">
                <a:solidFill>
                  <a:srgbClr val="6600FF"/>
                </a:solidFill>
                <a:latin typeface="+mn-lt"/>
              </a:rPr>
              <a:t>after </a:t>
            </a:r>
            <a:r>
              <a:rPr lang="en-GB" sz="1400" dirty="0">
                <a:solidFill>
                  <a:srgbClr val="6600FF"/>
                </a:solidFill>
                <a:latin typeface="+mn-lt"/>
              </a:rPr>
              <a:t>the </a:t>
            </a:r>
            <a:r>
              <a:rPr lang="en-GB" sz="1400" b="1" dirty="0">
                <a:solidFill>
                  <a:srgbClr val="6600FF"/>
                </a:solidFill>
                <a:latin typeface="+mn-lt"/>
              </a:rPr>
              <a:t>ball</a:t>
            </a:r>
            <a:r>
              <a:rPr lang="en-GB" sz="1400" dirty="0">
                <a:solidFill>
                  <a:srgbClr val="6600FF"/>
                </a:solidFill>
                <a:latin typeface="+mn-lt"/>
              </a:rPr>
              <a:t>.</a:t>
            </a:r>
          </a:p>
          <a:p>
            <a:pPr marL="228600" indent="-228600">
              <a:buFont typeface="+mj-lt"/>
              <a:buAutoNum type="arabicPeriod"/>
            </a:pPr>
            <a:r>
              <a:rPr lang="en-GB" sz="1400" dirty="0" smtClean="0">
                <a:solidFill>
                  <a:srgbClr val="6600FF"/>
                </a:solidFill>
                <a:latin typeface="+mn-lt"/>
              </a:rPr>
              <a:t>Rajiv </a:t>
            </a:r>
            <a:r>
              <a:rPr lang="en-GB" sz="1400" dirty="0">
                <a:solidFill>
                  <a:srgbClr val="6600FF"/>
                </a:solidFill>
                <a:latin typeface="+mn-lt"/>
              </a:rPr>
              <a:t>shouted to me to stop.  It was too late.  A </a:t>
            </a:r>
            <a:r>
              <a:rPr lang="en-GB" sz="1400" b="1" dirty="0">
                <a:solidFill>
                  <a:srgbClr val="6600FF"/>
                </a:solidFill>
                <a:latin typeface="+mn-lt"/>
              </a:rPr>
              <a:t>car</a:t>
            </a:r>
            <a:r>
              <a:rPr lang="en-GB" sz="1400" dirty="0">
                <a:solidFill>
                  <a:srgbClr val="6600FF"/>
                </a:solidFill>
                <a:latin typeface="+mn-lt"/>
              </a:rPr>
              <a:t> was coming </a:t>
            </a:r>
            <a:r>
              <a:rPr lang="en-GB" sz="1400" dirty="0" smtClean="0">
                <a:solidFill>
                  <a:srgbClr val="6600FF"/>
                </a:solidFill>
                <a:latin typeface="+mn-lt"/>
              </a:rPr>
              <a:t>towards </a:t>
            </a:r>
            <a:r>
              <a:rPr lang="en-GB" sz="1400" b="1" dirty="0">
                <a:solidFill>
                  <a:srgbClr val="6600FF"/>
                </a:solidFill>
                <a:latin typeface="+mn-lt"/>
              </a:rPr>
              <a:t>me</a:t>
            </a:r>
            <a:r>
              <a:rPr lang="en-GB" sz="1400" dirty="0">
                <a:solidFill>
                  <a:srgbClr val="6600FF"/>
                </a:solidFill>
                <a:latin typeface="+mn-lt"/>
              </a:rPr>
              <a:t>.  All kinds of </a:t>
            </a:r>
            <a:r>
              <a:rPr lang="en-GB" sz="1400" b="1" dirty="0">
                <a:solidFill>
                  <a:srgbClr val="6600FF"/>
                </a:solidFill>
                <a:latin typeface="+mn-lt"/>
              </a:rPr>
              <a:t>thoughts</a:t>
            </a:r>
            <a:r>
              <a:rPr lang="en-GB" sz="1400" dirty="0">
                <a:solidFill>
                  <a:srgbClr val="6600FF"/>
                </a:solidFill>
                <a:latin typeface="+mn-lt"/>
              </a:rPr>
              <a:t> went </a:t>
            </a:r>
            <a:r>
              <a:rPr lang="en-GB" sz="1400" dirty="0" smtClean="0">
                <a:solidFill>
                  <a:srgbClr val="6600FF"/>
                </a:solidFill>
                <a:latin typeface="+mn-lt"/>
              </a:rPr>
              <a:t>through </a:t>
            </a:r>
            <a:r>
              <a:rPr lang="en-GB" sz="1400" dirty="0">
                <a:solidFill>
                  <a:srgbClr val="6600FF"/>
                </a:solidFill>
                <a:latin typeface="+mn-lt"/>
              </a:rPr>
              <a:t>my </a:t>
            </a:r>
            <a:r>
              <a:rPr lang="en-GB" sz="1400" b="1" dirty="0">
                <a:solidFill>
                  <a:srgbClr val="6600FF"/>
                </a:solidFill>
                <a:latin typeface="+mn-lt"/>
              </a:rPr>
              <a:t>mind</a:t>
            </a:r>
            <a:r>
              <a:rPr lang="en-GB" sz="1400" dirty="0">
                <a:solidFill>
                  <a:srgbClr val="6600FF"/>
                </a:solidFill>
                <a:latin typeface="+mn-lt"/>
              </a:rPr>
              <a:t>.</a:t>
            </a:r>
          </a:p>
          <a:p>
            <a:pPr marL="228600" indent="-228600">
              <a:buFont typeface="+mj-lt"/>
              <a:buAutoNum type="arabicPeriod"/>
            </a:pPr>
            <a:r>
              <a:rPr lang="en-GB" sz="1400" dirty="0" smtClean="0">
                <a:solidFill>
                  <a:srgbClr val="6600FF"/>
                </a:solidFill>
                <a:latin typeface="+mn-lt"/>
              </a:rPr>
              <a:t>Then </a:t>
            </a:r>
            <a:r>
              <a:rPr lang="en-GB" sz="1400" dirty="0">
                <a:solidFill>
                  <a:srgbClr val="6600FF"/>
                </a:solidFill>
                <a:latin typeface="+mn-lt"/>
              </a:rPr>
              <a:t>the car hit me and knocked </a:t>
            </a:r>
            <a:r>
              <a:rPr lang="en-GB" sz="1400" b="1" dirty="0">
                <a:solidFill>
                  <a:srgbClr val="6600FF"/>
                </a:solidFill>
                <a:latin typeface="+mn-lt"/>
              </a:rPr>
              <a:t>me</a:t>
            </a:r>
            <a:r>
              <a:rPr lang="en-GB" sz="1400" dirty="0">
                <a:solidFill>
                  <a:srgbClr val="6600FF"/>
                </a:solidFill>
                <a:latin typeface="+mn-lt"/>
              </a:rPr>
              <a:t> </a:t>
            </a:r>
            <a:r>
              <a:rPr lang="en-GB" sz="1400" dirty="0" smtClean="0">
                <a:solidFill>
                  <a:srgbClr val="6600FF"/>
                </a:solidFill>
                <a:latin typeface="+mn-lt"/>
              </a:rPr>
              <a:t>into </a:t>
            </a:r>
            <a:r>
              <a:rPr lang="en-GB" sz="1400" dirty="0">
                <a:solidFill>
                  <a:srgbClr val="6600FF"/>
                </a:solidFill>
                <a:latin typeface="+mn-lt"/>
              </a:rPr>
              <a:t>the </a:t>
            </a:r>
            <a:r>
              <a:rPr lang="en-GB" sz="1400" b="1" dirty="0">
                <a:solidFill>
                  <a:srgbClr val="6600FF"/>
                </a:solidFill>
                <a:latin typeface="+mn-lt"/>
              </a:rPr>
              <a:t>road</a:t>
            </a:r>
            <a:r>
              <a:rPr lang="en-GB" sz="1400" dirty="0">
                <a:solidFill>
                  <a:srgbClr val="6600FF"/>
                </a:solidFill>
                <a:latin typeface="+mn-lt"/>
              </a:rPr>
              <a:t>.  I could hear </a:t>
            </a:r>
            <a:r>
              <a:rPr lang="en-GB" sz="1400" dirty="0" smtClean="0">
                <a:solidFill>
                  <a:srgbClr val="6600FF"/>
                </a:solidFill>
                <a:latin typeface="+mn-lt"/>
              </a:rPr>
              <a:t>it </a:t>
            </a:r>
            <a:r>
              <a:rPr lang="en-GB" sz="1400" dirty="0">
                <a:solidFill>
                  <a:srgbClr val="6600FF"/>
                </a:solidFill>
                <a:latin typeface="+mn-lt"/>
              </a:rPr>
              <a:t>as </a:t>
            </a:r>
            <a:r>
              <a:rPr lang="en-GB" sz="1400" b="1" dirty="0">
                <a:solidFill>
                  <a:srgbClr val="6600FF"/>
                </a:solidFill>
                <a:latin typeface="+mn-lt"/>
              </a:rPr>
              <a:t>it</a:t>
            </a:r>
            <a:r>
              <a:rPr lang="en-GB" sz="1400" dirty="0">
                <a:solidFill>
                  <a:srgbClr val="6600FF"/>
                </a:solidFill>
                <a:latin typeface="+mn-lt"/>
              </a:rPr>
              <a:t> went </a:t>
            </a:r>
            <a:r>
              <a:rPr lang="en-GB" sz="1400" dirty="0" smtClean="0">
                <a:solidFill>
                  <a:srgbClr val="6600FF"/>
                </a:solidFill>
                <a:latin typeface="+mn-lt"/>
              </a:rPr>
              <a:t>over </a:t>
            </a:r>
            <a:r>
              <a:rPr lang="en-GB" sz="1400" b="1" dirty="0" smtClean="0">
                <a:solidFill>
                  <a:srgbClr val="6600FF"/>
                </a:solidFill>
                <a:latin typeface="+mn-lt"/>
              </a:rPr>
              <a:t>me</a:t>
            </a:r>
            <a:r>
              <a:rPr lang="en-GB" sz="1400" dirty="0">
                <a:solidFill>
                  <a:srgbClr val="6600FF"/>
                </a:solidFill>
                <a:latin typeface="+mn-lt"/>
              </a:rPr>
              <a:t>.  Then I passed out.</a:t>
            </a:r>
          </a:p>
          <a:p>
            <a:pPr marL="228600" indent="-228600">
              <a:buFont typeface="+mj-lt"/>
              <a:buAutoNum type="arabicPeriod"/>
            </a:pPr>
            <a:r>
              <a:rPr lang="en-GB" sz="1400" dirty="0" smtClean="0">
                <a:solidFill>
                  <a:srgbClr val="6600FF"/>
                </a:solidFill>
                <a:latin typeface="+mn-lt"/>
              </a:rPr>
              <a:t>I </a:t>
            </a:r>
            <a:r>
              <a:rPr lang="en-GB" sz="1400" dirty="0">
                <a:solidFill>
                  <a:srgbClr val="6600FF"/>
                </a:solidFill>
                <a:latin typeface="+mn-lt"/>
              </a:rPr>
              <a:t>don’t remember anything else.  Rajiv says they put </a:t>
            </a:r>
            <a:r>
              <a:rPr lang="en-GB" sz="1400" b="1" dirty="0">
                <a:solidFill>
                  <a:srgbClr val="6600FF"/>
                </a:solidFill>
                <a:latin typeface="+mn-lt"/>
              </a:rPr>
              <a:t>me</a:t>
            </a:r>
            <a:r>
              <a:rPr lang="en-GB" sz="1400" dirty="0">
                <a:solidFill>
                  <a:srgbClr val="6600FF"/>
                </a:solidFill>
                <a:latin typeface="+mn-lt"/>
              </a:rPr>
              <a:t> </a:t>
            </a:r>
            <a:r>
              <a:rPr lang="en-GB" sz="1400" dirty="0" smtClean="0">
                <a:solidFill>
                  <a:srgbClr val="6600FF"/>
                </a:solidFill>
                <a:latin typeface="+mn-lt"/>
              </a:rPr>
              <a:t>on the </a:t>
            </a:r>
            <a:r>
              <a:rPr lang="en-GB" sz="1400" b="1" dirty="0" smtClean="0">
                <a:solidFill>
                  <a:srgbClr val="6600FF"/>
                </a:solidFill>
                <a:latin typeface="+mn-lt"/>
              </a:rPr>
              <a:t>stretcher</a:t>
            </a:r>
            <a:r>
              <a:rPr lang="en-GB" sz="1400" dirty="0" smtClean="0">
                <a:solidFill>
                  <a:srgbClr val="6600FF"/>
                </a:solidFill>
                <a:latin typeface="+mn-lt"/>
              </a:rPr>
              <a:t> </a:t>
            </a:r>
            <a:r>
              <a:rPr lang="en-GB" sz="1400" dirty="0">
                <a:solidFill>
                  <a:srgbClr val="6600FF"/>
                </a:solidFill>
                <a:latin typeface="+mn-lt"/>
              </a:rPr>
              <a:t>and then drove </a:t>
            </a:r>
            <a:r>
              <a:rPr lang="en-GB" sz="1400" b="1" dirty="0">
                <a:solidFill>
                  <a:srgbClr val="6600FF"/>
                </a:solidFill>
                <a:latin typeface="+mn-lt"/>
              </a:rPr>
              <a:t>me</a:t>
            </a:r>
            <a:r>
              <a:rPr lang="en-GB" sz="1400" dirty="0">
                <a:solidFill>
                  <a:srgbClr val="6600FF"/>
                </a:solidFill>
                <a:latin typeface="+mn-lt"/>
              </a:rPr>
              <a:t> </a:t>
            </a:r>
            <a:r>
              <a:rPr lang="en-GB" sz="1400" dirty="0" smtClean="0">
                <a:solidFill>
                  <a:srgbClr val="6600FF"/>
                </a:solidFill>
                <a:latin typeface="+mn-lt"/>
              </a:rPr>
              <a:t>off by </a:t>
            </a:r>
            <a:r>
              <a:rPr lang="en-GB" sz="1400" b="1" dirty="0">
                <a:solidFill>
                  <a:srgbClr val="6600FF"/>
                </a:solidFill>
                <a:latin typeface="+mn-lt"/>
              </a:rPr>
              <a:t>ambulance</a:t>
            </a:r>
            <a:r>
              <a:rPr lang="en-GB" sz="1400" dirty="0">
                <a:solidFill>
                  <a:srgbClr val="6600FF"/>
                </a:solidFill>
                <a:latin typeface="+mn-lt"/>
              </a:rPr>
              <a:t>.</a:t>
            </a:r>
          </a:p>
          <a:p>
            <a:pPr marL="228600" indent="-228600">
              <a:buFont typeface="+mj-lt"/>
              <a:buAutoNum type="arabicPeriod"/>
            </a:pPr>
            <a:r>
              <a:rPr lang="en-GB" sz="1400" dirty="0" smtClean="0">
                <a:solidFill>
                  <a:srgbClr val="6600FF"/>
                </a:solidFill>
                <a:latin typeface="+mn-lt"/>
              </a:rPr>
              <a:t>I </a:t>
            </a:r>
            <a:r>
              <a:rPr lang="en-GB" sz="1400" dirty="0">
                <a:solidFill>
                  <a:srgbClr val="6600FF"/>
                </a:solidFill>
                <a:latin typeface="+mn-lt"/>
              </a:rPr>
              <a:t>suppose they must have done because I woke up </a:t>
            </a:r>
            <a:r>
              <a:rPr lang="en-GB" sz="1400" dirty="0" smtClean="0">
                <a:solidFill>
                  <a:srgbClr val="6600FF"/>
                </a:solidFill>
                <a:latin typeface="+mn-lt"/>
              </a:rPr>
              <a:t>in the </a:t>
            </a:r>
            <a:r>
              <a:rPr lang="en-GB" sz="1400" b="1" dirty="0" smtClean="0">
                <a:solidFill>
                  <a:srgbClr val="6600FF"/>
                </a:solidFill>
                <a:latin typeface="+mn-lt"/>
              </a:rPr>
              <a:t>hospital</a:t>
            </a:r>
            <a:r>
              <a:rPr lang="en-GB" sz="1400" dirty="0">
                <a:solidFill>
                  <a:srgbClr val="6600FF"/>
                </a:solidFill>
                <a:latin typeface="+mn-lt"/>
              </a:rPr>
              <a:t>.  </a:t>
            </a:r>
            <a:r>
              <a:rPr lang="en-GB" sz="1400" dirty="0" smtClean="0">
                <a:solidFill>
                  <a:srgbClr val="6600FF"/>
                </a:solidFill>
                <a:latin typeface="+mn-lt"/>
              </a:rPr>
              <a:t>As I </a:t>
            </a:r>
            <a:r>
              <a:rPr lang="en-GB" sz="1400" dirty="0">
                <a:solidFill>
                  <a:srgbClr val="6600FF"/>
                </a:solidFill>
                <a:latin typeface="+mn-lt"/>
              </a:rPr>
              <a:t>was </a:t>
            </a:r>
            <a:r>
              <a:rPr lang="en-GB" sz="1400" dirty="0" smtClean="0">
                <a:solidFill>
                  <a:srgbClr val="6600FF"/>
                </a:solidFill>
                <a:latin typeface="+mn-lt"/>
              </a:rPr>
              <a:t>coming to though</a:t>
            </a:r>
            <a:r>
              <a:rPr lang="en-GB" sz="1400" dirty="0">
                <a:solidFill>
                  <a:srgbClr val="6600FF"/>
                </a:solidFill>
                <a:latin typeface="+mn-lt"/>
              </a:rPr>
              <a:t>, I had a strange </a:t>
            </a:r>
            <a:r>
              <a:rPr lang="en-GB" sz="1400" dirty="0" smtClean="0">
                <a:solidFill>
                  <a:srgbClr val="6600FF"/>
                </a:solidFill>
                <a:latin typeface="+mn-lt"/>
              </a:rPr>
              <a:t>experience</a:t>
            </a:r>
            <a:r>
              <a:rPr lang="en-GB" sz="1400" dirty="0">
                <a:solidFill>
                  <a:srgbClr val="6600FF"/>
                </a:solidFill>
                <a:latin typeface="+mn-lt"/>
              </a:rPr>
              <a:t>.</a:t>
            </a:r>
          </a:p>
          <a:p>
            <a:pPr marL="228600" indent="-228600">
              <a:buFont typeface="+mj-lt"/>
              <a:buAutoNum type="arabicPeriod"/>
            </a:pPr>
            <a:r>
              <a:rPr lang="en-GB" sz="1400" dirty="0" smtClean="0">
                <a:solidFill>
                  <a:srgbClr val="6600FF"/>
                </a:solidFill>
                <a:latin typeface="+mn-lt"/>
              </a:rPr>
              <a:t>It </a:t>
            </a:r>
            <a:r>
              <a:rPr lang="en-GB" sz="1400" dirty="0">
                <a:solidFill>
                  <a:srgbClr val="6600FF"/>
                </a:solidFill>
                <a:latin typeface="+mn-lt"/>
              </a:rPr>
              <a:t>was like a dream.  I was floating </a:t>
            </a:r>
            <a:r>
              <a:rPr lang="en-GB" sz="1400" dirty="0" smtClean="0">
                <a:solidFill>
                  <a:srgbClr val="6600FF"/>
                </a:solidFill>
                <a:latin typeface="+mn-lt"/>
              </a:rPr>
              <a:t>above </a:t>
            </a:r>
            <a:r>
              <a:rPr lang="en-GB" sz="1400" dirty="0">
                <a:solidFill>
                  <a:srgbClr val="6600FF"/>
                </a:solidFill>
                <a:latin typeface="+mn-lt"/>
              </a:rPr>
              <a:t>my </a:t>
            </a:r>
            <a:r>
              <a:rPr lang="en-GB" sz="1400" b="1" dirty="0">
                <a:solidFill>
                  <a:srgbClr val="6600FF"/>
                </a:solidFill>
                <a:latin typeface="+mn-lt"/>
              </a:rPr>
              <a:t>bed</a:t>
            </a:r>
            <a:r>
              <a:rPr lang="en-GB" sz="1400" dirty="0">
                <a:solidFill>
                  <a:srgbClr val="6600FF"/>
                </a:solidFill>
                <a:latin typeface="+mn-lt"/>
              </a:rPr>
              <a:t>.  Looking </a:t>
            </a:r>
            <a:r>
              <a:rPr lang="en-GB" sz="1400" dirty="0" smtClean="0">
                <a:solidFill>
                  <a:srgbClr val="6600FF"/>
                </a:solidFill>
                <a:latin typeface="+mn-lt"/>
              </a:rPr>
              <a:t>down </a:t>
            </a:r>
            <a:r>
              <a:rPr lang="en-GB" sz="1400" dirty="0">
                <a:solidFill>
                  <a:srgbClr val="6600FF"/>
                </a:solidFill>
                <a:latin typeface="+mn-lt"/>
              </a:rPr>
              <a:t>I </a:t>
            </a:r>
            <a:r>
              <a:rPr lang="en-GB" sz="1400" dirty="0" smtClean="0">
                <a:solidFill>
                  <a:srgbClr val="6600FF"/>
                </a:solidFill>
                <a:latin typeface="+mn-lt"/>
              </a:rPr>
              <a:t>could </a:t>
            </a:r>
            <a:r>
              <a:rPr lang="en-GB" sz="1400" dirty="0">
                <a:solidFill>
                  <a:srgbClr val="6600FF"/>
                </a:solidFill>
                <a:latin typeface="+mn-lt"/>
              </a:rPr>
              <a:t>see the </a:t>
            </a:r>
            <a:r>
              <a:rPr lang="en-GB" sz="1400" b="1" dirty="0">
                <a:solidFill>
                  <a:srgbClr val="6600FF"/>
                </a:solidFill>
                <a:latin typeface="+mn-lt"/>
              </a:rPr>
              <a:t>doctors</a:t>
            </a:r>
            <a:r>
              <a:rPr lang="en-GB" sz="1400" dirty="0">
                <a:solidFill>
                  <a:srgbClr val="6600FF"/>
                </a:solidFill>
                <a:latin typeface="+mn-lt"/>
              </a:rPr>
              <a:t>.</a:t>
            </a:r>
          </a:p>
          <a:p>
            <a:pPr marL="228600" indent="-228600">
              <a:buFont typeface="+mj-lt"/>
              <a:buAutoNum type="arabicPeriod"/>
            </a:pPr>
            <a:r>
              <a:rPr lang="en-GB" sz="1400" dirty="0" smtClean="0">
                <a:solidFill>
                  <a:srgbClr val="6600FF"/>
                </a:solidFill>
                <a:latin typeface="+mn-lt"/>
              </a:rPr>
              <a:t>I </a:t>
            </a:r>
            <a:r>
              <a:rPr lang="en-GB" sz="1400" dirty="0">
                <a:solidFill>
                  <a:srgbClr val="6600FF"/>
                </a:solidFill>
                <a:latin typeface="+mn-lt"/>
              </a:rPr>
              <a:t>wondered what </a:t>
            </a:r>
            <a:r>
              <a:rPr lang="en-GB" sz="1400" b="1" dirty="0">
                <a:solidFill>
                  <a:srgbClr val="6600FF"/>
                </a:solidFill>
                <a:latin typeface="+mn-lt"/>
              </a:rPr>
              <a:t>they</a:t>
            </a:r>
            <a:r>
              <a:rPr lang="en-GB" sz="1400" dirty="0">
                <a:solidFill>
                  <a:srgbClr val="6600FF"/>
                </a:solidFill>
                <a:latin typeface="+mn-lt"/>
              </a:rPr>
              <a:t> were doing </a:t>
            </a:r>
            <a:r>
              <a:rPr lang="en-GB" sz="1400" dirty="0" smtClean="0">
                <a:solidFill>
                  <a:srgbClr val="6600FF"/>
                </a:solidFill>
                <a:latin typeface="+mn-lt"/>
              </a:rPr>
              <a:t>behind </a:t>
            </a:r>
            <a:r>
              <a:rPr lang="en-GB" sz="1400" dirty="0">
                <a:solidFill>
                  <a:srgbClr val="6600FF"/>
                </a:solidFill>
                <a:latin typeface="+mn-lt"/>
              </a:rPr>
              <a:t>me.  There were little 	</a:t>
            </a:r>
            <a:r>
              <a:rPr lang="en-GB" sz="1400" b="1" dirty="0">
                <a:solidFill>
                  <a:srgbClr val="6600FF"/>
                </a:solidFill>
                <a:latin typeface="+mn-lt"/>
              </a:rPr>
              <a:t>drips</a:t>
            </a:r>
            <a:r>
              <a:rPr lang="en-GB" sz="1400" dirty="0">
                <a:solidFill>
                  <a:srgbClr val="6600FF"/>
                </a:solidFill>
                <a:latin typeface="+mn-lt"/>
              </a:rPr>
              <a:t> and </a:t>
            </a:r>
            <a:r>
              <a:rPr lang="en-GB" sz="1400" b="1" dirty="0">
                <a:solidFill>
                  <a:srgbClr val="6600FF"/>
                </a:solidFill>
                <a:latin typeface="+mn-lt"/>
              </a:rPr>
              <a:t>pipes</a:t>
            </a:r>
            <a:r>
              <a:rPr lang="en-GB" sz="1400" dirty="0">
                <a:solidFill>
                  <a:srgbClr val="6600FF"/>
                </a:solidFill>
                <a:latin typeface="+mn-lt"/>
              </a:rPr>
              <a:t> going </a:t>
            </a:r>
            <a:r>
              <a:rPr lang="en-GB" sz="1400" dirty="0" smtClean="0">
                <a:solidFill>
                  <a:srgbClr val="6600FF"/>
                </a:solidFill>
                <a:latin typeface="+mn-lt"/>
              </a:rPr>
              <a:t>into </a:t>
            </a:r>
            <a:r>
              <a:rPr lang="en-GB" sz="1400" dirty="0">
                <a:solidFill>
                  <a:srgbClr val="6600FF"/>
                </a:solidFill>
                <a:latin typeface="+mn-lt"/>
              </a:rPr>
              <a:t>my</a:t>
            </a:r>
            <a:r>
              <a:rPr lang="en-GB" sz="1400" b="1" dirty="0">
                <a:solidFill>
                  <a:srgbClr val="6600FF"/>
                </a:solidFill>
                <a:latin typeface="+mn-lt"/>
              </a:rPr>
              <a:t> arms</a:t>
            </a:r>
            <a:r>
              <a:rPr lang="en-GB" sz="1400" dirty="0">
                <a:solidFill>
                  <a:srgbClr val="6600FF"/>
                </a:solidFill>
                <a:latin typeface="+mn-lt"/>
              </a:rPr>
              <a:t>.</a:t>
            </a:r>
          </a:p>
          <a:p>
            <a:pPr marL="228600" indent="-228600">
              <a:buFont typeface="+mj-lt"/>
              <a:buAutoNum type="arabicPeriod"/>
            </a:pPr>
            <a:r>
              <a:rPr lang="en-GB" sz="1400" dirty="0" smtClean="0">
                <a:solidFill>
                  <a:srgbClr val="6600FF"/>
                </a:solidFill>
                <a:latin typeface="+mn-lt"/>
              </a:rPr>
              <a:t>When </a:t>
            </a:r>
            <a:r>
              <a:rPr lang="en-GB" sz="1400" dirty="0">
                <a:solidFill>
                  <a:srgbClr val="6600FF"/>
                </a:solidFill>
                <a:latin typeface="+mn-lt"/>
              </a:rPr>
              <a:t>I did wake, </a:t>
            </a:r>
            <a:r>
              <a:rPr lang="en-GB" sz="1400" b="1" dirty="0">
                <a:solidFill>
                  <a:srgbClr val="6600FF"/>
                </a:solidFill>
                <a:latin typeface="+mn-lt"/>
              </a:rPr>
              <a:t>mum </a:t>
            </a:r>
            <a:r>
              <a:rPr lang="en-GB" sz="1400" dirty="0">
                <a:solidFill>
                  <a:srgbClr val="6600FF"/>
                </a:solidFill>
                <a:latin typeface="+mn-lt"/>
              </a:rPr>
              <a:t>and</a:t>
            </a:r>
            <a:r>
              <a:rPr lang="en-GB" sz="1400" b="1" dirty="0">
                <a:solidFill>
                  <a:srgbClr val="6600FF"/>
                </a:solidFill>
                <a:latin typeface="+mn-lt"/>
              </a:rPr>
              <a:t> dad</a:t>
            </a:r>
            <a:r>
              <a:rPr lang="en-GB" sz="1400" dirty="0">
                <a:solidFill>
                  <a:srgbClr val="6600FF"/>
                </a:solidFill>
                <a:latin typeface="+mn-lt"/>
              </a:rPr>
              <a:t> were sitting </a:t>
            </a:r>
            <a:r>
              <a:rPr lang="en-GB" sz="1400" dirty="0" smtClean="0">
                <a:solidFill>
                  <a:srgbClr val="6600FF"/>
                </a:solidFill>
                <a:latin typeface="+mn-lt"/>
              </a:rPr>
              <a:t>beside </a:t>
            </a:r>
            <a:r>
              <a:rPr lang="en-GB" sz="1400" b="1" dirty="0">
                <a:solidFill>
                  <a:srgbClr val="6600FF"/>
                </a:solidFill>
                <a:latin typeface="+mn-lt"/>
              </a:rPr>
              <a:t>me</a:t>
            </a:r>
            <a:r>
              <a:rPr lang="en-GB" sz="1400" dirty="0">
                <a:solidFill>
                  <a:srgbClr val="6600FF"/>
                </a:solidFill>
                <a:latin typeface="+mn-lt"/>
              </a:rPr>
              <a:t>.</a:t>
            </a:r>
          </a:p>
          <a:p>
            <a:endParaRPr lang="en-GB" sz="1600" dirty="0"/>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3" name="Rectangle 2"/>
          <p:cNvSpPr/>
          <p:nvPr/>
        </p:nvSpPr>
        <p:spPr>
          <a:xfrm>
            <a:off x="3635896" y="4365104"/>
            <a:ext cx="5904656" cy="584775"/>
          </a:xfrm>
          <a:prstGeom prst="rect">
            <a:avLst/>
          </a:prstGeom>
        </p:spPr>
        <p:txBody>
          <a:bodyPr wrap="square">
            <a:spAutoFit/>
          </a:bodyPr>
          <a:lstStyle/>
          <a:p>
            <a:endParaRPr lang="en-GB" sz="1600" dirty="0" smtClean="0">
              <a:solidFill>
                <a:srgbClr val="C00000"/>
              </a:solidFill>
              <a:latin typeface="+mn-lt"/>
            </a:endParaRPr>
          </a:p>
          <a:p>
            <a:endParaRPr lang="en-GB" sz="1600" dirty="0">
              <a:solidFill>
                <a:srgbClr val="C00000"/>
              </a:solidFill>
              <a:latin typeface="+mn-lt"/>
            </a:endParaRPr>
          </a:p>
        </p:txBody>
      </p:sp>
    </p:spTree>
    <p:extLst>
      <p:ext uri="{BB962C8B-B14F-4D97-AF65-F5344CB8AC3E}">
        <p14:creationId xmlns:p14="http://schemas.microsoft.com/office/powerpoint/2010/main" val="2079480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259632" y="188640"/>
            <a:ext cx="6912768" cy="5724644"/>
          </a:xfrm>
          <a:prstGeom prst="rect">
            <a:avLst/>
          </a:prstGeom>
        </p:spPr>
        <p:txBody>
          <a:bodyPr wrap="square">
            <a:spAutoFit/>
          </a:bodyPr>
          <a:lstStyle/>
          <a:p>
            <a:r>
              <a:rPr lang="en-GB" sz="1400" b="1" dirty="0" smtClean="0">
                <a:solidFill>
                  <a:srgbClr val="C00000"/>
                </a:solidFill>
                <a:latin typeface="+mn-lt"/>
              </a:rPr>
              <a:t>Task  </a:t>
            </a:r>
          </a:p>
          <a:p>
            <a:endParaRPr lang="en-GB" sz="1400" b="1" dirty="0">
              <a:solidFill>
                <a:srgbClr val="C00000"/>
              </a:solidFill>
              <a:latin typeface="+mn-lt"/>
            </a:endParaRPr>
          </a:p>
          <a:p>
            <a:r>
              <a:rPr lang="en-GB" sz="1400" b="1" dirty="0">
                <a:solidFill>
                  <a:srgbClr val="C00000"/>
                </a:solidFill>
                <a:latin typeface="+mn-lt"/>
              </a:rPr>
              <a:t>Complete the story, using each of the words in the word bank only once.</a:t>
            </a:r>
            <a:endParaRPr lang="en-GB" sz="1400" dirty="0">
              <a:solidFill>
                <a:srgbClr val="C00000"/>
              </a:solidFill>
              <a:latin typeface="+mn-lt"/>
            </a:endParaRPr>
          </a:p>
          <a:p>
            <a:endParaRPr lang="en-GB" sz="1600" b="1" dirty="0" smtClean="0">
              <a:solidFill>
                <a:srgbClr val="6600FF"/>
              </a:solidFill>
              <a:latin typeface="+mn-lt"/>
            </a:endParaRPr>
          </a:p>
          <a:p>
            <a:r>
              <a:rPr lang="en-GB" sz="1600" b="1" dirty="0" smtClean="0">
                <a:solidFill>
                  <a:srgbClr val="6600FF"/>
                </a:solidFill>
                <a:latin typeface="+mn-lt"/>
              </a:rPr>
              <a:t>Dangerous </a:t>
            </a:r>
            <a:r>
              <a:rPr lang="en-GB" sz="1600" b="1" dirty="0">
                <a:solidFill>
                  <a:srgbClr val="6600FF"/>
                </a:solidFill>
                <a:latin typeface="+mn-lt"/>
              </a:rPr>
              <a:t>Games</a:t>
            </a:r>
            <a:endParaRPr lang="en-GB" sz="1600" dirty="0">
              <a:solidFill>
                <a:srgbClr val="6600FF"/>
              </a:solidFill>
              <a:latin typeface="+mn-lt"/>
            </a:endParaRPr>
          </a:p>
          <a:p>
            <a:r>
              <a:rPr lang="en-GB" sz="1200" b="1" dirty="0">
                <a:solidFill>
                  <a:srgbClr val="6600FF"/>
                </a:solidFill>
                <a:latin typeface="+mn-lt"/>
              </a:rPr>
              <a:t> </a:t>
            </a:r>
            <a:endParaRPr lang="en-GB" sz="1400" dirty="0">
              <a:solidFill>
                <a:srgbClr val="6600FF"/>
              </a:solidFill>
              <a:latin typeface="+mn-lt"/>
            </a:endParaRPr>
          </a:p>
          <a:p>
            <a:pPr marL="228600" indent="-228600">
              <a:buFont typeface="+mj-lt"/>
              <a:buAutoNum type="arabicPeriod"/>
            </a:pPr>
            <a:r>
              <a:rPr lang="en-GB" sz="1400" dirty="0" smtClean="0">
                <a:solidFill>
                  <a:srgbClr val="6600FF"/>
                </a:solidFill>
                <a:latin typeface="+mn-lt"/>
              </a:rPr>
              <a:t>I </a:t>
            </a:r>
            <a:r>
              <a:rPr lang="en-GB" sz="1400" dirty="0">
                <a:solidFill>
                  <a:srgbClr val="6600FF"/>
                </a:solidFill>
                <a:latin typeface="+mn-lt"/>
              </a:rPr>
              <a:t>was playing </a:t>
            </a:r>
            <a:r>
              <a:rPr lang="en-GB" sz="1400" b="1" dirty="0">
                <a:solidFill>
                  <a:srgbClr val="6600FF"/>
                </a:solidFill>
                <a:latin typeface="+mn-lt"/>
              </a:rPr>
              <a:t>football</a:t>
            </a:r>
            <a:r>
              <a:rPr lang="en-GB" sz="1400" dirty="0">
                <a:solidFill>
                  <a:srgbClr val="6600FF"/>
                </a:solidFill>
                <a:latin typeface="+mn-lt"/>
              </a:rPr>
              <a:t> i</a:t>
            </a:r>
            <a:r>
              <a:rPr lang="en-GB" sz="1400" dirty="0" smtClean="0">
                <a:solidFill>
                  <a:srgbClr val="6600FF"/>
                </a:solidFill>
                <a:latin typeface="+mn-lt"/>
              </a:rPr>
              <a:t>n the </a:t>
            </a:r>
            <a:r>
              <a:rPr lang="en-GB" sz="1400" b="1" dirty="0">
                <a:solidFill>
                  <a:srgbClr val="6600FF"/>
                </a:solidFill>
                <a:latin typeface="+mn-lt"/>
              </a:rPr>
              <a:t>street</a:t>
            </a:r>
            <a:r>
              <a:rPr lang="en-GB" sz="1400" dirty="0">
                <a:solidFill>
                  <a:srgbClr val="6600FF"/>
                </a:solidFill>
                <a:latin typeface="+mn-lt"/>
              </a:rPr>
              <a:t>. Suddenly the</a:t>
            </a:r>
            <a:r>
              <a:rPr lang="en-GB" sz="1400" b="1" dirty="0">
                <a:solidFill>
                  <a:srgbClr val="6600FF"/>
                </a:solidFill>
                <a:latin typeface="+mn-lt"/>
              </a:rPr>
              <a:t> ball</a:t>
            </a:r>
            <a:r>
              <a:rPr lang="en-GB" sz="1400" dirty="0">
                <a:solidFill>
                  <a:srgbClr val="6600FF"/>
                </a:solidFill>
                <a:latin typeface="+mn-lt"/>
              </a:rPr>
              <a:t> </a:t>
            </a:r>
            <a:r>
              <a:rPr lang="en-GB" sz="1400" dirty="0" smtClean="0">
                <a:solidFill>
                  <a:srgbClr val="6600FF"/>
                </a:solidFill>
                <a:latin typeface="+mn-lt"/>
              </a:rPr>
              <a:t>bounced on the </a:t>
            </a:r>
            <a:r>
              <a:rPr lang="en-GB" sz="1400" b="1" dirty="0">
                <a:solidFill>
                  <a:srgbClr val="6600FF"/>
                </a:solidFill>
                <a:latin typeface="+mn-lt"/>
              </a:rPr>
              <a:t>pavement</a:t>
            </a:r>
            <a:r>
              <a:rPr lang="en-GB" sz="1400" dirty="0">
                <a:solidFill>
                  <a:srgbClr val="6600FF"/>
                </a:solidFill>
                <a:latin typeface="+mn-lt"/>
              </a:rPr>
              <a:t>.</a:t>
            </a:r>
          </a:p>
          <a:p>
            <a:pPr marL="228600" indent="-228600">
              <a:buFont typeface="+mj-lt"/>
              <a:buAutoNum type="arabicPeriod"/>
            </a:pPr>
            <a:r>
              <a:rPr lang="en-GB" sz="1400" dirty="0" smtClean="0">
                <a:solidFill>
                  <a:srgbClr val="6600FF"/>
                </a:solidFill>
                <a:latin typeface="+mn-lt"/>
              </a:rPr>
              <a:t>It </a:t>
            </a:r>
            <a:r>
              <a:rPr lang="en-GB" sz="1400" dirty="0">
                <a:solidFill>
                  <a:srgbClr val="6600FF"/>
                </a:solidFill>
                <a:latin typeface="+mn-lt"/>
              </a:rPr>
              <a:t>ran </a:t>
            </a:r>
            <a:r>
              <a:rPr lang="en-GB" sz="1400" dirty="0" smtClean="0">
                <a:solidFill>
                  <a:srgbClr val="6600FF"/>
                </a:solidFill>
                <a:latin typeface="+mn-lt"/>
              </a:rPr>
              <a:t>down the </a:t>
            </a:r>
            <a:r>
              <a:rPr lang="en-GB" sz="1400" b="1" dirty="0">
                <a:solidFill>
                  <a:srgbClr val="6600FF"/>
                </a:solidFill>
                <a:latin typeface="+mn-lt"/>
              </a:rPr>
              <a:t>road</a:t>
            </a:r>
            <a:r>
              <a:rPr lang="en-GB" sz="1400" dirty="0">
                <a:solidFill>
                  <a:srgbClr val="6600FF"/>
                </a:solidFill>
                <a:latin typeface="+mn-lt"/>
              </a:rPr>
              <a:t>.  Without thinking I chased </a:t>
            </a:r>
            <a:r>
              <a:rPr lang="en-GB" sz="1400" dirty="0" smtClean="0">
                <a:solidFill>
                  <a:srgbClr val="6600FF"/>
                </a:solidFill>
                <a:latin typeface="+mn-lt"/>
              </a:rPr>
              <a:t>after </a:t>
            </a:r>
            <a:r>
              <a:rPr lang="en-GB" sz="1400" dirty="0">
                <a:solidFill>
                  <a:srgbClr val="6600FF"/>
                </a:solidFill>
                <a:latin typeface="+mn-lt"/>
              </a:rPr>
              <a:t>the </a:t>
            </a:r>
            <a:r>
              <a:rPr lang="en-GB" sz="1400" b="1" dirty="0">
                <a:solidFill>
                  <a:srgbClr val="6600FF"/>
                </a:solidFill>
                <a:latin typeface="+mn-lt"/>
              </a:rPr>
              <a:t>ball</a:t>
            </a:r>
            <a:r>
              <a:rPr lang="en-GB" sz="1400" dirty="0">
                <a:solidFill>
                  <a:srgbClr val="6600FF"/>
                </a:solidFill>
                <a:latin typeface="+mn-lt"/>
              </a:rPr>
              <a:t>.</a:t>
            </a:r>
          </a:p>
          <a:p>
            <a:pPr marL="228600" indent="-228600">
              <a:buFont typeface="+mj-lt"/>
              <a:buAutoNum type="arabicPeriod"/>
            </a:pPr>
            <a:r>
              <a:rPr lang="en-GB" sz="1400" dirty="0" smtClean="0">
                <a:solidFill>
                  <a:srgbClr val="6600FF"/>
                </a:solidFill>
                <a:latin typeface="+mn-lt"/>
              </a:rPr>
              <a:t>Rajiv </a:t>
            </a:r>
            <a:r>
              <a:rPr lang="en-GB" sz="1400" dirty="0">
                <a:solidFill>
                  <a:srgbClr val="6600FF"/>
                </a:solidFill>
                <a:latin typeface="+mn-lt"/>
              </a:rPr>
              <a:t>shouted to me to stop.  It was too late.  A </a:t>
            </a:r>
            <a:r>
              <a:rPr lang="en-GB" sz="1400" b="1" dirty="0">
                <a:solidFill>
                  <a:srgbClr val="6600FF"/>
                </a:solidFill>
                <a:latin typeface="+mn-lt"/>
              </a:rPr>
              <a:t>car</a:t>
            </a:r>
            <a:r>
              <a:rPr lang="en-GB" sz="1400" dirty="0">
                <a:solidFill>
                  <a:srgbClr val="6600FF"/>
                </a:solidFill>
                <a:latin typeface="+mn-lt"/>
              </a:rPr>
              <a:t> was coming </a:t>
            </a:r>
            <a:r>
              <a:rPr lang="en-GB" sz="1400" dirty="0" smtClean="0">
                <a:solidFill>
                  <a:srgbClr val="6600FF"/>
                </a:solidFill>
                <a:latin typeface="+mn-lt"/>
              </a:rPr>
              <a:t>towards </a:t>
            </a:r>
            <a:r>
              <a:rPr lang="en-GB" sz="1400" b="1" dirty="0">
                <a:solidFill>
                  <a:srgbClr val="6600FF"/>
                </a:solidFill>
                <a:latin typeface="+mn-lt"/>
              </a:rPr>
              <a:t>me</a:t>
            </a:r>
            <a:r>
              <a:rPr lang="en-GB" sz="1400" dirty="0">
                <a:solidFill>
                  <a:srgbClr val="6600FF"/>
                </a:solidFill>
                <a:latin typeface="+mn-lt"/>
              </a:rPr>
              <a:t>.  All kinds of </a:t>
            </a:r>
            <a:r>
              <a:rPr lang="en-GB" sz="1400" b="1" dirty="0">
                <a:solidFill>
                  <a:srgbClr val="6600FF"/>
                </a:solidFill>
                <a:latin typeface="+mn-lt"/>
              </a:rPr>
              <a:t>thoughts</a:t>
            </a:r>
            <a:r>
              <a:rPr lang="en-GB" sz="1400" dirty="0">
                <a:solidFill>
                  <a:srgbClr val="6600FF"/>
                </a:solidFill>
                <a:latin typeface="+mn-lt"/>
              </a:rPr>
              <a:t> went </a:t>
            </a:r>
            <a:r>
              <a:rPr lang="en-GB" sz="1400" dirty="0" smtClean="0">
                <a:solidFill>
                  <a:srgbClr val="6600FF"/>
                </a:solidFill>
                <a:latin typeface="+mn-lt"/>
              </a:rPr>
              <a:t>through </a:t>
            </a:r>
            <a:r>
              <a:rPr lang="en-GB" sz="1400" dirty="0">
                <a:solidFill>
                  <a:srgbClr val="6600FF"/>
                </a:solidFill>
                <a:latin typeface="+mn-lt"/>
              </a:rPr>
              <a:t>my </a:t>
            </a:r>
            <a:r>
              <a:rPr lang="en-GB" sz="1400" b="1" dirty="0">
                <a:solidFill>
                  <a:srgbClr val="6600FF"/>
                </a:solidFill>
                <a:latin typeface="+mn-lt"/>
              </a:rPr>
              <a:t>mind</a:t>
            </a:r>
            <a:r>
              <a:rPr lang="en-GB" sz="1400" dirty="0">
                <a:solidFill>
                  <a:srgbClr val="6600FF"/>
                </a:solidFill>
                <a:latin typeface="+mn-lt"/>
              </a:rPr>
              <a:t>.</a:t>
            </a:r>
          </a:p>
          <a:p>
            <a:pPr marL="228600" indent="-228600">
              <a:buFont typeface="+mj-lt"/>
              <a:buAutoNum type="arabicPeriod"/>
            </a:pPr>
            <a:r>
              <a:rPr lang="en-GB" sz="1400" dirty="0" smtClean="0">
                <a:solidFill>
                  <a:srgbClr val="6600FF"/>
                </a:solidFill>
                <a:latin typeface="+mn-lt"/>
              </a:rPr>
              <a:t>Then </a:t>
            </a:r>
            <a:r>
              <a:rPr lang="en-GB" sz="1400" dirty="0">
                <a:solidFill>
                  <a:srgbClr val="6600FF"/>
                </a:solidFill>
                <a:latin typeface="+mn-lt"/>
              </a:rPr>
              <a:t>the car hit me and knocked </a:t>
            </a:r>
            <a:r>
              <a:rPr lang="en-GB" sz="1400" b="1" dirty="0">
                <a:solidFill>
                  <a:srgbClr val="6600FF"/>
                </a:solidFill>
                <a:latin typeface="+mn-lt"/>
              </a:rPr>
              <a:t>me</a:t>
            </a:r>
            <a:r>
              <a:rPr lang="en-GB" sz="1400" dirty="0">
                <a:solidFill>
                  <a:srgbClr val="6600FF"/>
                </a:solidFill>
                <a:latin typeface="+mn-lt"/>
              </a:rPr>
              <a:t> </a:t>
            </a:r>
            <a:r>
              <a:rPr lang="en-GB" sz="1400" dirty="0" smtClean="0">
                <a:solidFill>
                  <a:srgbClr val="6600FF"/>
                </a:solidFill>
                <a:latin typeface="+mn-lt"/>
              </a:rPr>
              <a:t>into </a:t>
            </a:r>
            <a:r>
              <a:rPr lang="en-GB" sz="1400" dirty="0">
                <a:solidFill>
                  <a:srgbClr val="6600FF"/>
                </a:solidFill>
                <a:latin typeface="+mn-lt"/>
              </a:rPr>
              <a:t>the </a:t>
            </a:r>
            <a:r>
              <a:rPr lang="en-GB" sz="1400" b="1" dirty="0">
                <a:solidFill>
                  <a:srgbClr val="6600FF"/>
                </a:solidFill>
                <a:latin typeface="+mn-lt"/>
              </a:rPr>
              <a:t>road</a:t>
            </a:r>
            <a:r>
              <a:rPr lang="en-GB" sz="1400" dirty="0">
                <a:solidFill>
                  <a:srgbClr val="6600FF"/>
                </a:solidFill>
                <a:latin typeface="+mn-lt"/>
              </a:rPr>
              <a:t>.  I could hear </a:t>
            </a:r>
            <a:r>
              <a:rPr lang="en-GB" sz="1400" dirty="0" smtClean="0">
                <a:solidFill>
                  <a:srgbClr val="6600FF"/>
                </a:solidFill>
                <a:latin typeface="+mn-lt"/>
              </a:rPr>
              <a:t>it </a:t>
            </a:r>
            <a:r>
              <a:rPr lang="en-GB" sz="1400" dirty="0">
                <a:solidFill>
                  <a:srgbClr val="6600FF"/>
                </a:solidFill>
                <a:latin typeface="+mn-lt"/>
              </a:rPr>
              <a:t>as </a:t>
            </a:r>
            <a:r>
              <a:rPr lang="en-GB" sz="1400" b="1" dirty="0">
                <a:solidFill>
                  <a:srgbClr val="6600FF"/>
                </a:solidFill>
                <a:latin typeface="+mn-lt"/>
              </a:rPr>
              <a:t>it</a:t>
            </a:r>
            <a:r>
              <a:rPr lang="en-GB" sz="1400" dirty="0">
                <a:solidFill>
                  <a:srgbClr val="6600FF"/>
                </a:solidFill>
                <a:latin typeface="+mn-lt"/>
              </a:rPr>
              <a:t> went </a:t>
            </a:r>
            <a:r>
              <a:rPr lang="en-GB" sz="1400" dirty="0" smtClean="0">
                <a:solidFill>
                  <a:srgbClr val="6600FF"/>
                </a:solidFill>
                <a:latin typeface="+mn-lt"/>
              </a:rPr>
              <a:t>over </a:t>
            </a:r>
            <a:r>
              <a:rPr lang="en-GB" sz="1400" b="1" dirty="0" smtClean="0">
                <a:solidFill>
                  <a:srgbClr val="6600FF"/>
                </a:solidFill>
                <a:latin typeface="+mn-lt"/>
              </a:rPr>
              <a:t>me</a:t>
            </a:r>
            <a:r>
              <a:rPr lang="en-GB" sz="1400" dirty="0">
                <a:solidFill>
                  <a:srgbClr val="6600FF"/>
                </a:solidFill>
                <a:latin typeface="+mn-lt"/>
              </a:rPr>
              <a:t>.  Then I passed out.</a:t>
            </a:r>
          </a:p>
          <a:p>
            <a:pPr marL="228600" indent="-228600">
              <a:buFont typeface="+mj-lt"/>
              <a:buAutoNum type="arabicPeriod"/>
            </a:pPr>
            <a:r>
              <a:rPr lang="en-GB" sz="1400" dirty="0" smtClean="0">
                <a:solidFill>
                  <a:srgbClr val="6600FF"/>
                </a:solidFill>
                <a:latin typeface="+mn-lt"/>
              </a:rPr>
              <a:t>I </a:t>
            </a:r>
            <a:r>
              <a:rPr lang="en-GB" sz="1400" dirty="0">
                <a:solidFill>
                  <a:srgbClr val="6600FF"/>
                </a:solidFill>
                <a:latin typeface="+mn-lt"/>
              </a:rPr>
              <a:t>don’t remember anything else.  Rajiv says they put </a:t>
            </a:r>
            <a:r>
              <a:rPr lang="en-GB" sz="1400" b="1" dirty="0">
                <a:solidFill>
                  <a:srgbClr val="6600FF"/>
                </a:solidFill>
                <a:latin typeface="+mn-lt"/>
              </a:rPr>
              <a:t>me</a:t>
            </a:r>
            <a:r>
              <a:rPr lang="en-GB" sz="1400" dirty="0">
                <a:solidFill>
                  <a:srgbClr val="6600FF"/>
                </a:solidFill>
                <a:latin typeface="+mn-lt"/>
              </a:rPr>
              <a:t> </a:t>
            </a:r>
            <a:r>
              <a:rPr lang="en-GB" sz="1400" dirty="0" smtClean="0">
                <a:solidFill>
                  <a:srgbClr val="6600FF"/>
                </a:solidFill>
                <a:latin typeface="+mn-lt"/>
              </a:rPr>
              <a:t>on the </a:t>
            </a:r>
            <a:r>
              <a:rPr lang="en-GB" sz="1400" b="1" dirty="0" smtClean="0">
                <a:solidFill>
                  <a:srgbClr val="6600FF"/>
                </a:solidFill>
                <a:latin typeface="+mn-lt"/>
              </a:rPr>
              <a:t>stretcher</a:t>
            </a:r>
            <a:r>
              <a:rPr lang="en-GB" sz="1400" dirty="0" smtClean="0">
                <a:solidFill>
                  <a:srgbClr val="6600FF"/>
                </a:solidFill>
                <a:latin typeface="+mn-lt"/>
              </a:rPr>
              <a:t> </a:t>
            </a:r>
            <a:r>
              <a:rPr lang="en-GB" sz="1400" dirty="0">
                <a:solidFill>
                  <a:srgbClr val="6600FF"/>
                </a:solidFill>
                <a:latin typeface="+mn-lt"/>
              </a:rPr>
              <a:t>and then drove </a:t>
            </a:r>
            <a:r>
              <a:rPr lang="en-GB" sz="1400" b="1" dirty="0">
                <a:solidFill>
                  <a:srgbClr val="6600FF"/>
                </a:solidFill>
                <a:latin typeface="+mn-lt"/>
              </a:rPr>
              <a:t>me</a:t>
            </a:r>
            <a:r>
              <a:rPr lang="en-GB" sz="1400" dirty="0">
                <a:solidFill>
                  <a:srgbClr val="6600FF"/>
                </a:solidFill>
                <a:latin typeface="+mn-lt"/>
              </a:rPr>
              <a:t> </a:t>
            </a:r>
            <a:r>
              <a:rPr lang="en-GB" sz="1400" dirty="0" smtClean="0">
                <a:solidFill>
                  <a:srgbClr val="6600FF"/>
                </a:solidFill>
                <a:latin typeface="+mn-lt"/>
              </a:rPr>
              <a:t>off by </a:t>
            </a:r>
            <a:r>
              <a:rPr lang="en-GB" sz="1400" b="1" dirty="0">
                <a:solidFill>
                  <a:srgbClr val="6600FF"/>
                </a:solidFill>
                <a:latin typeface="+mn-lt"/>
              </a:rPr>
              <a:t>ambulance</a:t>
            </a:r>
            <a:r>
              <a:rPr lang="en-GB" sz="1400" dirty="0">
                <a:solidFill>
                  <a:srgbClr val="6600FF"/>
                </a:solidFill>
                <a:latin typeface="+mn-lt"/>
              </a:rPr>
              <a:t>.</a:t>
            </a:r>
          </a:p>
          <a:p>
            <a:pPr marL="228600" indent="-228600">
              <a:buFont typeface="+mj-lt"/>
              <a:buAutoNum type="arabicPeriod"/>
            </a:pPr>
            <a:r>
              <a:rPr lang="en-GB" sz="1400" dirty="0" smtClean="0">
                <a:solidFill>
                  <a:srgbClr val="6600FF"/>
                </a:solidFill>
                <a:latin typeface="+mn-lt"/>
              </a:rPr>
              <a:t>I </a:t>
            </a:r>
            <a:r>
              <a:rPr lang="en-GB" sz="1400" dirty="0">
                <a:solidFill>
                  <a:srgbClr val="6600FF"/>
                </a:solidFill>
                <a:latin typeface="+mn-lt"/>
              </a:rPr>
              <a:t>suppose they must have done because I woke up </a:t>
            </a:r>
            <a:r>
              <a:rPr lang="en-GB" sz="1400" dirty="0" smtClean="0">
                <a:solidFill>
                  <a:srgbClr val="6600FF"/>
                </a:solidFill>
                <a:latin typeface="+mn-lt"/>
              </a:rPr>
              <a:t>in the </a:t>
            </a:r>
            <a:r>
              <a:rPr lang="en-GB" sz="1400" b="1" dirty="0" smtClean="0">
                <a:solidFill>
                  <a:srgbClr val="6600FF"/>
                </a:solidFill>
                <a:latin typeface="+mn-lt"/>
              </a:rPr>
              <a:t>hospital</a:t>
            </a:r>
            <a:r>
              <a:rPr lang="en-GB" sz="1400" dirty="0">
                <a:solidFill>
                  <a:srgbClr val="6600FF"/>
                </a:solidFill>
                <a:latin typeface="+mn-lt"/>
              </a:rPr>
              <a:t>.  </a:t>
            </a:r>
            <a:r>
              <a:rPr lang="en-GB" sz="1400" dirty="0" smtClean="0">
                <a:solidFill>
                  <a:srgbClr val="6600FF"/>
                </a:solidFill>
                <a:latin typeface="+mn-lt"/>
              </a:rPr>
              <a:t>As I </a:t>
            </a:r>
            <a:r>
              <a:rPr lang="en-GB" sz="1400" dirty="0">
                <a:solidFill>
                  <a:srgbClr val="6600FF"/>
                </a:solidFill>
                <a:latin typeface="+mn-lt"/>
              </a:rPr>
              <a:t>was </a:t>
            </a:r>
            <a:r>
              <a:rPr lang="en-GB" sz="1400" dirty="0" smtClean="0">
                <a:solidFill>
                  <a:srgbClr val="6600FF"/>
                </a:solidFill>
                <a:latin typeface="+mn-lt"/>
              </a:rPr>
              <a:t>coming to though</a:t>
            </a:r>
            <a:r>
              <a:rPr lang="en-GB" sz="1400" dirty="0">
                <a:solidFill>
                  <a:srgbClr val="6600FF"/>
                </a:solidFill>
                <a:latin typeface="+mn-lt"/>
              </a:rPr>
              <a:t>, I had a strange </a:t>
            </a:r>
            <a:r>
              <a:rPr lang="en-GB" sz="1400" dirty="0" smtClean="0">
                <a:solidFill>
                  <a:srgbClr val="6600FF"/>
                </a:solidFill>
                <a:latin typeface="+mn-lt"/>
              </a:rPr>
              <a:t>experience</a:t>
            </a:r>
            <a:r>
              <a:rPr lang="en-GB" sz="1400" dirty="0">
                <a:solidFill>
                  <a:srgbClr val="6600FF"/>
                </a:solidFill>
                <a:latin typeface="+mn-lt"/>
              </a:rPr>
              <a:t>.</a:t>
            </a:r>
          </a:p>
          <a:p>
            <a:pPr marL="228600" indent="-228600">
              <a:buFont typeface="+mj-lt"/>
              <a:buAutoNum type="arabicPeriod"/>
            </a:pPr>
            <a:r>
              <a:rPr lang="en-GB" sz="1400" dirty="0" smtClean="0">
                <a:solidFill>
                  <a:srgbClr val="6600FF"/>
                </a:solidFill>
                <a:latin typeface="+mn-lt"/>
              </a:rPr>
              <a:t>It </a:t>
            </a:r>
            <a:r>
              <a:rPr lang="en-GB" sz="1400" dirty="0">
                <a:solidFill>
                  <a:srgbClr val="6600FF"/>
                </a:solidFill>
                <a:latin typeface="+mn-lt"/>
              </a:rPr>
              <a:t>was like a dream.  I was floating </a:t>
            </a:r>
            <a:r>
              <a:rPr lang="en-GB" sz="1400" dirty="0" smtClean="0">
                <a:solidFill>
                  <a:srgbClr val="6600FF"/>
                </a:solidFill>
                <a:latin typeface="+mn-lt"/>
              </a:rPr>
              <a:t>above </a:t>
            </a:r>
            <a:r>
              <a:rPr lang="en-GB" sz="1400" dirty="0">
                <a:solidFill>
                  <a:srgbClr val="6600FF"/>
                </a:solidFill>
                <a:latin typeface="+mn-lt"/>
              </a:rPr>
              <a:t>my </a:t>
            </a:r>
            <a:r>
              <a:rPr lang="en-GB" sz="1400" b="1" dirty="0">
                <a:solidFill>
                  <a:srgbClr val="6600FF"/>
                </a:solidFill>
                <a:latin typeface="+mn-lt"/>
              </a:rPr>
              <a:t>bed</a:t>
            </a:r>
            <a:r>
              <a:rPr lang="en-GB" sz="1400" dirty="0">
                <a:solidFill>
                  <a:srgbClr val="6600FF"/>
                </a:solidFill>
                <a:latin typeface="+mn-lt"/>
              </a:rPr>
              <a:t>.  Looking </a:t>
            </a:r>
            <a:r>
              <a:rPr lang="en-GB" sz="1400" dirty="0" smtClean="0">
                <a:solidFill>
                  <a:srgbClr val="6600FF"/>
                </a:solidFill>
                <a:latin typeface="+mn-lt"/>
              </a:rPr>
              <a:t>down </a:t>
            </a:r>
            <a:r>
              <a:rPr lang="en-GB" sz="1400" dirty="0">
                <a:solidFill>
                  <a:srgbClr val="6600FF"/>
                </a:solidFill>
                <a:latin typeface="+mn-lt"/>
              </a:rPr>
              <a:t>I </a:t>
            </a:r>
            <a:r>
              <a:rPr lang="en-GB" sz="1400" dirty="0" smtClean="0">
                <a:solidFill>
                  <a:srgbClr val="6600FF"/>
                </a:solidFill>
                <a:latin typeface="+mn-lt"/>
              </a:rPr>
              <a:t>could </a:t>
            </a:r>
            <a:r>
              <a:rPr lang="en-GB" sz="1400" dirty="0">
                <a:solidFill>
                  <a:srgbClr val="6600FF"/>
                </a:solidFill>
                <a:latin typeface="+mn-lt"/>
              </a:rPr>
              <a:t>see the </a:t>
            </a:r>
            <a:r>
              <a:rPr lang="en-GB" sz="1400" b="1" dirty="0">
                <a:solidFill>
                  <a:srgbClr val="6600FF"/>
                </a:solidFill>
                <a:latin typeface="+mn-lt"/>
              </a:rPr>
              <a:t>doctors</a:t>
            </a:r>
            <a:r>
              <a:rPr lang="en-GB" sz="1400" dirty="0">
                <a:solidFill>
                  <a:srgbClr val="6600FF"/>
                </a:solidFill>
                <a:latin typeface="+mn-lt"/>
              </a:rPr>
              <a:t>.</a:t>
            </a:r>
          </a:p>
          <a:p>
            <a:pPr marL="228600" indent="-228600">
              <a:buFont typeface="+mj-lt"/>
              <a:buAutoNum type="arabicPeriod"/>
            </a:pPr>
            <a:r>
              <a:rPr lang="en-GB" sz="1400" dirty="0" smtClean="0">
                <a:solidFill>
                  <a:srgbClr val="6600FF"/>
                </a:solidFill>
                <a:latin typeface="+mn-lt"/>
              </a:rPr>
              <a:t>I </a:t>
            </a:r>
            <a:r>
              <a:rPr lang="en-GB" sz="1400" dirty="0">
                <a:solidFill>
                  <a:srgbClr val="6600FF"/>
                </a:solidFill>
                <a:latin typeface="+mn-lt"/>
              </a:rPr>
              <a:t>wondered what </a:t>
            </a:r>
            <a:r>
              <a:rPr lang="en-GB" sz="1400" b="1" dirty="0">
                <a:solidFill>
                  <a:srgbClr val="6600FF"/>
                </a:solidFill>
                <a:latin typeface="+mn-lt"/>
              </a:rPr>
              <a:t>they</a:t>
            </a:r>
            <a:r>
              <a:rPr lang="en-GB" sz="1400" dirty="0">
                <a:solidFill>
                  <a:srgbClr val="6600FF"/>
                </a:solidFill>
                <a:latin typeface="+mn-lt"/>
              </a:rPr>
              <a:t> were doing </a:t>
            </a:r>
            <a:r>
              <a:rPr lang="en-GB" sz="1400" dirty="0" smtClean="0">
                <a:solidFill>
                  <a:srgbClr val="6600FF"/>
                </a:solidFill>
                <a:latin typeface="+mn-lt"/>
              </a:rPr>
              <a:t>behind </a:t>
            </a:r>
            <a:r>
              <a:rPr lang="en-GB" sz="1400" dirty="0">
                <a:solidFill>
                  <a:srgbClr val="6600FF"/>
                </a:solidFill>
                <a:latin typeface="+mn-lt"/>
              </a:rPr>
              <a:t>me.  There were little 	</a:t>
            </a:r>
            <a:r>
              <a:rPr lang="en-GB" sz="1400" b="1" dirty="0">
                <a:solidFill>
                  <a:srgbClr val="6600FF"/>
                </a:solidFill>
                <a:latin typeface="+mn-lt"/>
              </a:rPr>
              <a:t>drips</a:t>
            </a:r>
            <a:r>
              <a:rPr lang="en-GB" sz="1400" dirty="0">
                <a:solidFill>
                  <a:srgbClr val="6600FF"/>
                </a:solidFill>
                <a:latin typeface="+mn-lt"/>
              </a:rPr>
              <a:t> and </a:t>
            </a:r>
            <a:r>
              <a:rPr lang="en-GB" sz="1400" b="1" dirty="0">
                <a:solidFill>
                  <a:srgbClr val="6600FF"/>
                </a:solidFill>
                <a:latin typeface="+mn-lt"/>
              </a:rPr>
              <a:t>pipes</a:t>
            </a:r>
            <a:r>
              <a:rPr lang="en-GB" sz="1400" dirty="0">
                <a:solidFill>
                  <a:srgbClr val="6600FF"/>
                </a:solidFill>
                <a:latin typeface="+mn-lt"/>
              </a:rPr>
              <a:t> going </a:t>
            </a:r>
            <a:r>
              <a:rPr lang="en-GB" sz="1400" dirty="0" smtClean="0">
                <a:solidFill>
                  <a:srgbClr val="6600FF"/>
                </a:solidFill>
                <a:latin typeface="+mn-lt"/>
              </a:rPr>
              <a:t>into </a:t>
            </a:r>
            <a:r>
              <a:rPr lang="en-GB" sz="1400" dirty="0">
                <a:solidFill>
                  <a:srgbClr val="6600FF"/>
                </a:solidFill>
                <a:latin typeface="+mn-lt"/>
              </a:rPr>
              <a:t>my</a:t>
            </a:r>
            <a:r>
              <a:rPr lang="en-GB" sz="1400" b="1" dirty="0">
                <a:solidFill>
                  <a:srgbClr val="6600FF"/>
                </a:solidFill>
                <a:latin typeface="+mn-lt"/>
              </a:rPr>
              <a:t> arms</a:t>
            </a:r>
            <a:r>
              <a:rPr lang="en-GB" sz="1400" dirty="0">
                <a:solidFill>
                  <a:srgbClr val="6600FF"/>
                </a:solidFill>
                <a:latin typeface="+mn-lt"/>
              </a:rPr>
              <a:t>.</a:t>
            </a:r>
          </a:p>
          <a:p>
            <a:pPr marL="228600" indent="-228600">
              <a:buFont typeface="+mj-lt"/>
              <a:buAutoNum type="arabicPeriod"/>
            </a:pPr>
            <a:r>
              <a:rPr lang="en-GB" sz="1400" smtClean="0">
                <a:solidFill>
                  <a:srgbClr val="6600FF"/>
                </a:solidFill>
                <a:latin typeface="+mn-lt"/>
              </a:rPr>
              <a:t>When </a:t>
            </a:r>
            <a:r>
              <a:rPr lang="en-GB" sz="1400" dirty="0">
                <a:solidFill>
                  <a:srgbClr val="6600FF"/>
                </a:solidFill>
                <a:latin typeface="+mn-lt"/>
              </a:rPr>
              <a:t>I did wake, </a:t>
            </a:r>
            <a:r>
              <a:rPr lang="en-GB" sz="1400" b="1" dirty="0">
                <a:solidFill>
                  <a:srgbClr val="6600FF"/>
                </a:solidFill>
                <a:latin typeface="+mn-lt"/>
              </a:rPr>
              <a:t>mum </a:t>
            </a:r>
            <a:r>
              <a:rPr lang="en-GB" sz="1400" dirty="0">
                <a:solidFill>
                  <a:srgbClr val="6600FF"/>
                </a:solidFill>
                <a:latin typeface="+mn-lt"/>
              </a:rPr>
              <a:t>and</a:t>
            </a:r>
            <a:r>
              <a:rPr lang="en-GB" sz="1400" b="1" dirty="0">
                <a:solidFill>
                  <a:srgbClr val="6600FF"/>
                </a:solidFill>
                <a:latin typeface="+mn-lt"/>
              </a:rPr>
              <a:t> dad</a:t>
            </a:r>
            <a:r>
              <a:rPr lang="en-GB" sz="1400" dirty="0">
                <a:solidFill>
                  <a:srgbClr val="6600FF"/>
                </a:solidFill>
                <a:latin typeface="+mn-lt"/>
              </a:rPr>
              <a:t> were </a:t>
            </a:r>
            <a:r>
              <a:rPr lang="en-GB" sz="1400">
                <a:solidFill>
                  <a:srgbClr val="6600FF"/>
                </a:solidFill>
                <a:latin typeface="+mn-lt"/>
              </a:rPr>
              <a:t>sitting </a:t>
            </a:r>
            <a:r>
              <a:rPr lang="en-GB" sz="1400" smtClean="0">
                <a:solidFill>
                  <a:srgbClr val="6600FF"/>
                </a:solidFill>
                <a:latin typeface="+mn-lt"/>
              </a:rPr>
              <a:t>beside </a:t>
            </a:r>
            <a:r>
              <a:rPr lang="en-GB" sz="1400" b="1" dirty="0">
                <a:solidFill>
                  <a:srgbClr val="6600FF"/>
                </a:solidFill>
                <a:latin typeface="+mn-lt"/>
              </a:rPr>
              <a:t>me</a:t>
            </a:r>
            <a:r>
              <a:rPr lang="en-GB" sz="1400" dirty="0">
                <a:solidFill>
                  <a:srgbClr val="6600FF"/>
                </a:solidFill>
                <a:latin typeface="+mn-lt"/>
              </a:rPr>
              <a:t>.</a:t>
            </a:r>
          </a:p>
          <a:p>
            <a:endParaRPr lang="en-GB" sz="1600" dirty="0"/>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3" name="Rectangle 2"/>
          <p:cNvSpPr/>
          <p:nvPr/>
        </p:nvSpPr>
        <p:spPr>
          <a:xfrm>
            <a:off x="3635896" y="4365104"/>
            <a:ext cx="5904656" cy="584775"/>
          </a:xfrm>
          <a:prstGeom prst="rect">
            <a:avLst/>
          </a:prstGeom>
        </p:spPr>
        <p:txBody>
          <a:bodyPr wrap="square">
            <a:spAutoFit/>
          </a:bodyPr>
          <a:lstStyle/>
          <a:p>
            <a:endParaRPr lang="en-GB" sz="1600" dirty="0" smtClean="0">
              <a:solidFill>
                <a:srgbClr val="C00000"/>
              </a:solidFill>
              <a:latin typeface="+mn-lt"/>
            </a:endParaRPr>
          </a:p>
          <a:p>
            <a:endParaRPr lang="en-GB" sz="1600" dirty="0">
              <a:solidFill>
                <a:srgbClr val="C00000"/>
              </a:solidFill>
              <a:latin typeface="+mn-lt"/>
            </a:endParaRPr>
          </a:p>
        </p:txBody>
      </p:sp>
    </p:spTree>
    <p:extLst>
      <p:ext uri="{BB962C8B-B14F-4D97-AF65-F5344CB8AC3E}">
        <p14:creationId xmlns:p14="http://schemas.microsoft.com/office/powerpoint/2010/main" val="117334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780928"/>
            <a:ext cx="9144000" cy="552450"/>
          </a:xfrm>
        </p:spPr>
        <p:txBody>
          <a:bodyPr/>
          <a:lstStyle/>
          <a:p>
            <a:r>
              <a:rPr lang="en-US" sz="4400" b="1" dirty="0" smtClean="0">
                <a:solidFill>
                  <a:srgbClr val="C00000"/>
                </a:solidFill>
                <a:latin typeface="+mn-lt"/>
              </a:rPr>
              <a:t>Sentences, Phrases and Clauses</a:t>
            </a:r>
            <a:endParaRPr lang="en-US" sz="3200" dirty="0">
              <a:solidFill>
                <a:srgbClr val="C00000"/>
              </a:solidFill>
            </a:endParaRPr>
          </a:p>
        </p:txBody>
      </p:sp>
    </p:spTree>
    <p:extLst>
      <p:ext uri="{BB962C8B-B14F-4D97-AF65-F5344CB8AC3E}">
        <p14:creationId xmlns:p14="http://schemas.microsoft.com/office/powerpoint/2010/main" val="2276310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259632" y="1052736"/>
            <a:ext cx="6912768" cy="3754874"/>
          </a:xfrm>
          <a:prstGeom prst="rect">
            <a:avLst/>
          </a:prstGeom>
        </p:spPr>
        <p:txBody>
          <a:bodyPr wrap="square">
            <a:spAutoFit/>
          </a:bodyPr>
          <a:lstStyle/>
          <a:p>
            <a:r>
              <a:rPr lang="en-GB" sz="1400" b="1" dirty="0">
                <a:solidFill>
                  <a:srgbClr val="C00000"/>
                </a:solidFill>
                <a:latin typeface="+mn-lt"/>
              </a:rPr>
              <a:t>Sentences </a:t>
            </a:r>
            <a:r>
              <a:rPr lang="en-GB" sz="1400" dirty="0">
                <a:solidFill>
                  <a:srgbClr val="C00000"/>
                </a:solidFill>
                <a:latin typeface="+mn-lt"/>
              </a:rPr>
              <a:t>are grammatically self-contained and make complete sense on their own.  They have at least one verb with a subject</a:t>
            </a:r>
            <a:r>
              <a:rPr lang="en-GB" sz="1400" b="1" dirty="0">
                <a:solidFill>
                  <a:srgbClr val="C00000"/>
                </a:solidFill>
                <a:latin typeface="+mn-lt"/>
              </a:rPr>
              <a:t>.  </a:t>
            </a:r>
            <a:r>
              <a:rPr lang="en-GB" sz="1400" dirty="0">
                <a:solidFill>
                  <a:srgbClr val="C00000"/>
                </a:solidFill>
                <a:latin typeface="+mn-lt"/>
              </a:rPr>
              <a:t>Sentences can be statements, questions, commands or exclamations.</a:t>
            </a:r>
            <a:r>
              <a:rPr lang="en-GB" sz="1400" b="1" dirty="0">
                <a:solidFill>
                  <a:srgbClr val="C00000"/>
                </a:solidFill>
                <a:latin typeface="+mn-lt"/>
              </a:rPr>
              <a:t>  </a:t>
            </a:r>
            <a:r>
              <a:rPr lang="en-GB" sz="1400" dirty="0">
                <a:solidFill>
                  <a:srgbClr val="C00000"/>
                </a:solidFill>
                <a:latin typeface="+mn-lt"/>
              </a:rPr>
              <a:t>All sentences begin with a capital letter and end with either a full stop, a question mark or an exclamation mark.</a:t>
            </a:r>
          </a:p>
          <a:p>
            <a:r>
              <a:rPr lang="en-GB" sz="1400" dirty="0">
                <a:solidFill>
                  <a:srgbClr val="C00000"/>
                </a:solidFill>
                <a:latin typeface="+mn-lt"/>
              </a:rPr>
              <a:t> </a:t>
            </a:r>
          </a:p>
          <a:p>
            <a:r>
              <a:rPr lang="en-GB" sz="1400" dirty="0">
                <a:solidFill>
                  <a:srgbClr val="C00000"/>
                </a:solidFill>
                <a:latin typeface="+mn-lt"/>
              </a:rPr>
              <a:t>Statement:	I’ll climb down in a minute.</a:t>
            </a:r>
          </a:p>
          <a:p>
            <a:r>
              <a:rPr lang="en-GB" sz="1400" dirty="0">
                <a:solidFill>
                  <a:srgbClr val="C00000"/>
                </a:solidFill>
                <a:latin typeface="+mn-lt"/>
              </a:rPr>
              <a:t>Question:		What are you doing up there?</a:t>
            </a:r>
          </a:p>
          <a:p>
            <a:r>
              <a:rPr lang="en-GB" sz="1400" dirty="0">
                <a:solidFill>
                  <a:srgbClr val="C00000"/>
                </a:solidFill>
                <a:latin typeface="+mn-lt"/>
              </a:rPr>
              <a:t>Command:		Be careful!</a:t>
            </a:r>
          </a:p>
          <a:p>
            <a:r>
              <a:rPr lang="en-GB" sz="1400" dirty="0">
                <a:solidFill>
                  <a:srgbClr val="C00000"/>
                </a:solidFill>
                <a:latin typeface="+mn-lt"/>
              </a:rPr>
              <a:t>Exclamation:	What a dreadful child you are!</a:t>
            </a:r>
          </a:p>
          <a:p>
            <a:r>
              <a:rPr lang="en-GB" sz="1400" dirty="0">
                <a:solidFill>
                  <a:srgbClr val="C00000"/>
                </a:solidFill>
                <a:latin typeface="+mn-lt"/>
              </a:rPr>
              <a:t> </a:t>
            </a:r>
          </a:p>
          <a:p>
            <a:r>
              <a:rPr lang="en-GB" sz="1400" dirty="0">
                <a:solidFill>
                  <a:srgbClr val="C00000"/>
                </a:solidFill>
                <a:latin typeface="+mn-lt"/>
              </a:rPr>
              <a:t>The verb in a command has a subject which is ‘understood’.  That is, it is not actually said but everyone knows what it is:  </a:t>
            </a:r>
          </a:p>
          <a:p>
            <a:r>
              <a:rPr lang="en-GB" sz="1400" dirty="0">
                <a:solidFill>
                  <a:srgbClr val="C00000"/>
                </a:solidFill>
                <a:latin typeface="+mn-lt"/>
              </a:rPr>
              <a:t>	E.g.	(you) Be careful</a:t>
            </a:r>
            <a:r>
              <a:rPr lang="en-GB" sz="1400" dirty="0" smtClean="0">
                <a:solidFill>
                  <a:srgbClr val="C00000"/>
                </a:solidFill>
                <a:latin typeface="+mn-lt"/>
              </a:rPr>
              <a:t>!</a:t>
            </a:r>
            <a:endParaRPr lang="en-GB" sz="1600" b="1" dirty="0" smtClean="0">
              <a:solidFill>
                <a:srgbClr val="C00000"/>
              </a:solidFill>
              <a:latin typeface="+mn-lt"/>
            </a:endParaRPr>
          </a:p>
          <a:p>
            <a:endParaRPr lang="en-GB" sz="1600" dirty="0"/>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3" name="Rectangle 2"/>
          <p:cNvSpPr/>
          <p:nvPr/>
        </p:nvSpPr>
        <p:spPr>
          <a:xfrm>
            <a:off x="3635896" y="4365104"/>
            <a:ext cx="5904656" cy="584775"/>
          </a:xfrm>
          <a:prstGeom prst="rect">
            <a:avLst/>
          </a:prstGeom>
        </p:spPr>
        <p:txBody>
          <a:bodyPr wrap="square">
            <a:spAutoFit/>
          </a:bodyPr>
          <a:lstStyle/>
          <a:p>
            <a:endParaRPr lang="en-GB" sz="1600" dirty="0" smtClean="0">
              <a:solidFill>
                <a:srgbClr val="C00000"/>
              </a:solidFill>
              <a:latin typeface="+mn-lt"/>
            </a:endParaRPr>
          </a:p>
          <a:p>
            <a:endParaRPr lang="en-GB" sz="1600" dirty="0">
              <a:solidFill>
                <a:srgbClr val="C00000"/>
              </a:solidFill>
              <a:latin typeface="+mn-lt"/>
            </a:endParaRPr>
          </a:p>
        </p:txBody>
      </p:sp>
    </p:spTree>
    <p:extLst>
      <p:ext uri="{BB962C8B-B14F-4D97-AF65-F5344CB8AC3E}">
        <p14:creationId xmlns:p14="http://schemas.microsoft.com/office/powerpoint/2010/main" val="1042574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6006" y="309844"/>
            <a:ext cx="5220290" cy="800219"/>
          </a:xfrm>
          <a:prstGeom prst="rect">
            <a:avLst/>
          </a:prstGeom>
        </p:spPr>
        <p:txBody>
          <a:bodyPr wrap="square">
            <a:spAutoFit/>
          </a:bodyPr>
          <a:lstStyle/>
          <a:p>
            <a:pPr>
              <a:spcAft>
                <a:spcPts val="0"/>
              </a:spcAft>
            </a:pPr>
            <a:r>
              <a:rPr lang="en-GB" sz="1400" b="1" u="sng" dirty="0" smtClean="0">
                <a:solidFill>
                  <a:srgbClr val="C00000"/>
                </a:solidFill>
                <a:latin typeface="+mn-lt"/>
                <a:ea typeface="Times New Roman" panose="02020603050405020304" pitchFamily="18" charset="0"/>
                <a:cs typeface="Comic Sans MS" panose="030F0702030302020204" pitchFamily="66" charset="0"/>
              </a:rPr>
              <a:t>Task </a:t>
            </a:r>
            <a:endParaRPr lang="en-GB" sz="1400" b="1" dirty="0" smtClean="0">
              <a:solidFill>
                <a:srgbClr val="C00000"/>
              </a:solidFill>
              <a:latin typeface="+mn-lt"/>
              <a:ea typeface="Times New Roman" panose="02020603050405020304" pitchFamily="18" charset="0"/>
            </a:endParaRPr>
          </a:p>
          <a:p>
            <a:r>
              <a:rPr lang="en-GB" sz="1600" b="1" dirty="0" smtClean="0">
                <a:solidFill>
                  <a:srgbClr val="C00000"/>
                </a:solidFill>
                <a:latin typeface="+mn-lt"/>
              </a:rPr>
              <a:t>Choose </a:t>
            </a:r>
            <a:r>
              <a:rPr lang="en-GB" sz="1600" b="1" dirty="0">
                <a:solidFill>
                  <a:srgbClr val="C00000"/>
                </a:solidFill>
                <a:latin typeface="+mn-lt"/>
              </a:rPr>
              <a:t>a collective noun from the box to go with each of the </a:t>
            </a:r>
            <a:r>
              <a:rPr lang="en-GB" sz="1600" b="1" dirty="0" smtClean="0">
                <a:solidFill>
                  <a:srgbClr val="C00000"/>
                </a:solidFill>
                <a:latin typeface="+mn-lt"/>
              </a:rPr>
              <a:t>groups </a:t>
            </a:r>
            <a:r>
              <a:rPr lang="en-GB" sz="1600" b="1" dirty="0">
                <a:solidFill>
                  <a:srgbClr val="C00000"/>
                </a:solidFill>
                <a:latin typeface="+mn-lt"/>
              </a:rPr>
              <a:t>in the list below.</a:t>
            </a:r>
          </a:p>
        </p:txBody>
      </p:sp>
      <p:sp>
        <p:nvSpPr>
          <p:cNvPr id="6" name="Rectangle 3"/>
          <p:cNvSpPr>
            <a:spLocks noChangeArrowheads="1"/>
          </p:cNvSpPr>
          <p:nvPr/>
        </p:nvSpPr>
        <p:spPr bwMode="auto">
          <a:xfrm>
            <a:off x="1637819" y="1147943"/>
            <a:ext cx="59766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GB" sz="1600" dirty="0" smtClean="0">
                <a:solidFill>
                  <a:srgbClr val="C00000"/>
                </a:solidFill>
                <a:latin typeface="+mn-lt"/>
              </a:rPr>
              <a:t>class     </a:t>
            </a:r>
            <a:r>
              <a:rPr lang="en-GB" sz="1600" dirty="0">
                <a:solidFill>
                  <a:srgbClr val="C00000"/>
                </a:solidFill>
                <a:latin typeface="+mn-lt"/>
              </a:rPr>
              <a:t>warehouse     orchard     pack     hanger     basket</a:t>
            </a:r>
          </a:p>
        </p:txBody>
      </p:sp>
      <p:sp>
        <p:nvSpPr>
          <p:cNvPr id="8" name="Rectangle 7"/>
          <p:cNvSpPr/>
          <p:nvPr/>
        </p:nvSpPr>
        <p:spPr>
          <a:xfrm>
            <a:off x="2340151" y="1988840"/>
            <a:ext cx="4572000" cy="1754326"/>
          </a:xfrm>
          <a:prstGeom prst="rect">
            <a:avLst/>
          </a:prstGeom>
        </p:spPr>
        <p:txBody>
          <a:bodyPr>
            <a:spAutoFit/>
          </a:bodyPr>
          <a:lstStyle/>
          <a:p>
            <a:pPr marL="342900" lvl="0" indent="-342900">
              <a:buFont typeface="+mj-lt"/>
              <a:buAutoNum type="arabicPeriod"/>
            </a:pPr>
            <a:r>
              <a:rPr lang="en-GB" dirty="0" smtClean="0">
                <a:solidFill>
                  <a:srgbClr val="6600FF"/>
                </a:solidFill>
                <a:latin typeface="+mn-lt"/>
              </a:rPr>
              <a:t>An orchard of </a:t>
            </a:r>
            <a:r>
              <a:rPr lang="en-GB" dirty="0">
                <a:solidFill>
                  <a:srgbClr val="6600FF"/>
                </a:solidFill>
                <a:latin typeface="+mn-lt"/>
              </a:rPr>
              <a:t>apple trees.	</a:t>
            </a:r>
          </a:p>
          <a:p>
            <a:pPr marL="342900" lvl="0" indent="-342900">
              <a:buFont typeface="+mj-lt"/>
              <a:buAutoNum type="arabicPeriod"/>
            </a:pPr>
            <a:r>
              <a:rPr lang="en-GB" dirty="0" smtClean="0">
                <a:solidFill>
                  <a:srgbClr val="6600FF"/>
                </a:solidFill>
                <a:latin typeface="+mn-lt"/>
              </a:rPr>
              <a:t>A basket of </a:t>
            </a:r>
            <a:r>
              <a:rPr lang="en-GB" dirty="0">
                <a:solidFill>
                  <a:srgbClr val="6600FF"/>
                </a:solidFill>
                <a:latin typeface="+mn-lt"/>
              </a:rPr>
              <a:t>puppies</a:t>
            </a:r>
          </a:p>
          <a:p>
            <a:pPr marL="342900" lvl="0" indent="-342900">
              <a:buFont typeface="+mj-lt"/>
              <a:buAutoNum type="arabicPeriod"/>
            </a:pPr>
            <a:r>
              <a:rPr lang="en-GB" dirty="0" smtClean="0">
                <a:solidFill>
                  <a:srgbClr val="6600FF"/>
                </a:solidFill>
                <a:latin typeface="+mn-lt"/>
              </a:rPr>
              <a:t>A warehouse of </a:t>
            </a:r>
            <a:r>
              <a:rPr lang="en-GB" dirty="0">
                <a:solidFill>
                  <a:srgbClr val="6600FF"/>
                </a:solidFill>
                <a:latin typeface="+mn-lt"/>
              </a:rPr>
              <a:t>furniture</a:t>
            </a:r>
          </a:p>
          <a:p>
            <a:pPr marL="342900" lvl="0" indent="-342900">
              <a:buFont typeface="+mj-lt"/>
              <a:buAutoNum type="arabicPeriod"/>
            </a:pPr>
            <a:r>
              <a:rPr lang="en-GB" dirty="0" smtClean="0">
                <a:solidFill>
                  <a:srgbClr val="6600FF"/>
                </a:solidFill>
                <a:latin typeface="+mn-lt"/>
              </a:rPr>
              <a:t>A pack of </a:t>
            </a:r>
            <a:r>
              <a:rPr lang="en-GB" dirty="0">
                <a:solidFill>
                  <a:srgbClr val="6600FF"/>
                </a:solidFill>
                <a:latin typeface="+mn-lt"/>
              </a:rPr>
              <a:t>wolves</a:t>
            </a:r>
          </a:p>
          <a:p>
            <a:pPr marL="342900" lvl="0" indent="-342900">
              <a:buFont typeface="+mj-lt"/>
              <a:buAutoNum type="arabicPeriod"/>
            </a:pPr>
            <a:r>
              <a:rPr lang="en-GB" dirty="0">
                <a:solidFill>
                  <a:srgbClr val="6600FF"/>
                </a:solidFill>
                <a:latin typeface="+mn-lt"/>
              </a:rPr>
              <a:t>A</a:t>
            </a:r>
            <a:r>
              <a:rPr lang="en-GB" dirty="0" smtClean="0">
                <a:solidFill>
                  <a:srgbClr val="6600FF"/>
                </a:solidFill>
                <a:latin typeface="+mn-lt"/>
              </a:rPr>
              <a:t> class of pupils</a:t>
            </a:r>
          </a:p>
          <a:p>
            <a:pPr marL="342900" lvl="0" indent="-342900">
              <a:buFont typeface="+mj-lt"/>
              <a:buAutoNum type="arabicPeriod"/>
            </a:pPr>
            <a:r>
              <a:rPr lang="en-GB" dirty="0" smtClean="0">
                <a:solidFill>
                  <a:srgbClr val="6600FF"/>
                </a:solidFill>
                <a:latin typeface="+mn-lt"/>
              </a:rPr>
              <a:t>A hanger of aeroplanes </a:t>
            </a:r>
            <a:endParaRPr lang="en-GB" dirty="0">
              <a:solidFill>
                <a:srgbClr val="6600FF"/>
              </a:solidFill>
              <a:latin typeface="+mn-lt"/>
            </a:endParaRPr>
          </a:p>
        </p:txBody>
      </p:sp>
    </p:spTree>
    <p:extLst>
      <p:ext uri="{BB962C8B-B14F-4D97-AF65-F5344CB8AC3E}">
        <p14:creationId xmlns:p14="http://schemas.microsoft.com/office/powerpoint/2010/main" val="980013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259632" y="1052736"/>
            <a:ext cx="6912768" cy="2893100"/>
          </a:xfrm>
          <a:prstGeom prst="rect">
            <a:avLst/>
          </a:prstGeom>
        </p:spPr>
        <p:txBody>
          <a:bodyPr wrap="square">
            <a:spAutoFit/>
          </a:bodyPr>
          <a:lstStyle/>
          <a:p>
            <a:r>
              <a:rPr lang="en-GB" sz="1400" b="1" dirty="0">
                <a:solidFill>
                  <a:srgbClr val="C00000"/>
                </a:solidFill>
                <a:latin typeface="+mn-lt"/>
              </a:rPr>
              <a:t>Phrases</a:t>
            </a:r>
            <a:r>
              <a:rPr lang="en-GB" sz="1400" dirty="0">
                <a:solidFill>
                  <a:srgbClr val="C00000"/>
                </a:solidFill>
                <a:latin typeface="+mn-lt"/>
              </a:rPr>
              <a:t> are groups of words without finite verbs which do not make sense outside the context of the sentence.</a:t>
            </a:r>
          </a:p>
          <a:p>
            <a:r>
              <a:rPr lang="en-GB" sz="1400" dirty="0">
                <a:solidFill>
                  <a:srgbClr val="C00000"/>
                </a:solidFill>
                <a:latin typeface="+mn-lt"/>
              </a:rPr>
              <a:t>	at the weekend</a:t>
            </a:r>
          </a:p>
          <a:p>
            <a:r>
              <a:rPr lang="en-GB" sz="1400" dirty="0">
                <a:solidFill>
                  <a:srgbClr val="C00000"/>
                </a:solidFill>
                <a:latin typeface="+mn-lt"/>
              </a:rPr>
              <a:t>	on the bus</a:t>
            </a:r>
          </a:p>
          <a:p>
            <a:r>
              <a:rPr lang="en-GB" sz="1400" dirty="0">
                <a:solidFill>
                  <a:srgbClr val="C00000"/>
                </a:solidFill>
                <a:latin typeface="+mn-lt"/>
              </a:rPr>
              <a:t>	singing in the bath</a:t>
            </a:r>
          </a:p>
          <a:p>
            <a:r>
              <a:rPr lang="en-GB" sz="1400" dirty="0">
                <a:solidFill>
                  <a:srgbClr val="C00000"/>
                </a:solidFill>
                <a:latin typeface="+mn-lt"/>
              </a:rPr>
              <a:t> </a:t>
            </a:r>
          </a:p>
          <a:p>
            <a:r>
              <a:rPr lang="en-GB" sz="1400" dirty="0">
                <a:solidFill>
                  <a:srgbClr val="C00000"/>
                </a:solidFill>
                <a:latin typeface="+mn-lt"/>
              </a:rPr>
              <a:t>The present participle (for example, </a:t>
            </a:r>
            <a:r>
              <a:rPr lang="en-GB" sz="1400" b="1" dirty="0">
                <a:solidFill>
                  <a:srgbClr val="C00000"/>
                </a:solidFill>
                <a:latin typeface="+mn-lt"/>
              </a:rPr>
              <a:t>singing</a:t>
            </a:r>
            <a:r>
              <a:rPr lang="en-GB" sz="1400" dirty="0">
                <a:solidFill>
                  <a:srgbClr val="C00000"/>
                </a:solidFill>
                <a:latin typeface="+mn-lt"/>
              </a:rPr>
              <a:t>), the past participle (for example, </a:t>
            </a:r>
            <a:r>
              <a:rPr lang="en-GB" sz="1400" b="1" dirty="0">
                <a:solidFill>
                  <a:srgbClr val="C00000"/>
                </a:solidFill>
                <a:latin typeface="+mn-lt"/>
              </a:rPr>
              <a:t>sung</a:t>
            </a:r>
            <a:r>
              <a:rPr lang="en-GB" sz="1400" dirty="0">
                <a:solidFill>
                  <a:srgbClr val="C00000"/>
                </a:solidFill>
                <a:latin typeface="+mn-lt"/>
              </a:rPr>
              <a:t>), and the infinitive (for example, </a:t>
            </a:r>
            <a:r>
              <a:rPr lang="en-GB" sz="1400" b="1" dirty="0">
                <a:solidFill>
                  <a:srgbClr val="C00000"/>
                </a:solidFill>
                <a:latin typeface="+mn-lt"/>
              </a:rPr>
              <a:t>to sing</a:t>
            </a:r>
            <a:r>
              <a:rPr lang="en-GB" sz="1400" dirty="0">
                <a:solidFill>
                  <a:srgbClr val="C00000"/>
                </a:solidFill>
                <a:latin typeface="+mn-lt"/>
              </a:rPr>
              <a:t>) are non-finite parts of the verb when used on their own and not as part of tenses with subjects.</a:t>
            </a:r>
          </a:p>
          <a:p>
            <a:endParaRPr lang="en-GB" sz="1600" dirty="0"/>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3" name="Rectangle 2"/>
          <p:cNvSpPr/>
          <p:nvPr/>
        </p:nvSpPr>
        <p:spPr>
          <a:xfrm>
            <a:off x="3635896" y="4365104"/>
            <a:ext cx="5904656" cy="584775"/>
          </a:xfrm>
          <a:prstGeom prst="rect">
            <a:avLst/>
          </a:prstGeom>
        </p:spPr>
        <p:txBody>
          <a:bodyPr wrap="square">
            <a:spAutoFit/>
          </a:bodyPr>
          <a:lstStyle/>
          <a:p>
            <a:endParaRPr lang="en-GB" sz="1600" dirty="0" smtClean="0">
              <a:solidFill>
                <a:srgbClr val="C00000"/>
              </a:solidFill>
              <a:latin typeface="+mn-lt"/>
            </a:endParaRPr>
          </a:p>
          <a:p>
            <a:endParaRPr lang="en-GB" sz="1600" dirty="0">
              <a:solidFill>
                <a:srgbClr val="C00000"/>
              </a:solidFill>
              <a:latin typeface="+mn-lt"/>
            </a:endParaRPr>
          </a:p>
        </p:txBody>
      </p:sp>
    </p:spTree>
    <p:extLst>
      <p:ext uri="{BB962C8B-B14F-4D97-AF65-F5344CB8AC3E}">
        <p14:creationId xmlns:p14="http://schemas.microsoft.com/office/powerpoint/2010/main" val="2652440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259632" y="1052736"/>
            <a:ext cx="6912768" cy="2092881"/>
          </a:xfrm>
          <a:prstGeom prst="rect">
            <a:avLst/>
          </a:prstGeom>
        </p:spPr>
        <p:txBody>
          <a:bodyPr wrap="square">
            <a:spAutoFit/>
          </a:bodyPr>
          <a:lstStyle/>
          <a:p>
            <a:r>
              <a:rPr lang="en-GB" sz="1400" b="1" dirty="0">
                <a:solidFill>
                  <a:srgbClr val="C00000"/>
                </a:solidFill>
                <a:latin typeface="+mn-lt"/>
              </a:rPr>
              <a:t>Subordinate clauses</a:t>
            </a:r>
            <a:r>
              <a:rPr lang="en-GB" sz="1400" dirty="0">
                <a:solidFill>
                  <a:srgbClr val="C00000"/>
                </a:solidFill>
                <a:latin typeface="+mn-lt"/>
              </a:rPr>
              <a:t> are groups of words </a:t>
            </a:r>
            <a:r>
              <a:rPr lang="en-GB" sz="1400" b="1" dirty="0">
                <a:solidFill>
                  <a:srgbClr val="C00000"/>
                </a:solidFill>
                <a:latin typeface="+mn-lt"/>
              </a:rPr>
              <a:t>with</a:t>
            </a:r>
            <a:r>
              <a:rPr lang="en-GB" sz="1400" dirty="0">
                <a:solidFill>
                  <a:srgbClr val="C00000"/>
                </a:solidFill>
                <a:latin typeface="+mn-lt"/>
              </a:rPr>
              <a:t> finite verbs, but which do not make complete sense without the rest of the sentence.</a:t>
            </a:r>
          </a:p>
          <a:p>
            <a:r>
              <a:rPr lang="en-GB" sz="1400" dirty="0">
                <a:solidFill>
                  <a:srgbClr val="C00000"/>
                </a:solidFill>
                <a:latin typeface="+mn-lt"/>
              </a:rPr>
              <a:t>	after I have done my homework</a:t>
            </a:r>
          </a:p>
          <a:p>
            <a:r>
              <a:rPr lang="en-GB" sz="1400" dirty="0">
                <a:solidFill>
                  <a:srgbClr val="C00000"/>
                </a:solidFill>
                <a:latin typeface="+mn-lt"/>
              </a:rPr>
              <a:t>	which has a sad ending</a:t>
            </a:r>
          </a:p>
          <a:p>
            <a:r>
              <a:rPr lang="en-GB" sz="1400" dirty="0">
                <a:solidFill>
                  <a:srgbClr val="C00000"/>
                </a:solidFill>
                <a:latin typeface="+mn-lt"/>
              </a:rPr>
              <a:t>	that she will come</a:t>
            </a:r>
          </a:p>
          <a:p>
            <a:endParaRPr lang="en-GB" sz="1600" dirty="0"/>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3" name="Rectangle 2"/>
          <p:cNvSpPr/>
          <p:nvPr/>
        </p:nvSpPr>
        <p:spPr>
          <a:xfrm>
            <a:off x="3635896" y="4365104"/>
            <a:ext cx="5904656" cy="584775"/>
          </a:xfrm>
          <a:prstGeom prst="rect">
            <a:avLst/>
          </a:prstGeom>
        </p:spPr>
        <p:txBody>
          <a:bodyPr wrap="square">
            <a:spAutoFit/>
          </a:bodyPr>
          <a:lstStyle/>
          <a:p>
            <a:endParaRPr lang="en-GB" sz="1600" dirty="0" smtClean="0">
              <a:solidFill>
                <a:srgbClr val="C00000"/>
              </a:solidFill>
              <a:latin typeface="+mn-lt"/>
            </a:endParaRPr>
          </a:p>
          <a:p>
            <a:endParaRPr lang="en-GB" sz="1600" dirty="0">
              <a:solidFill>
                <a:srgbClr val="C00000"/>
              </a:solidFill>
              <a:latin typeface="+mn-lt"/>
            </a:endParaRPr>
          </a:p>
        </p:txBody>
      </p:sp>
    </p:spTree>
    <p:extLst>
      <p:ext uri="{BB962C8B-B14F-4D97-AF65-F5344CB8AC3E}">
        <p14:creationId xmlns:p14="http://schemas.microsoft.com/office/powerpoint/2010/main" val="3267907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624236" y="476672"/>
            <a:ext cx="5400600" cy="1815882"/>
          </a:xfrm>
          <a:prstGeom prst="rect">
            <a:avLst/>
          </a:prstGeom>
        </p:spPr>
        <p:txBody>
          <a:bodyPr wrap="square">
            <a:spAutoFit/>
          </a:bodyPr>
          <a:lstStyle/>
          <a:p>
            <a:r>
              <a:rPr lang="en-GB" sz="1400" dirty="0" smtClean="0">
                <a:solidFill>
                  <a:srgbClr val="C00000"/>
                </a:solidFill>
                <a:latin typeface="+mn-lt"/>
              </a:rPr>
              <a:t>Task </a:t>
            </a:r>
          </a:p>
          <a:p>
            <a:r>
              <a:rPr lang="en-GB" sz="1400" dirty="0" smtClean="0">
                <a:solidFill>
                  <a:srgbClr val="C00000"/>
                </a:solidFill>
                <a:latin typeface="+mn-lt"/>
              </a:rPr>
              <a:t>The </a:t>
            </a:r>
            <a:r>
              <a:rPr lang="en-GB" sz="1400" dirty="0">
                <a:solidFill>
                  <a:srgbClr val="C00000"/>
                </a:solidFill>
                <a:latin typeface="+mn-lt"/>
              </a:rPr>
              <a:t>exercise below contains only ten complete sentences.  They have been written without capital letters or full stops.  Copy the sentences into your jotter, using the correct punctuation.  </a:t>
            </a:r>
          </a:p>
          <a:p>
            <a:endParaRPr lang="en-GB" sz="1600" dirty="0"/>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3" name="Rectangle 2"/>
          <p:cNvSpPr/>
          <p:nvPr/>
        </p:nvSpPr>
        <p:spPr>
          <a:xfrm>
            <a:off x="3635896" y="4365104"/>
            <a:ext cx="5904656" cy="584775"/>
          </a:xfrm>
          <a:prstGeom prst="rect">
            <a:avLst/>
          </a:prstGeom>
        </p:spPr>
        <p:txBody>
          <a:bodyPr wrap="square">
            <a:spAutoFit/>
          </a:bodyPr>
          <a:lstStyle/>
          <a:p>
            <a:endParaRPr lang="en-GB" sz="1600" dirty="0" smtClean="0">
              <a:solidFill>
                <a:srgbClr val="C00000"/>
              </a:solidFill>
              <a:latin typeface="+mn-lt"/>
            </a:endParaRPr>
          </a:p>
          <a:p>
            <a:endParaRPr lang="en-GB" sz="1600" dirty="0">
              <a:solidFill>
                <a:srgbClr val="C00000"/>
              </a:solidFill>
              <a:latin typeface="+mn-lt"/>
            </a:endParaRPr>
          </a:p>
        </p:txBody>
      </p:sp>
      <p:sp>
        <p:nvSpPr>
          <p:cNvPr id="4" name="Rectangle 3"/>
          <p:cNvSpPr/>
          <p:nvPr/>
        </p:nvSpPr>
        <p:spPr>
          <a:xfrm>
            <a:off x="1619672" y="1502782"/>
            <a:ext cx="5832648" cy="2554545"/>
          </a:xfrm>
          <a:prstGeom prst="rect">
            <a:avLst/>
          </a:prstGeom>
        </p:spPr>
        <p:txBody>
          <a:bodyPr wrap="square">
            <a:spAutoFit/>
          </a:bodyPr>
          <a:lstStyle/>
          <a:p>
            <a:pPr marL="228600" indent="-228600">
              <a:spcAft>
                <a:spcPts val="0"/>
              </a:spcAft>
              <a:buFont typeface="+mj-lt"/>
              <a:buAutoNum type="arabicPeriod"/>
            </a:pPr>
            <a:r>
              <a:rPr lang="en-GB" sz="1600" dirty="0">
                <a:solidFill>
                  <a:srgbClr val="6600FF"/>
                </a:solidFill>
                <a:latin typeface="+mn-lt"/>
                <a:ea typeface="Times New Roman" panose="02020603050405020304" pitchFamily="18" charset="0"/>
                <a:cs typeface="Comic Sans MS" panose="030F0702030302020204" pitchFamily="66" charset="0"/>
              </a:rPr>
              <a:t>B</a:t>
            </a:r>
            <a:r>
              <a:rPr lang="en-GB" sz="1600" dirty="0" smtClean="0">
                <a:solidFill>
                  <a:srgbClr val="6600FF"/>
                </a:solidFill>
                <a:latin typeface="+mn-lt"/>
                <a:ea typeface="Times New Roman" panose="02020603050405020304" pitchFamily="18" charset="0"/>
                <a:cs typeface="Comic Sans MS" panose="030F0702030302020204" pitchFamily="66" charset="0"/>
              </a:rPr>
              <a:t>oth </a:t>
            </a:r>
            <a:r>
              <a:rPr lang="en-GB" sz="1600" dirty="0">
                <a:solidFill>
                  <a:srgbClr val="6600FF"/>
                </a:solidFill>
                <a:latin typeface="+mn-lt"/>
                <a:ea typeface="Times New Roman" panose="02020603050405020304" pitchFamily="18" charset="0"/>
                <a:cs typeface="Comic Sans MS" panose="030F0702030302020204" pitchFamily="66" charset="0"/>
              </a:rPr>
              <a:t>children are doing very well at </a:t>
            </a:r>
            <a:r>
              <a:rPr lang="en-GB" sz="1600" dirty="0" smtClean="0">
                <a:solidFill>
                  <a:srgbClr val="6600FF"/>
                </a:solidFill>
                <a:latin typeface="+mn-lt"/>
                <a:ea typeface="Times New Roman" panose="02020603050405020304" pitchFamily="18" charset="0"/>
                <a:cs typeface="Comic Sans MS" panose="030F0702030302020204" pitchFamily="66" charset="0"/>
              </a:rPr>
              <a:t>school.</a:t>
            </a:r>
            <a:endParaRPr lang="en-GB" sz="1600" dirty="0" smtClean="0">
              <a:solidFill>
                <a:srgbClr val="6600FF"/>
              </a:solidFill>
              <a:latin typeface="+mn-lt"/>
              <a:ea typeface="Times New Roman" panose="02020603050405020304" pitchFamily="18" charset="0"/>
            </a:endParaRPr>
          </a:p>
          <a:p>
            <a:pPr marL="228600" indent="-228600">
              <a:spcAft>
                <a:spcPts val="0"/>
              </a:spcAft>
              <a:buFont typeface="+mj-lt"/>
              <a:buAutoNum type="arabicPeriod"/>
            </a:pPr>
            <a:r>
              <a:rPr lang="en-GB" sz="1600" dirty="0">
                <a:solidFill>
                  <a:srgbClr val="6600FF"/>
                </a:solidFill>
                <a:latin typeface="+mn-lt"/>
                <a:ea typeface="Times New Roman" panose="02020603050405020304" pitchFamily="18" charset="0"/>
                <a:cs typeface="Comic Sans MS" panose="030F0702030302020204" pitchFamily="66" charset="0"/>
              </a:rPr>
              <a:t>H</a:t>
            </a:r>
            <a:r>
              <a:rPr lang="en-GB" sz="1600" dirty="0" smtClean="0">
                <a:solidFill>
                  <a:srgbClr val="6600FF"/>
                </a:solidFill>
                <a:latin typeface="+mn-lt"/>
                <a:ea typeface="Times New Roman" panose="02020603050405020304" pitchFamily="18" charset="0"/>
                <a:cs typeface="Comic Sans MS" panose="030F0702030302020204" pitchFamily="66" charset="0"/>
              </a:rPr>
              <a:t>e </a:t>
            </a:r>
            <a:r>
              <a:rPr lang="en-GB" sz="1600" dirty="0">
                <a:solidFill>
                  <a:srgbClr val="6600FF"/>
                </a:solidFill>
                <a:latin typeface="+mn-lt"/>
                <a:ea typeface="Times New Roman" panose="02020603050405020304" pitchFamily="18" charset="0"/>
                <a:cs typeface="Comic Sans MS" panose="030F0702030302020204" pitchFamily="66" charset="0"/>
              </a:rPr>
              <a:t>has been </a:t>
            </a:r>
            <a:r>
              <a:rPr lang="en-GB" sz="1600" dirty="0" smtClean="0">
                <a:solidFill>
                  <a:srgbClr val="6600FF"/>
                </a:solidFill>
                <a:latin typeface="+mn-lt"/>
                <a:ea typeface="Times New Roman" panose="02020603050405020304" pitchFamily="18" charset="0"/>
                <a:cs typeface="Comic Sans MS" panose="030F0702030302020204" pitchFamily="66" charset="0"/>
              </a:rPr>
              <a:t>promoted.</a:t>
            </a:r>
            <a:endParaRPr lang="en-GB" sz="1600" dirty="0" smtClean="0">
              <a:solidFill>
                <a:srgbClr val="6600FF"/>
              </a:solidFill>
              <a:latin typeface="+mn-lt"/>
              <a:ea typeface="Times New Roman" panose="02020603050405020304" pitchFamily="18" charset="0"/>
            </a:endParaRPr>
          </a:p>
          <a:p>
            <a:pPr marL="228600" indent="-228600">
              <a:spcAft>
                <a:spcPts val="0"/>
              </a:spcAft>
              <a:buFont typeface="+mj-lt"/>
              <a:buAutoNum type="arabicPeriod"/>
            </a:pPr>
            <a:r>
              <a:rPr lang="en-GB" sz="1600" dirty="0">
                <a:solidFill>
                  <a:srgbClr val="6600FF"/>
                </a:solidFill>
                <a:latin typeface="+mn-lt"/>
                <a:ea typeface="Times New Roman" panose="02020603050405020304" pitchFamily="18" charset="0"/>
                <a:cs typeface="Comic Sans MS" panose="030F0702030302020204" pitchFamily="66" charset="0"/>
              </a:rPr>
              <a:t>W</a:t>
            </a:r>
            <a:r>
              <a:rPr lang="en-GB" sz="1600" dirty="0" smtClean="0">
                <a:solidFill>
                  <a:srgbClr val="6600FF"/>
                </a:solidFill>
                <a:latin typeface="+mn-lt"/>
                <a:ea typeface="Times New Roman" panose="02020603050405020304" pitchFamily="18" charset="0"/>
                <a:cs typeface="Comic Sans MS" panose="030F0702030302020204" pitchFamily="66" charset="0"/>
              </a:rPr>
              <a:t>e </a:t>
            </a:r>
            <a:r>
              <a:rPr lang="en-GB" sz="1600" dirty="0">
                <a:solidFill>
                  <a:srgbClr val="6600FF"/>
                </a:solidFill>
                <a:latin typeface="+mn-lt"/>
                <a:ea typeface="Times New Roman" panose="02020603050405020304" pitchFamily="18" charset="0"/>
                <a:cs typeface="Comic Sans MS" panose="030F0702030302020204" pitchFamily="66" charset="0"/>
              </a:rPr>
              <a:t>know her </a:t>
            </a:r>
            <a:r>
              <a:rPr lang="en-GB" sz="1600" dirty="0" smtClean="0">
                <a:solidFill>
                  <a:srgbClr val="6600FF"/>
                </a:solidFill>
                <a:latin typeface="+mn-lt"/>
                <a:ea typeface="Times New Roman" panose="02020603050405020304" pitchFamily="18" charset="0"/>
                <a:cs typeface="Comic Sans MS" panose="030F0702030302020204" pitchFamily="66" charset="0"/>
              </a:rPr>
              <a:t>well.</a:t>
            </a:r>
            <a:endParaRPr lang="en-GB" sz="1600" dirty="0">
              <a:solidFill>
                <a:srgbClr val="6600FF"/>
              </a:solidFill>
              <a:latin typeface="+mn-lt"/>
              <a:ea typeface="Times New Roman" panose="02020603050405020304" pitchFamily="18" charset="0"/>
            </a:endParaRPr>
          </a:p>
          <a:p>
            <a:pPr marL="228600" indent="-228600">
              <a:spcAft>
                <a:spcPts val="0"/>
              </a:spcAft>
              <a:buFont typeface="+mj-lt"/>
              <a:buAutoNum type="arabicPeriod"/>
            </a:pPr>
            <a:r>
              <a:rPr lang="en-GB" sz="1600" dirty="0" smtClean="0">
                <a:solidFill>
                  <a:srgbClr val="6600FF"/>
                </a:solidFill>
                <a:latin typeface="+mn-lt"/>
                <a:ea typeface="Times New Roman" panose="02020603050405020304" pitchFamily="18" charset="0"/>
                <a:cs typeface="Comic Sans MS" panose="030F0702030302020204" pitchFamily="66" charset="0"/>
              </a:rPr>
              <a:t>Their </a:t>
            </a:r>
            <a:r>
              <a:rPr lang="en-GB" sz="1600" dirty="0">
                <a:solidFill>
                  <a:srgbClr val="6600FF"/>
                </a:solidFill>
                <a:latin typeface="+mn-lt"/>
                <a:ea typeface="Times New Roman" panose="02020603050405020304" pitchFamily="18" charset="0"/>
                <a:cs typeface="Comic Sans MS" panose="030F0702030302020204" pitchFamily="66" charset="0"/>
              </a:rPr>
              <a:t>house has been </a:t>
            </a:r>
            <a:r>
              <a:rPr lang="en-GB" sz="1600" dirty="0" smtClean="0">
                <a:solidFill>
                  <a:srgbClr val="6600FF"/>
                </a:solidFill>
                <a:latin typeface="+mn-lt"/>
                <a:ea typeface="Times New Roman" panose="02020603050405020304" pitchFamily="18" charset="0"/>
                <a:cs typeface="Comic Sans MS" panose="030F0702030302020204" pitchFamily="66" charset="0"/>
              </a:rPr>
              <a:t>sold.</a:t>
            </a:r>
            <a:endParaRPr lang="en-GB" sz="1600" dirty="0">
              <a:solidFill>
                <a:srgbClr val="6600FF"/>
              </a:solidFill>
              <a:latin typeface="+mn-lt"/>
              <a:ea typeface="Times New Roman" panose="02020603050405020304" pitchFamily="18" charset="0"/>
            </a:endParaRPr>
          </a:p>
          <a:p>
            <a:pPr marL="228600" indent="-228600">
              <a:spcAft>
                <a:spcPts val="0"/>
              </a:spcAft>
              <a:buFont typeface="+mj-lt"/>
              <a:buAutoNum type="arabicPeriod"/>
            </a:pPr>
            <a:r>
              <a:rPr lang="en-GB" sz="1600" dirty="0">
                <a:solidFill>
                  <a:srgbClr val="6600FF"/>
                </a:solidFill>
                <a:latin typeface="+mn-lt"/>
                <a:ea typeface="Times New Roman" panose="02020603050405020304" pitchFamily="18" charset="0"/>
                <a:cs typeface="Comic Sans MS" panose="030F0702030302020204" pitchFamily="66" charset="0"/>
              </a:rPr>
              <a:t>T</a:t>
            </a:r>
            <a:r>
              <a:rPr lang="en-GB" sz="1600" dirty="0" smtClean="0">
                <a:solidFill>
                  <a:srgbClr val="6600FF"/>
                </a:solidFill>
                <a:latin typeface="+mn-lt"/>
                <a:ea typeface="Times New Roman" panose="02020603050405020304" pitchFamily="18" charset="0"/>
                <a:cs typeface="Comic Sans MS" panose="030F0702030302020204" pitchFamily="66" charset="0"/>
              </a:rPr>
              <a:t>he story seemed rather far-fetched.</a:t>
            </a:r>
            <a:endParaRPr lang="en-GB" sz="1600" dirty="0" smtClean="0">
              <a:solidFill>
                <a:srgbClr val="6600FF"/>
              </a:solidFill>
              <a:latin typeface="+mn-lt"/>
              <a:ea typeface="Times New Roman" panose="02020603050405020304" pitchFamily="18" charset="0"/>
            </a:endParaRPr>
          </a:p>
          <a:p>
            <a:pPr marL="228600" indent="-228600">
              <a:spcAft>
                <a:spcPts val="0"/>
              </a:spcAft>
              <a:buFont typeface="+mj-lt"/>
              <a:buAutoNum type="arabicPeriod"/>
            </a:pPr>
            <a:r>
              <a:rPr lang="en-GB" sz="1600" dirty="0">
                <a:solidFill>
                  <a:srgbClr val="6600FF"/>
                </a:solidFill>
                <a:latin typeface="+mn-lt"/>
                <a:ea typeface="Times New Roman" panose="02020603050405020304" pitchFamily="18" charset="0"/>
                <a:cs typeface="Comic Sans MS" panose="030F0702030302020204" pitchFamily="66" charset="0"/>
              </a:rPr>
              <a:t>T</a:t>
            </a:r>
            <a:r>
              <a:rPr lang="en-GB" sz="1600" dirty="0" smtClean="0">
                <a:solidFill>
                  <a:srgbClr val="6600FF"/>
                </a:solidFill>
                <a:latin typeface="+mn-lt"/>
                <a:ea typeface="Times New Roman" panose="02020603050405020304" pitchFamily="18" charset="0"/>
                <a:cs typeface="Comic Sans MS" panose="030F0702030302020204" pitchFamily="66" charset="0"/>
              </a:rPr>
              <a:t>hey are not here.</a:t>
            </a:r>
            <a:endParaRPr lang="en-GB" sz="1600" dirty="0" smtClean="0">
              <a:solidFill>
                <a:srgbClr val="6600FF"/>
              </a:solidFill>
              <a:latin typeface="+mn-lt"/>
              <a:ea typeface="Times New Roman" panose="02020603050405020304" pitchFamily="18" charset="0"/>
            </a:endParaRPr>
          </a:p>
          <a:p>
            <a:pPr marL="228600" indent="-228600">
              <a:spcAft>
                <a:spcPts val="0"/>
              </a:spcAft>
              <a:buFont typeface="+mj-lt"/>
              <a:buAutoNum type="arabicPeriod"/>
            </a:pPr>
            <a:r>
              <a:rPr lang="en-GB" sz="1600" dirty="0">
                <a:solidFill>
                  <a:srgbClr val="6600FF"/>
                </a:solidFill>
                <a:latin typeface="+mn-lt"/>
                <a:ea typeface="Times New Roman" panose="02020603050405020304" pitchFamily="18" charset="0"/>
                <a:cs typeface="Comic Sans MS" panose="030F0702030302020204" pitchFamily="66" charset="0"/>
              </a:rPr>
              <a:t>T</a:t>
            </a:r>
            <a:r>
              <a:rPr lang="en-GB" sz="1600" dirty="0" smtClean="0">
                <a:solidFill>
                  <a:srgbClr val="6600FF"/>
                </a:solidFill>
                <a:latin typeface="+mn-lt"/>
                <a:ea typeface="Times New Roman" panose="02020603050405020304" pitchFamily="18" charset="0"/>
                <a:cs typeface="Comic Sans MS" panose="030F0702030302020204" pitchFamily="66" charset="0"/>
              </a:rPr>
              <a:t>hey apologised.</a:t>
            </a:r>
            <a:endParaRPr lang="en-GB" sz="1600" dirty="0" smtClean="0">
              <a:solidFill>
                <a:srgbClr val="6600FF"/>
              </a:solidFill>
              <a:latin typeface="+mn-lt"/>
              <a:ea typeface="Times New Roman" panose="02020603050405020304" pitchFamily="18" charset="0"/>
            </a:endParaRPr>
          </a:p>
          <a:p>
            <a:pPr marL="228600" indent="-228600">
              <a:spcAft>
                <a:spcPts val="0"/>
              </a:spcAft>
              <a:buFont typeface="+mj-lt"/>
              <a:buAutoNum type="arabicPeriod"/>
            </a:pPr>
            <a:r>
              <a:rPr lang="en-GB" sz="1600" dirty="0">
                <a:solidFill>
                  <a:srgbClr val="6600FF"/>
                </a:solidFill>
                <a:latin typeface="+mn-lt"/>
                <a:ea typeface="Times New Roman" panose="02020603050405020304" pitchFamily="18" charset="0"/>
                <a:cs typeface="Comic Sans MS" panose="030F0702030302020204" pitchFamily="66" charset="0"/>
              </a:rPr>
              <a:t>I</a:t>
            </a:r>
            <a:r>
              <a:rPr lang="en-GB" sz="1600" dirty="0" smtClean="0">
                <a:solidFill>
                  <a:srgbClr val="6600FF"/>
                </a:solidFill>
                <a:latin typeface="+mn-lt"/>
                <a:ea typeface="Times New Roman" panose="02020603050405020304" pitchFamily="18" charset="0"/>
                <a:cs typeface="Comic Sans MS" panose="030F0702030302020204" pitchFamily="66" charset="0"/>
              </a:rPr>
              <a:t>t cost me £2.</a:t>
            </a:r>
            <a:endParaRPr lang="en-GB" sz="1600" dirty="0" smtClean="0">
              <a:solidFill>
                <a:srgbClr val="6600FF"/>
              </a:solidFill>
              <a:latin typeface="+mn-lt"/>
              <a:ea typeface="Times New Roman" panose="02020603050405020304" pitchFamily="18" charset="0"/>
            </a:endParaRPr>
          </a:p>
          <a:p>
            <a:pPr marL="228600" indent="-228600">
              <a:spcAft>
                <a:spcPts val="0"/>
              </a:spcAft>
              <a:buFont typeface="+mj-lt"/>
              <a:buAutoNum type="arabicPeriod"/>
            </a:pPr>
            <a:r>
              <a:rPr lang="en-GB" sz="1600" dirty="0">
                <a:solidFill>
                  <a:srgbClr val="6600FF"/>
                </a:solidFill>
                <a:latin typeface="+mn-lt"/>
                <a:ea typeface="Times New Roman" panose="02020603050405020304" pitchFamily="18" charset="0"/>
                <a:cs typeface="Comic Sans MS" panose="030F0702030302020204" pitchFamily="66" charset="0"/>
              </a:rPr>
              <a:t>T</a:t>
            </a:r>
            <a:r>
              <a:rPr lang="en-GB" sz="1600" dirty="0" smtClean="0">
                <a:solidFill>
                  <a:srgbClr val="6600FF"/>
                </a:solidFill>
                <a:latin typeface="+mn-lt"/>
                <a:ea typeface="Times New Roman" panose="02020603050405020304" pitchFamily="18" charset="0"/>
                <a:cs typeface="Comic Sans MS" panose="030F0702030302020204" pitchFamily="66" charset="0"/>
              </a:rPr>
              <a:t>he headmaster will be late this morning.</a:t>
            </a:r>
            <a:endParaRPr lang="en-GB" sz="1600" dirty="0" smtClean="0">
              <a:solidFill>
                <a:srgbClr val="6600FF"/>
              </a:solidFill>
              <a:latin typeface="+mn-lt"/>
              <a:ea typeface="Times New Roman" panose="02020603050405020304" pitchFamily="18" charset="0"/>
            </a:endParaRPr>
          </a:p>
          <a:p>
            <a:pPr marL="228600" indent="-228600">
              <a:buFont typeface="+mj-lt"/>
              <a:buAutoNum type="arabicPeriod"/>
            </a:pPr>
            <a:r>
              <a:rPr lang="en-GB" sz="1600" dirty="0">
                <a:solidFill>
                  <a:srgbClr val="6600FF"/>
                </a:solidFill>
                <a:latin typeface="+mn-lt"/>
                <a:ea typeface="Times New Roman" panose="02020603050405020304" pitchFamily="18" charset="0"/>
                <a:cs typeface="Comic Sans MS" panose="030F0702030302020204" pitchFamily="66" charset="0"/>
              </a:rPr>
              <a:t> </a:t>
            </a:r>
            <a:r>
              <a:rPr lang="en-GB" sz="1600" dirty="0" smtClean="0">
                <a:solidFill>
                  <a:srgbClr val="6600FF"/>
                </a:solidFill>
                <a:latin typeface="+mn-lt"/>
                <a:ea typeface="Times New Roman" panose="02020603050405020304" pitchFamily="18" charset="0"/>
                <a:cs typeface="Comic Sans MS" panose="030F0702030302020204" pitchFamily="66" charset="0"/>
              </a:rPr>
              <a:t>Your </a:t>
            </a:r>
            <a:r>
              <a:rPr lang="en-GB" sz="1600" dirty="0">
                <a:solidFill>
                  <a:srgbClr val="6600FF"/>
                </a:solidFill>
                <a:latin typeface="+mn-lt"/>
                <a:ea typeface="Times New Roman" panose="02020603050405020304" pitchFamily="18" charset="0"/>
                <a:cs typeface="Comic Sans MS" panose="030F0702030302020204" pitchFamily="66" charset="0"/>
              </a:rPr>
              <a:t>car looks very </a:t>
            </a:r>
            <a:r>
              <a:rPr lang="en-GB" sz="1600" dirty="0" smtClean="0">
                <a:solidFill>
                  <a:srgbClr val="6600FF"/>
                </a:solidFill>
                <a:latin typeface="+mn-lt"/>
                <a:ea typeface="Times New Roman" panose="02020603050405020304" pitchFamily="18" charset="0"/>
                <a:cs typeface="Comic Sans MS" panose="030F0702030302020204" pitchFamily="66" charset="0"/>
              </a:rPr>
              <a:t>clean. </a:t>
            </a:r>
            <a:endParaRPr lang="en-GB" sz="1600" dirty="0">
              <a:solidFill>
                <a:srgbClr val="6600FF"/>
              </a:solidFill>
              <a:latin typeface="+mn-lt"/>
            </a:endParaRPr>
          </a:p>
        </p:txBody>
      </p:sp>
    </p:spTree>
    <p:extLst>
      <p:ext uri="{BB962C8B-B14F-4D97-AF65-F5344CB8AC3E}">
        <p14:creationId xmlns:p14="http://schemas.microsoft.com/office/powerpoint/2010/main" val="1304804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619672" y="702563"/>
            <a:ext cx="5400600" cy="1600438"/>
          </a:xfrm>
          <a:prstGeom prst="rect">
            <a:avLst/>
          </a:prstGeom>
        </p:spPr>
        <p:txBody>
          <a:bodyPr wrap="square">
            <a:spAutoFit/>
          </a:bodyPr>
          <a:lstStyle/>
          <a:p>
            <a:r>
              <a:rPr lang="en-GB" sz="1400" dirty="0" smtClean="0">
                <a:solidFill>
                  <a:srgbClr val="C00000"/>
                </a:solidFill>
                <a:latin typeface="+mn-lt"/>
              </a:rPr>
              <a:t>Task </a:t>
            </a:r>
          </a:p>
          <a:p>
            <a:r>
              <a:rPr lang="en-GB" sz="1400" dirty="0">
                <a:solidFill>
                  <a:srgbClr val="C00000"/>
                </a:solidFill>
                <a:latin typeface="+mn-lt"/>
              </a:rPr>
              <a:t>Punctuate the sentences that follow with a full stop, a question mark or exclamation mark as necessary.</a:t>
            </a:r>
          </a:p>
          <a:p>
            <a:endParaRPr lang="en-GB" sz="1600" dirty="0"/>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4" name="Rectangle 3"/>
          <p:cNvSpPr/>
          <p:nvPr/>
        </p:nvSpPr>
        <p:spPr>
          <a:xfrm>
            <a:off x="1619672" y="1502782"/>
            <a:ext cx="5832648" cy="2800767"/>
          </a:xfrm>
          <a:prstGeom prst="rect">
            <a:avLst/>
          </a:prstGeom>
        </p:spPr>
        <p:txBody>
          <a:bodyPr wrap="square">
            <a:spAutoFit/>
          </a:bodyPr>
          <a:lstStyle/>
          <a:p>
            <a:r>
              <a:rPr lang="en-GB" sz="1600" dirty="0"/>
              <a:t> </a:t>
            </a:r>
          </a:p>
          <a:p>
            <a:pPr marL="342900" indent="-342900">
              <a:buFont typeface="+mj-lt"/>
              <a:buAutoNum type="arabicPeriod"/>
            </a:pPr>
            <a:r>
              <a:rPr lang="en-GB" sz="1600" dirty="0">
                <a:solidFill>
                  <a:srgbClr val="6600FF"/>
                </a:solidFill>
                <a:latin typeface="+mn-lt"/>
              </a:rPr>
              <a:t>Would you like me to open a </a:t>
            </a:r>
            <a:r>
              <a:rPr lang="en-GB" sz="1600" dirty="0" smtClean="0">
                <a:solidFill>
                  <a:srgbClr val="6600FF"/>
                </a:solidFill>
                <a:latin typeface="+mn-lt"/>
              </a:rPr>
              <a:t>window?</a:t>
            </a:r>
            <a:endParaRPr lang="en-GB" sz="1600" dirty="0">
              <a:solidFill>
                <a:srgbClr val="6600FF"/>
              </a:solidFill>
              <a:latin typeface="+mn-lt"/>
            </a:endParaRPr>
          </a:p>
          <a:p>
            <a:pPr marL="342900" indent="-342900">
              <a:buFont typeface="+mj-lt"/>
              <a:buAutoNum type="arabicPeriod"/>
            </a:pPr>
            <a:r>
              <a:rPr lang="en-GB" sz="1600" dirty="0">
                <a:solidFill>
                  <a:srgbClr val="6600FF"/>
                </a:solidFill>
                <a:latin typeface="+mn-lt"/>
              </a:rPr>
              <a:t>Leave my bag </a:t>
            </a:r>
            <a:r>
              <a:rPr lang="en-GB" sz="1600" dirty="0" smtClean="0">
                <a:solidFill>
                  <a:srgbClr val="6600FF"/>
                </a:solidFill>
                <a:latin typeface="+mn-lt"/>
              </a:rPr>
              <a:t>alone!</a:t>
            </a:r>
            <a:r>
              <a:rPr lang="en-GB" sz="1600" dirty="0">
                <a:solidFill>
                  <a:srgbClr val="6600FF"/>
                </a:solidFill>
                <a:latin typeface="+mn-lt"/>
              </a:rPr>
              <a:t>			</a:t>
            </a:r>
          </a:p>
          <a:p>
            <a:pPr marL="342900" indent="-342900">
              <a:buFont typeface="+mj-lt"/>
              <a:buAutoNum type="arabicPeriod"/>
            </a:pPr>
            <a:r>
              <a:rPr lang="en-GB" sz="1600" dirty="0">
                <a:solidFill>
                  <a:srgbClr val="6600FF"/>
                </a:solidFill>
                <a:latin typeface="+mn-lt"/>
              </a:rPr>
              <a:t>He is a very kind </a:t>
            </a:r>
            <a:r>
              <a:rPr lang="en-GB" sz="1600" dirty="0" smtClean="0">
                <a:solidFill>
                  <a:srgbClr val="6600FF"/>
                </a:solidFill>
                <a:latin typeface="+mn-lt"/>
              </a:rPr>
              <a:t>man.</a:t>
            </a:r>
            <a:r>
              <a:rPr lang="en-GB" sz="1600" dirty="0">
                <a:solidFill>
                  <a:srgbClr val="6600FF"/>
                </a:solidFill>
                <a:latin typeface="+mn-lt"/>
              </a:rPr>
              <a:t>			</a:t>
            </a:r>
          </a:p>
          <a:p>
            <a:pPr marL="342900" indent="-342900">
              <a:buFont typeface="+mj-lt"/>
              <a:buAutoNum type="arabicPeriod"/>
            </a:pPr>
            <a:r>
              <a:rPr lang="en-GB" sz="1600" dirty="0">
                <a:solidFill>
                  <a:srgbClr val="6600FF"/>
                </a:solidFill>
                <a:latin typeface="+mn-lt"/>
              </a:rPr>
              <a:t>I should like to ask you some </a:t>
            </a:r>
            <a:r>
              <a:rPr lang="en-GB" sz="1600" dirty="0" smtClean="0">
                <a:solidFill>
                  <a:srgbClr val="6600FF"/>
                </a:solidFill>
                <a:latin typeface="+mn-lt"/>
              </a:rPr>
              <a:t>questions.</a:t>
            </a:r>
            <a:endParaRPr lang="en-GB" sz="1600" dirty="0">
              <a:solidFill>
                <a:srgbClr val="6600FF"/>
              </a:solidFill>
              <a:latin typeface="+mn-lt"/>
            </a:endParaRPr>
          </a:p>
          <a:p>
            <a:pPr marL="342900" indent="-342900">
              <a:buFont typeface="+mj-lt"/>
              <a:buAutoNum type="arabicPeriod"/>
            </a:pPr>
            <a:r>
              <a:rPr lang="en-GB" sz="1600" dirty="0">
                <a:solidFill>
                  <a:srgbClr val="6600FF"/>
                </a:solidFill>
                <a:latin typeface="+mn-lt"/>
              </a:rPr>
              <a:t>Oh no, I have lost my car </a:t>
            </a:r>
            <a:r>
              <a:rPr lang="en-GB" sz="1600" dirty="0" smtClean="0">
                <a:solidFill>
                  <a:srgbClr val="6600FF"/>
                </a:solidFill>
                <a:latin typeface="+mn-lt"/>
              </a:rPr>
              <a:t>keys!</a:t>
            </a:r>
            <a:endParaRPr lang="en-GB" sz="1600" dirty="0">
              <a:solidFill>
                <a:srgbClr val="6600FF"/>
              </a:solidFill>
              <a:latin typeface="+mn-lt"/>
            </a:endParaRPr>
          </a:p>
          <a:p>
            <a:pPr marL="342900" indent="-342900">
              <a:buFont typeface="+mj-lt"/>
              <a:buAutoNum type="arabicPeriod"/>
            </a:pPr>
            <a:r>
              <a:rPr lang="en-GB" sz="1600" dirty="0">
                <a:solidFill>
                  <a:srgbClr val="6600FF"/>
                </a:solidFill>
                <a:latin typeface="+mn-lt"/>
              </a:rPr>
              <a:t>What’s the </a:t>
            </a:r>
            <a:r>
              <a:rPr lang="en-GB" sz="1600" dirty="0" smtClean="0">
                <a:solidFill>
                  <a:srgbClr val="6600FF"/>
                </a:solidFill>
                <a:latin typeface="+mn-lt"/>
              </a:rPr>
              <a:t>time?</a:t>
            </a:r>
            <a:endParaRPr lang="en-GB" sz="1600" dirty="0">
              <a:solidFill>
                <a:srgbClr val="6600FF"/>
              </a:solidFill>
              <a:latin typeface="+mn-lt"/>
            </a:endParaRPr>
          </a:p>
          <a:p>
            <a:pPr marL="342900" indent="-342900">
              <a:buFont typeface="+mj-lt"/>
              <a:buAutoNum type="arabicPeriod"/>
            </a:pPr>
            <a:r>
              <a:rPr lang="en-GB" sz="1600" dirty="0">
                <a:solidFill>
                  <a:srgbClr val="6600FF"/>
                </a:solidFill>
                <a:latin typeface="+mn-lt"/>
              </a:rPr>
              <a:t>Do you know Michael </a:t>
            </a:r>
            <a:r>
              <a:rPr lang="en-GB" sz="1600" dirty="0" smtClean="0">
                <a:solidFill>
                  <a:srgbClr val="6600FF"/>
                </a:solidFill>
                <a:latin typeface="+mn-lt"/>
              </a:rPr>
              <a:t>well?</a:t>
            </a:r>
            <a:endParaRPr lang="en-GB" sz="1600" dirty="0">
              <a:solidFill>
                <a:srgbClr val="6600FF"/>
              </a:solidFill>
              <a:latin typeface="+mn-lt"/>
            </a:endParaRPr>
          </a:p>
          <a:p>
            <a:pPr marL="342900" indent="-342900">
              <a:buFont typeface="+mj-lt"/>
              <a:buAutoNum type="arabicPeriod"/>
            </a:pPr>
            <a:r>
              <a:rPr lang="en-GB" sz="1600" dirty="0">
                <a:solidFill>
                  <a:srgbClr val="6600FF"/>
                </a:solidFill>
                <a:latin typeface="+mn-lt"/>
              </a:rPr>
              <a:t>Fiona is playing netball </a:t>
            </a:r>
            <a:r>
              <a:rPr lang="en-GB" sz="1600" dirty="0" smtClean="0">
                <a:solidFill>
                  <a:srgbClr val="6600FF"/>
                </a:solidFill>
                <a:latin typeface="+mn-lt"/>
              </a:rPr>
              <a:t>today.</a:t>
            </a:r>
            <a:endParaRPr lang="en-GB" sz="1600" dirty="0">
              <a:solidFill>
                <a:srgbClr val="6600FF"/>
              </a:solidFill>
              <a:latin typeface="+mn-lt"/>
            </a:endParaRPr>
          </a:p>
          <a:p>
            <a:pPr marL="342900" indent="-342900">
              <a:buFont typeface="+mj-lt"/>
              <a:buAutoNum type="arabicPeriod"/>
            </a:pPr>
            <a:r>
              <a:rPr lang="en-GB" sz="1600" dirty="0">
                <a:solidFill>
                  <a:srgbClr val="6600FF"/>
                </a:solidFill>
                <a:latin typeface="+mn-lt"/>
              </a:rPr>
              <a:t>Have you decided what to </a:t>
            </a:r>
            <a:r>
              <a:rPr lang="en-GB" sz="1600" dirty="0" smtClean="0">
                <a:solidFill>
                  <a:srgbClr val="6600FF"/>
                </a:solidFill>
                <a:latin typeface="+mn-lt"/>
              </a:rPr>
              <a:t>do?</a:t>
            </a:r>
            <a:endParaRPr lang="en-GB" sz="1600" dirty="0">
              <a:solidFill>
                <a:srgbClr val="6600FF"/>
              </a:solidFill>
              <a:latin typeface="+mn-lt"/>
            </a:endParaRPr>
          </a:p>
          <a:p>
            <a:pPr marL="342900" indent="-342900">
              <a:buFont typeface="+mj-lt"/>
              <a:buAutoNum type="arabicPeriod"/>
            </a:pPr>
            <a:r>
              <a:rPr lang="en-GB" sz="1600" dirty="0">
                <a:solidFill>
                  <a:srgbClr val="6600FF"/>
                </a:solidFill>
                <a:latin typeface="+mn-lt"/>
              </a:rPr>
              <a:t>It’s a pity that you didn’t tell me this </a:t>
            </a:r>
            <a:r>
              <a:rPr lang="en-GB" sz="1600" dirty="0" smtClean="0">
                <a:solidFill>
                  <a:srgbClr val="6600FF"/>
                </a:solidFill>
                <a:latin typeface="+mn-lt"/>
              </a:rPr>
              <a:t>before.</a:t>
            </a:r>
            <a:endParaRPr lang="en-GB" sz="1600" dirty="0">
              <a:solidFill>
                <a:srgbClr val="6600FF"/>
              </a:solidFill>
              <a:latin typeface="+mn-lt"/>
            </a:endParaRPr>
          </a:p>
        </p:txBody>
      </p:sp>
    </p:spTree>
    <p:extLst>
      <p:ext uri="{BB962C8B-B14F-4D97-AF65-F5344CB8AC3E}">
        <p14:creationId xmlns:p14="http://schemas.microsoft.com/office/powerpoint/2010/main" val="156391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619672" y="702563"/>
            <a:ext cx="5400600" cy="1415772"/>
          </a:xfrm>
          <a:prstGeom prst="rect">
            <a:avLst/>
          </a:prstGeom>
        </p:spPr>
        <p:txBody>
          <a:bodyPr wrap="square">
            <a:spAutoFit/>
          </a:bodyPr>
          <a:lstStyle/>
          <a:p>
            <a:r>
              <a:rPr lang="en-GB" sz="1400" dirty="0" smtClean="0">
                <a:solidFill>
                  <a:srgbClr val="C00000"/>
                </a:solidFill>
                <a:latin typeface="+mn-lt"/>
              </a:rPr>
              <a:t>Task </a:t>
            </a:r>
          </a:p>
          <a:p>
            <a:r>
              <a:rPr lang="en-GB" sz="1400" dirty="0">
                <a:solidFill>
                  <a:srgbClr val="C00000"/>
                </a:solidFill>
                <a:latin typeface="+mn-lt"/>
              </a:rPr>
              <a:t>Incorporate these phrases and clauses into sentences.</a:t>
            </a:r>
          </a:p>
          <a:p>
            <a:endParaRPr lang="en-GB" sz="1600" dirty="0"/>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4" name="Rectangle 3"/>
          <p:cNvSpPr/>
          <p:nvPr/>
        </p:nvSpPr>
        <p:spPr>
          <a:xfrm>
            <a:off x="1619672" y="1502782"/>
            <a:ext cx="5832648" cy="1569660"/>
          </a:xfrm>
          <a:prstGeom prst="rect">
            <a:avLst/>
          </a:prstGeom>
        </p:spPr>
        <p:txBody>
          <a:bodyPr wrap="square">
            <a:spAutoFit/>
          </a:bodyPr>
          <a:lstStyle/>
          <a:p>
            <a:r>
              <a:rPr lang="en-GB" sz="1600" dirty="0">
                <a:solidFill>
                  <a:srgbClr val="6600FF"/>
                </a:solidFill>
                <a:latin typeface="+mn-lt"/>
              </a:rPr>
              <a:t>  </a:t>
            </a:r>
          </a:p>
          <a:p>
            <a:pPr marL="342900" indent="-342900">
              <a:buFont typeface="+mj-lt"/>
              <a:buAutoNum type="arabicPeriod"/>
            </a:pPr>
            <a:r>
              <a:rPr lang="en-GB" sz="1600" dirty="0" smtClean="0">
                <a:solidFill>
                  <a:srgbClr val="6600FF"/>
                </a:solidFill>
                <a:latin typeface="+mn-lt"/>
              </a:rPr>
              <a:t>sneezing </a:t>
            </a:r>
            <a:r>
              <a:rPr lang="en-GB" sz="1600" dirty="0">
                <a:solidFill>
                  <a:srgbClr val="6600FF"/>
                </a:solidFill>
                <a:latin typeface="+mn-lt"/>
              </a:rPr>
              <a:t>and coughing</a:t>
            </a:r>
          </a:p>
          <a:p>
            <a:pPr marL="342900" indent="-342900">
              <a:buFont typeface="+mj-lt"/>
              <a:buAutoNum type="arabicPeriod"/>
            </a:pPr>
            <a:r>
              <a:rPr lang="en-GB" sz="1600" dirty="0" smtClean="0">
                <a:solidFill>
                  <a:srgbClr val="6600FF"/>
                </a:solidFill>
                <a:latin typeface="+mn-lt"/>
              </a:rPr>
              <a:t>if </a:t>
            </a:r>
            <a:r>
              <a:rPr lang="en-GB" sz="1600" dirty="0">
                <a:solidFill>
                  <a:srgbClr val="6600FF"/>
                </a:solidFill>
                <a:latin typeface="+mn-lt"/>
              </a:rPr>
              <a:t>I can</a:t>
            </a:r>
          </a:p>
          <a:p>
            <a:pPr marL="342900" indent="-342900">
              <a:buFont typeface="+mj-lt"/>
              <a:buAutoNum type="arabicPeriod"/>
            </a:pPr>
            <a:r>
              <a:rPr lang="en-GB" sz="1600" dirty="0" smtClean="0">
                <a:solidFill>
                  <a:srgbClr val="6600FF"/>
                </a:solidFill>
                <a:latin typeface="+mn-lt"/>
              </a:rPr>
              <a:t>I </a:t>
            </a:r>
            <a:r>
              <a:rPr lang="en-GB" sz="1600" dirty="0">
                <a:solidFill>
                  <a:srgbClr val="6600FF"/>
                </a:solidFill>
                <a:latin typeface="+mn-lt"/>
              </a:rPr>
              <a:t>think he is learning to play the flute</a:t>
            </a:r>
          </a:p>
          <a:p>
            <a:pPr marL="342900" indent="-342900">
              <a:buFont typeface="+mj-lt"/>
              <a:buAutoNum type="arabicPeriod"/>
            </a:pPr>
            <a:r>
              <a:rPr lang="en-GB" sz="1600" dirty="0" smtClean="0">
                <a:solidFill>
                  <a:srgbClr val="6600FF"/>
                </a:solidFill>
                <a:latin typeface="+mn-lt"/>
              </a:rPr>
              <a:t>with </a:t>
            </a:r>
            <a:r>
              <a:rPr lang="en-GB" sz="1600" dirty="0">
                <a:solidFill>
                  <a:srgbClr val="6600FF"/>
                </a:solidFill>
                <a:latin typeface="+mn-lt"/>
              </a:rPr>
              <a:t>a nasty smile</a:t>
            </a:r>
          </a:p>
          <a:p>
            <a:pPr marL="342900" indent="-342900">
              <a:buFont typeface="+mj-lt"/>
              <a:buAutoNum type="arabicPeriod"/>
            </a:pPr>
            <a:r>
              <a:rPr lang="en-GB" sz="1600" dirty="0" smtClean="0">
                <a:solidFill>
                  <a:srgbClr val="6600FF"/>
                </a:solidFill>
                <a:latin typeface="+mn-lt"/>
              </a:rPr>
              <a:t>at </a:t>
            </a:r>
            <a:r>
              <a:rPr lang="en-GB" sz="1600" dirty="0">
                <a:solidFill>
                  <a:srgbClr val="6600FF"/>
                </a:solidFill>
                <a:latin typeface="+mn-lt"/>
              </a:rPr>
              <a:t>Christmas</a:t>
            </a:r>
          </a:p>
        </p:txBody>
      </p:sp>
      <p:sp>
        <p:nvSpPr>
          <p:cNvPr id="5" name="Rectangle 4"/>
          <p:cNvSpPr/>
          <p:nvPr/>
        </p:nvSpPr>
        <p:spPr>
          <a:xfrm>
            <a:off x="3011529" y="3573016"/>
            <a:ext cx="1944216" cy="1200329"/>
          </a:xfrm>
          <a:prstGeom prst="rect">
            <a:avLst/>
          </a:prstGeom>
        </p:spPr>
        <p:txBody>
          <a:bodyPr wrap="square">
            <a:spAutoFit/>
          </a:bodyPr>
          <a:lstStyle/>
          <a:p>
            <a:pPr lvl="0" algn="ctr"/>
            <a:r>
              <a:rPr lang="en-GB" dirty="0" smtClean="0">
                <a:solidFill>
                  <a:srgbClr val="6600FF"/>
                </a:solidFill>
                <a:latin typeface="+mn-lt"/>
              </a:rPr>
              <a:t>Let the teacher have a look!</a:t>
            </a:r>
          </a:p>
          <a:p>
            <a:pPr lvl="0" algn="ctr"/>
            <a:endParaRPr lang="en-GB" dirty="0">
              <a:solidFill>
                <a:srgbClr val="6600FF"/>
              </a:solidFill>
              <a:latin typeface="+mn-lt"/>
            </a:endParaRPr>
          </a:p>
          <a:p>
            <a:pPr lvl="0" algn="ctr"/>
            <a:endParaRPr lang="en-GB" dirty="0">
              <a:solidFill>
                <a:srgbClr val="6600FF"/>
              </a:solidFill>
              <a:latin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2498" y="3372741"/>
            <a:ext cx="1180237" cy="992363"/>
          </a:xfrm>
          <a:prstGeom prst="rect">
            <a:avLst/>
          </a:prstGeom>
        </p:spPr>
      </p:pic>
    </p:spTree>
    <p:extLst>
      <p:ext uri="{BB962C8B-B14F-4D97-AF65-F5344CB8AC3E}">
        <p14:creationId xmlns:p14="http://schemas.microsoft.com/office/powerpoint/2010/main" val="3076982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780928"/>
            <a:ext cx="9144000" cy="552450"/>
          </a:xfrm>
        </p:spPr>
        <p:txBody>
          <a:bodyPr/>
          <a:lstStyle/>
          <a:p>
            <a:r>
              <a:rPr lang="en-US" sz="4000" b="1" dirty="0" smtClean="0">
                <a:solidFill>
                  <a:srgbClr val="C00000"/>
                </a:solidFill>
                <a:latin typeface="+mn-lt"/>
              </a:rPr>
              <a:t>Question and Exclamation Marks</a:t>
            </a:r>
            <a:endParaRPr lang="en-US" sz="2800" dirty="0">
              <a:solidFill>
                <a:srgbClr val="C00000"/>
              </a:solidFill>
            </a:endParaRPr>
          </a:p>
        </p:txBody>
      </p:sp>
    </p:spTree>
    <p:extLst>
      <p:ext uri="{BB962C8B-B14F-4D97-AF65-F5344CB8AC3E}">
        <p14:creationId xmlns:p14="http://schemas.microsoft.com/office/powerpoint/2010/main" val="3219012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652464" y="631982"/>
            <a:ext cx="5400600" cy="2677656"/>
          </a:xfrm>
          <a:prstGeom prst="rect">
            <a:avLst/>
          </a:prstGeom>
        </p:spPr>
        <p:txBody>
          <a:bodyPr wrap="square">
            <a:spAutoFit/>
          </a:bodyPr>
          <a:lstStyle/>
          <a:p>
            <a:r>
              <a:rPr lang="en-GB" sz="1600" dirty="0" smtClean="0">
                <a:solidFill>
                  <a:srgbClr val="C00000"/>
                </a:solidFill>
                <a:latin typeface="+mn-lt"/>
              </a:rPr>
              <a:t>Question Marks </a:t>
            </a:r>
          </a:p>
          <a:p>
            <a:endParaRPr lang="en-GB" sz="1600" dirty="0">
              <a:solidFill>
                <a:srgbClr val="C00000"/>
              </a:solidFill>
              <a:latin typeface="+mn-lt"/>
            </a:endParaRPr>
          </a:p>
          <a:p>
            <a:r>
              <a:rPr lang="en-GB" sz="1600" dirty="0" smtClean="0">
                <a:solidFill>
                  <a:srgbClr val="C00000"/>
                </a:solidFill>
                <a:latin typeface="+mn-lt"/>
              </a:rPr>
              <a:t>All </a:t>
            </a:r>
            <a:r>
              <a:rPr lang="en-GB" sz="1600" dirty="0">
                <a:solidFill>
                  <a:srgbClr val="C00000"/>
                </a:solidFill>
                <a:latin typeface="+mn-lt"/>
              </a:rPr>
              <a:t>questions need question marks.  Questions often include the words </a:t>
            </a:r>
            <a:r>
              <a:rPr lang="en-GB" sz="1600" b="1" i="1" dirty="0">
                <a:solidFill>
                  <a:srgbClr val="C00000"/>
                </a:solidFill>
                <a:latin typeface="+mn-lt"/>
              </a:rPr>
              <a:t>what, where, why, when </a:t>
            </a:r>
            <a:r>
              <a:rPr lang="en-GB" sz="1600" dirty="0">
                <a:solidFill>
                  <a:srgbClr val="C00000"/>
                </a:solidFill>
                <a:latin typeface="+mn-lt"/>
              </a:rPr>
              <a:t>and</a:t>
            </a:r>
            <a:r>
              <a:rPr lang="en-GB" sz="1600" b="1" i="1" dirty="0">
                <a:solidFill>
                  <a:srgbClr val="C00000"/>
                </a:solidFill>
                <a:latin typeface="+mn-lt"/>
              </a:rPr>
              <a:t> how</a:t>
            </a:r>
            <a:r>
              <a:rPr lang="en-GB" sz="1600" dirty="0">
                <a:solidFill>
                  <a:srgbClr val="C00000"/>
                </a:solidFill>
                <a:latin typeface="+mn-lt"/>
              </a:rPr>
              <a:t>, but sometimes just depend on the way words are spoken. Simply raising the voice at the end of a sentence can turn the sentence into a question. </a:t>
            </a:r>
          </a:p>
          <a:p>
            <a:endParaRPr lang="en-GB" sz="1600" dirty="0"/>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Tree>
    <p:extLst>
      <p:ext uri="{BB962C8B-B14F-4D97-AF65-F5344CB8AC3E}">
        <p14:creationId xmlns:p14="http://schemas.microsoft.com/office/powerpoint/2010/main" val="296121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652464" y="631982"/>
            <a:ext cx="5400600" cy="1692771"/>
          </a:xfrm>
          <a:prstGeom prst="rect">
            <a:avLst/>
          </a:prstGeom>
        </p:spPr>
        <p:txBody>
          <a:bodyPr wrap="square">
            <a:spAutoFit/>
          </a:bodyPr>
          <a:lstStyle/>
          <a:p>
            <a:r>
              <a:rPr lang="en-GB" sz="1600" dirty="0" smtClean="0">
                <a:solidFill>
                  <a:srgbClr val="C00000"/>
                </a:solidFill>
                <a:latin typeface="+mn-lt"/>
              </a:rPr>
              <a:t>Task </a:t>
            </a:r>
          </a:p>
          <a:p>
            <a:r>
              <a:rPr lang="en-GB" sz="1400" dirty="0" smtClean="0">
                <a:solidFill>
                  <a:srgbClr val="C00000"/>
                </a:solidFill>
                <a:latin typeface="+mn-lt"/>
              </a:rPr>
              <a:t>Add </a:t>
            </a:r>
            <a:r>
              <a:rPr lang="en-GB" sz="1400" dirty="0">
                <a:solidFill>
                  <a:srgbClr val="C00000"/>
                </a:solidFill>
                <a:latin typeface="+mn-lt"/>
              </a:rPr>
              <a:t>one question mark to each of the sentence groups below (except the last).</a:t>
            </a:r>
          </a:p>
          <a:p>
            <a:endParaRPr lang="en-GB" sz="1600" dirty="0"/>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3" name="Rectangle 2"/>
          <p:cNvSpPr/>
          <p:nvPr/>
        </p:nvSpPr>
        <p:spPr>
          <a:xfrm>
            <a:off x="1665412" y="1412776"/>
            <a:ext cx="6264696" cy="3647152"/>
          </a:xfrm>
          <a:prstGeom prst="rect">
            <a:avLst/>
          </a:prstGeom>
        </p:spPr>
        <p:txBody>
          <a:bodyPr wrap="square">
            <a:spAutoFit/>
          </a:bodyPr>
          <a:lstStyle/>
          <a:p>
            <a:pPr>
              <a:spcAft>
                <a:spcPts val="0"/>
              </a:spcAft>
            </a:pPr>
            <a:r>
              <a:rPr lang="en-GB" sz="1100" b="1" dirty="0" smtClean="0">
                <a:solidFill>
                  <a:srgbClr val="6600FF"/>
                </a:solidFill>
                <a:latin typeface="+mn-lt"/>
                <a:ea typeface="Times New Roman" panose="02020603050405020304" pitchFamily="18" charset="0"/>
                <a:cs typeface="Comic Sans MS" panose="030F0702030302020204" pitchFamily="66" charset="0"/>
              </a:rPr>
              <a:t>Lost without Paul</a:t>
            </a:r>
            <a:endParaRPr lang="en-GB" sz="1100" dirty="0" smtClean="0">
              <a:solidFill>
                <a:srgbClr val="6600FF"/>
              </a:solidFill>
              <a:latin typeface="+mn-lt"/>
              <a:ea typeface="Times New Roman" panose="02020603050405020304" pitchFamily="18" charset="0"/>
            </a:endParaRPr>
          </a:p>
          <a:p>
            <a:pPr>
              <a:spcAft>
                <a:spcPts val="0"/>
              </a:spcAft>
            </a:pPr>
            <a:r>
              <a:rPr lang="en-GB" sz="1100" dirty="0" smtClean="0">
                <a:solidFill>
                  <a:srgbClr val="6600FF"/>
                </a:solidFill>
                <a:latin typeface="+mn-lt"/>
                <a:ea typeface="Times New Roman" panose="02020603050405020304" pitchFamily="18" charset="0"/>
                <a:cs typeface="Comic Sans MS" panose="030F0702030302020204" pitchFamily="66" charset="0"/>
              </a:rPr>
              <a:t> </a:t>
            </a:r>
            <a:endParaRPr lang="en-GB" sz="1100" dirty="0" smtClean="0">
              <a:solidFill>
                <a:srgbClr val="6600FF"/>
              </a:solidFill>
              <a:latin typeface="+mn-lt"/>
              <a:ea typeface="Times New Roman" panose="02020603050405020304" pitchFamily="18" charset="0"/>
            </a:endParaRPr>
          </a:p>
          <a:p>
            <a:pPr>
              <a:spcAft>
                <a:spcPts val="0"/>
              </a:spcAft>
            </a:pPr>
            <a:r>
              <a:rPr lang="en-GB" sz="1100" dirty="0" smtClean="0">
                <a:solidFill>
                  <a:srgbClr val="6600FF"/>
                </a:solidFill>
                <a:latin typeface="+mn-lt"/>
                <a:ea typeface="Times New Roman" panose="02020603050405020304" pitchFamily="18" charset="0"/>
                <a:cs typeface="Comic Sans MS" panose="030F0702030302020204" pitchFamily="66" charset="0"/>
              </a:rPr>
              <a:t>Tracey</a:t>
            </a:r>
            <a:r>
              <a:rPr lang="en-GB" sz="1100" dirty="0">
                <a:solidFill>
                  <a:srgbClr val="6600FF"/>
                </a:solidFill>
                <a:latin typeface="+mn-lt"/>
                <a:ea typeface="Times New Roman" panose="02020603050405020304" pitchFamily="18" charset="0"/>
                <a:cs typeface="Comic Sans MS" panose="030F0702030302020204" pitchFamily="66" charset="0"/>
              </a:rPr>
              <a:t>:	Excuse me, can you </a:t>
            </a:r>
            <a:r>
              <a:rPr lang="en-GB" sz="1100" dirty="0" smtClean="0">
                <a:solidFill>
                  <a:srgbClr val="6600FF"/>
                </a:solidFill>
                <a:latin typeface="+mn-lt"/>
                <a:ea typeface="Times New Roman" panose="02020603050405020304" pitchFamily="18" charset="0"/>
                <a:cs typeface="Comic Sans MS" panose="030F0702030302020204" pitchFamily="66" charset="0"/>
              </a:rPr>
              <a:t>help?  </a:t>
            </a:r>
            <a:r>
              <a:rPr lang="en-GB" sz="1100" dirty="0">
                <a:solidFill>
                  <a:srgbClr val="6600FF"/>
                </a:solidFill>
                <a:latin typeface="+mn-lt"/>
                <a:ea typeface="Times New Roman" panose="02020603050405020304" pitchFamily="18" charset="0"/>
                <a:cs typeface="Comic Sans MS" panose="030F0702030302020204" pitchFamily="66" charset="0"/>
              </a:rPr>
              <a:t>I’m lost.</a:t>
            </a:r>
            <a:endParaRPr lang="en-GB" sz="1100" dirty="0">
              <a:solidFill>
                <a:srgbClr val="6600FF"/>
              </a:solidFill>
              <a:latin typeface="+mn-lt"/>
              <a:ea typeface="Times New Roman" panose="02020603050405020304" pitchFamily="18" charset="0"/>
            </a:endParaRPr>
          </a:p>
          <a:p>
            <a:pPr>
              <a:spcAft>
                <a:spcPts val="0"/>
              </a:spcAft>
            </a:pPr>
            <a:r>
              <a:rPr lang="en-GB" sz="1100" dirty="0">
                <a:solidFill>
                  <a:srgbClr val="6600FF"/>
                </a:solidFill>
                <a:latin typeface="+mn-lt"/>
                <a:ea typeface="Times New Roman" panose="02020603050405020304" pitchFamily="18" charset="0"/>
                <a:cs typeface="Comic Sans MS" panose="030F0702030302020204" pitchFamily="66" charset="0"/>
              </a:rPr>
              <a:t>Alan:	</a:t>
            </a:r>
            <a:r>
              <a:rPr lang="en-GB" sz="1100" dirty="0" smtClean="0">
                <a:solidFill>
                  <a:srgbClr val="6600FF"/>
                </a:solidFill>
                <a:latin typeface="+mn-lt"/>
                <a:ea typeface="Times New Roman" panose="02020603050405020304" pitchFamily="18" charset="0"/>
                <a:cs typeface="Comic Sans MS" panose="030F0702030302020204" pitchFamily="66" charset="0"/>
              </a:rPr>
              <a:t>On </a:t>
            </a:r>
            <a:r>
              <a:rPr lang="en-GB" sz="1100" dirty="0">
                <a:solidFill>
                  <a:srgbClr val="6600FF"/>
                </a:solidFill>
                <a:latin typeface="+mn-lt"/>
                <a:ea typeface="Times New Roman" panose="02020603050405020304" pitchFamily="18" charset="0"/>
                <a:cs typeface="Comic Sans MS" panose="030F0702030302020204" pitchFamily="66" charset="0"/>
              </a:rPr>
              <a:t>dear. Are you very </a:t>
            </a:r>
            <a:r>
              <a:rPr lang="en-GB" sz="1100" dirty="0" smtClean="0">
                <a:solidFill>
                  <a:srgbClr val="6600FF"/>
                </a:solidFill>
                <a:latin typeface="+mn-lt"/>
                <a:ea typeface="Times New Roman" panose="02020603050405020304" pitchFamily="18" charset="0"/>
                <a:cs typeface="Comic Sans MS" panose="030F0702030302020204" pitchFamily="66" charset="0"/>
              </a:rPr>
              <a:t>lost?</a:t>
            </a:r>
            <a:endParaRPr lang="en-GB" sz="1100" dirty="0">
              <a:solidFill>
                <a:srgbClr val="6600FF"/>
              </a:solidFill>
              <a:latin typeface="+mn-lt"/>
              <a:ea typeface="Times New Roman" panose="02020603050405020304" pitchFamily="18" charset="0"/>
            </a:endParaRPr>
          </a:p>
          <a:p>
            <a:pPr>
              <a:spcAft>
                <a:spcPts val="0"/>
              </a:spcAft>
            </a:pPr>
            <a:r>
              <a:rPr lang="en-GB" sz="1100" dirty="0">
                <a:solidFill>
                  <a:srgbClr val="6600FF"/>
                </a:solidFill>
                <a:latin typeface="+mn-lt"/>
                <a:ea typeface="Times New Roman" panose="02020603050405020304" pitchFamily="18" charset="0"/>
                <a:cs typeface="Comic Sans MS" panose="030F0702030302020204" pitchFamily="66" charset="0"/>
              </a:rPr>
              <a:t>Tracey:	What do you </a:t>
            </a:r>
            <a:r>
              <a:rPr lang="en-GB" sz="1100" dirty="0" smtClean="0">
                <a:solidFill>
                  <a:srgbClr val="6600FF"/>
                </a:solidFill>
                <a:latin typeface="+mn-lt"/>
                <a:ea typeface="Times New Roman" panose="02020603050405020304" pitchFamily="18" charset="0"/>
                <a:cs typeface="Comic Sans MS" panose="030F0702030302020204" pitchFamily="66" charset="0"/>
              </a:rPr>
              <a:t>mean?  </a:t>
            </a:r>
            <a:r>
              <a:rPr lang="en-GB" sz="1100" dirty="0">
                <a:solidFill>
                  <a:srgbClr val="6600FF"/>
                </a:solidFill>
                <a:latin typeface="+mn-lt"/>
                <a:ea typeface="Times New Roman" panose="02020603050405020304" pitchFamily="18" charset="0"/>
                <a:cs typeface="Comic Sans MS" panose="030F0702030302020204" pitchFamily="66" charset="0"/>
              </a:rPr>
              <a:t>I’m just lost.</a:t>
            </a:r>
            <a:endParaRPr lang="en-GB" sz="1100" dirty="0">
              <a:solidFill>
                <a:srgbClr val="6600FF"/>
              </a:solidFill>
              <a:latin typeface="+mn-lt"/>
              <a:ea typeface="Times New Roman" panose="02020603050405020304" pitchFamily="18" charset="0"/>
            </a:endParaRPr>
          </a:p>
          <a:p>
            <a:pPr>
              <a:spcAft>
                <a:spcPts val="0"/>
              </a:spcAft>
            </a:pPr>
            <a:r>
              <a:rPr lang="en-GB" sz="1100" dirty="0">
                <a:solidFill>
                  <a:srgbClr val="6600FF"/>
                </a:solidFill>
                <a:latin typeface="+mn-lt"/>
                <a:ea typeface="Times New Roman" panose="02020603050405020304" pitchFamily="18" charset="0"/>
                <a:cs typeface="Comic Sans MS" panose="030F0702030302020204" pitchFamily="66" charset="0"/>
              </a:rPr>
              <a:t>Alan:	</a:t>
            </a:r>
            <a:r>
              <a:rPr lang="en-GB" sz="1100" dirty="0" smtClean="0">
                <a:solidFill>
                  <a:srgbClr val="6600FF"/>
                </a:solidFill>
                <a:latin typeface="+mn-lt"/>
                <a:ea typeface="Times New Roman" panose="02020603050405020304" pitchFamily="18" charset="0"/>
                <a:cs typeface="Comic Sans MS" panose="030F0702030302020204" pitchFamily="66" charset="0"/>
              </a:rPr>
              <a:t>Yes</a:t>
            </a:r>
            <a:r>
              <a:rPr lang="en-GB" sz="1100" dirty="0">
                <a:solidFill>
                  <a:srgbClr val="6600FF"/>
                </a:solidFill>
                <a:latin typeface="+mn-lt"/>
                <a:ea typeface="Times New Roman" panose="02020603050405020304" pitchFamily="18" charset="0"/>
                <a:cs typeface="Comic Sans MS" panose="030F0702030302020204" pitchFamily="66" charset="0"/>
              </a:rPr>
              <a:t>.  But are you a lot lost or only a little bit </a:t>
            </a:r>
            <a:r>
              <a:rPr lang="en-GB" sz="1100" dirty="0" smtClean="0">
                <a:solidFill>
                  <a:srgbClr val="6600FF"/>
                </a:solidFill>
                <a:latin typeface="+mn-lt"/>
                <a:ea typeface="Times New Roman" panose="02020603050405020304" pitchFamily="18" charset="0"/>
                <a:cs typeface="Comic Sans MS" panose="030F0702030302020204" pitchFamily="66" charset="0"/>
              </a:rPr>
              <a:t>lost?</a:t>
            </a:r>
            <a:endParaRPr lang="en-GB" sz="1100" dirty="0">
              <a:solidFill>
                <a:srgbClr val="6600FF"/>
              </a:solidFill>
              <a:latin typeface="+mn-lt"/>
              <a:ea typeface="Times New Roman" panose="02020603050405020304" pitchFamily="18" charset="0"/>
            </a:endParaRPr>
          </a:p>
          <a:p>
            <a:pPr>
              <a:spcAft>
                <a:spcPts val="0"/>
              </a:spcAft>
            </a:pPr>
            <a:r>
              <a:rPr lang="en-GB" sz="1100" dirty="0">
                <a:solidFill>
                  <a:srgbClr val="6600FF"/>
                </a:solidFill>
                <a:latin typeface="+mn-lt"/>
                <a:ea typeface="Times New Roman" panose="02020603050405020304" pitchFamily="18" charset="0"/>
                <a:cs typeface="Comic Sans MS" panose="030F0702030302020204" pitchFamily="66" charset="0"/>
              </a:rPr>
              <a:t>Tracey:	How can I </a:t>
            </a:r>
            <a:r>
              <a:rPr lang="en-GB" sz="1100" dirty="0" smtClean="0">
                <a:solidFill>
                  <a:srgbClr val="6600FF"/>
                </a:solidFill>
                <a:latin typeface="+mn-lt"/>
                <a:ea typeface="Times New Roman" panose="02020603050405020304" pitchFamily="18" charset="0"/>
                <a:cs typeface="Comic Sans MS" panose="030F0702030302020204" pitchFamily="66" charset="0"/>
              </a:rPr>
              <a:t>tell?  </a:t>
            </a:r>
            <a:r>
              <a:rPr lang="en-GB" sz="1100" dirty="0">
                <a:solidFill>
                  <a:srgbClr val="6600FF"/>
                </a:solidFill>
                <a:latin typeface="+mn-lt"/>
                <a:ea typeface="Times New Roman" panose="02020603050405020304" pitchFamily="18" charset="0"/>
                <a:cs typeface="Comic Sans MS" panose="030F0702030302020204" pitchFamily="66" charset="0"/>
              </a:rPr>
              <a:t>I don’t know where I am.</a:t>
            </a:r>
            <a:endParaRPr lang="en-GB" sz="1100" dirty="0">
              <a:solidFill>
                <a:srgbClr val="6600FF"/>
              </a:solidFill>
              <a:latin typeface="+mn-lt"/>
              <a:ea typeface="Times New Roman" panose="02020603050405020304" pitchFamily="18" charset="0"/>
            </a:endParaRPr>
          </a:p>
          <a:p>
            <a:pPr>
              <a:spcAft>
                <a:spcPts val="0"/>
              </a:spcAft>
            </a:pPr>
            <a:r>
              <a:rPr lang="en-GB" sz="1100" dirty="0">
                <a:solidFill>
                  <a:srgbClr val="6600FF"/>
                </a:solidFill>
                <a:latin typeface="+mn-lt"/>
                <a:ea typeface="Times New Roman" panose="02020603050405020304" pitchFamily="18" charset="0"/>
                <a:cs typeface="Comic Sans MS" panose="030F0702030302020204" pitchFamily="66" charset="0"/>
              </a:rPr>
              <a:t>Alan:	</a:t>
            </a:r>
            <a:r>
              <a:rPr lang="en-GB" sz="1100" dirty="0" smtClean="0">
                <a:solidFill>
                  <a:srgbClr val="6600FF"/>
                </a:solidFill>
                <a:latin typeface="+mn-lt"/>
                <a:ea typeface="Times New Roman" panose="02020603050405020304" pitchFamily="18" charset="0"/>
                <a:cs typeface="Comic Sans MS" panose="030F0702030302020204" pitchFamily="66" charset="0"/>
              </a:rPr>
              <a:t>Do </a:t>
            </a:r>
            <a:r>
              <a:rPr lang="en-GB" sz="1100" dirty="0">
                <a:solidFill>
                  <a:srgbClr val="6600FF"/>
                </a:solidFill>
                <a:latin typeface="+mn-lt"/>
                <a:ea typeface="Times New Roman" panose="02020603050405020304" pitchFamily="18" charset="0"/>
                <a:cs typeface="Comic Sans MS" panose="030F0702030302020204" pitchFamily="66" charset="0"/>
              </a:rPr>
              <a:t>you have a </a:t>
            </a:r>
            <a:r>
              <a:rPr lang="en-GB" sz="1100" dirty="0" smtClean="0">
                <a:solidFill>
                  <a:srgbClr val="6600FF"/>
                </a:solidFill>
                <a:latin typeface="+mn-lt"/>
                <a:ea typeface="Times New Roman" panose="02020603050405020304" pitchFamily="18" charset="0"/>
                <a:cs typeface="Comic Sans MS" panose="030F0702030302020204" pitchFamily="66" charset="0"/>
              </a:rPr>
              <a:t>ma?.  </a:t>
            </a:r>
            <a:r>
              <a:rPr lang="en-GB" sz="1100" dirty="0">
                <a:solidFill>
                  <a:srgbClr val="6600FF"/>
                </a:solidFill>
                <a:latin typeface="+mn-lt"/>
                <a:ea typeface="Times New Roman" panose="02020603050405020304" pitchFamily="18" charset="0"/>
                <a:cs typeface="Comic Sans MS" panose="030F0702030302020204" pitchFamily="66" charset="0"/>
              </a:rPr>
              <a:t>Maps can be useful when you are lost.</a:t>
            </a:r>
            <a:endParaRPr lang="en-GB" sz="1100" dirty="0">
              <a:solidFill>
                <a:srgbClr val="6600FF"/>
              </a:solidFill>
              <a:latin typeface="+mn-lt"/>
              <a:ea typeface="Times New Roman" panose="02020603050405020304" pitchFamily="18" charset="0"/>
            </a:endParaRPr>
          </a:p>
          <a:p>
            <a:pPr>
              <a:spcAft>
                <a:spcPts val="0"/>
              </a:spcAft>
            </a:pPr>
            <a:r>
              <a:rPr lang="en-GB" sz="1100" dirty="0">
                <a:solidFill>
                  <a:srgbClr val="6600FF"/>
                </a:solidFill>
                <a:latin typeface="+mn-lt"/>
                <a:ea typeface="Times New Roman" panose="02020603050405020304" pitchFamily="18" charset="0"/>
                <a:cs typeface="Comic Sans MS" panose="030F0702030302020204" pitchFamily="66" charset="0"/>
              </a:rPr>
              <a:t>Tracey:	If I had a map I wouldn’t be lost, would </a:t>
            </a:r>
            <a:r>
              <a:rPr lang="en-GB" sz="1100" dirty="0" smtClean="0">
                <a:solidFill>
                  <a:srgbClr val="6600FF"/>
                </a:solidFill>
                <a:latin typeface="+mn-lt"/>
                <a:ea typeface="Times New Roman" panose="02020603050405020304" pitchFamily="18" charset="0"/>
                <a:cs typeface="Comic Sans MS" panose="030F0702030302020204" pitchFamily="66" charset="0"/>
              </a:rPr>
              <a:t>I?  </a:t>
            </a:r>
            <a:r>
              <a:rPr lang="en-GB" sz="1100" dirty="0">
                <a:solidFill>
                  <a:srgbClr val="6600FF"/>
                </a:solidFill>
                <a:latin typeface="+mn-lt"/>
                <a:ea typeface="Times New Roman" panose="02020603050405020304" pitchFamily="18" charset="0"/>
                <a:cs typeface="Comic Sans MS" panose="030F0702030302020204" pitchFamily="66" charset="0"/>
              </a:rPr>
              <a:t>I had one, but 	</a:t>
            </a:r>
            <a:r>
              <a:rPr lang="en-GB" sz="1100" dirty="0" smtClean="0">
                <a:solidFill>
                  <a:srgbClr val="6600FF"/>
                </a:solidFill>
                <a:latin typeface="+mn-lt"/>
                <a:ea typeface="Times New Roman" panose="02020603050405020304" pitchFamily="18" charset="0"/>
                <a:cs typeface="Comic Sans MS" panose="030F0702030302020204" pitchFamily="66" charset="0"/>
              </a:rPr>
              <a:t>Paul </a:t>
            </a:r>
            <a:r>
              <a:rPr lang="en-GB" sz="1100" dirty="0">
                <a:solidFill>
                  <a:srgbClr val="6600FF"/>
                </a:solidFill>
                <a:latin typeface="+mn-lt"/>
                <a:ea typeface="Times New Roman" panose="02020603050405020304" pitchFamily="18" charset="0"/>
                <a:cs typeface="Comic Sans MS" panose="030F0702030302020204" pitchFamily="66" charset="0"/>
              </a:rPr>
              <a:t>ate it.</a:t>
            </a:r>
            <a:endParaRPr lang="en-GB" sz="1100" dirty="0">
              <a:solidFill>
                <a:srgbClr val="6600FF"/>
              </a:solidFill>
              <a:latin typeface="+mn-lt"/>
              <a:ea typeface="Times New Roman" panose="02020603050405020304" pitchFamily="18" charset="0"/>
            </a:endParaRPr>
          </a:p>
          <a:p>
            <a:pPr>
              <a:spcAft>
                <a:spcPts val="0"/>
              </a:spcAft>
            </a:pPr>
            <a:r>
              <a:rPr lang="en-GB" sz="1100" dirty="0">
                <a:solidFill>
                  <a:srgbClr val="6600FF"/>
                </a:solidFill>
                <a:latin typeface="+mn-lt"/>
                <a:ea typeface="Times New Roman" panose="02020603050405020304" pitchFamily="18" charset="0"/>
                <a:cs typeface="Comic Sans MS" panose="030F0702030302020204" pitchFamily="66" charset="0"/>
              </a:rPr>
              <a:t>Alan:	</a:t>
            </a:r>
            <a:r>
              <a:rPr lang="en-GB" sz="1100" dirty="0" smtClean="0">
                <a:solidFill>
                  <a:srgbClr val="6600FF"/>
                </a:solidFill>
                <a:latin typeface="+mn-lt"/>
                <a:ea typeface="Times New Roman" panose="02020603050405020304" pitchFamily="18" charset="0"/>
                <a:cs typeface="Comic Sans MS" panose="030F0702030302020204" pitchFamily="66" charset="0"/>
              </a:rPr>
              <a:t>That </a:t>
            </a:r>
            <a:r>
              <a:rPr lang="en-GB" sz="1100" dirty="0">
                <a:solidFill>
                  <a:srgbClr val="6600FF"/>
                </a:solidFill>
                <a:latin typeface="+mn-lt"/>
                <a:ea typeface="Times New Roman" panose="02020603050405020304" pitchFamily="18" charset="0"/>
                <a:cs typeface="Comic Sans MS" panose="030F0702030302020204" pitchFamily="66" charset="0"/>
              </a:rPr>
              <a:t>was a mistake.  Who is </a:t>
            </a:r>
            <a:r>
              <a:rPr lang="en-GB" sz="1100" dirty="0" smtClean="0">
                <a:solidFill>
                  <a:srgbClr val="6600FF"/>
                </a:solidFill>
                <a:latin typeface="+mn-lt"/>
                <a:ea typeface="Times New Roman" panose="02020603050405020304" pitchFamily="18" charset="0"/>
                <a:cs typeface="Comic Sans MS" panose="030F0702030302020204" pitchFamily="66" charset="0"/>
              </a:rPr>
              <a:t>Paul?</a:t>
            </a:r>
            <a:endParaRPr lang="en-GB" sz="1100" dirty="0">
              <a:solidFill>
                <a:srgbClr val="6600FF"/>
              </a:solidFill>
              <a:latin typeface="+mn-lt"/>
              <a:ea typeface="Times New Roman" panose="02020603050405020304" pitchFamily="18" charset="0"/>
            </a:endParaRPr>
          </a:p>
          <a:p>
            <a:pPr>
              <a:spcAft>
                <a:spcPts val="0"/>
              </a:spcAft>
            </a:pPr>
            <a:r>
              <a:rPr lang="en-GB" sz="1100" dirty="0">
                <a:solidFill>
                  <a:srgbClr val="6600FF"/>
                </a:solidFill>
                <a:latin typeface="+mn-lt"/>
                <a:ea typeface="Times New Roman" panose="02020603050405020304" pitchFamily="18" charset="0"/>
                <a:cs typeface="Comic Sans MS" panose="030F0702030302020204" pitchFamily="66" charset="0"/>
              </a:rPr>
              <a:t>Tracey:	He used to be my friend.  Have you seen him wandering </a:t>
            </a:r>
            <a:r>
              <a:rPr lang="en-GB" sz="1100" dirty="0" smtClean="0">
                <a:solidFill>
                  <a:srgbClr val="6600FF"/>
                </a:solidFill>
                <a:latin typeface="+mn-lt"/>
                <a:ea typeface="Times New Roman" panose="02020603050405020304" pitchFamily="18" charset="0"/>
                <a:cs typeface="Comic Sans MS" panose="030F0702030302020204" pitchFamily="66" charset="0"/>
              </a:rPr>
              <a:t>about?</a:t>
            </a:r>
            <a:endParaRPr lang="en-GB" sz="1100" dirty="0">
              <a:solidFill>
                <a:srgbClr val="6600FF"/>
              </a:solidFill>
              <a:latin typeface="+mn-lt"/>
              <a:ea typeface="Times New Roman" panose="02020603050405020304" pitchFamily="18" charset="0"/>
            </a:endParaRPr>
          </a:p>
          <a:p>
            <a:pPr>
              <a:spcAft>
                <a:spcPts val="0"/>
              </a:spcAft>
            </a:pPr>
            <a:r>
              <a:rPr lang="en-GB" sz="1100" dirty="0">
                <a:solidFill>
                  <a:srgbClr val="6600FF"/>
                </a:solidFill>
                <a:latin typeface="+mn-lt"/>
                <a:ea typeface="Times New Roman" panose="02020603050405020304" pitchFamily="18" charset="0"/>
                <a:cs typeface="Comic Sans MS" panose="030F0702030302020204" pitchFamily="66" charset="0"/>
              </a:rPr>
              <a:t>Alan:	</a:t>
            </a:r>
            <a:r>
              <a:rPr lang="en-GB" sz="1100" dirty="0" smtClean="0">
                <a:solidFill>
                  <a:srgbClr val="6600FF"/>
                </a:solidFill>
                <a:latin typeface="+mn-lt"/>
                <a:ea typeface="Times New Roman" panose="02020603050405020304" pitchFamily="18" charset="0"/>
                <a:cs typeface="Comic Sans MS" panose="030F0702030302020204" pitchFamily="66" charset="0"/>
              </a:rPr>
              <a:t>No</a:t>
            </a:r>
            <a:r>
              <a:rPr lang="en-GB" sz="1100" dirty="0">
                <a:solidFill>
                  <a:srgbClr val="6600FF"/>
                </a:solidFill>
                <a:latin typeface="+mn-lt"/>
                <a:ea typeface="Times New Roman" panose="02020603050405020304" pitchFamily="18" charset="0"/>
                <a:cs typeface="Comic Sans MS" panose="030F0702030302020204" pitchFamily="66" charset="0"/>
              </a:rPr>
              <a:t>.  When did you last see </a:t>
            </a:r>
            <a:r>
              <a:rPr lang="en-GB" sz="1100" dirty="0" smtClean="0">
                <a:solidFill>
                  <a:srgbClr val="6600FF"/>
                </a:solidFill>
                <a:latin typeface="+mn-lt"/>
                <a:ea typeface="Times New Roman" panose="02020603050405020304" pitchFamily="18" charset="0"/>
                <a:cs typeface="Comic Sans MS" panose="030F0702030302020204" pitchFamily="66" charset="0"/>
              </a:rPr>
              <a:t>him?</a:t>
            </a:r>
            <a:endParaRPr lang="en-GB" sz="1100" dirty="0">
              <a:solidFill>
                <a:srgbClr val="6600FF"/>
              </a:solidFill>
              <a:latin typeface="+mn-lt"/>
              <a:ea typeface="Times New Roman" panose="02020603050405020304" pitchFamily="18" charset="0"/>
            </a:endParaRPr>
          </a:p>
          <a:p>
            <a:pPr>
              <a:spcAft>
                <a:spcPts val="0"/>
              </a:spcAft>
            </a:pPr>
            <a:r>
              <a:rPr lang="en-GB" sz="1100" dirty="0">
                <a:solidFill>
                  <a:srgbClr val="6600FF"/>
                </a:solidFill>
                <a:latin typeface="+mn-lt"/>
                <a:ea typeface="Times New Roman" panose="02020603050405020304" pitchFamily="18" charset="0"/>
                <a:cs typeface="Comic Sans MS" panose="030F0702030302020204" pitchFamily="66" charset="0"/>
              </a:rPr>
              <a:t>Tracey:	When did I last see </a:t>
            </a:r>
            <a:r>
              <a:rPr lang="en-GB" sz="1100" dirty="0" smtClean="0">
                <a:solidFill>
                  <a:srgbClr val="6600FF"/>
                </a:solidFill>
                <a:latin typeface="+mn-lt"/>
                <a:ea typeface="Times New Roman" panose="02020603050405020304" pitchFamily="18" charset="0"/>
                <a:cs typeface="Comic Sans MS" panose="030F0702030302020204" pitchFamily="66" charset="0"/>
              </a:rPr>
              <a:t>him?  </a:t>
            </a:r>
            <a:r>
              <a:rPr lang="en-GB" sz="1100" dirty="0">
                <a:solidFill>
                  <a:srgbClr val="6600FF"/>
                </a:solidFill>
                <a:latin typeface="+mn-lt"/>
                <a:ea typeface="Times New Roman" panose="02020603050405020304" pitchFamily="18" charset="0"/>
                <a:cs typeface="Comic Sans MS" panose="030F0702030302020204" pitchFamily="66" charset="0"/>
              </a:rPr>
              <a:t>About five hours ago.</a:t>
            </a:r>
            <a:endParaRPr lang="en-GB" sz="1100" dirty="0">
              <a:solidFill>
                <a:srgbClr val="6600FF"/>
              </a:solidFill>
              <a:latin typeface="+mn-lt"/>
              <a:ea typeface="Times New Roman" panose="02020603050405020304" pitchFamily="18" charset="0"/>
            </a:endParaRPr>
          </a:p>
          <a:p>
            <a:pPr>
              <a:spcAft>
                <a:spcPts val="0"/>
              </a:spcAft>
            </a:pPr>
            <a:r>
              <a:rPr lang="en-GB" sz="1100" dirty="0">
                <a:solidFill>
                  <a:srgbClr val="6600FF"/>
                </a:solidFill>
                <a:latin typeface="+mn-lt"/>
                <a:ea typeface="Times New Roman" panose="02020603050405020304" pitchFamily="18" charset="0"/>
                <a:cs typeface="Comic Sans MS" panose="030F0702030302020204" pitchFamily="66" charset="0"/>
              </a:rPr>
              <a:t>Alan:	</a:t>
            </a:r>
            <a:r>
              <a:rPr lang="en-GB" sz="1100" dirty="0" smtClean="0">
                <a:solidFill>
                  <a:srgbClr val="6600FF"/>
                </a:solidFill>
                <a:latin typeface="+mn-lt"/>
                <a:ea typeface="Times New Roman" panose="02020603050405020304" pitchFamily="18" charset="0"/>
                <a:cs typeface="Comic Sans MS" panose="030F0702030302020204" pitchFamily="66" charset="0"/>
              </a:rPr>
              <a:t>He </a:t>
            </a:r>
            <a:r>
              <a:rPr lang="en-GB" sz="1100" dirty="0">
                <a:solidFill>
                  <a:srgbClr val="6600FF"/>
                </a:solidFill>
                <a:latin typeface="+mn-lt"/>
                <a:ea typeface="Times New Roman" panose="02020603050405020304" pitchFamily="18" charset="0"/>
                <a:cs typeface="Comic Sans MS" panose="030F0702030302020204" pitchFamily="66" charset="0"/>
              </a:rPr>
              <a:t>could be anywhere by now.  Do you know what I would </a:t>
            </a:r>
            <a:r>
              <a:rPr lang="en-GB" sz="1100" dirty="0" smtClean="0">
                <a:solidFill>
                  <a:srgbClr val="6600FF"/>
                </a:solidFill>
                <a:latin typeface="+mn-lt"/>
                <a:ea typeface="Times New Roman" panose="02020603050405020304" pitchFamily="18" charset="0"/>
                <a:cs typeface="Comic Sans MS" panose="030F0702030302020204" pitchFamily="66" charset="0"/>
              </a:rPr>
              <a:t>do?</a:t>
            </a:r>
            <a:endParaRPr lang="en-GB" sz="1100" dirty="0">
              <a:solidFill>
                <a:srgbClr val="6600FF"/>
              </a:solidFill>
              <a:latin typeface="+mn-lt"/>
              <a:ea typeface="Times New Roman" panose="02020603050405020304" pitchFamily="18" charset="0"/>
            </a:endParaRPr>
          </a:p>
          <a:p>
            <a:pPr>
              <a:spcAft>
                <a:spcPts val="0"/>
              </a:spcAft>
            </a:pPr>
            <a:r>
              <a:rPr lang="en-GB" sz="1100" dirty="0">
                <a:solidFill>
                  <a:srgbClr val="6600FF"/>
                </a:solidFill>
                <a:latin typeface="+mn-lt"/>
                <a:ea typeface="Times New Roman" panose="02020603050405020304" pitchFamily="18" charset="0"/>
                <a:cs typeface="Comic Sans MS" panose="030F0702030302020204" pitchFamily="66" charset="0"/>
              </a:rPr>
              <a:t>Tracey:	No.  Can you tell </a:t>
            </a:r>
            <a:r>
              <a:rPr lang="en-GB" sz="1100" dirty="0" smtClean="0">
                <a:solidFill>
                  <a:srgbClr val="6600FF"/>
                </a:solidFill>
                <a:latin typeface="+mn-lt"/>
                <a:ea typeface="Times New Roman" panose="02020603050405020304" pitchFamily="18" charset="0"/>
                <a:cs typeface="Comic Sans MS" panose="030F0702030302020204" pitchFamily="66" charset="0"/>
              </a:rPr>
              <a:t>me?</a:t>
            </a:r>
            <a:endParaRPr lang="en-GB" sz="1100" dirty="0">
              <a:solidFill>
                <a:srgbClr val="6600FF"/>
              </a:solidFill>
              <a:latin typeface="+mn-lt"/>
              <a:ea typeface="Times New Roman" panose="02020603050405020304" pitchFamily="18" charset="0"/>
            </a:endParaRPr>
          </a:p>
          <a:p>
            <a:pPr>
              <a:spcAft>
                <a:spcPts val="0"/>
              </a:spcAft>
            </a:pPr>
            <a:r>
              <a:rPr lang="en-GB" sz="1100" dirty="0">
                <a:solidFill>
                  <a:srgbClr val="6600FF"/>
                </a:solidFill>
                <a:latin typeface="+mn-lt"/>
                <a:ea typeface="Times New Roman" panose="02020603050405020304" pitchFamily="18" charset="0"/>
                <a:cs typeface="Comic Sans MS" panose="030F0702030302020204" pitchFamily="66" charset="0"/>
              </a:rPr>
              <a:t>Alan:	</a:t>
            </a:r>
            <a:r>
              <a:rPr lang="en-GB" sz="1100" dirty="0" smtClean="0">
                <a:solidFill>
                  <a:srgbClr val="6600FF"/>
                </a:solidFill>
                <a:latin typeface="+mn-lt"/>
                <a:ea typeface="Times New Roman" panose="02020603050405020304" pitchFamily="18" charset="0"/>
                <a:cs typeface="Comic Sans MS" panose="030F0702030302020204" pitchFamily="66" charset="0"/>
              </a:rPr>
              <a:t>Well </a:t>
            </a:r>
            <a:r>
              <a:rPr lang="en-GB" sz="1100" dirty="0">
                <a:solidFill>
                  <a:srgbClr val="6600FF"/>
                </a:solidFill>
                <a:latin typeface="+mn-lt"/>
                <a:ea typeface="Times New Roman" panose="02020603050405020304" pitchFamily="18" charset="0"/>
                <a:cs typeface="Comic Sans MS" panose="030F0702030302020204" pitchFamily="66" charset="0"/>
              </a:rPr>
              <a:t>if I was you, I’d ask someone for help.  Have you tried 		</a:t>
            </a:r>
            <a:r>
              <a:rPr lang="en-GB" sz="1100" dirty="0" smtClean="0">
                <a:solidFill>
                  <a:srgbClr val="6600FF"/>
                </a:solidFill>
                <a:latin typeface="+mn-lt"/>
                <a:ea typeface="Times New Roman" panose="02020603050405020304" pitchFamily="18" charset="0"/>
                <a:cs typeface="Comic Sans MS" panose="030F0702030302020204" pitchFamily="66" charset="0"/>
              </a:rPr>
              <a:t>that?</a:t>
            </a:r>
            <a:endParaRPr lang="en-GB" sz="1100" dirty="0">
              <a:solidFill>
                <a:srgbClr val="6600FF"/>
              </a:solidFill>
              <a:latin typeface="+mn-lt"/>
              <a:ea typeface="Times New Roman" panose="02020603050405020304" pitchFamily="18" charset="0"/>
            </a:endParaRPr>
          </a:p>
          <a:p>
            <a:pPr>
              <a:spcAft>
                <a:spcPts val="0"/>
              </a:spcAft>
            </a:pPr>
            <a:r>
              <a:rPr lang="en-GB" sz="1100" dirty="0">
                <a:solidFill>
                  <a:srgbClr val="6600FF"/>
                </a:solidFill>
                <a:latin typeface="+mn-lt"/>
                <a:ea typeface="Times New Roman" panose="02020603050405020304" pitchFamily="18" charset="0"/>
                <a:cs typeface="Comic Sans MS" panose="030F0702030302020204" pitchFamily="66" charset="0"/>
              </a:rPr>
              <a:t>Tracey:	Yes.  I asked you.  </a:t>
            </a:r>
            <a:r>
              <a:rPr lang="en-GB" sz="1100" dirty="0" smtClean="0">
                <a:solidFill>
                  <a:srgbClr val="6600FF"/>
                </a:solidFill>
                <a:latin typeface="+mn-lt"/>
                <a:ea typeface="Times New Roman" panose="02020603050405020304" pitchFamily="18" charset="0"/>
                <a:cs typeface="Comic Sans MS" panose="030F0702030302020204" pitchFamily="66" charset="0"/>
              </a:rPr>
              <a:t>Remember?</a:t>
            </a:r>
            <a:endParaRPr lang="en-GB" sz="1100" dirty="0">
              <a:solidFill>
                <a:srgbClr val="6600FF"/>
              </a:solidFill>
              <a:latin typeface="+mn-lt"/>
              <a:ea typeface="Times New Roman" panose="02020603050405020304" pitchFamily="18" charset="0"/>
            </a:endParaRPr>
          </a:p>
          <a:p>
            <a:pPr>
              <a:spcAft>
                <a:spcPts val="0"/>
              </a:spcAft>
            </a:pPr>
            <a:r>
              <a:rPr lang="en-GB" sz="1100" dirty="0">
                <a:solidFill>
                  <a:srgbClr val="6600FF"/>
                </a:solidFill>
                <a:latin typeface="+mn-lt"/>
                <a:ea typeface="Times New Roman" panose="02020603050405020304" pitchFamily="18" charset="0"/>
                <a:cs typeface="Comic Sans MS" panose="030F0702030302020204" pitchFamily="66" charset="0"/>
              </a:rPr>
              <a:t>Alan:	</a:t>
            </a:r>
            <a:r>
              <a:rPr lang="en-GB" sz="1100" dirty="0" smtClean="0">
                <a:solidFill>
                  <a:srgbClr val="6600FF"/>
                </a:solidFill>
                <a:latin typeface="+mn-lt"/>
                <a:ea typeface="Times New Roman" panose="02020603050405020304" pitchFamily="18" charset="0"/>
                <a:cs typeface="Comic Sans MS" panose="030F0702030302020204" pitchFamily="66" charset="0"/>
              </a:rPr>
              <a:t>Oh</a:t>
            </a:r>
            <a:r>
              <a:rPr lang="en-GB" sz="1100" dirty="0">
                <a:solidFill>
                  <a:srgbClr val="6600FF"/>
                </a:solidFill>
                <a:latin typeface="+mn-lt"/>
                <a:ea typeface="Times New Roman" panose="02020603050405020304" pitchFamily="18" charset="0"/>
                <a:cs typeface="Comic Sans MS" panose="030F0702030302020204" pitchFamily="66" charset="0"/>
              </a:rPr>
              <a:t>, that’s no good.  Want to know </a:t>
            </a:r>
            <a:r>
              <a:rPr lang="en-GB" sz="1100" dirty="0" smtClean="0">
                <a:solidFill>
                  <a:srgbClr val="6600FF"/>
                </a:solidFill>
                <a:latin typeface="+mn-lt"/>
                <a:ea typeface="Times New Roman" panose="02020603050405020304" pitchFamily="18" charset="0"/>
                <a:cs typeface="Comic Sans MS" panose="030F0702030302020204" pitchFamily="66" charset="0"/>
              </a:rPr>
              <a:t>why?</a:t>
            </a:r>
            <a:endParaRPr lang="en-GB" sz="1100" dirty="0">
              <a:solidFill>
                <a:srgbClr val="6600FF"/>
              </a:solidFill>
              <a:latin typeface="+mn-lt"/>
              <a:ea typeface="Times New Roman" panose="02020603050405020304" pitchFamily="18" charset="0"/>
            </a:endParaRPr>
          </a:p>
          <a:p>
            <a:pPr>
              <a:spcAft>
                <a:spcPts val="0"/>
              </a:spcAft>
            </a:pPr>
            <a:r>
              <a:rPr lang="en-GB" sz="1100" dirty="0">
                <a:solidFill>
                  <a:srgbClr val="6600FF"/>
                </a:solidFill>
                <a:latin typeface="+mn-lt"/>
                <a:ea typeface="Times New Roman" panose="02020603050405020304" pitchFamily="18" charset="0"/>
                <a:cs typeface="Comic Sans MS" panose="030F0702030302020204" pitchFamily="66" charset="0"/>
              </a:rPr>
              <a:t>Tracey:	</a:t>
            </a:r>
            <a:r>
              <a:rPr lang="en-GB" sz="1100" dirty="0" smtClean="0">
                <a:solidFill>
                  <a:srgbClr val="6600FF"/>
                </a:solidFill>
                <a:latin typeface="+mn-lt"/>
                <a:ea typeface="Times New Roman" panose="02020603050405020304" pitchFamily="18" charset="0"/>
                <a:cs typeface="Comic Sans MS" panose="030F0702030302020204" pitchFamily="66" charset="0"/>
              </a:rPr>
              <a:t>Why?  </a:t>
            </a:r>
            <a:r>
              <a:rPr lang="en-GB" sz="1100" dirty="0">
                <a:solidFill>
                  <a:srgbClr val="6600FF"/>
                </a:solidFill>
                <a:latin typeface="+mn-lt"/>
                <a:ea typeface="Times New Roman" panose="02020603050405020304" pitchFamily="18" charset="0"/>
                <a:cs typeface="Comic Sans MS" panose="030F0702030302020204" pitchFamily="66" charset="0"/>
              </a:rPr>
              <a:t>There has to be a good reason.</a:t>
            </a:r>
            <a:endParaRPr lang="en-GB" sz="1100" dirty="0">
              <a:solidFill>
                <a:srgbClr val="6600FF"/>
              </a:solidFill>
              <a:latin typeface="+mn-lt"/>
              <a:ea typeface="Times New Roman" panose="02020603050405020304" pitchFamily="18" charset="0"/>
            </a:endParaRPr>
          </a:p>
          <a:p>
            <a:pPr>
              <a:spcAft>
                <a:spcPts val="0"/>
              </a:spcAft>
            </a:pPr>
            <a:r>
              <a:rPr lang="en-GB" sz="1100" dirty="0">
                <a:solidFill>
                  <a:srgbClr val="6600FF"/>
                </a:solidFill>
                <a:latin typeface="+mn-lt"/>
                <a:ea typeface="Times New Roman" panose="02020603050405020304" pitchFamily="18" charset="0"/>
                <a:cs typeface="Comic Sans MS" panose="030F0702030302020204" pitchFamily="66" charset="0"/>
              </a:rPr>
              <a:t>Alan:	</a:t>
            </a:r>
            <a:r>
              <a:rPr lang="en-GB" sz="1100" dirty="0" smtClean="0">
                <a:solidFill>
                  <a:srgbClr val="6600FF"/>
                </a:solidFill>
                <a:latin typeface="+mn-lt"/>
                <a:ea typeface="Times New Roman" panose="02020603050405020304" pitchFamily="18" charset="0"/>
                <a:cs typeface="Comic Sans MS" panose="030F0702030302020204" pitchFamily="66" charset="0"/>
              </a:rPr>
              <a:t>There </a:t>
            </a:r>
            <a:r>
              <a:rPr lang="en-GB" sz="1100" dirty="0">
                <a:solidFill>
                  <a:srgbClr val="6600FF"/>
                </a:solidFill>
                <a:latin typeface="+mn-lt"/>
                <a:ea typeface="Times New Roman" panose="02020603050405020304" pitchFamily="18" charset="0"/>
                <a:cs typeface="Comic Sans MS" panose="030F0702030302020204" pitchFamily="66" charset="0"/>
              </a:rPr>
              <a:t>is.  I’m lost too.</a:t>
            </a:r>
            <a:endParaRPr lang="en-GB" sz="1100" dirty="0">
              <a:solidFill>
                <a:srgbClr val="6600FF"/>
              </a:solidFill>
              <a:effectLst/>
              <a:latin typeface="+mn-lt"/>
              <a:ea typeface="Times New Roman" panose="02020603050405020304" pitchFamily="18" charset="0"/>
            </a:endParaRPr>
          </a:p>
        </p:txBody>
      </p:sp>
    </p:spTree>
    <p:extLst>
      <p:ext uri="{BB962C8B-B14F-4D97-AF65-F5344CB8AC3E}">
        <p14:creationId xmlns:p14="http://schemas.microsoft.com/office/powerpoint/2010/main" val="1310235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619672" y="382397"/>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8" name="Rectangle 7"/>
          <p:cNvSpPr/>
          <p:nvPr/>
        </p:nvSpPr>
        <p:spPr>
          <a:xfrm>
            <a:off x="1619672" y="480243"/>
            <a:ext cx="5400600" cy="1169551"/>
          </a:xfrm>
          <a:prstGeom prst="rect">
            <a:avLst/>
          </a:prstGeom>
        </p:spPr>
        <p:txBody>
          <a:bodyPr wrap="square">
            <a:spAutoFit/>
          </a:bodyPr>
          <a:lstStyle/>
          <a:p>
            <a:r>
              <a:rPr lang="en-GB" sz="1600" dirty="0" smtClean="0">
                <a:solidFill>
                  <a:srgbClr val="C00000"/>
                </a:solidFill>
                <a:latin typeface="+mn-lt"/>
              </a:rPr>
              <a:t>Task </a:t>
            </a:r>
          </a:p>
          <a:p>
            <a:r>
              <a:rPr lang="en-GB" sz="1400" dirty="0" smtClean="0">
                <a:solidFill>
                  <a:srgbClr val="C00000"/>
                </a:solidFill>
                <a:latin typeface="+mn-lt"/>
              </a:rPr>
              <a:t>Add </a:t>
            </a:r>
            <a:r>
              <a:rPr lang="en-GB" sz="1400" dirty="0">
                <a:solidFill>
                  <a:srgbClr val="C00000"/>
                </a:solidFill>
                <a:latin typeface="+mn-lt"/>
              </a:rPr>
              <a:t>one question mark to each of the sentence groups </a:t>
            </a:r>
            <a:r>
              <a:rPr lang="en-GB" sz="1400" dirty="0" smtClean="0">
                <a:solidFill>
                  <a:srgbClr val="C00000"/>
                </a:solidFill>
                <a:latin typeface="+mn-lt"/>
              </a:rPr>
              <a:t>below</a:t>
            </a:r>
            <a:endParaRPr lang="en-GB" sz="1600" dirty="0"/>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6" name="Rectangle 3"/>
          <p:cNvSpPr>
            <a:spLocks noChangeArrowheads="1"/>
          </p:cNvSpPr>
          <p:nvPr/>
        </p:nvSpPr>
        <p:spPr bwMode="auto">
          <a:xfrm>
            <a:off x="1331640" y="979536"/>
            <a:ext cx="640871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Questions </a:t>
            </a:r>
            <a:r>
              <a:rPr kumimoji="0" lang="en-GB" altLang="en-US" sz="1200" b="1" i="0" u="none" strike="noStrike" cap="none" normalizeH="0" baseline="0" dirty="0" err="1" smtClean="0">
                <a:ln>
                  <a:noFill/>
                </a:ln>
                <a:solidFill>
                  <a:srgbClr val="6600FF"/>
                </a:solidFill>
                <a:effectLst/>
                <a:latin typeface="+mn-lt"/>
                <a:ea typeface="Times New Roman" panose="02020603050405020304" pitchFamily="18" charset="0"/>
                <a:cs typeface="Comic Sans MS" panose="030F0702030302020204" pitchFamily="66" charset="0"/>
              </a:rPr>
              <a:t>Questions</a:t>
            </a:r>
            <a:r>
              <a:rPr kumimoji="0" lang="en-GB" altLang="en-US" sz="12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Mr Side:</a:t>
            </a:r>
            <a:r>
              <a:rPr lang="en-GB" altLang="en-US" sz="1200" dirty="0">
                <a:solidFill>
                  <a:srgbClr val="6600FF"/>
                </a:solidFill>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Well done, Jade. Now then, where would I find the capital of Japan?</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Darren:</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Please, Sir, can I answer, Sir?</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Mr Side:</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Certainly, Darren.  What is the answer?</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Darren:</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Please, Sir, would you find the capital of Japan in Japan, Sir?</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Mr Side:</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Are you playing the fool, Darren?</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Darren:</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No, Sir.  Of course not, Sir.  I mean, you wouldn’t find the capital of Japan in America or Spain would you, Sir?</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Mr Side:</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Are you all right, Darren? You’re normally quite a sensible boy.</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Darren:</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I’m fine, Sir.  Japan’s an interesting country, isn’t it, Sir?</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Mr Side:</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It certainly is. Like Britain, Japan is a series of islands.  It’s capital is Tokyo. Does anybody know where I would find Tokyo on the map?</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Darren:</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Please, Sir, I know.  Would it be on one of the islands, Sir?</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Mr Side:</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Darren, I am becoming very, very cross.  Are you sure you’re not playing the fool?</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Darren:</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No, Sir. I mean, the capital of Japan wouldn’t be in the sea, would it?</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Mr Side:</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That’s it!  I’ve had enough! Any more nonsense and I will send you to the Head Teacher.  Do you understand?</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Darren:</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Yes, Sir.  Please, Sir?</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Mr Side:</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Enough!  No more questions.  Is that clear?</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Darren:</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Yes, Sir.  Sorry, Sir.  Can I just ask?</a:t>
            </a:r>
            <a:endParaRPr kumimoji="0" lang="en-GB" altLang="en-US" sz="1200" b="0" i="0" u="none" strike="noStrike" cap="none" normalizeH="0" baseline="0" dirty="0" smtClean="0">
              <a:ln>
                <a:noFill/>
              </a:ln>
              <a:solidFill>
                <a:srgbClr val="6600FF"/>
              </a:solidFill>
              <a:effectLst/>
              <a:latin typeface="+mn-lt"/>
            </a:endParaRPr>
          </a:p>
        </p:txBody>
      </p:sp>
    </p:spTree>
    <p:extLst>
      <p:ext uri="{BB962C8B-B14F-4D97-AF65-F5344CB8AC3E}">
        <p14:creationId xmlns:p14="http://schemas.microsoft.com/office/powerpoint/2010/main" val="191068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19672" y="620688"/>
            <a:ext cx="5400600" cy="2431435"/>
          </a:xfrm>
          <a:prstGeom prst="rect">
            <a:avLst/>
          </a:prstGeom>
        </p:spPr>
        <p:txBody>
          <a:bodyPr wrap="square">
            <a:spAutoFit/>
          </a:bodyPr>
          <a:lstStyle/>
          <a:p>
            <a:r>
              <a:rPr lang="en-GB" sz="1600" b="1" dirty="0" smtClean="0">
                <a:solidFill>
                  <a:srgbClr val="C00000"/>
                </a:solidFill>
                <a:latin typeface="+mn-lt"/>
              </a:rPr>
              <a:t>Exclamation Marks</a:t>
            </a:r>
          </a:p>
          <a:p>
            <a:endParaRPr lang="en-GB" sz="1600" dirty="0" smtClean="0">
              <a:solidFill>
                <a:srgbClr val="C00000"/>
              </a:solidFill>
              <a:latin typeface="+mn-lt"/>
            </a:endParaRPr>
          </a:p>
          <a:p>
            <a:r>
              <a:rPr lang="en-GB" sz="1600" dirty="0">
                <a:solidFill>
                  <a:srgbClr val="C00000"/>
                </a:solidFill>
                <a:latin typeface="+mn-lt"/>
              </a:rPr>
              <a:t>Exclamation marks are used to give extra emphasis to particular statements.  They can indicate strong feelings such as surprise, joy, anger, pain etc.  Add exclamation marks to this dialogue.  Think carefully about whether the speaker is excited or calm.</a:t>
            </a:r>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Tree>
    <p:extLst>
      <p:ext uri="{BB962C8B-B14F-4D97-AF65-F5344CB8AC3E}">
        <p14:creationId xmlns:p14="http://schemas.microsoft.com/office/powerpoint/2010/main" val="108814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907704" y="404664"/>
            <a:ext cx="8305800" cy="457200"/>
          </a:xfrm>
          <a:prstGeom prst="rect">
            <a:avLst/>
          </a:prstGeom>
        </p:spPr>
        <p:txBody>
          <a:bodyPr/>
          <a:lst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a:lstStyle>
          <a:p>
            <a:endParaRPr lang="en-US" kern="0" dirty="0"/>
          </a:p>
        </p:txBody>
      </p:sp>
      <p:sp>
        <p:nvSpPr>
          <p:cNvPr id="3" name="Rectangle 5"/>
          <p:cNvSpPr txBox="1">
            <a:spLocks noChangeArrowheads="1"/>
          </p:cNvSpPr>
          <p:nvPr/>
        </p:nvSpPr>
        <p:spPr>
          <a:xfrm>
            <a:off x="2051720" y="1052736"/>
            <a:ext cx="5184576" cy="4114800"/>
          </a:xfrm>
          <a:prstGeom prst="rect">
            <a:avLst/>
          </a:prstGeom>
        </p:spPr>
        <p:txBody>
          <a:bodyPr/>
          <a:lst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r>
              <a:rPr lang="en-GB" sz="1800" b="0" u="sng" dirty="0"/>
              <a:t>Abstract Nouns</a:t>
            </a:r>
            <a:r>
              <a:rPr lang="en-GB" sz="1800" b="0" dirty="0"/>
              <a:t/>
            </a:r>
            <a:br>
              <a:rPr lang="en-GB" sz="1800" b="0" dirty="0"/>
            </a:br>
            <a:endParaRPr lang="en-GB" sz="1800" b="0" dirty="0" smtClean="0"/>
          </a:p>
          <a:p>
            <a:r>
              <a:rPr lang="en-GB" sz="1800" b="0" dirty="0" smtClean="0"/>
              <a:t>Abstract </a:t>
            </a:r>
            <a:r>
              <a:rPr lang="en-GB" sz="1800" b="0" dirty="0"/>
              <a:t>nouns are the words for all </a:t>
            </a:r>
            <a:r>
              <a:rPr lang="en-GB" sz="1800" b="0" dirty="0" smtClean="0"/>
              <a:t>feelings, thoughts </a:t>
            </a:r>
            <a:r>
              <a:rPr lang="en-GB" sz="1800" b="0" dirty="0"/>
              <a:t>and 	ideas.  They are things that you cannot see, touch or hear.</a:t>
            </a:r>
          </a:p>
          <a:p>
            <a:r>
              <a:rPr lang="en-GB" sz="1800" b="0" dirty="0"/>
              <a:t> </a:t>
            </a:r>
          </a:p>
          <a:p>
            <a:r>
              <a:rPr lang="en-GB" sz="1800" b="0" dirty="0" smtClean="0"/>
              <a:t>For example: sadness     </a:t>
            </a:r>
            <a:r>
              <a:rPr lang="en-GB" sz="1800" b="0" dirty="0"/>
              <a:t>anger     friendliness</a:t>
            </a:r>
          </a:p>
          <a:p>
            <a:endParaRPr lang="en-GB" sz="1800" b="0" dirty="0"/>
          </a:p>
        </p:txBody>
      </p:sp>
    </p:spTree>
    <p:extLst>
      <p:ext uri="{BB962C8B-B14F-4D97-AF65-F5344CB8AC3E}">
        <p14:creationId xmlns:p14="http://schemas.microsoft.com/office/powerpoint/2010/main" val="1581077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63688" y="692696"/>
            <a:ext cx="5400600" cy="4662815"/>
          </a:xfrm>
          <a:prstGeom prst="rect">
            <a:avLst/>
          </a:prstGeom>
        </p:spPr>
        <p:txBody>
          <a:bodyPr wrap="square">
            <a:spAutoFit/>
          </a:bodyPr>
          <a:lstStyle/>
          <a:p>
            <a:r>
              <a:rPr lang="en-GB" sz="1600" b="1" dirty="0" smtClean="0">
                <a:solidFill>
                  <a:srgbClr val="C00000"/>
                </a:solidFill>
                <a:latin typeface="+mn-lt"/>
              </a:rPr>
              <a:t>Task </a:t>
            </a:r>
          </a:p>
          <a:p>
            <a:r>
              <a:rPr lang="en-GB" sz="1600" b="1" dirty="0" smtClean="0">
                <a:solidFill>
                  <a:srgbClr val="6600FF"/>
                </a:solidFill>
                <a:latin typeface="+mn-lt"/>
              </a:rPr>
              <a:t>Space Travel</a:t>
            </a:r>
          </a:p>
          <a:p>
            <a:endParaRPr lang="en-GB" sz="900" dirty="0" smtClean="0">
              <a:solidFill>
                <a:srgbClr val="6600FF"/>
              </a:solidFill>
              <a:latin typeface="+mn-lt"/>
            </a:endParaRPr>
          </a:p>
          <a:p>
            <a:r>
              <a:rPr lang="en-GB" sz="1200" dirty="0">
                <a:solidFill>
                  <a:srgbClr val="6600FF"/>
                </a:solidFill>
                <a:latin typeface="+mn-lt"/>
              </a:rPr>
              <a:t>Captain </a:t>
            </a:r>
            <a:r>
              <a:rPr lang="en-GB" sz="1200" dirty="0" smtClean="0">
                <a:solidFill>
                  <a:srgbClr val="6600FF"/>
                </a:solidFill>
                <a:latin typeface="+mn-lt"/>
              </a:rPr>
              <a:t>Kirk:</a:t>
            </a:r>
            <a:r>
              <a:rPr lang="en-GB" sz="1200" dirty="0">
                <a:solidFill>
                  <a:srgbClr val="6600FF"/>
                </a:solidFill>
                <a:latin typeface="+mn-lt"/>
              </a:rPr>
              <a:t> </a:t>
            </a:r>
            <a:r>
              <a:rPr lang="en-GB" sz="1200" dirty="0" smtClean="0">
                <a:solidFill>
                  <a:srgbClr val="6600FF"/>
                </a:solidFill>
                <a:latin typeface="+mn-lt"/>
              </a:rPr>
              <a:t>Look </a:t>
            </a:r>
            <a:r>
              <a:rPr lang="en-GB" sz="1200" dirty="0">
                <a:solidFill>
                  <a:srgbClr val="6600FF"/>
                </a:solidFill>
                <a:latin typeface="+mn-lt"/>
              </a:rPr>
              <a:t>out, Commander, a giant asteroid </a:t>
            </a:r>
            <a:r>
              <a:rPr lang="en-GB" sz="1200" dirty="0" smtClean="0">
                <a:solidFill>
                  <a:srgbClr val="6600FF"/>
                </a:solidFill>
                <a:latin typeface="+mn-lt"/>
              </a:rPr>
              <a:t>is heading </a:t>
            </a:r>
            <a:r>
              <a:rPr lang="en-GB" sz="1200" dirty="0">
                <a:solidFill>
                  <a:srgbClr val="6600FF"/>
                </a:solidFill>
                <a:latin typeface="+mn-lt"/>
              </a:rPr>
              <a:t>for the </a:t>
            </a:r>
            <a:r>
              <a:rPr lang="en-GB" sz="1200" dirty="0" smtClean="0">
                <a:solidFill>
                  <a:srgbClr val="6600FF"/>
                </a:solidFill>
                <a:latin typeface="+mn-lt"/>
              </a:rPr>
              <a:t>ship!</a:t>
            </a:r>
            <a:endParaRPr lang="en-GB" sz="1200" dirty="0">
              <a:solidFill>
                <a:srgbClr val="6600FF"/>
              </a:solidFill>
              <a:latin typeface="+mn-lt"/>
            </a:endParaRPr>
          </a:p>
          <a:p>
            <a:r>
              <a:rPr lang="en-GB" sz="1200" dirty="0">
                <a:solidFill>
                  <a:srgbClr val="6600FF"/>
                </a:solidFill>
                <a:latin typeface="+mn-lt"/>
              </a:rPr>
              <a:t>Commander </a:t>
            </a:r>
            <a:r>
              <a:rPr lang="en-GB" sz="1200" dirty="0" smtClean="0">
                <a:solidFill>
                  <a:srgbClr val="6600FF"/>
                </a:solidFill>
                <a:latin typeface="+mn-lt"/>
              </a:rPr>
              <a:t>Kate: Put </a:t>
            </a:r>
            <a:r>
              <a:rPr lang="en-GB" sz="1200" dirty="0">
                <a:solidFill>
                  <a:srgbClr val="6600FF"/>
                </a:solidFill>
                <a:latin typeface="+mn-lt"/>
              </a:rPr>
              <a:t>the crew on full red alert, Captain. </a:t>
            </a:r>
            <a:r>
              <a:rPr lang="en-GB" sz="1200" dirty="0" smtClean="0">
                <a:solidFill>
                  <a:srgbClr val="6600FF"/>
                </a:solidFill>
                <a:latin typeface="+mn-lt"/>
              </a:rPr>
              <a:t>reverse thrust </a:t>
            </a:r>
            <a:r>
              <a:rPr lang="en-GB" sz="1200" dirty="0">
                <a:solidFill>
                  <a:srgbClr val="6600FF"/>
                </a:solidFill>
                <a:latin typeface="+mn-lt"/>
              </a:rPr>
              <a:t>the engines.</a:t>
            </a:r>
          </a:p>
          <a:p>
            <a:r>
              <a:rPr lang="en-GB" sz="1200" dirty="0">
                <a:solidFill>
                  <a:srgbClr val="6600FF"/>
                </a:solidFill>
                <a:latin typeface="+mn-lt"/>
              </a:rPr>
              <a:t>Captain </a:t>
            </a:r>
            <a:r>
              <a:rPr lang="en-GB" sz="1200" dirty="0" smtClean="0">
                <a:solidFill>
                  <a:srgbClr val="6600FF"/>
                </a:solidFill>
                <a:latin typeface="+mn-lt"/>
              </a:rPr>
              <a:t>Kirk:</a:t>
            </a:r>
            <a:r>
              <a:rPr lang="en-GB" sz="1200" dirty="0">
                <a:solidFill>
                  <a:srgbClr val="6600FF"/>
                </a:solidFill>
                <a:latin typeface="+mn-lt"/>
              </a:rPr>
              <a:t> </a:t>
            </a:r>
            <a:r>
              <a:rPr lang="en-GB" sz="1200" dirty="0" smtClean="0">
                <a:solidFill>
                  <a:srgbClr val="6600FF"/>
                </a:solidFill>
                <a:latin typeface="+mn-lt"/>
              </a:rPr>
              <a:t>There’s </a:t>
            </a:r>
            <a:r>
              <a:rPr lang="en-GB" sz="1200" dirty="0">
                <a:solidFill>
                  <a:srgbClr val="6600FF"/>
                </a:solidFill>
                <a:latin typeface="+mn-lt"/>
              </a:rPr>
              <a:t>no time, Commander.  We’re going to be </a:t>
            </a:r>
            <a:r>
              <a:rPr lang="en-GB" sz="1200" dirty="0" smtClean="0">
                <a:solidFill>
                  <a:srgbClr val="6600FF"/>
                </a:solidFill>
                <a:latin typeface="+mn-lt"/>
              </a:rPr>
              <a:t>hit</a:t>
            </a:r>
            <a:r>
              <a:rPr lang="en-GB" sz="1200" dirty="0">
                <a:solidFill>
                  <a:srgbClr val="6600FF"/>
                </a:solidFill>
                <a:latin typeface="+mn-lt"/>
              </a:rPr>
              <a:t>!</a:t>
            </a:r>
          </a:p>
          <a:p>
            <a:r>
              <a:rPr lang="en-GB" sz="1200" dirty="0">
                <a:solidFill>
                  <a:srgbClr val="6600FF"/>
                </a:solidFill>
                <a:latin typeface="+mn-lt"/>
              </a:rPr>
              <a:t>Commander </a:t>
            </a:r>
            <a:r>
              <a:rPr lang="en-GB" sz="1200" dirty="0" smtClean="0">
                <a:solidFill>
                  <a:srgbClr val="6600FF"/>
                </a:solidFill>
                <a:latin typeface="+mn-lt"/>
              </a:rPr>
              <a:t>Kate:</a:t>
            </a:r>
            <a:r>
              <a:rPr lang="en-GB" sz="1200" dirty="0">
                <a:solidFill>
                  <a:srgbClr val="6600FF"/>
                </a:solidFill>
                <a:latin typeface="+mn-lt"/>
              </a:rPr>
              <a:t> </a:t>
            </a:r>
            <a:r>
              <a:rPr lang="en-GB" sz="1200" dirty="0" err="1" smtClean="0">
                <a:solidFill>
                  <a:srgbClr val="6600FF"/>
                </a:solidFill>
                <a:latin typeface="+mn-lt"/>
              </a:rPr>
              <a:t>Ooomph</a:t>
            </a:r>
            <a:r>
              <a:rPr lang="en-GB" sz="1200" dirty="0">
                <a:solidFill>
                  <a:srgbClr val="6600FF"/>
                </a:solidFill>
                <a:latin typeface="+mn-lt"/>
              </a:rPr>
              <a:t>!</a:t>
            </a:r>
          </a:p>
          <a:p>
            <a:r>
              <a:rPr lang="en-GB" sz="1200" dirty="0">
                <a:solidFill>
                  <a:srgbClr val="6600FF"/>
                </a:solidFill>
                <a:latin typeface="+mn-lt"/>
              </a:rPr>
              <a:t>Captain </a:t>
            </a:r>
            <a:r>
              <a:rPr lang="en-GB" sz="1200" dirty="0" smtClean="0">
                <a:solidFill>
                  <a:srgbClr val="6600FF"/>
                </a:solidFill>
                <a:latin typeface="+mn-lt"/>
              </a:rPr>
              <a:t>Kirk:</a:t>
            </a:r>
            <a:r>
              <a:rPr lang="en-GB" sz="1200" dirty="0">
                <a:solidFill>
                  <a:srgbClr val="6600FF"/>
                </a:solidFill>
                <a:latin typeface="+mn-lt"/>
              </a:rPr>
              <a:t> </a:t>
            </a:r>
            <a:r>
              <a:rPr lang="en-GB" sz="1200" dirty="0" err="1" smtClean="0">
                <a:solidFill>
                  <a:srgbClr val="6600FF"/>
                </a:solidFill>
                <a:latin typeface="+mn-lt"/>
              </a:rPr>
              <a:t>Aggghh</a:t>
            </a:r>
            <a:r>
              <a:rPr lang="en-GB" sz="1200" dirty="0">
                <a:solidFill>
                  <a:srgbClr val="6600FF"/>
                </a:solidFill>
                <a:latin typeface="+mn-lt"/>
              </a:rPr>
              <a:t>!</a:t>
            </a:r>
          </a:p>
          <a:p>
            <a:r>
              <a:rPr lang="en-GB" sz="1200" dirty="0">
                <a:solidFill>
                  <a:srgbClr val="6600FF"/>
                </a:solidFill>
                <a:latin typeface="+mn-lt"/>
              </a:rPr>
              <a:t>Commander </a:t>
            </a:r>
            <a:r>
              <a:rPr lang="en-GB" sz="1200" dirty="0" smtClean="0">
                <a:solidFill>
                  <a:srgbClr val="6600FF"/>
                </a:solidFill>
                <a:latin typeface="+mn-lt"/>
              </a:rPr>
              <a:t>Kate: Are </a:t>
            </a:r>
            <a:r>
              <a:rPr lang="en-GB" sz="1200" dirty="0">
                <a:solidFill>
                  <a:srgbClr val="6600FF"/>
                </a:solidFill>
                <a:latin typeface="+mn-lt"/>
              </a:rPr>
              <a:t>you all right, </a:t>
            </a:r>
            <a:r>
              <a:rPr lang="en-GB" sz="1200" dirty="0" smtClean="0">
                <a:solidFill>
                  <a:srgbClr val="6600FF"/>
                </a:solidFill>
                <a:latin typeface="+mn-lt"/>
              </a:rPr>
              <a:t>Captain?</a:t>
            </a:r>
            <a:endParaRPr lang="en-GB" sz="1200" dirty="0">
              <a:solidFill>
                <a:srgbClr val="6600FF"/>
              </a:solidFill>
              <a:latin typeface="+mn-lt"/>
            </a:endParaRPr>
          </a:p>
          <a:p>
            <a:r>
              <a:rPr lang="en-GB" sz="1200" dirty="0">
                <a:solidFill>
                  <a:srgbClr val="6600FF"/>
                </a:solidFill>
                <a:latin typeface="+mn-lt"/>
              </a:rPr>
              <a:t>Captain </a:t>
            </a:r>
            <a:r>
              <a:rPr lang="en-GB" sz="1200" dirty="0" smtClean="0">
                <a:solidFill>
                  <a:srgbClr val="6600FF"/>
                </a:solidFill>
                <a:latin typeface="+mn-lt"/>
              </a:rPr>
              <a:t>Kirk:</a:t>
            </a:r>
            <a:r>
              <a:rPr lang="en-GB" sz="1200" dirty="0">
                <a:solidFill>
                  <a:srgbClr val="6600FF"/>
                </a:solidFill>
                <a:latin typeface="+mn-lt"/>
              </a:rPr>
              <a:t> </a:t>
            </a:r>
            <a:r>
              <a:rPr lang="en-GB" sz="1200" dirty="0" smtClean="0">
                <a:solidFill>
                  <a:srgbClr val="6600FF"/>
                </a:solidFill>
                <a:latin typeface="+mn-lt"/>
              </a:rPr>
              <a:t>My leg! I </a:t>
            </a:r>
            <a:r>
              <a:rPr lang="en-GB" sz="1200" dirty="0">
                <a:solidFill>
                  <a:srgbClr val="6600FF"/>
                </a:solidFill>
                <a:latin typeface="+mn-lt"/>
              </a:rPr>
              <a:t>think it’s trapped.  Are you hurt, </a:t>
            </a:r>
            <a:r>
              <a:rPr lang="en-GB" sz="1200" dirty="0" smtClean="0">
                <a:solidFill>
                  <a:srgbClr val="6600FF"/>
                </a:solidFill>
                <a:latin typeface="+mn-lt"/>
              </a:rPr>
              <a:t>Commander</a:t>
            </a:r>
            <a:r>
              <a:rPr lang="en-GB" sz="1200" dirty="0">
                <a:solidFill>
                  <a:srgbClr val="6600FF"/>
                </a:solidFill>
                <a:latin typeface="+mn-lt"/>
              </a:rPr>
              <a:t>?</a:t>
            </a:r>
          </a:p>
          <a:p>
            <a:r>
              <a:rPr lang="en-GB" sz="1200" dirty="0">
                <a:solidFill>
                  <a:srgbClr val="6600FF"/>
                </a:solidFill>
                <a:latin typeface="+mn-lt"/>
              </a:rPr>
              <a:t>Commander </a:t>
            </a:r>
            <a:r>
              <a:rPr lang="en-GB" sz="1200" dirty="0" smtClean="0">
                <a:solidFill>
                  <a:srgbClr val="6600FF"/>
                </a:solidFill>
                <a:latin typeface="+mn-lt"/>
              </a:rPr>
              <a:t>Kate: Don’t </a:t>
            </a:r>
            <a:r>
              <a:rPr lang="en-GB" sz="1200" dirty="0">
                <a:solidFill>
                  <a:srgbClr val="6600FF"/>
                </a:solidFill>
                <a:latin typeface="+mn-lt"/>
              </a:rPr>
              <a:t>worry about me.  Look at the monitor.</a:t>
            </a:r>
          </a:p>
          <a:p>
            <a:r>
              <a:rPr lang="en-GB" sz="1200" dirty="0">
                <a:solidFill>
                  <a:srgbClr val="6600FF"/>
                </a:solidFill>
                <a:latin typeface="+mn-lt"/>
              </a:rPr>
              <a:t>Captain </a:t>
            </a:r>
            <a:r>
              <a:rPr lang="en-GB" sz="1200" dirty="0" smtClean="0">
                <a:solidFill>
                  <a:srgbClr val="6600FF"/>
                </a:solidFill>
                <a:latin typeface="+mn-lt"/>
              </a:rPr>
              <a:t>Kirk:</a:t>
            </a:r>
            <a:r>
              <a:rPr lang="en-GB" sz="1200" dirty="0">
                <a:solidFill>
                  <a:srgbClr val="6600FF"/>
                </a:solidFill>
                <a:latin typeface="+mn-lt"/>
              </a:rPr>
              <a:t> </a:t>
            </a:r>
            <a:r>
              <a:rPr lang="en-GB" sz="1200" dirty="0" smtClean="0">
                <a:solidFill>
                  <a:srgbClr val="6600FF"/>
                </a:solidFill>
                <a:latin typeface="+mn-lt"/>
              </a:rPr>
              <a:t>It’s </a:t>
            </a:r>
            <a:r>
              <a:rPr lang="en-GB" sz="1200" dirty="0">
                <a:solidFill>
                  <a:srgbClr val="6600FF"/>
                </a:solidFill>
                <a:latin typeface="+mn-lt"/>
              </a:rPr>
              <a:t>some kind of </a:t>
            </a:r>
            <a:r>
              <a:rPr lang="en-GB" sz="1200" dirty="0" smtClean="0">
                <a:solidFill>
                  <a:srgbClr val="6600FF"/>
                </a:solidFill>
                <a:latin typeface="+mn-lt"/>
              </a:rPr>
              <a:t>alien</a:t>
            </a:r>
            <a:r>
              <a:rPr lang="en-GB" sz="1200" dirty="0">
                <a:solidFill>
                  <a:srgbClr val="6600FF"/>
                </a:solidFill>
                <a:latin typeface="+mn-lt"/>
              </a:rPr>
              <a:t>!</a:t>
            </a:r>
            <a:r>
              <a:rPr lang="en-GB" sz="1200" dirty="0" smtClean="0">
                <a:solidFill>
                  <a:srgbClr val="6600FF"/>
                </a:solidFill>
                <a:latin typeface="+mn-lt"/>
              </a:rPr>
              <a:t> It’s </a:t>
            </a:r>
            <a:r>
              <a:rPr lang="en-GB" sz="1200" dirty="0">
                <a:solidFill>
                  <a:srgbClr val="6600FF"/>
                </a:solidFill>
                <a:latin typeface="+mn-lt"/>
              </a:rPr>
              <a:t>taken over the </a:t>
            </a:r>
            <a:r>
              <a:rPr lang="en-GB" sz="1200" dirty="0" smtClean="0">
                <a:solidFill>
                  <a:srgbClr val="6600FF"/>
                </a:solidFill>
                <a:latin typeface="+mn-lt"/>
              </a:rPr>
              <a:t>lower </a:t>
            </a:r>
            <a:r>
              <a:rPr lang="en-GB" sz="1200" dirty="0">
                <a:solidFill>
                  <a:srgbClr val="6600FF"/>
                </a:solidFill>
                <a:latin typeface="+mn-lt"/>
              </a:rPr>
              <a:t>flight </a:t>
            </a:r>
            <a:r>
              <a:rPr lang="en-GB" sz="1200" dirty="0" smtClean="0">
                <a:solidFill>
                  <a:srgbClr val="6600FF"/>
                </a:solidFill>
                <a:latin typeface="+mn-lt"/>
              </a:rPr>
              <a:t>deck.</a:t>
            </a:r>
            <a:endParaRPr lang="en-GB" sz="1200" dirty="0">
              <a:solidFill>
                <a:srgbClr val="6600FF"/>
              </a:solidFill>
              <a:latin typeface="+mn-lt"/>
            </a:endParaRPr>
          </a:p>
          <a:p>
            <a:r>
              <a:rPr lang="en-GB" sz="1200" dirty="0">
                <a:solidFill>
                  <a:srgbClr val="6600FF"/>
                </a:solidFill>
                <a:latin typeface="+mn-lt"/>
              </a:rPr>
              <a:t>Commander Kate</a:t>
            </a:r>
            <a:r>
              <a:rPr lang="en-GB" sz="1200" dirty="0" smtClean="0">
                <a:solidFill>
                  <a:srgbClr val="6600FF"/>
                </a:solidFill>
                <a:latin typeface="+mn-lt"/>
              </a:rPr>
              <a:t>: It’s horrible! We’re </a:t>
            </a:r>
            <a:r>
              <a:rPr lang="en-GB" sz="1200" dirty="0">
                <a:solidFill>
                  <a:srgbClr val="6600FF"/>
                </a:solidFill>
                <a:latin typeface="+mn-lt"/>
              </a:rPr>
              <a:t>the only ones left, Captain.  </a:t>
            </a:r>
            <a:r>
              <a:rPr lang="en-GB" sz="1200" dirty="0" smtClean="0">
                <a:solidFill>
                  <a:srgbClr val="6600FF"/>
                </a:solidFill>
                <a:latin typeface="+mn-lt"/>
              </a:rPr>
              <a:t>We </a:t>
            </a:r>
            <a:r>
              <a:rPr lang="en-GB" sz="1200" dirty="0">
                <a:solidFill>
                  <a:srgbClr val="6600FF"/>
                </a:solidFill>
                <a:latin typeface="+mn-lt"/>
              </a:rPr>
              <a:t>have to stop it.  We have </a:t>
            </a:r>
            <a:r>
              <a:rPr lang="en-GB" sz="1200" dirty="0" smtClean="0">
                <a:solidFill>
                  <a:srgbClr val="6600FF"/>
                </a:solidFill>
                <a:latin typeface="+mn-lt"/>
              </a:rPr>
              <a:t>to!</a:t>
            </a:r>
            <a:endParaRPr lang="en-GB" sz="1200" dirty="0">
              <a:solidFill>
                <a:srgbClr val="6600FF"/>
              </a:solidFill>
              <a:latin typeface="+mn-lt"/>
            </a:endParaRPr>
          </a:p>
          <a:p>
            <a:r>
              <a:rPr lang="en-GB" sz="1200" dirty="0">
                <a:solidFill>
                  <a:srgbClr val="6600FF"/>
                </a:solidFill>
                <a:latin typeface="+mn-lt"/>
              </a:rPr>
              <a:t>Mrs </a:t>
            </a:r>
            <a:r>
              <a:rPr lang="en-GB" sz="1200" dirty="0" smtClean="0">
                <a:solidFill>
                  <a:srgbClr val="6600FF"/>
                </a:solidFill>
                <a:latin typeface="+mn-lt"/>
              </a:rPr>
              <a:t>Brown:</a:t>
            </a:r>
            <a:r>
              <a:rPr lang="en-GB" sz="1200" dirty="0">
                <a:solidFill>
                  <a:srgbClr val="6600FF"/>
                </a:solidFill>
                <a:latin typeface="+mn-lt"/>
              </a:rPr>
              <a:t> </a:t>
            </a:r>
            <a:r>
              <a:rPr lang="en-GB" sz="1200" dirty="0" smtClean="0">
                <a:solidFill>
                  <a:srgbClr val="6600FF"/>
                </a:solidFill>
                <a:latin typeface="+mn-lt"/>
              </a:rPr>
              <a:t>Kate</a:t>
            </a:r>
            <a:r>
              <a:rPr lang="en-GB" sz="1200" dirty="0">
                <a:solidFill>
                  <a:srgbClr val="6600FF"/>
                </a:solidFill>
                <a:latin typeface="+mn-lt"/>
              </a:rPr>
              <a:t>?</a:t>
            </a:r>
            <a:r>
              <a:rPr lang="en-GB" sz="1200" dirty="0" smtClean="0">
                <a:solidFill>
                  <a:srgbClr val="6600FF"/>
                </a:solidFill>
                <a:latin typeface="+mn-lt"/>
              </a:rPr>
              <a:t> Kirk</a:t>
            </a:r>
            <a:r>
              <a:rPr lang="en-GB" sz="1200" dirty="0">
                <a:solidFill>
                  <a:srgbClr val="6600FF"/>
                </a:solidFill>
                <a:latin typeface="+mn-lt"/>
              </a:rPr>
              <a:t>?</a:t>
            </a:r>
            <a:r>
              <a:rPr lang="en-GB" sz="1200" dirty="0" smtClean="0">
                <a:solidFill>
                  <a:srgbClr val="6600FF"/>
                </a:solidFill>
                <a:latin typeface="+mn-lt"/>
              </a:rPr>
              <a:t> What </a:t>
            </a:r>
            <a:r>
              <a:rPr lang="en-GB" sz="1200" dirty="0">
                <a:solidFill>
                  <a:srgbClr val="6600FF"/>
                </a:solidFill>
                <a:latin typeface="+mn-lt"/>
              </a:rPr>
              <a:t>are you doing? </a:t>
            </a:r>
            <a:r>
              <a:rPr lang="en-GB" sz="1200" dirty="0" smtClean="0">
                <a:solidFill>
                  <a:srgbClr val="6600FF"/>
                </a:solidFill>
                <a:latin typeface="+mn-lt"/>
              </a:rPr>
              <a:t>What </a:t>
            </a:r>
            <a:r>
              <a:rPr lang="en-GB" sz="1200" dirty="0">
                <a:solidFill>
                  <a:srgbClr val="6600FF"/>
                </a:solidFill>
                <a:latin typeface="+mn-lt"/>
              </a:rPr>
              <a:t>is going </a:t>
            </a:r>
            <a:r>
              <a:rPr lang="en-GB" sz="1200" dirty="0" smtClean="0">
                <a:solidFill>
                  <a:srgbClr val="6600FF"/>
                </a:solidFill>
                <a:latin typeface="+mn-lt"/>
              </a:rPr>
              <a:t>on</a:t>
            </a:r>
            <a:r>
              <a:rPr lang="en-GB" sz="1200" dirty="0">
                <a:solidFill>
                  <a:srgbClr val="6600FF"/>
                </a:solidFill>
                <a:latin typeface="+mn-lt"/>
              </a:rPr>
              <a:t>?</a:t>
            </a:r>
          </a:p>
          <a:p>
            <a:r>
              <a:rPr lang="en-GB" sz="1200" dirty="0" smtClean="0">
                <a:solidFill>
                  <a:srgbClr val="6600FF"/>
                </a:solidFill>
                <a:latin typeface="+mn-lt"/>
              </a:rPr>
              <a:t>Kate:</a:t>
            </a:r>
            <a:r>
              <a:rPr lang="en-GB" sz="1200" dirty="0">
                <a:solidFill>
                  <a:srgbClr val="6600FF"/>
                </a:solidFill>
                <a:latin typeface="+mn-lt"/>
              </a:rPr>
              <a:t> </a:t>
            </a:r>
            <a:r>
              <a:rPr lang="en-GB" sz="1200" dirty="0" smtClean="0">
                <a:solidFill>
                  <a:srgbClr val="6600FF"/>
                </a:solidFill>
                <a:latin typeface="+mn-lt"/>
              </a:rPr>
              <a:t>We’ve </a:t>
            </a:r>
            <a:r>
              <a:rPr lang="en-GB" sz="1200" dirty="0">
                <a:solidFill>
                  <a:srgbClr val="6600FF"/>
                </a:solidFill>
                <a:latin typeface="+mn-lt"/>
              </a:rPr>
              <a:t>finished our topic work, Mrs Brown.</a:t>
            </a:r>
          </a:p>
          <a:p>
            <a:r>
              <a:rPr lang="en-GB" sz="1200" dirty="0" smtClean="0">
                <a:solidFill>
                  <a:srgbClr val="6600FF"/>
                </a:solidFill>
                <a:latin typeface="+mn-lt"/>
              </a:rPr>
              <a:t>Kirk:</a:t>
            </a:r>
            <a:r>
              <a:rPr lang="en-GB" sz="1200" dirty="0">
                <a:solidFill>
                  <a:srgbClr val="6600FF"/>
                </a:solidFill>
                <a:latin typeface="+mn-lt"/>
              </a:rPr>
              <a:t> </a:t>
            </a:r>
            <a:r>
              <a:rPr lang="en-GB" sz="1200" dirty="0" smtClean="0">
                <a:solidFill>
                  <a:srgbClr val="6600FF"/>
                </a:solidFill>
                <a:latin typeface="+mn-lt"/>
              </a:rPr>
              <a:t>And </a:t>
            </a:r>
            <a:r>
              <a:rPr lang="en-GB" sz="1200" dirty="0">
                <a:solidFill>
                  <a:srgbClr val="6600FF"/>
                </a:solidFill>
                <a:latin typeface="+mn-lt"/>
              </a:rPr>
              <a:t>we’re just about to start on our maths.</a:t>
            </a:r>
          </a:p>
          <a:p>
            <a:r>
              <a:rPr lang="en-GB" sz="1200" dirty="0">
                <a:solidFill>
                  <a:srgbClr val="6600FF"/>
                </a:solidFill>
                <a:latin typeface="+mn-lt"/>
              </a:rPr>
              <a:t>Mrs </a:t>
            </a:r>
            <a:r>
              <a:rPr lang="en-GB" sz="1200" dirty="0" smtClean="0">
                <a:solidFill>
                  <a:srgbClr val="6600FF"/>
                </a:solidFill>
                <a:latin typeface="+mn-lt"/>
              </a:rPr>
              <a:t>Brown:</a:t>
            </a:r>
            <a:r>
              <a:rPr lang="en-GB" sz="1200" dirty="0">
                <a:solidFill>
                  <a:srgbClr val="6600FF"/>
                </a:solidFill>
                <a:latin typeface="+mn-lt"/>
              </a:rPr>
              <a:t> </a:t>
            </a:r>
            <a:r>
              <a:rPr lang="en-GB" sz="1200" dirty="0" smtClean="0">
                <a:solidFill>
                  <a:srgbClr val="6600FF"/>
                </a:solidFill>
                <a:latin typeface="+mn-lt"/>
              </a:rPr>
              <a:t>Well</a:t>
            </a:r>
            <a:r>
              <a:rPr lang="en-GB" sz="1200" dirty="0">
                <a:solidFill>
                  <a:srgbClr val="6600FF"/>
                </a:solidFill>
                <a:latin typeface="+mn-lt"/>
              </a:rPr>
              <a:t>, less noise, please. </a:t>
            </a:r>
            <a:r>
              <a:rPr lang="en-GB" sz="1200" dirty="0" smtClean="0">
                <a:solidFill>
                  <a:srgbClr val="6600FF"/>
                </a:solidFill>
                <a:latin typeface="+mn-lt"/>
              </a:rPr>
              <a:t>I </a:t>
            </a:r>
            <a:r>
              <a:rPr lang="en-GB" sz="1200" dirty="0">
                <a:solidFill>
                  <a:srgbClr val="6600FF"/>
                </a:solidFill>
                <a:latin typeface="+mn-lt"/>
              </a:rPr>
              <a:t>can hardly hear </a:t>
            </a:r>
            <a:r>
              <a:rPr lang="en-GB" sz="1200" dirty="0" smtClean="0">
                <a:solidFill>
                  <a:srgbClr val="6600FF"/>
                </a:solidFill>
                <a:latin typeface="+mn-lt"/>
              </a:rPr>
              <a:t>myself </a:t>
            </a:r>
            <a:r>
              <a:rPr lang="en-GB" sz="1200" dirty="0">
                <a:solidFill>
                  <a:srgbClr val="6600FF"/>
                </a:solidFill>
                <a:latin typeface="+mn-lt"/>
              </a:rPr>
              <a:t>think.</a:t>
            </a:r>
          </a:p>
          <a:p>
            <a:r>
              <a:rPr lang="en-GB" sz="1200" dirty="0" smtClean="0">
                <a:solidFill>
                  <a:srgbClr val="6600FF"/>
                </a:solidFill>
                <a:latin typeface="+mn-lt"/>
              </a:rPr>
              <a:t>Kate:</a:t>
            </a:r>
            <a:r>
              <a:rPr lang="en-GB" sz="1200" dirty="0">
                <a:solidFill>
                  <a:srgbClr val="6600FF"/>
                </a:solidFill>
                <a:latin typeface="+mn-lt"/>
              </a:rPr>
              <a:t> </a:t>
            </a:r>
            <a:r>
              <a:rPr lang="en-GB" sz="1200" dirty="0" smtClean="0">
                <a:solidFill>
                  <a:srgbClr val="6600FF"/>
                </a:solidFill>
                <a:latin typeface="+mn-lt"/>
              </a:rPr>
              <a:t>Yes</a:t>
            </a:r>
            <a:r>
              <a:rPr lang="en-GB" sz="1200" dirty="0">
                <a:solidFill>
                  <a:srgbClr val="6600FF"/>
                </a:solidFill>
                <a:latin typeface="+mn-lt"/>
              </a:rPr>
              <a:t>, Mrs Brown.</a:t>
            </a:r>
          </a:p>
          <a:p>
            <a:r>
              <a:rPr lang="en-GB" sz="1200" dirty="0" smtClean="0">
                <a:solidFill>
                  <a:srgbClr val="6600FF"/>
                </a:solidFill>
                <a:latin typeface="+mn-lt"/>
              </a:rPr>
              <a:t>Kirk:</a:t>
            </a:r>
            <a:r>
              <a:rPr lang="en-GB" sz="1200" dirty="0">
                <a:solidFill>
                  <a:srgbClr val="6600FF"/>
                </a:solidFill>
                <a:latin typeface="+mn-lt"/>
              </a:rPr>
              <a:t> </a:t>
            </a:r>
            <a:r>
              <a:rPr lang="en-GB" sz="1200" dirty="0" smtClean="0">
                <a:solidFill>
                  <a:srgbClr val="6600FF"/>
                </a:solidFill>
                <a:latin typeface="+mn-lt"/>
              </a:rPr>
              <a:t>Sorry</a:t>
            </a:r>
            <a:r>
              <a:rPr lang="en-GB" sz="1200" dirty="0">
                <a:solidFill>
                  <a:srgbClr val="6600FF"/>
                </a:solidFill>
                <a:latin typeface="+mn-lt"/>
              </a:rPr>
              <a:t>, Mrs Brown.</a:t>
            </a:r>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Tree>
    <p:extLst>
      <p:ext uri="{BB962C8B-B14F-4D97-AF65-F5344CB8AC3E}">
        <p14:creationId xmlns:p14="http://schemas.microsoft.com/office/powerpoint/2010/main" val="1129428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19672" y="620688"/>
            <a:ext cx="5400600" cy="2431435"/>
          </a:xfrm>
          <a:prstGeom prst="rect">
            <a:avLst/>
          </a:prstGeom>
        </p:spPr>
        <p:txBody>
          <a:bodyPr wrap="square">
            <a:spAutoFit/>
          </a:bodyPr>
          <a:lstStyle/>
          <a:p>
            <a:r>
              <a:rPr lang="en-GB" sz="1600" b="1" dirty="0" smtClean="0">
                <a:solidFill>
                  <a:srgbClr val="C00000"/>
                </a:solidFill>
                <a:latin typeface="+mn-lt"/>
              </a:rPr>
              <a:t>Exclamation Marks</a:t>
            </a:r>
          </a:p>
          <a:p>
            <a:endParaRPr lang="en-GB" sz="1600" dirty="0" smtClean="0">
              <a:solidFill>
                <a:srgbClr val="C00000"/>
              </a:solidFill>
              <a:latin typeface="+mn-lt"/>
            </a:endParaRPr>
          </a:p>
          <a:p>
            <a:r>
              <a:rPr lang="en-GB" sz="1600" dirty="0">
                <a:solidFill>
                  <a:srgbClr val="C00000"/>
                </a:solidFill>
                <a:latin typeface="+mn-lt"/>
              </a:rPr>
              <a:t>Exclamation marks are used to give extra emphasis to particular statements.  They can indicate strong feelings such as surprise, joy, anger, pain etc.  Add exclamation marks to this dialogue.  Think carefully about whether the speaker is excited or calm.</a:t>
            </a:r>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Tree>
    <p:extLst>
      <p:ext uri="{BB962C8B-B14F-4D97-AF65-F5344CB8AC3E}">
        <p14:creationId xmlns:p14="http://schemas.microsoft.com/office/powerpoint/2010/main" val="4235554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23320" y="3329608"/>
            <a:ext cx="5400600" cy="707886"/>
          </a:xfrm>
          <a:prstGeom prst="rect">
            <a:avLst/>
          </a:prstGeom>
        </p:spPr>
        <p:txBody>
          <a:bodyPr wrap="square">
            <a:spAutoFit/>
          </a:bodyPr>
          <a:lstStyle/>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3" name="Rectangle 2"/>
          <p:cNvSpPr>
            <a:spLocks noChangeArrowheads="1"/>
          </p:cNvSpPr>
          <p:nvPr/>
        </p:nvSpPr>
        <p:spPr bwMode="auto">
          <a:xfrm>
            <a:off x="1403648" y="1124744"/>
            <a:ext cx="763284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Andrew:	It’s wonderful!  It’s amazing!</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Sharon:	Is it?  If you say so.</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Andrew:	There can’t be any doubt.  It’s fantastic!</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Sharon;	It just looks like a bit of old rock to me.</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Andrew:	But can’t you see?  It’s art.  It’s a very, very early stone carving.  It could be 50,000 years old!</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Sharon:	It just looks like a bit of old rock.</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Andrew:	Stop saying that</a:t>
            </a:r>
            <a:r>
              <a:rPr lang="en-GB" altLang="en-US" sz="1200" dirty="0" smtClean="0">
                <a:solidFill>
                  <a:srgbClr val="6600FF"/>
                </a:solidFill>
                <a:latin typeface="+mn-lt"/>
                <a:ea typeface="Times New Roman" panose="02020603050405020304" pitchFamily="18" charset="0"/>
                <a:cs typeface="Comic Sans MS" panose="030F0702030302020204" pitchFamily="66" charset="0"/>
              </a:rPr>
              <a:t>!</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Where did you get it?</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Sharon:	Off the rockery.</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Andrew:	Your rockery?</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Sharon:	Yes. There are lots of them on my rockery.</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Andrew:	Lots of them?</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Sharon:	Yes, and stop repeating everything I say!  You sound like a</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parrot.</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Andrew:	But this is incredible!</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They could be worth millions of pounds.</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Sharon:	I don’t think so.</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Andrew:	Why not?</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Sharon:	Because if you look at the bottom it says “A Present From </a:t>
            </a:r>
            <a:r>
              <a:rPr lang="en-GB" altLang="en-US" sz="1200" dirty="0" err="1">
                <a:solidFill>
                  <a:srgbClr val="6600FF"/>
                </a:solidFill>
                <a:latin typeface="+mn-lt"/>
                <a:ea typeface="Times New Roman" panose="02020603050405020304" pitchFamily="18" charset="0"/>
                <a:cs typeface="Comic Sans MS" panose="030F0702030302020204" pitchFamily="66" charset="0"/>
              </a:rPr>
              <a:t>R</a:t>
            </a:r>
            <a:r>
              <a:rPr kumimoji="0" lang="en-GB" altLang="en-US" sz="1200" b="0" i="0" u="none" strike="noStrike" cap="none" normalizeH="0" baseline="0" dirty="0" err="1" smtClean="0">
                <a:ln>
                  <a:noFill/>
                </a:ln>
                <a:solidFill>
                  <a:srgbClr val="6600FF"/>
                </a:solidFill>
                <a:effectLst/>
                <a:latin typeface="+mn-lt"/>
                <a:ea typeface="Times New Roman" panose="02020603050405020304" pitchFamily="18" charset="0"/>
                <a:cs typeface="Comic Sans MS" panose="030F0702030302020204" pitchFamily="66" charset="0"/>
              </a:rPr>
              <a:t>aklion</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My aunt brings them back from holiday every year.</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Andrew:	Oh. Nice rockery you’ve got there.</a:t>
            </a:r>
            <a:endParaRPr kumimoji="0" lang="en-GB" altLang="en-US" sz="1200" b="0" i="0" u="none" strike="noStrike" cap="none" normalizeH="0" baseline="0" dirty="0" smtClean="0">
              <a:ln>
                <a:noFill/>
              </a:ln>
              <a:solidFill>
                <a:srgbClr val="6600FF"/>
              </a:solidFill>
              <a:effectLst/>
              <a:latin typeface="+mn-lt"/>
            </a:endParaRPr>
          </a:p>
        </p:txBody>
      </p:sp>
      <p:sp>
        <p:nvSpPr>
          <p:cNvPr id="4" name="Rectangle 3"/>
          <p:cNvSpPr/>
          <p:nvPr/>
        </p:nvSpPr>
        <p:spPr>
          <a:xfrm>
            <a:off x="1835696" y="404664"/>
            <a:ext cx="2880320" cy="646331"/>
          </a:xfrm>
          <a:prstGeom prst="rect">
            <a:avLst/>
          </a:prstGeom>
        </p:spPr>
        <p:txBody>
          <a:bodyPr wrap="square">
            <a:spAutoFit/>
          </a:bodyPr>
          <a:lstStyle/>
          <a:p>
            <a:pPr>
              <a:spcAft>
                <a:spcPts val="0"/>
              </a:spcAft>
            </a:pPr>
            <a:r>
              <a:rPr lang="en-GB" b="1" dirty="0" smtClean="0">
                <a:solidFill>
                  <a:srgbClr val="C00000"/>
                </a:solidFill>
                <a:latin typeface="+mn-lt"/>
                <a:ea typeface="Times New Roman" panose="02020603050405020304" pitchFamily="18" charset="0"/>
                <a:cs typeface="Comic Sans MS" panose="030F0702030302020204" pitchFamily="66" charset="0"/>
              </a:rPr>
              <a:t>Task</a:t>
            </a:r>
            <a:r>
              <a:rPr lang="en-GB" dirty="0">
                <a:solidFill>
                  <a:srgbClr val="C00000"/>
                </a:solidFill>
                <a:latin typeface="+mn-lt"/>
                <a:ea typeface="Times New Roman" panose="02020603050405020304" pitchFamily="18" charset="0"/>
                <a:cs typeface="Comic Sans MS" panose="030F0702030302020204" pitchFamily="66" charset="0"/>
              </a:rPr>
              <a:t>		</a:t>
            </a:r>
            <a:endParaRPr lang="en-GB" dirty="0" smtClean="0">
              <a:solidFill>
                <a:srgbClr val="C00000"/>
              </a:solidFill>
              <a:latin typeface="+mn-lt"/>
              <a:ea typeface="Times New Roman" panose="02020603050405020304" pitchFamily="18" charset="0"/>
              <a:cs typeface="Comic Sans MS" panose="030F0702030302020204" pitchFamily="66" charset="0"/>
            </a:endParaRPr>
          </a:p>
          <a:p>
            <a:pPr>
              <a:spcAft>
                <a:spcPts val="0"/>
              </a:spcAft>
            </a:pPr>
            <a:r>
              <a:rPr lang="en-GB" dirty="0" smtClean="0">
                <a:solidFill>
                  <a:srgbClr val="6600FF"/>
                </a:solidFill>
                <a:latin typeface="+mn-lt"/>
                <a:ea typeface="Times New Roman" panose="02020603050405020304" pitchFamily="18" charset="0"/>
                <a:cs typeface="Comic Sans MS" panose="030F0702030302020204" pitchFamily="66" charset="0"/>
              </a:rPr>
              <a:t>Rock </a:t>
            </a:r>
            <a:r>
              <a:rPr lang="en-GB" dirty="0">
                <a:solidFill>
                  <a:srgbClr val="6600FF"/>
                </a:solidFill>
                <a:latin typeface="+mn-lt"/>
                <a:ea typeface="Times New Roman" panose="02020603050405020304" pitchFamily="18" charset="0"/>
                <a:cs typeface="Comic Sans MS" panose="030F0702030302020204" pitchFamily="66" charset="0"/>
              </a:rPr>
              <a:t>Bottom</a:t>
            </a:r>
            <a:endParaRPr lang="en-GB" sz="1200" dirty="0">
              <a:solidFill>
                <a:srgbClr val="6600FF"/>
              </a:solidFill>
              <a:effectLst/>
              <a:latin typeface="+mn-lt"/>
              <a:ea typeface="Times New Roman" panose="02020603050405020304" pitchFamily="18" charset="0"/>
            </a:endParaRPr>
          </a:p>
        </p:txBody>
      </p:sp>
    </p:spTree>
    <p:extLst>
      <p:ext uri="{BB962C8B-B14F-4D97-AF65-F5344CB8AC3E}">
        <p14:creationId xmlns:p14="http://schemas.microsoft.com/office/powerpoint/2010/main" val="338694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780928"/>
            <a:ext cx="9144000" cy="552450"/>
          </a:xfrm>
        </p:spPr>
        <p:txBody>
          <a:bodyPr/>
          <a:lstStyle/>
          <a:p>
            <a:r>
              <a:rPr lang="en-US" sz="5400" b="1" dirty="0" smtClean="0">
                <a:solidFill>
                  <a:srgbClr val="C00000"/>
                </a:solidFill>
                <a:latin typeface="+mn-lt"/>
              </a:rPr>
              <a:t>Commas</a:t>
            </a:r>
            <a:r>
              <a:rPr lang="en-US" sz="4000" b="1" dirty="0" smtClean="0">
                <a:solidFill>
                  <a:srgbClr val="C00000"/>
                </a:solidFill>
                <a:latin typeface="+mn-lt"/>
              </a:rPr>
              <a:t> </a:t>
            </a:r>
            <a:endParaRPr lang="en-US" sz="2800" dirty="0">
              <a:solidFill>
                <a:srgbClr val="C00000"/>
              </a:solidFill>
            </a:endParaRPr>
          </a:p>
        </p:txBody>
      </p:sp>
    </p:spTree>
    <p:extLst>
      <p:ext uri="{BB962C8B-B14F-4D97-AF65-F5344CB8AC3E}">
        <p14:creationId xmlns:p14="http://schemas.microsoft.com/office/powerpoint/2010/main" val="3403330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19672" y="620688"/>
            <a:ext cx="5400600" cy="1938992"/>
          </a:xfrm>
          <a:prstGeom prst="rect">
            <a:avLst/>
          </a:prstGeom>
        </p:spPr>
        <p:txBody>
          <a:bodyPr wrap="square">
            <a:spAutoFit/>
          </a:bodyPr>
          <a:lstStyle/>
          <a:p>
            <a:r>
              <a:rPr lang="en-GB" sz="1600" b="1" dirty="0" smtClean="0">
                <a:solidFill>
                  <a:srgbClr val="C00000"/>
                </a:solidFill>
                <a:latin typeface="+mn-lt"/>
              </a:rPr>
              <a:t>Commas: Marking a Pause</a:t>
            </a:r>
          </a:p>
          <a:p>
            <a:endParaRPr lang="en-GB" sz="1600" dirty="0">
              <a:solidFill>
                <a:srgbClr val="C00000"/>
              </a:solidFill>
              <a:latin typeface="+mn-lt"/>
            </a:endParaRPr>
          </a:p>
          <a:p>
            <a:r>
              <a:rPr lang="en-GB" sz="1600" dirty="0">
                <a:solidFill>
                  <a:srgbClr val="C00000"/>
                </a:solidFill>
                <a:latin typeface="+mn-lt"/>
              </a:rPr>
              <a:t>Commas mark a pause within a sentence and are sometimes used with conjunctions.  Each sentence needs two commas.</a:t>
            </a:r>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Tree>
    <p:extLst>
      <p:ext uri="{BB962C8B-B14F-4D97-AF65-F5344CB8AC3E}">
        <p14:creationId xmlns:p14="http://schemas.microsoft.com/office/powerpoint/2010/main" val="1883218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19672" y="620688"/>
            <a:ext cx="5400600" cy="5370701"/>
          </a:xfrm>
          <a:prstGeom prst="rect">
            <a:avLst/>
          </a:prstGeom>
        </p:spPr>
        <p:txBody>
          <a:bodyPr wrap="square">
            <a:spAutoFit/>
          </a:bodyPr>
          <a:lstStyle/>
          <a:p>
            <a:r>
              <a:rPr lang="en-GB" sz="1600" b="1" dirty="0" smtClean="0">
                <a:solidFill>
                  <a:srgbClr val="C00000"/>
                </a:solidFill>
                <a:latin typeface="+mn-lt"/>
              </a:rPr>
              <a:t>Commas</a:t>
            </a:r>
          </a:p>
          <a:p>
            <a:r>
              <a:rPr lang="en-GB" sz="1400" b="1" dirty="0" smtClean="0">
                <a:solidFill>
                  <a:srgbClr val="6600FF"/>
                </a:solidFill>
                <a:latin typeface="+mn-lt"/>
              </a:rPr>
              <a:t>Amazing Me </a:t>
            </a:r>
          </a:p>
          <a:p>
            <a:endParaRPr lang="en-GB" sz="1400" dirty="0">
              <a:solidFill>
                <a:srgbClr val="6600FF"/>
              </a:solidFill>
              <a:latin typeface="+mn-lt"/>
            </a:endParaRPr>
          </a:p>
          <a:p>
            <a:r>
              <a:rPr lang="en-GB" sz="1100" b="1" dirty="0" smtClean="0">
                <a:solidFill>
                  <a:srgbClr val="6600FF"/>
                </a:solidFill>
                <a:latin typeface="+mn-lt"/>
              </a:rPr>
              <a:t>1</a:t>
            </a:r>
            <a:r>
              <a:rPr lang="en-GB" sz="1100" dirty="0" smtClean="0">
                <a:solidFill>
                  <a:srgbClr val="6600FF"/>
                </a:solidFill>
                <a:latin typeface="+mn-lt"/>
              </a:rPr>
              <a:t>. I </a:t>
            </a:r>
            <a:r>
              <a:rPr lang="en-GB" sz="1100" dirty="0">
                <a:solidFill>
                  <a:srgbClr val="6600FF"/>
                </a:solidFill>
                <a:latin typeface="+mn-lt"/>
              </a:rPr>
              <a:t>am at least three metres </a:t>
            </a:r>
            <a:r>
              <a:rPr lang="en-GB" sz="1100" dirty="0" smtClean="0">
                <a:solidFill>
                  <a:srgbClr val="6600FF"/>
                </a:solidFill>
                <a:latin typeface="+mn-lt"/>
              </a:rPr>
              <a:t>tall, which </a:t>
            </a:r>
            <a:r>
              <a:rPr lang="en-GB" sz="1100" dirty="0">
                <a:solidFill>
                  <a:srgbClr val="6600FF"/>
                </a:solidFill>
                <a:latin typeface="+mn-lt"/>
              </a:rPr>
              <a:t>I suppose is quite </a:t>
            </a:r>
            <a:r>
              <a:rPr lang="en-GB" sz="1100" dirty="0" smtClean="0">
                <a:solidFill>
                  <a:srgbClr val="6600FF"/>
                </a:solidFill>
                <a:latin typeface="+mn-lt"/>
              </a:rPr>
              <a:t>tall, though </a:t>
            </a:r>
            <a:r>
              <a:rPr lang="en-GB" sz="1100" dirty="0">
                <a:solidFill>
                  <a:srgbClr val="6600FF"/>
                </a:solidFill>
                <a:latin typeface="+mn-lt"/>
              </a:rPr>
              <a:t>I can easily make myself taller.</a:t>
            </a:r>
          </a:p>
          <a:p>
            <a:r>
              <a:rPr lang="en-GB" sz="1100" dirty="0">
                <a:solidFill>
                  <a:srgbClr val="6600FF"/>
                </a:solidFill>
                <a:latin typeface="+mn-lt"/>
              </a:rPr>
              <a:t> </a:t>
            </a:r>
          </a:p>
          <a:p>
            <a:r>
              <a:rPr lang="en-GB" sz="1100" b="1" dirty="0" smtClean="0">
                <a:solidFill>
                  <a:srgbClr val="6600FF"/>
                </a:solidFill>
                <a:latin typeface="+mn-lt"/>
              </a:rPr>
              <a:t>2.</a:t>
            </a:r>
            <a:r>
              <a:rPr lang="en-GB" sz="1100" dirty="0">
                <a:solidFill>
                  <a:srgbClr val="6600FF"/>
                </a:solidFill>
                <a:latin typeface="+mn-lt"/>
              </a:rPr>
              <a:t> </a:t>
            </a:r>
            <a:r>
              <a:rPr lang="en-GB" sz="1100" dirty="0" smtClean="0">
                <a:solidFill>
                  <a:srgbClr val="6600FF"/>
                </a:solidFill>
                <a:latin typeface="+mn-lt"/>
              </a:rPr>
              <a:t>My </a:t>
            </a:r>
            <a:r>
              <a:rPr lang="en-GB" sz="1100" dirty="0">
                <a:solidFill>
                  <a:srgbClr val="6600FF"/>
                </a:solidFill>
                <a:latin typeface="+mn-lt"/>
              </a:rPr>
              <a:t>brain is as big as a ten story block of </a:t>
            </a:r>
            <a:r>
              <a:rPr lang="en-GB" sz="1100" dirty="0" smtClean="0">
                <a:solidFill>
                  <a:srgbClr val="6600FF"/>
                </a:solidFill>
                <a:latin typeface="+mn-lt"/>
              </a:rPr>
              <a:t>flats, </a:t>
            </a:r>
            <a:r>
              <a:rPr lang="en-GB" sz="1100" dirty="0">
                <a:solidFill>
                  <a:srgbClr val="6600FF"/>
                </a:solidFill>
                <a:latin typeface="+mn-lt"/>
              </a:rPr>
              <a:t>though I </a:t>
            </a:r>
            <a:r>
              <a:rPr lang="en-GB" sz="1100" dirty="0" smtClean="0">
                <a:solidFill>
                  <a:srgbClr val="6600FF"/>
                </a:solidFill>
                <a:latin typeface="+mn-lt"/>
              </a:rPr>
              <a:t>don’t use </a:t>
            </a:r>
            <a:r>
              <a:rPr lang="en-GB" sz="1100" dirty="0">
                <a:solidFill>
                  <a:srgbClr val="6600FF"/>
                </a:solidFill>
                <a:latin typeface="+mn-lt"/>
              </a:rPr>
              <a:t>it much.  I keep it in my </a:t>
            </a:r>
            <a:r>
              <a:rPr lang="en-GB" sz="1100" dirty="0" smtClean="0">
                <a:solidFill>
                  <a:srgbClr val="6600FF"/>
                </a:solidFill>
                <a:latin typeface="+mn-lt"/>
              </a:rPr>
              <a:t>pocket, </a:t>
            </a:r>
            <a:r>
              <a:rPr lang="en-GB" sz="1100" dirty="0">
                <a:solidFill>
                  <a:srgbClr val="6600FF"/>
                </a:solidFill>
                <a:latin typeface="+mn-lt"/>
              </a:rPr>
              <a:t>in a matchbox.</a:t>
            </a:r>
          </a:p>
          <a:p>
            <a:r>
              <a:rPr lang="en-GB" sz="1100" dirty="0">
                <a:solidFill>
                  <a:srgbClr val="6600FF"/>
                </a:solidFill>
                <a:latin typeface="+mn-lt"/>
              </a:rPr>
              <a:t> </a:t>
            </a:r>
          </a:p>
          <a:p>
            <a:r>
              <a:rPr lang="en-GB" sz="1100" b="1" dirty="0" smtClean="0">
                <a:solidFill>
                  <a:srgbClr val="6600FF"/>
                </a:solidFill>
                <a:latin typeface="+mn-lt"/>
              </a:rPr>
              <a:t>3.</a:t>
            </a:r>
            <a:r>
              <a:rPr lang="en-GB" sz="1100" dirty="0">
                <a:solidFill>
                  <a:srgbClr val="6600FF"/>
                </a:solidFill>
                <a:latin typeface="+mn-lt"/>
              </a:rPr>
              <a:t> </a:t>
            </a:r>
            <a:r>
              <a:rPr lang="en-GB" sz="1100" dirty="0" smtClean="0">
                <a:solidFill>
                  <a:srgbClr val="6600FF"/>
                </a:solidFill>
                <a:latin typeface="+mn-lt"/>
              </a:rPr>
              <a:t>If </a:t>
            </a:r>
            <a:r>
              <a:rPr lang="en-GB" sz="1100" dirty="0">
                <a:solidFill>
                  <a:srgbClr val="6600FF"/>
                </a:solidFill>
                <a:latin typeface="+mn-lt"/>
              </a:rPr>
              <a:t>I need to fly </a:t>
            </a:r>
            <a:r>
              <a:rPr lang="en-GB" sz="1100" dirty="0" smtClean="0">
                <a:solidFill>
                  <a:srgbClr val="6600FF"/>
                </a:solidFill>
                <a:latin typeface="+mn-lt"/>
              </a:rPr>
              <a:t>anywhere, </a:t>
            </a:r>
            <a:r>
              <a:rPr lang="en-GB" sz="1100" dirty="0">
                <a:solidFill>
                  <a:srgbClr val="6600FF"/>
                </a:solidFill>
                <a:latin typeface="+mn-lt"/>
              </a:rPr>
              <a:t>I simply grow wings. </a:t>
            </a:r>
            <a:r>
              <a:rPr lang="en-GB" sz="1100" dirty="0" smtClean="0">
                <a:solidFill>
                  <a:srgbClr val="6600FF"/>
                </a:solidFill>
                <a:latin typeface="+mn-lt"/>
              </a:rPr>
              <a:t>My </a:t>
            </a:r>
            <a:r>
              <a:rPr lang="en-GB" sz="1100" dirty="0">
                <a:solidFill>
                  <a:srgbClr val="6600FF"/>
                </a:solidFill>
                <a:latin typeface="+mn-lt"/>
              </a:rPr>
              <a:t>wings </a:t>
            </a:r>
            <a:r>
              <a:rPr lang="en-GB" sz="1100" dirty="0" smtClean="0">
                <a:solidFill>
                  <a:srgbClr val="6600FF"/>
                </a:solidFill>
                <a:latin typeface="+mn-lt"/>
              </a:rPr>
              <a:t>are long </a:t>
            </a:r>
            <a:r>
              <a:rPr lang="en-GB" sz="1100" dirty="0">
                <a:solidFill>
                  <a:srgbClr val="6600FF"/>
                </a:solidFill>
                <a:latin typeface="+mn-lt"/>
              </a:rPr>
              <a:t>and </a:t>
            </a:r>
            <a:r>
              <a:rPr lang="en-GB" sz="1100" dirty="0" smtClean="0">
                <a:solidFill>
                  <a:srgbClr val="6600FF"/>
                </a:solidFill>
                <a:latin typeface="+mn-lt"/>
              </a:rPr>
              <a:t>silvery, but </a:t>
            </a:r>
            <a:r>
              <a:rPr lang="en-GB" sz="1100" dirty="0">
                <a:solidFill>
                  <a:srgbClr val="6600FF"/>
                </a:solidFill>
                <a:latin typeface="+mn-lt"/>
              </a:rPr>
              <a:t>difficult to dry when wet.</a:t>
            </a:r>
          </a:p>
          <a:p>
            <a:r>
              <a:rPr lang="en-GB" sz="1100" dirty="0">
                <a:solidFill>
                  <a:srgbClr val="6600FF"/>
                </a:solidFill>
                <a:latin typeface="+mn-lt"/>
              </a:rPr>
              <a:t> </a:t>
            </a:r>
          </a:p>
          <a:p>
            <a:r>
              <a:rPr lang="en-GB" sz="1100" b="1" dirty="0" smtClean="0">
                <a:solidFill>
                  <a:srgbClr val="6600FF"/>
                </a:solidFill>
                <a:latin typeface="+mn-lt"/>
              </a:rPr>
              <a:t>4.</a:t>
            </a:r>
            <a:r>
              <a:rPr lang="en-GB" sz="1100" dirty="0">
                <a:solidFill>
                  <a:srgbClr val="6600FF"/>
                </a:solidFill>
                <a:latin typeface="+mn-lt"/>
              </a:rPr>
              <a:t> </a:t>
            </a:r>
            <a:r>
              <a:rPr lang="en-GB" sz="1100" dirty="0" smtClean="0">
                <a:solidFill>
                  <a:srgbClr val="6600FF"/>
                </a:solidFill>
                <a:latin typeface="+mn-lt"/>
              </a:rPr>
              <a:t>When </a:t>
            </a:r>
            <a:r>
              <a:rPr lang="en-GB" sz="1100" dirty="0">
                <a:solidFill>
                  <a:srgbClr val="6600FF"/>
                </a:solidFill>
                <a:latin typeface="+mn-lt"/>
              </a:rPr>
              <a:t>it </a:t>
            </a:r>
            <a:r>
              <a:rPr lang="en-GB" sz="1100" dirty="0" smtClean="0">
                <a:solidFill>
                  <a:srgbClr val="6600FF"/>
                </a:solidFill>
                <a:latin typeface="+mn-lt"/>
              </a:rPr>
              <a:t>rains, </a:t>
            </a:r>
            <a:r>
              <a:rPr lang="en-GB" sz="1100" dirty="0">
                <a:solidFill>
                  <a:srgbClr val="6600FF"/>
                </a:solidFill>
                <a:latin typeface="+mn-lt"/>
              </a:rPr>
              <a:t>my head turns into an umbrella covering my whole </a:t>
            </a:r>
            <a:r>
              <a:rPr lang="en-GB" sz="1100" dirty="0" smtClean="0">
                <a:solidFill>
                  <a:srgbClr val="6600FF"/>
                </a:solidFill>
                <a:latin typeface="+mn-lt"/>
              </a:rPr>
              <a:t>body</a:t>
            </a:r>
            <a:r>
              <a:rPr lang="en-GB" sz="1100" dirty="0">
                <a:solidFill>
                  <a:srgbClr val="6600FF"/>
                </a:solidFill>
                <a:latin typeface="+mn-lt"/>
              </a:rPr>
              <a:t>.  If you want my </a:t>
            </a:r>
            <a:r>
              <a:rPr lang="en-GB" sz="1100" dirty="0" smtClean="0">
                <a:solidFill>
                  <a:srgbClr val="6600FF"/>
                </a:solidFill>
                <a:latin typeface="+mn-lt"/>
              </a:rPr>
              <a:t>opinion, </a:t>
            </a:r>
            <a:r>
              <a:rPr lang="en-GB" sz="1100" dirty="0">
                <a:solidFill>
                  <a:srgbClr val="6600FF"/>
                </a:solidFill>
                <a:latin typeface="+mn-lt"/>
              </a:rPr>
              <a:t>I think it looks great.</a:t>
            </a:r>
          </a:p>
          <a:p>
            <a:r>
              <a:rPr lang="en-GB" sz="1100" dirty="0">
                <a:solidFill>
                  <a:srgbClr val="6600FF"/>
                </a:solidFill>
                <a:latin typeface="+mn-lt"/>
              </a:rPr>
              <a:t> </a:t>
            </a:r>
          </a:p>
          <a:p>
            <a:r>
              <a:rPr lang="en-GB" sz="1100" b="1" dirty="0" smtClean="0">
                <a:solidFill>
                  <a:srgbClr val="6600FF"/>
                </a:solidFill>
                <a:latin typeface="+mn-lt"/>
              </a:rPr>
              <a:t>5.</a:t>
            </a:r>
            <a:r>
              <a:rPr lang="en-GB" sz="1100" dirty="0">
                <a:solidFill>
                  <a:srgbClr val="6600FF"/>
                </a:solidFill>
                <a:latin typeface="+mn-lt"/>
              </a:rPr>
              <a:t> </a:t>
            </a:r>
            <a:r>
              <a:rPr lang="en-GB" sz="1100" dirty="0" smtClean="0">
                <a:solidFill>
                  <a:srgbClr val="6600FF"/>
                </a:solidFill>
                <a:latin typeface="+mn-lt"/>
              </a:rPr>
              <a:t>You </a:t>
            </a:r>
            <a:r>
              <a:rPr lang="en-GB" sz="1100" dirty="0">
                <a:solidFill>
                  <a:srgbClr val="6600FF"/>
                </a:solidFill>
                <a:latin typeface="+mn-lt"/>
              </a:rPr>
              <a:t>might think I should use my umbrella head to keep my wings </a:t>
            </a:r>
            <a:r>
              <a:rPr lang="en-GB" sz="1100" dirty="0" smtClean="0">
                <a:solidFill>
                  <a:srgbClr val="6600FF"/>
                </a:solidFill>
                <a:latin typeface="+mn-lt"/>
              </a:rPr>
              <a:t>dry, </a:t>
            </a:r>
            <a:r>
              <a:rPr lang="en-GB" sz="1100" dirty="0">
                <a:solidFill>
                  <a:srgbClr val="6600FF"/>
                </a:solidFill>
                <a:latin typeface="+mn-lt"/>
              </a:rPr>
              <a:t>but it’s not that simple because when my head turns into an </a:t>
            </a:r>
            <a:r>
              <a:rPr lang="en-GB" sz="1100" dirty="0" smtClean="0">
                <a:solidFill>
                  <a:srgbClr val="6600FF"/>
                </a:solidFill>
                <a:latin typeface="+mn-lt"/>
              </a:rPr>
              <a:t>umbrella, I </a:t>
            </a:r>
            <a:r>
              <a:rPr lang="en-GB" sz="1100" dirty="0">
                <a:solidFill>
                  <a:srgbClr val="6600FF"/>
                </a:solidFill>
                <a:latin typeface="+mn-lt"/>
              </a:rPr>
              <a:t>can’t see where I am going.</a:t>
            </a:r>
          </a:p>
          <a:p>
            <a:r>
              <a:rPr lang="en-GB" sz="1100" dirty="0">
                <a:solidFill>
                  <a:srgbClr val="6600FF"/>
                </a:solidFill>
                <a:latin typeface="+mn-lt"/>
              </a:rPr>
              <a:t> </a:t>
            </a:r>
          </a:p>
          <a:p>
            <a:r>
              <a:rPr lang="en-GB" sz="1100" b="1" dirty="0" smtClean="0">
                <a:solidFill>
                  <a:srgbClr val="6600FF"/>
                </a:solidFill>
                <a:latin typeface="+mn-lt"/>
              </a:rPr>
              <a:t>6.</a:t>
            </a:r>
            <a:r>
              <a:rPr lang="en-GB" sz="1100" dirty="0">
                <a:solidFill>
                  <a:srgbClr val="6600FF"/>
                </a:solidFill>
                <a:latin typeface="+mn-lt"/>
              </a:rPr>
              <a:t> </a:t>
            </a:r>
            <a:r>
              <a:rPr lang="en-GB" sz="1100" dirty="0" smtClean="0">
                <a:solidFill>
                  <a:srgbClr val="6600FF"/>
                </a:solidFill>
                <a:latin typeface="+mn-lt"/>
              </a:rPr>
              <a:t>I </a:t>
            </a:r>
            <a:r>
              <a:rPr lang="en-GB" sz="1100" dirty="0">
                <a:solidFill>
                  <a:srgbClr val="6600FF"/>
                </a:solidFill>
                <a:latin typeface="+mn-lt"/>
              </a:rPr>
              <a:t>have ten fingers on each </a:t>
            </a:r>
            <a:r>
              <a:rPr lang="en-GB" sz="1100" dirty="0" smtClean="0">
                <a:solidFill>
                  <a:srgbClr val="6600FF"/>
                </a:solidFill>
                <a:latin typeface="+mn-lt"/>
              </a:rPr>
              <a:t>hand, </a:t>
            </a:r>
            <a:r>
              <a:rPr lang="en-GB" sz="1100" dirty="0">
                <a:solidFill>
                  <a:srgbClr val="6600FF"/>
                </a:solidFill>
                <a:latin typeface="+mn-lt"/>
              </a:rPr>
              <a:t>which is brilliant for playing the </a:t>
            </a:r>
            <a:r>
              <a:rPr lang="en-GB" sz="1100" dirty="0" smtClean="0">
                <a:solidFill>
                  <a:srgbClr val="6600FF"/>
                </a:solidFill>
                <a:latin typeface="+mn-lt"/>
              </a:rPr>
              <a:t>piano, </a:t>
            </a:r>
            <a:r>
              <a:rPr lang="en-GB" sz="1100" dirty="0">
                <a:solidFill>
                  <a:srgbClr val="6600FF"/>
                </a:solidFill>
                <a:latin typeface="+mn-lt"/>
              </a:rPr>
              <a:t>but difficult when it comes to buying gloves.</a:t>
            </a:r>
          </a:p>
          <a:p>
            <a:r>
              <a:rPr lang="en-GB" sz="1100" dirty="0">
                <a:solidFill>
                  <a:srgbClr val="6600FF"/>
                </a:solidFill>
                <a:latin typeface="+mn-lt"/>
              </a:rPr>
              <a:t> </a:t>
            </a:r>
          </a:p>
          <a:p>
            <a:r>
              <a:rPr lang="en-GB" sz="1100" b="1" dirty="0" smtClean="0">
                <a:solidFill>
                  <a:srgbClr val="6600FF"/>
                </a:solidFill>
                <a:latin typeface="+mn-lt"/>
              </a:rPr>
              <a:t>7.</a:t>
            </a:r>
            <a:r>
              <a:rPr lang="en-GB" sz="1100" dirty="0">
                <a:solidFill>
                  <a:srgbClr val="6600FF"/>
                </a:solidFill>
                <a:latin typeface="+mn-lt"/>
              </a:rPr>
              <a:t> </a:t>
            </a:r>
            <a:r>
              <a:rPr lang="en-GB" sz="1100" dirty="0" smtClean="0">
                <a:solidFill>
                  <a:srgbClr val="6600FF"/>
                </a:solidFill>
                <a:latin typeface="+mn-lt"/>
              </a:rPr>
              <a:t>I </a:t>
            </a:r>
            <a:r>
              <a:rPr lang="en-GB" sz="1100" dirty="0">
                <a:solidFill>
                  <a:srgbClr val="6600FF"/>
                </a:solidFill>
                <a:latin typeface="+mn-lt"/>
              </a:rPr>
              <a:t>live in a </a:t>
            </a:r>
            <a:r>
              <a:rPr lang="en-GB" sz="1100" dirty="0" smtClean="0">
                <a:solidFill>
                  <a:srgbClr val="6600FF"/>
                </a:solidFill>
                <a:latin typeface="+mn-lt"/>
              </a:rPr>
              <a:t>cave, </a:t>
            </a:r>
            <a:r>
              <a:rPr lang="en-GB" sz="1100" dirty="0">
                <a:solidFill>
                  <a:srgbClr val="6600FF"/>
                </a:solidFill>
                <a:latin typeface="+mn-lt"/>
              </a:rPr>
              <a:t>but because I am afraid of the </a:t>
            </a:r>
            <a:r>
              <a:rPr lang="en-GB" sz="1100" dirty="0" smtClean="0">
                <a:solidFill>
                  <a:srgbClr val="6600FF"/>
                </a:solidFill>
                <a:latin typeface="+mn-lt"/>
              </a:rPr>
              <a:t>dark, </a:t>
            </a:r>
            <a:r>
              <a:rPr lang="en-GB" sz="1100" dirty="0">
                <a:solidFill>
                  <a:srgbClr val="6600FF"/>
                </a:solidFill>
                <a:latin typeface="+mn-lt"/>
              </a:rPr>
              <a:t>I sleep with </a:t>
            </a:r>
            <a:r>
              <a:rPr lang="en-GB" sz="1100" dirty="0" smtClean="0">
                <a:solidFill>
                  <a:srgbClr val="6600FF"/>
                </a:solidFill>
                <a:latin typeface="+mn-lt"/>
              </a:rPr>
              <a:t>the </a:t>
            </a:r>
            <a:r>
              <a:rPr lang="en-GB" sz="1100" dirty="0">
                <a:solidFill>
                  <a:srgbClr val="6600FF"/>
                </a:solidFill>
                <a:latin typeface="+mn-lt"/>
              </a:rPr>
              <a:t>light on.  I sleep upside down like a cricket bat.</a:t>
            </a:r>
          </a:p>
          <a:p>
            <a:r>
              <a:rPr lang="en-GB" sz="1100" dirty="0">
                <a:solidFill>
                  <a:srgbClr val="6600FF"/>
                </a:solidFill>
                <a:latin typeface="+mn-lt"/>
              </a:rPr>
              <a:t> </a:t>
            </a:r>
          </a:p>
          <a:p>
            <a:r>
              <a:rPr lang="en-GB" sz="1100" b="1" dirty="0" smtClean="0">
                <a:solidFill>
                  <a:srgbClr val="6600FF"/>
                </a:solidFill>
                <a:latin typeface="+mn-lt"/>
              </a:rPr>
              <a:t>8.</a:t>
            </a:r>
            <a:r>
              <a:rPr lang="en-GB" sz="1100" dirty="0" smtClean="0">
                <a:solidFill>
                  <a:srgbClr val="6600FF"/>
                </a:solidFill>
                <a:latin typeface="+mn-lt"/>
              </a:rPr>
              <a:t>You </a:t>
            </a:r>
            <a:r>
              <a:rPr lang="en-GB" sz="1100" dirty="0">
                <a:solidFill>
                  <a:srgbClr val="6600FF"/>
                </a:solidFill>
                <a:latin typeface="+mn-lt"/>
              </a:rPr>
              <a:t>might catch sight of me riding my penny farthing bicycle. </a:t>
            </a:r>
            <a:r>
              <a:rPr lang="en-GB" sz="1100" dirty="0" smtClean="0">
                <a:solidFill>
                  <a:srgbClr val="6600FF"/>
                </a:solidFill>
                <a:latin typeface="+mn-lt"/>
              </a:rPr>
              <a:t>If </a:t>
            </a:r>
            <a:r>
              <a:rPr lang="en-GB" sz="1100" dirty="0">
                <a:solidFill>
                  <a:srgbClr val="6600FF"/>
                </a:solidFill>
                <a:latin typeface="+mn-lt"/>
              </a:rPr>
              <a:t>you </a:t>
            </a:r>
            <a:r>
              <a:rPr lang="en-GB" sz="1100" dirty="0" smtClean="0">
                <a:solidFill>
                  <a:srgbClr val="6600FF"/>
                </a:solidFill>
                <a:latin typeface="+mn-lt"/>
              </a:rPr>
              <a:t>do, </a:t>
            </a:r>
            <a:r>
              <a:rPr lang="en-GB" sz="1100" dirty="0">
                <a:solidFill>
                  <a:srgbClr val="6600FF"/>
                </a:solidFill>
                <a:latin typeface="+mn-lt"/>
              </a:rPr>
              <a:t>take </a:t>
            </a:r>
            <a:r>
              <a:rPr lang="en-GB" sz="1100" dirty="0" smtClean="0">
                <a:solidFill>
                  <a:srgbClr val="6600FF"/>
                </a:solidFill>
                <a:latin typeface="+mn-lt"/>
              </a:rPr>
              <a:t>care, </a:t>
            </a:r>
            <a:r>
              <a:rPr lang="en-GB" sz="1100" dirty="0">
                <a:solidFill>
                  <a:srgbClr val="6600FF"/>
                </a:solidFill>
                <a:latin typeface="+mn-lt"/>
              </a:rPr>
              <a:t>there’s only one of me left.</a:t>
            </a:r>
          </a:p>
          <a:p>
            <a:endParaRPr lang="en-GB" sz="1100" dirty="0" smtClean="0">
              <a:solidFill>
                <a:srgbClr val="6600FF"/>
              </a:solidFill>
              <a:latin typeface="+mn-lt"/>
            </a:endParaRPr>
          </a:p>
          <a:p>
            <a:endParaRPr lang="en-GB" sz="1100" dirty="0" smtClean="0">
              <a:solidFill>
                <a:srgbClr val="6600FF"/>
              </a:solidFill>
              <a:latin typeface="+mn-lt"/>
            </a:endParaRPr>
          </a:p>
          <a:p>
            <a:endParaRPr lang="en-GB" sz="1100" dirty="0" smtClean="0">
              <a:solidFill>
                <a:srgbClr val="C00000"/>
              </a:solidFill>
              <a:latin typeface="+mn-lt"/>
            </a:endParaRPr>
          </a:p>
        </p:txBody>
      </p:sp>
    </p:spTree>
    <p:extLst>
      <p:ext uri="{BB962C8B-B14F-4D97-AF65-F5344CB8AC3E}">
        <p14:creationId xmlns:p14="http://schemas.microsoft.com/office/powerpoint/2010/main" val="2372366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19672" y="620688"/>
            <a:ext cx="5400600" cy="5124480"/>
          </a:xfrm>
          <a:prstGeom prst="rect">
            <a:avLst/>
          </a:prstGeom>
        </p:spPr>
        <p:txBody>
          <a:bodyPr wrap="square">
            <a:spAutoFit/>
          </a:bodyPr>
          <a:lstStyle/>
          <a:p>
            <a:r>
              <a:rPr lang="en-GB" sz="1600" b="1" dirty="0" smtClean="0">
                <a:solidFill>
                  <a:srgbClr val="C00000"/>
                </a:solidFill>
                <a:latin typeface="+mn-lt"/>
              </a:rPr>
              <a:t>Commas </a:t>
            </a:r>
          </a:p>
          <a:p>
            <a:r>
              <a:rPr lang="en-GB" sz="1400" b="1" dirty="0" smtClean="0">
                <a:solidFill>
                  <a:srgbClr val="6600FF"/>
                </a:solidFill>
                <a:latin typeface="+mn-lt"/>
              </a:rPr>
              <a:t>Hammy </a:t>
            </a:r>
          </a:p>
          <a:p>
            <a:r>
              <a:rPr lang="en-GB" sz="1100" b="1" dirty="0" smtClean="0">
                <a:solidFill>
                  <a:srgbClr val="6600FF"/>
                </a:solidFill>
                <a:latin typeface="+mn-lt"/>
              </a:rPr>
              <a:t>1.</a:t>
            </a:r>
            <a:r>
              <a:rPr lang="en-GB" sz="1100" dirty="0">
                <a:solidFill>
                  <a:srgbClr val="6600FF"/>
                </a:solidFill>
                <a:latin typeface="+mn-lt"/>
              </a:rPr>
              <a:t> </a:t>
            </a:r>
            <a:r>
              <a:rPr lang="en-GB" sz="1100" dirty="0" smtClean="0">
                <a:solidFill>
                  <a:srgbClr val="6600FF"/>
                </a:solidFill>
                <a:latin typeface="+mn-lt"/>
              </a:rPr>
              <a:t>Have </a:t>
            </a:r>
            <a:r>
              <a:rPr lang="en-GB" sz="1100" dirty="0">
                <a:solidFill>
                  <a:srgbClr val="6600FF"/>
                </a:solidFill>
                <a:latin typeface="+mn-lt"/>
              </a:rPr>
              <a:t>you read about the famous Hammy?  </a:t>
            </a:r>
            <a:r>
              <a:rPr lang="en-GB" sz="1100" dirty="0" smtClean="0">
                <a:solidFill>
                  <a:srgbClr val="6600FF"/>
                </a:solidFill>
                <a:latin typeface="+mn-lt"/>
              </a:rPr>
              <a:t>Hammy, </a:t>
            </a:r>
            <a:r>
              <a:rPr lang="en-GB" sz="1100" dirty="0">
                <a:solidFill>
                  <a:srgbClr val="6600FF"/>
                </a:solidFill>
                <a:latin typeface="+mn-lt"/>
              </a:rPr>
              <a:t>is of </a:t>
            </a:r>
            <a:r>
              <a:rPr lang="en-GB" sz="1100" dirty="0" smtClean="0">
                <a:solidFill>
                  <a:srgbClr val="6600FF"/>
                </a:solidFill>
                <a:latin typeface="+mn-lt"/>
              </a:rPr>
              <a:t>course, </a:t>
            </a:r>
            <a:r>
              <a:rPr lang="en-GB" sz="1100" dirty="0">
                <a:solidFill>
                  <a:srgbClr val="6600FF"/>
                </a:solidFill>
                <a:latin typeface="+mn-lt"/>
              </a:rPr>
              <a:t>a </a:t>
            </a:r>
            <a:r>
              <a:rPr lang="en-GB" sz="1100" dirty="0" smtClean="0">
                <a:solidFill>
                  <a:srgbClr val="6600FF"/>
                </a:solidFill>
                <a:latin typeface="+mn-lt"/>
              </a:rPr>
              <a:t>hamster, </a:t>
            </a:r>
            <a:r>
              <a:rPr lang="en-GB" sz="1100" dirty="0">
                <a:solidFill>
                  <a:srgbClr val="6600FF"/>
                </a:solidFill>
                <a:latin typeface="+mn-lt"/>
              </a:rPr>
              <a:t>but you probably guessed that.  </a:t>
            </a:r>
            <a:r>
              <a:rPr lang="en-GB" sz="1100" b="1" dirty="0">
                <a:solidFill>
                  <a:srgbClr val="6600FF"/>
                </a:solidFill>
                <a:latin typeface="+mn-lt"/>
              </a:rPr>
              <a:t>(3)</a:t>
            </a:r>
            <a:endParaRPr lang="en-GB" sz="1100" dirty="0">
              <a:solidFill>
                <a:srgbClr val="6600FF"/>
              </a:solidFill>
              <a:latin typeface="+mn-lt"/>
            </a:endParaRPr>
          </a:p>
          <a:p>
            <a:r>
              <a:rPr lang="en-GB" sz="1100" b="1" dirty="0" smtClean="0">
                <a:solidFill>
                  <a:srgbClr val="6600FF"/>
                </a:solidFill>
                <a:latin typeface="+mn-lt"/>
              </a:rPr>
              <a:t>2</a:t>
            </a:r>
            <a:r>
              <a:rPr lang="en-GB" sz="1100" dirty="0" smtClean="0">
                <a:solidFill>
                  <a:srgbClr val="6600FF"/>
                </a:solidFill>
                <a:latin typeface="+mn-lt"/>
              </a:rPr>
              <a:t>. Now </a:t>
            </a:r>
            <a:r>
              <a:rPr lang="en-GB" sz="1100" dirty="0">
                <a:solidFill>
                  <a:srgbClr val="6600FF"/>
                </a:solidFill>
                <a:latin typeface="+mn-lt"/>
              </a:rPr>
              <a:t>you might think that a hamster is a funny subject for a </a:t>
            </a:r>
            <a:r>
              <a:rPr lang="en-GB" sz="1100" dirty="0" smtClean="0">
                <a:solidFill>
                  <a:srgbClr val="6600FF"/>
                </a:solidFill>
                <a:latin typeface="+mn-lt"/>
              </a:rPr>
              <a:t>story, </a:t>
            </a:r>
            <a:r>
              <a:rPr lang="en-GB" sz="1100" dirty="0">
                <a:solidFill>
                  <a:srgbClr val="6600FF"/>
                </a:solidFill>
                <a:latin typeface="+mn-lt"/>
              </a:rPr>
              <a:t>but Hammy is an escape artist.  Worse </a:t>
            </a:r>
            <a:r>
              <a:rPr lang="en-GB" sz="1100" dirty="0" smtClean="0">
                <a:solidFill>
                  <a:srgbClr val="6600FF"/>
                </a:solidFill>
                <a:latin typeface="+mn-lt"/>
              </a:rPr>
              <a:t>still, </a:t>
            </a:r>
            <a:r>
              <a:rPr lang="en-GB" sz="1100" dirty="0">
                <a:solidFill>
                  <a:srgbClr val="6600FF"/>
                </a:solidFill>
                <a:latin typeface="+mn-lt"/>
              </a:rPr>
              <a:t>not only does 	</a:t>
            </a:r>
            <a:r>
              <a:rPr lang="en-GB" sz="1100" dirty="0" smtClean="0">
                <a:solidFill>
                  <a:srgbClr val="6600FF"/>
                </a:solidFill>
                <a:latin typeface="+mn-lt"/>
              </a:rPr>
              <a:t>he escape, </a:t>
            </a:r>
            <a:r>
              <a:rPr lang="en-GB" sz="1100" dirty="0">
                <a:solidFill>
                  <a:srgbClr val="6600FF"/>
                </a:solidFill>
                <a:latin typeface="+mn-lt"/>
              </a:rPr>
              <a:t>but she is also a one-hamster demolition team.  </a:t>
            </a:r>
            <a:r>
              <a:rPr lang="en-GB" sz="1100" b="1" dirty="0">
                <a:solidFill>
                  <a:srgbClr val="6600FF"/>
                </a:solidFill>
                <a:latin typeface="+mn-lt"/>
              </a:rPr>
              <a:t>(3)</a:t>
            </a:r>
            <a:endParaRPr lang="en-GB" sz="1100" dirty="0">
              <a:solidFill>
                <a:srgbClr val="6600FF"/>
              </a:solidFill>
              <a:latin typeface="+mn-lt"/>
            </a:endParaRPr>
          </a:p>
          <a:p>
            <a:r>
              <a:rPr lang="en-GB" sz="1100" b="1" dirty="0" smtClean="0">
                <a:solidFill>
                  <a:srgbClr val="6600FF"/>
                </a:solidFill>
                <a:latin typeface="+mn-lt"/>
              </a:rPr>
              <a:t>3.</a:t>
            </a:r>
            <a:r>
              <a:rPr lang="en-GB" sz="1100" dirty="0">
                <a:solidFill>
                  <a:srgbClr val="6600FF"/>
                </a:solidFill>
                <a:latin typeface="+mn-lt"/>
              </a:rPr>
              <a:t> </a:t>
            </a:r>
            <a:r>
              <a:rPr lang="en-GB" sz="1100" dirty="0" smtClean="0">
                <a:solidFill>
                  <a:srgbClr val="6600FF"/>
                </a:solidFill>
                <a:latin typeface="+mn-lt"/>
              </a:rPr>
              <a:t>My brother </a:t>
            </a:r>
            <a:r>
              <a:rPr lang="en-GB" sz="1100" dirty="0">
                <a:solidFill>
                  <a:srgbClr val="6600FF"/>
                </a:solidFill>
                <a:latin typeface="+mn-lt"/>
              </a:rPr>
              <a:t>is a </a:t>
            </a:r>
            <a:r>
              <a:rPr lang="en-GB" sz="1100" dirty="0" smtClean="0">
                <a:solidFill>
                  <a:srgbClr val="6600FF"/>
                </a:solidFill>
                <a:latin typeface="+mn-lt"/>
              </a:rPr>
              <a:t>carpenter, </a:t>
            </a:r>
            <a:r>
              <a:rPr lang="en-GB" sz="1100" dirty="0">
                <a:solidFill>
                  <a:srgbClr val="6600FF"/>
                </a:solidFill>
                <a:latin typeface="+mn-lt"/>
              </a:rPr>
              <a:t>and he built </a:t>
            </a:r>
            <a:r>
              <a:rPr lang="en-GB" sz="1100" dirty="0" err="1">
                <a:solidFill>
                  <a:srgbClr val="6600FF"/>
                </a:solidFill>
                <a:latin typeface="+mn-lt"/>
              </a:rPr>
              <a:t>Hammy’s</a:t>
            </a:r>
            <a:r>
              <a:rPr lang="en-GB" sz="1100" dirty="0">
                <a:solidFill>
                  <a:srgbClr val="6600FF"/>
                </a:solidFill>
                <a:latin typeface="+mn-lt"/>
              </a:rPr>
              <a:t> </a:t>
            </a:r>
            <a:r>
              <a:rPr lang="en-GB" sz="1100" dirty="0" smtClean="0">
                <a:solidFill>
                  <a:srgbClr val="6600FF"/>
                </a:solidFill>
                <a:latin typeface="+mn-lt"/>
              </a:rPr>
              <a:t>cage, </a:t>
            </a:r>
            <a:r>
              <a:rPr lang="en-GB" sz="1100" dirty="0">
                <a:solidFill>
                  <a:srgbClr val="6600FF"/>
                </a:solidFill>
                <a:latin typeface="+mn-lt"/>
              </a:rPr>
              <a:t>complete </a:t>
            </a:r>
            <a:r>
              <a:rPr lang="en-GB" sz="1100" dirty="0" smtClean="0">
                <a:solidFill>
                  <a:srgbClr val="6600FF"/>
                </a:solidFill>
                <a:latin typeface="+mn-lt"/>
              </a:rPr>
              <a:t>with </a:t>
            </a:r>
            <a:r>
              <a:rPr lang="en-GB" sz="1100" dirty="0">
                <a:solidFill>
                  <a:srgbClr val="6600FF"/>
                </a:solidFill>
                <a:latin typeface="+mn-lt"/>
              </a:rPr>
              <a:t>house and exercise area from wire and old boxes.  </a:t>
            </a:r>
            <a:r>
              <a:rPr lang="en-GB" sz="1100" b="1" dirty="0">
                <a:solidFill>
                  <a:srgbClr val="6600FF"/>
                </a:solidFill>
                <a:latin typeface="+mn-lt"/>
              </a:rPr>
              <a:t>(2)</a:t>
            </a:r>
            <a:endParaRPr lang="en-GB" sz="1100" dirty="0">
              <a:solidFill>
                <a:srgbClr val="6600FF"/>
              </a:solidFill>
              <a:latin typeface="+mn-lt"/>
            </a:endParaRPr>
          </a:p>
          <a:p>
            <a:r>
              <a:rPr lang="en-GB" sz="1100" b="1" dirty="0" smtClean="0">
                <a:solidFill>
                  <a:srgbClr val="6600FF"/>
                </a:solidFill>
                <a:latin typeface="+mn-lt"/>
              </a:rPr>
              <a:t>4.</a:t>
            </a:r>
            <a:r>
              <a:rPr lang="en-GB" sz="1100" dirty="0">
                <a:solidFill>
                  <a:srgbClr val="6600FF"/>
                </a:solidFill>
                <a:latin typeface="+mn-lt"/>
              </a:rPr>
              <a:t> </a:t>
            </a:r>
            <a:r>
              <a:rPr lang="en-GB" sz="1100" dirty="0" smtClean="0">
                <a:solidFill>
                  <a:srgbClr val="6600FF"/>
                </a:solidFill>
                <a:latin typeface="+mn-lt"/>
              </a:rPr>
              <a:t>From </a:t>
            </a:r>
            <a:r>
              <a:rPr lang="en-GB" sz="1100" dirty="0">
                <a:solidFill>
                  <a:srgbClr val="6600FF"/>
                </a:solidFill>
                <a:latin typeface="+mn-lt"/>
              </a:rPr>
              <a:t>her very first day in the new </a:t>
            </a:r>
            <a:r>
              <a:rPr lang="en-GB" sz="1100" dirty="0" smtClean="0">
                <a:solidFill>
                  <a:srgbClr val="6600FF"/>
                </a:solidFill>
                <a:latin typeface="+mn-lt"/>
              </a:rPr>
              <a:t>house, </a:t>
            </a:r>
            <a:r>
              <a:rPr lang="en-GB" sz="1100" dirty="0">
                <a:solidFill>
                  <a:srgbClr val="6600FF"/>
                </a:solidFill>
                <a:latin typeface="+mn-lt"/>
              </a:rPr>
              <a:t>Hammy could escape </a:t>
            </a:r>
            <a:r>
              <a:rPr lang="en-GB" sz="1100" dirty="0" smtClean="0">
                <a:solidFill>
                  <a:srgbClr val="6600FF"/>
                </a:solidFill>
                <a:latin typeface="+mn-lt"/>
              </a:rPr>
              <a:t>without </a:t>
            </a:r>
            <a:r>
              <a:rPr lang="en-GB" sz="1100" dirty="0">
                <a:solidFill>
                  <a:srgbClr val="6600FF"/>
                </a:solidFill>
                <a:latin typeface="+mn-lt"/>
              </a:rPr>
              <a:t>leaving a trace of how she did it.  One </a:t>
            </a:r>
            <a:r>
              <a:rPr lang="en-GB" sz="1100" dirty="0" smtClean="0">
                <a:solidFill>
                  <a:srgbClr val="6600FF"/>
                </a:solidFill>
                <a:latin typeface="+mn-lt"/>
              </a:rPr>
              <a:t>day, </a:t>
            </a:r>
            <a:r>
              <a:rPr lang="en-GB" sz="1100" dirty="0">
                <a:solidFill>
                  <a:srgbClr val="6600FF"/>
                </a:solidFill>
                <a:latin typeface="+mn-lt"/>
              </a:rPr>
              <a:t>lying quietly </a:t>
            </a:r>
            <a:r>
              <a:rPr lang="en-GB" sz="1100" dirty="0" smtClean="0">
                <a:solidFill>
                  <a:srgbClr val="6600FF"/>
                </a:solidFill>
                <a:latin typeface="+mn-lt"/>
              </a:rPr>
              <a:t>on </a:t>
            </a:r>
            <a:r>
              <a:rPr lang="en-GB" sz="1100" dirty="0">
                <a:solidFill>
                  <a:srgbClr val="6600FF"/>
                </a:solidFill>
                <a:latin typeface="+mn-lt"/>
              </a:rPr>
              <a:t>my </a:t>
            </a:r>
            <a:r>
              <a:rPr lang="en-GB" sz="1100" dirty="0" smtClean="0">
                <a:solidFill>
                  <a:srgbClr val="6600FF"/>
                </a:solidFill>
                <a:latin typeface="+mn-lt"/>
              </a:rPr>
              <a:t>bed, </a:t>
            </a:r>
            <a:r>
              <a:rPr lang="en-GB" sz="1100" dirty="0">
                <a:solidFill>
                  <a:srgbClr val="6600FF"/>
                </a:solidFill>
                <a:latin typeface="+mn-lt"/>
              </a:rPr>
              <a:t>so that she could not see </a:t>
            </a:r>
            <a:r>
              <a:rPr lang="en-GB" sz="1100" dirty="0" smtClean="0">
                <a:solidFill>
                  <a:srgbClr val="6600FF"/>
                </a:solidFill>
                <a:latin typeface="+mn-lt"/>
              </a:rPr>
              <a:t>me, </a:t>
            </a:r>
            <a:r>
              <a:rPr lang="en-GB" sz="1100" dirty="0">
                <a:solidFill>
                  <a:srgbClr val="6600FF"/>
                </a:solidFill>
                <a:latin typeface="+mn-lt"/>
              </a:rPr>
              <a:t>I watched her for </a:t>
            </a:r>
            <a:r>
              <a:rPr lang="en-GB" sz="1100" dirty="0" smtClean="0">
                <a:solidFill>
                  <a:srgbClr val="6600FF"/>
                </a:solidFill>
                <a:latin typeface="+mn-lt"/>
              </a:rPr>
              <a:t>twelve </a:t>
            </a:r>
            <a:r>
              <a:rPr lang="en-GB" sz="1100" dirty="0">
                <a:solidFill>
                  <a:srgbClr val="6600FF"/>
                </a:solidFill>
                <a:latin typeface="+mn-lt"/>
              </a:rPr>
              <a:t>hours.  As soon as I fell </a:t>
            </a:r>
            <a:r>
              <a:rPr lang="en-GB" sz="1100" dirty="0" smtClean="0">
                <a:solidFill>
                  <a:srgbClr val="6600FF"/>
                </a:solidFill>
                <a:latin typeface="+mn-lt"/>
              </a:rPr>
              <a:t>asleep, </a:t>
            </a:r>
            <a:r>
              <a:rPr lang="en-GB" sz="1100" dirty="0">
                <a:solidFill>
                  <a:srgbClr val="6600FF"/>
                </a:solidFill>
                <a:latin typeface="+mn-lt"/>
              </a:rPr>
              <a:t>Hammy was gone.  </a:t>
            </a:r>
            <a:r>
              <a:rPr lang="en-GB" sz="1100" b="1" dirty="0">
                <a:solidFill>
                  <a:srgbClr val="6600FF"/>
                </a:solidFill>
                <a:latin typeface="+mn-lt"/>
              </a:rPr>
              <a:t>(4)</a:t>
            </a:r>
            <a:endParaRPr lang="en-GB" sz="1100" dirty="0">
              <a:solidFill>
                <a:srgbClr val="6600FF"/>
              </a:solidFill>
              <a:latin typeface="+mn-lt"/>
            </a:endParaRPr>
          </a:p>
          <a:p>
            <a:r>
              <a:rPr lang="en-GB" sz="1100" b="1" dirty="0" smtClean="0">
                <a:solidFill>
                  <a:srgbClr val="6600FF"/>
                </a:solidFill>
                <a:latin typeface="+mn-lt"/>
              </a:rPr>
              <a:t>5.</a:t>
            </a:r>
            <a:r>
              <a:rPr lang="en-GB" sz="1100" dirty="0">
                <a:solidFill>
                  <a:srgbClr val="6600FF"/>
                </a:solidFill>
                <a:latin typeface="+mn-lt"/>
              </a:rPr>
              <a:t> </a:t>
            </a:r>
            <a:r>
              <a:rPr lang="en-GB" sz="1100" dirty="0" smtClean="0">
                <a:solidFill>
                  <a:srgbClr val="6600FF"/>
                </a:solidFill>
                <a:latin typeface="+mn-lt"/>
              </a:rPr>
              <a:t>It </a:t>
            </a:r>
            <a:r>
              <a:rPr lang="en-GB" sz="1100" dirty="0">
                <a:solidFill>
                  <a:srgbClr val="6600FF"/>
                </a:solidFill>
                <a:latin typeface="+mn-lt"/>
              </a:rPr>
              <a:t>would not </a:t>
            </a:r>
            <a:r>
              <a:rPr lang="en-GB" sz="1100" dirty="0" smtClean="0">
                <a:solidFill>
                  <a:srgbClr val="6600FF"/>
                </a:solidFill>
                <a:latin typeface="+mn-lt"/>
              </a:rPr>
              <a:t>matter, but </a:t>
            </a:r>
            <a:r>
              <a:rPr lang="en-GB" sz="1100" dirty="0">
                <a:solidFill>
                  <a:srgbClr val="6600FF"/>
                </a:solidFill>
                <a:latin typeface="+mn-lt"/>
              </a:rPr>
              <a:t>whenever she gets </a:t>
            </a:r>
            <a:r>
              <a:rPr lang="en-GB" sz="1100" dirty="0" smtClean="0">
                <a:solidFill>
                  <a:srgbClr val="6600FF"/>
                </a:solidFill>
                <a:latin typeface="+mn-lt"/>
              </a:rPr>
              <a:t>out, </a:t>
            </a:r>
            <a:r>
              <a:rPr lang="en-GB" sz="1100" dirty="0">
                <a:solidFill>
                  <a:srgbClr val="6600FF"/>
                </a:solidFill>
                <a:latin typeface="+mn-lt"/>
              </a:rPr>
              <a:t>she always </a:t>
            </a:r>
            <a:r>
              <a:rPr lang="en-GB" sz="1100" dirty="0" smtClean="0">
                <a:solidFill>
                  <a:srgbClr val="6600FF"/>
                </a:solidFill>
                <a:latin typeface="+mn-lt"/>
              </a:rPr>
              <a:t>seems </a:t>
            </a:r>
            <a:r>
              <a:rPr lang="en-GB" sz="1100" dirty="0">
                <a:solidFill>
                  <a:srgbClr val="6600FF"/>
                </a:solidFill>
                <a:latin typeface="+mn-lt"/>
              </a:rPr>
              <a:t>to cause damage.  One </a:t>
            </a:r>
            <a:r>
              <a:rPr lang="en-GB" sz="1100" dirty="0" smtClean="0">
                <a:solidFill>
                  <a:srgbClr val="6600FF"/>
                </a:solidFill>
                <a:latin typeface="+mn-lt"/>
              </a:rPr>
              <a:t>time, </a:t>
            </a:r>
            <a:r>
              <a:rPr lang="en-GB" sz="1100" dirty="0">
                <a:solidFill>
                  <a:srgbClr val="6600FF"/>
                </a:solidFill>
                <a:latin typeface="+mn-lt"/>
              </a:rPr>
              <a:t>she gnawed all the curtains </a:t>
            </a:r>
            <a:r>
              <a:rPr lang="en-GB" sz="1100" dirty="0" smtClean="0">
                <a:solidFill>
                  <a:srgbClr val="6600FF"/>
                </a:solidFill>
                <a:latin typeface="+mn-lt"/>
              </a:rPr>
              <a:t>and another, </a:t>
            </a:r>
            <a:r>
              <a:rPr lang="en-GB" sz="1100" dirty="0">
                <a:solidFill>
                  <a:srgbClr val="6600FF"/>
                </a:solidFill>
                <a:latin typeface="+mn-lt"/>
              </a:rPr>
              <a:t>she ate a hole in the carpet.  One </a:t>
            </a:r>
            <a:r>
              <a:rPr lang="en-GB" sz="1100" dirty="0" smtClean="0">
                <a:solidFill>
                  <a:srgbClr val="6600FF"/>
                </a:solidFill>
                <a:latin typeface="+mn-lt"/>
              </a:rPr>
              <a:t>Christmas, </a:t>
            </a:r>
            <a:r>
              <a:rPr lang="en-GB" sz="1100" dirty="0">
                <a:solidFill>
                  <a:srgbClr val="6600FF"/>
                </a:solidFill>
                <a:latin typeface="+mn-lt"/>
              </a:rPr>
              <a:t>she </a:t>
            </a:r>
            <a:r>
              <a:rPr lang="en-GB" sz="1100" dirty="0" smtClean="0">
                <a:solidFill>
                  <a:srgbClr val="6600FF"/>
                </a:solidFill>
                <a:latin typeface="+mn-lt"/>
              </a:rPr>
              <a:t>even </a:t>
            </a:r>
            <a:r>
              <a:rPr lang="en-GB" sz="1100" dirty="0">
                <a:solidFill>
                  <a:srgbClr val="6600FF"/>
                </a:solidFill>
                <a:latin typeface="+mn-lt"/>
              </a:rPr>
              <a:t>bit through the cable of the Christmas tree lights luckily </a:t>
            </a:r>
            <a:r>
              <a:rPr lang="en-GB" sz="1100" dirty="0" smtClean="0">
                <a:solidFill>
                  <a:srgbClr val="6600FF"/>
                </a:solidFill>
                <a:latin typeface="+mn-lt"/>
              </a:rPr>
              <a:t>for her, </a:t>
            </a:r>
            <a:r>
              <a:rPr lang="en-GB" sz="1100" dirty="0">
                <a:solidFill>
                  <a:srgbClr val="6600FF"/>
                </a:solidFill>
                <a:latin typeface="+mn-lt"/>
              </a:rPr>
              <a:t>the lights weren’t on at the time.  </a:t>
            </a:r>
            <a:r>
              <a:rPr lang="en-GB" sz="1100" b="1" dirty="0">
                <a:solidFill>
                  <a:srgbClr val="6600FF"/>
                </a:solidFill>
                <a:latin typeface="+mn-lt"/>
              </a:rPr>
              <a:t>(4)</a:t>
            </a:r>
            <a:endParaRPr lang="en-GB" sz="1100" dirty="0">
              <a:solidFill>
                <a:srgbClr val="6600FF"/>
              </a:solidFill>
              <a:latin typeface="+mn-lt"/>
            </a:endParaRPr>
          </a:p>
          <a:p>
            <a:r>
              <a:rPr lang="en-GB" sz="1100" b="1" dirty="0" smtClean="0">
                <a:solidFill>
                  <a:srgbClr val="6600FF"/>
                </a:solidFill>
                <a:latin typeface="+mn-lt"/>
              </a:rPr>
              <a:t>6</a:t>
            </a:r>
            <a:r>
              <a:rPr lang="en-GB" sz="1100" dirty="0" smtClean="0">
                <a:solidFill>
                  <a:srgbClr val="6600FF"/>
                </a:solidFill>
                <a:latin typeface="+mn-lt"/>
              </a:rPr>
              <a:t>. Her </a:t>
            </a:r>
            <a:r>
              <a:rPr lang="en-GB" sz="1100" dirty="0">
                <a:solidFill>
                  <a:srgbClr val="6600FF"/>
                </a:solidFill>
                <a:latin typeface="+mn-lt"/>
              </a:rPr>
              <a:t>most famous escape was last </a:t>
            </a:r>
            <a:r>
              <a:rPr lang="en-GB" sz="1100" dirty="0" smtClean="0">
                <a:solidFill>
                  <a:srgbClr val="6600FF"/>
                </a:solidFill>
                <a:latin typeface="+mn-lt"/>
              </a:rPr>
              <a:t>weekend, </a:t>
            </a:r>
            <a:r>
              <a:rPr lang="en-GB" sz="1100" dirty="0">
                <a:solidFill>
                  <a:srgbClr val="6600FF"/>
                </a:solidFill>
                <a:latin typeface="+mn-lt"/>
              </a:rPr>
              <a:t>just after Dad had </a:t>
            </a:r>
            <a:r>
              <a:rPr lang="en-GB" sz="1100" dirty="0" smtClean="0">
                <a:solidFill>
                  <a:srgbClr val="6600FF"/>
                </a:solidFill>
                <a:latin typeface="+mn-lt"/>
              </a:rPr>
              <a:t>finished </a:t>
            </a:r>
            <a:r>
              <a:rPr lang="en-GB" sz="1100" dirty="0">
                <a:solidFill>
                  <a:srgbClr val="6600FF"/>
                </a:solidFill>
                <a:latin typeface="+mn-lt"/>
              </a:rPr>
              <a:t>gardening.  He was </a:t>
            </a:r>
            <a:r>
              <a:rPr lang="en-GB" sz="1100" dirty="0" smtClean="0">
                <a:solidFill>
                  <a:srgbClr val="6600FF"/>
                </a:solidFill>
                <a:latin typeface="+mn-lt"/>
              </a:rPr>
              <a:t>tired, </a:t>
            </a:r>
            <a:r>
              <a:rPr lang="en-GB" sz="1100" dirty="0">
                <a:solidFill>
                  <a:srgbClr val="6600FF"/>
                </a:solidFill>
                <a:latin typeface="+mn-lt"/>
              </a:rPr>
              <a:t>so he lay on the couch to </a:t>
            </a:r>
            <a:r>
              <a:rPr lang="en-GB" sz="1100" dirty="0" smtClean="0">
                <a:solidFill>
                  <a:srgbClr val="6600FF"/>
                </a:solidFill>
                <a:latin typeface="+mn-lt"/>
              </a:rPr>
              <a:t>watch </a:t>
            </a:r>
            <a:r>
              <a:rPr lang="en-GB" sz="1100" dirty="0">
                <a:solidFill>
                  <a:srgbClr val="6600FF"/>
                </a:solidFill>
                <a:latin typeface="+mn-lt"/>
              </a:rPr>
              <a:t>the football.  Within a few </a:t>
            </a:r>
            <a:r>
              <a:rPr lang="en-GB" sz="1100" dirty="0" smtClean="0">
                <a:solidFill>
                  <a:srgbClr val="6600FF"/>
                </a:solidFill>
                <a:latin typeface="+mn-lt"/>
              </a:rPr>
              <a:t>minutes, </a:t>
            </a:r>
            <a:r>
              <a:rPr lang="en-GB" sz="1100" dirty="0">
                <a:solidFill>
                  <a:srgbClr val="6600FF"/>
                </a:solidFill>
                <a:latin typeface="+mn-lt"/>
              </a:rPr>
              <a:t>he was sound </a:t>
            </a:r>
            <a:r>
              <a:rPr lang="en-GB" sz="1100" dirty="0" smtClean="0">
                <a:solidFill>
                  <a:srgbClr val="6600FF"/>
                </a:solidFill>
                <a:latin typeface="+mn-lt"/>
              </a:rPr>
              <a:t>asleep his </a:t>
            </a:r>
            <a:r>
              <a:rPr lang="en-GB" sz="1100" dirty="0">
                <a:solidFill>
                  <a:srgbClr val="6600FF"/>
                </a:solidFill>
                <a:latin typeface="+mn-lt"/>
              </a:rPr>
              <a:t>moustache twitching as he snored.  </a:t>
            </a:r>
            <a:r>
              <a:rPr lang="en-GB" sz="1100" b="1" dirty="0">
                <a:solidFill>
                  <a:srgbClr val="6600FF"/>
                </a:solidFill>
                <a:latin typeface="+mn-lt"/>
              </a:rPr>
              <a:t>(2)</a:t>
            </a:r>
            <a:endParaRPr lang="en-GB" sz="1100" dirty="0">
              <a:solidFill>
                <a:srgbClr val="6600FF"/>
              </a:solidFill>
              <a:latin typeface="+mn-lt"/>
            </a:endParaRPr>
          </a:p>
          <a:p>
            <a:r>
              <a:rPr lang="en-GB" sz="1100" b="1" dirty="0" smtClean="0">
                <a:solidFill>
                  <a:srgbClr val="6600FF"/>
                </a:solidFill>
                <a:latin typeface="+mn-lt"/>
              </a:rPr>
              <a:t>7.</a:t>
            </a:r>
            <a:r>
              <a:rPr lang="en-GB" sz="1100" dirty="0">
                <a:solidFill>
                  <a:srgbClr val="6600FF"/>
                </a:solidFill>
                <a:latin typeface="+mn-lt"/>
              </a:rPr>
              <a:t> </a:t>
            </a:r>
            <a:r>
              <a:rPr lang="en-GB" sz="1100" dirty="0" smtClean="0">
                <a:solidFill>
                  <a:srgbClr val="6600FF"/>
                </a:solidFill>
                <a:latin typeface="+mn-lt"/>
              </a:rPr>
              <a:t>Unfortunately, </a:t>
            </a:r>
            <a:r>
              <a:rPr lang="en-GB" sz="1100" dirty="0">
                <a:solidFill>
                  <a:srgbClr val="6600FF"/>
                </a:solidFill>
                <a:latin typeface="+mn-lt"/>
              </a:rPr>
              <a:t>Hammy had just woken up and decided to go </a:t>
            </a:r>
            <a:r>
              <a:rPr lang="en-GB" sz="1100" dirty="0" smtClean="0">
                <a:solidFill>
                  <a:srgbClr val="6600FF"/>
                </a:solidFill>
                <a:latin typeface="+mn-lt"/>
              </a:rPr>
              <a:t>exploring</a:t>
            </a:r>
            <a:r>
              <a:rPr lang="en-GB" sz="1100" dirty="0">
                <a:solidFill>
                  <a:srgbClr val="6600FF"/>
                </a:solidFill>
                <a:latin typeface="+mn-lt"/>
              </a:rPr>
              <a:t>.  </a:t>
            </a:r>
            <a:r>
              <a:rPr lang="en-GB" sz="1100" b="1" dirty="0">
                <a:solidFill>
                  <a:srgbClr val="6600FF"/>
                </a:solidFill>
                <a:latin typeface="+mn-lt"/>
              </a:rPr>
              <a:t>(1)</a:t>
            </a:r>
            <a:endParaRPr lang="en-GB" sz="1100" dirty="0">
              <a:solidFill>
                <a:srgbClr val="6600FF"/>
              </a:solidFill>
              <a:latin typeface="+mn-lt"/>
            </a:endParaRPr>
          </a:p>
          <a:p>
            <a:r>
              <a:rPr lang="en-GB" sz="1100" b="1" dirty="0" smtClean="0">
                <a:solidFill>
                  <a:srgbClr val="6600FF"/>
                </a:solidFill>
                <a:latin typeface="+mn-lt"/>
              </a:rPr>
              <a:t>8.</a:t>
            </a:r>
            <a:r>
              <a:rPr lang="en-GB" sz="1100" dirty="0">
                <a:solidFill>
                  <a:srgbClr val="6600FF"/>
                </a:solidFill>
                <a:latin typeface="+mn-lt"/>
              </a:rPr>
              <a:t> </a:t>
            </a:r>
            <a:r>
              <a:rPr lang="en-GB" sz="1100" dirty="0" smtClean="0">
                <a:solidFill>
                  <a:srgbClr val="6600FF"/>
                </a:solidFill>
                <a:latin typeface="+mn-lt"/>
              </a:rPr>
              <a:t>When </a:t>
            </a:r>
            <a:r>
              <a:rPr lang="en-GB" sz="1100" dirty="0">
                <a:solidFill>
                  <a:srgbClr val="6600FF"/>
                </a:solidFill>
                <a:latin typeface="+mn-lt"/>
              </a:rPr>
              <a:t>Dad opened his </a:t>
            </a:r>
            <a:r>
              <a:rPr lang="en-GB" sz="1100" dirty="0" smtClean="0">
                <a:solidFill>
                  <a:srgbClr val="6600FF"/>
                </a:solidFill>
                <a:latin typeface="+mn-lt"/>
              </a:rPr>
              <a:t>eyes, </a:t>
            </a:r>
            <a:r>
              <a:rPr lang="en-GB" sz="1100" dirty="0">
                <a:solidFill>
                  <a:srgbClr val="6600FF"/>
                </a:solidFill>
                <a:latin typeface="+mn-lt"/>
              </a:rPr>
              <a:t>there was </a:t>
            </a:r>
            <a:r>
              <a:rPr lang="en-GB" sz="1100" dirty="0" smtClean="0">
                <a:solidFill>
                  <a:srgbClr val="6600FF"/>
                </a:solidFill>
                <a:latin typeface="+mn-lt"/>
              </a:rPr>
              <a:t>Hammy, not </a:t>
            </a:r>
            <a:r>
              <a:rPr lang="en-GB" sz="1100" dirty="0">
                <a:solidFill>
                  <a:srgbClr val="6600FF"/>
                </a:solidFill>
                <a:latin typeface="+mn-lt"/>
              </a:rPr>
              <a:t>two </a:t>
            </a:r>
            <a:r>
              <a:rPr lang="en-GB" sz="1100" dirty="0" smtClean="0">
                <a:solidFill>
                  <a:srgbClr val="6600FF"/>
                </a:solidFill>
                <a:latin typeface="+mn-lt"/>
              </a:rPr>
              <a:t>centimetres away, </a:t>
            </a:r>
            <a:r>
              <a:rPr lang="en-GB" sz="1100" dirty="0">
                <a:solidFill>
                  <a:srgbClr val="6600FF"/>
                </a:solidFill>
                <a:latin typeface="+mn-lt"/>
              </a:rPr>
              <a:t>peering at him.  He must have thought that a </a:t>
            </a:r>
            <a:r>
              <a:rPr lang="en-GB" sz="1100" dirty="0" smtClean="0">
                <a:solidFill>
                  <a:srgbClr val="6600FF"/>
                </a:solidFill>
                <a:latin typeface="+mn-lt"/>
              </a:rPr>
              <a:t>giant </a:t>
            </a:r>
            <a:r>
              <a:rPr lang="en-GB" sz="1100" dirty="0">
                <a:solidFill>
                  <a:srgbClr val="6600FF"/>
                </a:solidFill>
                <a:latin typeface="+mn-lt"/>
              </a:rPr>
              <a:t>rat was attacking him because he let out a huge bellow.  </a:t>
            </a:r>
            <a:r>
              <a:rPr lang="en-GB" sz="1100" b="1" dirty="0">
                <a:solidFill>
                  <a:srgbClr val="6600FF"/>
                </a:solidFill>
                <a:latin typeface="+mn-lt"/>
              </a:rPr>
              <a:t>(3)</a:t>
            </a:r>
            <a:endParaRPr lang="en-GB" sz="1100" dirty="0">
              <a:solidFill>
                <a:srgbClr val="6600FF"/>
              </a:solidFill>
              <a:latin typeface="+mn-lt"/>
            </a:endParaRPr>
          </a:p>
          <a:p>
            <a:r>
              <a:rPr lang="en-GB" sz="1100" b="1" dirty="0" smtClean="0">
                <a:solidFill>
                  <a:srgbClr val="6600FF"/>
                </a:solidFill>
                <a:latin typeface="+mn-lt"/>
              </a:rPr>
              <a:t>9.</a:t>
            </a:r>
            <a:r>
              <a:rPr lang="en-GB" sz="1100" dirty="0">
                <a:solidFill>
                  <a:srgbClr val="6600FF"/>
                </a:solidFill>
                <a:latin typeface="+mn-lt"/>
              </a:rPr>
              <a:t> </a:t>
            </a:r>
            <a:r>
              <a:rPr lang="en-GB" sz="1100" dirty="0" smtClean="0">
                <a:solidFill>
                  <a:srgbClr val="6600FF"/>
                </a:solidFill>
                <a:latin typeface="+mn-lt"/>
              </a:rPr>
              <a:t>Anyway, my brother, </a:t>
            </a:r>
            <a:r>
              <a:rPr lang="en-GB" sz="1100" dirty="0">
                <a:solidFill>
                  <a:srgbClr val="6600FF"/>
                </a:solidFill>
                <a:latin typeface="+mn-lt"/>
              </a:rPr>
              <a:t>now has strict orders to build as quickly as </a:t>
            </a:r>
            <a:r>
              <a:rPr lang="en-GB" sz="1100" dirty="0" smtClean="0">
                <a:solidFill>
                  <a:srgbClr val="6600FF"/>
                </a:solidFill>
                <a:latin typeface="+mn-lt"/>
              </a:rPr>
              <a:t>possible ,an </a:t>
            </a:r>
            <a:r>
              <a:rPr lang="en-GB" sz="1100" dirty="0">
                <a:solidFill>
                  <a:srgbClr val="6600FF"/>
                </a:solidFill>
                <a:latin typeface="+mn-lt"/>
              </a:rPr>
              <a:t>escape-proof cage. </a:t>
            </a:r>
            <a:r>
              <a:rPr lang="en-GB" sz="1100" dirty="0" smtClean="0">
                <a:solidFill>
                  <a:srgbClr val="6600FF"/>
                </a:solidFill>
                <a:latin typeface="+mn-lt"/>
              </a:rPr>
              <a:t>I </a:t>
            </a:r>
            <a:r>
              <a:rPr lang="en-GB" sz="1100" dirty="0">
                <a:solidFill>
                  <a:srgbClr val="6600FF"/>
                </a:solidFill>
                <a:latin typeface="+mn-lt"/>
              </a:rPr>
              <a:t>bet he can’t keep Hammy </a:t>
            </a:r>
            <a:r>
              <a:rPr lang="en-GB" sz="1100" dirty="0" smtClean="0">
                <a:solidFill>
                  <a:srgbClr val="6600FF"/>
                </a:solidFill>
                <a:latin typeface="+mn-lt"/>
              </a:rPr>
              <a:t>locked </a:t>
            </a:r>
            <a:r>
              <a:rPr lang="en-GB" sz="1100" dirty="0">
                <a:solidFill>
                  <a:srgbClr val="6600FF"/>
                </a:solidFill>
                <a:latin typeface="+mn-lt"/>
              </a:rPr>
              <a:t>up.  </a:t>
            </a:r>
            <a:r>
              <a:rPr lang="en-GB" sz="1100" b="1" dirty="0">
                <a:solidFill>
                  <a:srgbClr val="6600FF"/>
                </a:solidFill>
                <a:latin typeface="+mn-lt"/>
              </a:rPr>
              <a:t>(3)</a:t>
            </a:r>
            <a:endParaRPr lang="en-GB" sz="1100" dirty="0">
              <a:solidFill>
                <a:srgbClr val="6600FF"/>
              </a:solidFill>
              <a:latin typeface="+mn-lt"/>
            </a:endParaRPr>
          </a:p>
          <a:p>
            <a:endParaRPr lang="en-GB" sz="1100" dirty="0" smtClean="0">
              <a:solidFill>
                <a:srgbClr val="6600FF"/>
              </a:solidFill>
              <a:latin typeface="+mn-lt"/>
            </a:endParaRPr>
          </a:p>
          <a:p>
            <a:endParaRPr lang="en-GB" sz="1100" dirty="0" smtClean="0">
              <a:solidFill>
                <a:srgbClr val="6600FF"/>
              </a:solidFill>
              <a:latin typeface="+mn-lt"/>
            </a:endParaRPr>
          </a:p>
          <a:p>
            <a:endParaRPr lang="en-GB" sz="1100" dirty="0" smtClean="0">
              <a:solidFill>
                <a:srgbClr val="C00000"/>
              </a:solidFill>
              <a:latin typeface="+mn-lt"/>
            </a:endParaRPr>
          </a:p>
        </p:txBody>
      </p:sp>
    </p:spTree>
    <p:extLst>
      <p:ext uri="{BB962C8B-B14F-4D97-AF65-F5344CB8AC3E}">
        <p14:creationId xmlns:p14="http://schemas.microsoft.com/office/powerpoint/2010/main" val="3378522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19672" y="620688"/>
            <a:ext cx="5400600" cy="1938992"/>
          </a:xfrm>
          <a:prstGeom prst="rect">
            <a:avLst/>
          </a:prstGeom>
        </p:spPr>
        <p:txBody>
          <a:bodyPr wrap="square">
            <a:spAutoFit/>
          </a:bodyPr>
          <a:lstStyle/>
          <a:p>
            <a:r>
              <a:rPr lang="en-GB" sz="1600" b="1" dirty="0" smtClean="0">
                <a:solidFill>
                  <a:srgbClr val="C00000"/>
                </a:solidFill>
                <a:latin typeface="+mn-lt"/>
              </a:rPr>
              <a:t>Commas: Lists </a:t>
            </a:r>
          </a:p>
          <a:p>
            <a:endParaRPr lang="en-GB" sz="1600" dirty="0">
              <a:solidFill>
                <a:srgbClr val="C00000"/>
              </a:solidFill>
              <a:latin typeface="+mn-lt"/>
            </a:endParaRPr>
          </a:p>
          <a:p>
            <a:r>
              <a:rPr lang="en-GB" sz="1600" dirty="0">
                <a:solidFill>
                  <a:srgbClr val="C00000"/>
                </a:solidFill>
                <a:latin typeface="+mn-lt"/>
              </a:rPr>
              <a:t>In this exercise you are going</a:t>
            </a:r>
          </a:p>
          <a:p>
            <a:r>
              <a:rPr lang="en-GB" sz="1600" dirty="0">
                <a:solidFill>
                  <a:srgbClr val="C00000"/>
                </a:solidFill>
                <a:latin typeface="+mn-lt"/>
              </a:rPr>
              <a:t>to use </a:t>
            </a:r>
            <a:r>
              <a:rPr lang="en-GB" sz="1600" b="1" dirty="0">
                <a:solidFill>
                  <a:srgbClr val="C00000"/>
                </a:solidFill>
                <a:latin typeface="+mn-lt"/>
              </a:rPr>
              <a:t>commas</a:t>
            </a:r>
            <a:r>
              <a:rPr lang="en-GB" sz="1600" dirty="0">
                <a:solidFill>
                  <a:srgbClr val="C00000"/>
                </a:solidFill>
                <a:latin typeface="+mn-lt"/>
              </a:rPr>
              <a:t> to </a:t>
            </a:r>
            <a:r>
              <a:rPr lang="en-GB" sz="1600" b="1" dirty="0">
                <a:solidFill>
                  <a:srgbClr val="C00000"/>
                </a:solidFill>
                <a:latin typeface="+mn-lt"/>
              </a:rPr>
              <a:t>separate the items in</a:t>
            </a:r>
            <a:endParaRPr lang="en-GB" sz="1600" dirty="0">
              <a:solidFill>
                <a:srgbClr val="C00000"/>
              </a:solidFill>
              <a:latin typeface="+mn-lt"/>
            </a:endParaRPr>
          </a:p>
          <a:p>
            <a:r>
              <a:rPr lang="en-GB" sz="1600" b="1" dirty="0">
                <a:solidFill>
                  <a:srgbClr val="C00000"/>
                </a:solidFill>
                <a:latin typeface="+mn-lt"/>
              </a:rPr>
              <a:t>a </a:t>
            </a:r>
            <a:r>
              <a:rPr lang="en-GB" sz="1600" b="1" u="sng" dirty="0">
                <a:solidFill>
                  <a:srgbClr val="C00000"/>
                </a:solidFill>
                <a:latin typeface="+mn-lt"/>
              </a:rPr>
              <a:t>list</a:t>
            </a:r>
            <a:r>
              <a:rPr lang="en-GB" sz="1600" dirty="0">
                <a:solidFill>
                  <a:srgbClr val="C00000"/>
                </a:solidFill>
                <a:latin typeface="+mn-lt"/>
              </a:rPr>
              <a:t>.</a:t>
            </a:r>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Tree>
    <p:extLst>
      <p:ext uri="{BB962C8B-B14F-4D97-AF65-F5344CB8AC3E}">
        <p14:creationId xmlns:p14="http://schemas.microsoft.com/office/powerpoint/2010/main" val="2047474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5208" y="2897560"/>
            <a:ext cx="5400600" cy="600164"/>
          </a:xfrm>
          <a:prstGeom prst="rect">
            <a:avLst/>
          </a:prstGeom>
        </p:spPr>
        <p:txBody>
          <a:bodyPr wrap="square">
            <a:spAutoFit/>
          </a:bodyPr>
          <a:lstStyle/>
          <a:p>
            <a:endParaRPr lang="en-GB" sz="1100" dirty="0" smtClean="0">
              <a:solidFill>
                <a:srgbClr val="6600FF"/>
              </a:solidFill>
              <a:latin typeface="+mn-lt"/>
            </a:endParaRPr>
          </a:p>
          <a:p>
            <a:endParaRPr lang="en-GB" sz="1100" dirty="0" smtClean="0">
              <a:solidFill>
                <a:srgbClr val="6600FF"/>
              </a:solidFill>
              <a:latin typeface="+mn-lt"/>
            </a:endParaRPr>
          </a:p>
          <a:p>
            <a:endParaRPr lang="en-GB" sz="1100" dirty="0" smtClean="0">
              <a:solidFill>
                <a:srgbClr val="C00000"/>
              </a:solidFill>
              <a:latin typeface="+mn-lt"/>
            </a:endParaRPr>
          </a:p>
        </p:txBody>
      </p:sp>
      <p:sp>
        <p:nvSpPr>
          <p:cNvPr id="2" name="Rectangle 1"/>
          <p:cNvSpPr>
            <a:spLocks noChangeArrowheads="1"/>
          </p:cNvSpPr>
          <p:nvPr/>
        </p:nvSpPr>
        <p:spPr bwMode="auto">
          <a:xfrm>
            <a:off x="1187624" y="1020123"/>
            <a:ext cx="6624736"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685800" algn="l"/>
              </a:tabLst>
              <a:defRPr>
                <a:solidFill>
                  <a:schemeClr val="tx1"/>
                </a:solidFill>
                <a:latin typeface="Arial" panose="020B0604020202020204" pitchFamily="34" charset="0"/>
              </a:defRPr>
            </a:lvl1pPr>
            <a:lvl2pPr eaLnBrk="0" hangingPunct="0">
              <a:tabLst>
                <a:tab pos="685800" algn="l"/>
              </a:tabLst>
              <a:defRPr>
                <a:solidFill>
                  <a:schemeClr val="tx1"/>
                </a:solidFill>
                <a:latin typeface="Arial" panose="020B0604020202020204" pitchFamily="34" charset="0"/>
              </a:defRPr>
            </a:lvl2pPr>
            <a:lvl3pPr eaLnBrk="0" hangingPunct="0">
              <a:tabLst>
                <a:tab pos="685800" algn="l"/>
              </a:tabLst>
              <a:defRPr>
                <a:solidFill>
                  <a:schemeClr val="tx1"/>
                </a:solidFill>
                <a:latin typeface="Arial" panose="020B0604020202020204" pitchFamily="34" charset="0"/>
              </a:defRPr>
            </a:lvl3pPr>
            <a:lvl4pPr eaLnBrk="0" hangingPunct="0">
              <a:tabLst>
                <a:tab pos="685800" algn="l"/>
              </a:tabLst>
              <a:defRPr>
                <a:solidFill>
                  <a:schemeClr val="tx1"/>
                </a:solidFill>
                <a:latin typeface="Arial" panose="020B0604020202020204" pitchFamily="34" charset="0"/>
              </a:defRPr>
            </a:lvl4pPr>
            <a:lvl5pPr eaLnBrk="0" hangingPunct="0">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 want a bag of potatoes,</a:t>
            </a:r>
            <a:r>
              <a:rPr kumimoji="0" lang="en-GB" altLang="en-US" sz="14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 bag of apples, a tin of beans, a jar of jam, and a loaf of bread.</a:t>
            </a:r>
            <a:b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14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In the High Street there is a grocer’s shop, a fishmongers, a chemists, a supermarket, a garage,</a:t>
            </a:r>
            <a:r>
              <a:rPr kumimoji="0" lang="en-GB" altLang="en-US" sz="14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and a shoe shop.</a:t>
            </a:r>
            <a:b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14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I’m taking Maths, English, German, Chemistry, Art, Home Economics and Biology next year.</a:t>
            </a:r>
            <a:b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14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There are trains to Edinburgh at nine o’clock, at ten thirty, at midday, and at five o’clock.</a:t>
            </a:r>
            <a:b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14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First Gary went to the Library then to the Games Hall, then to the Football Pitch, then to the Science Lab, and lastly to the Canteen to find his friends.</a:t>
            </a:r>
            <a:b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br>
            <a:endParaRPr kumimoji="0" lang="en-GB" altLang="en-US" sz="14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Brown Owl called the names of the children in the Brownie pack: Lucy, Mary, Lorraine, Jennifer, Claire, Amy, Kathleen, and Carol.</a:t>
            </a:r>
            <a:r>
              <a:rPr kumimoji="0" lang="en-GB" altLang="en-US" sz="1400" b="0" i="0" u="none" strike="noStrike" cap="none" normalizeH="0" baseline="0" dirty="0" smtClean="0">
                <a:ln>
                  <a:noFill/>
                </a:ln>
                <a:solidFill>
                  <a:schemeClr val="tx1"/>
                </a:solidFill>
                <a:effectLst/>
                <a:latin typeface="+mn-lt"/>
                <a:ea typeface="Times New Roman" panose="02020603050405020304" pitchFamily="18" charset="0"/>
                <a:cs typeface="Comic Sans MS" panose="030F0702030302020204" pitchFamily="66" charset="0"/>
              </a:rPr>
              <a:t> </a:t>
            </a:r>
            <a:endParaRPr kumimoji="0" lang="en-GB" altLang="en-US" sz="1400" b="0" i="0" u="none" strike="noStrike" cap="none" normalizeH="0" baseline="0" dirty="0" smtClean="0">
              <a:ln>
                <a:noFill/>
              </a:ln>
              <a:solidFill>
                <a:schemeClr val="tx1"/>
              </a:solidFill>
              <a:effectLst/>
              <a:latin typeface="+mn-lt"/>
            </a:endParaRPr>
          </a:p>
        </p:txBody>
      </p:sp>
      <p:sp>
        <p:nvSpPr>
          <p:cNvPr id="4" name="Rectangle 3"/>
          <p:cNvSpPr/>
          <p:nvPr/>
        </p:nvSpPr>
        <p:spPr>
          <a:xfrm>
            <a:off x="1619672" y="620688"/>
            <a:ext cx="5400600" cy="1200329"/>
          </a:xfrm>
          <a:prstGeom prst="rect">
            <a:avLst/>
          </a:prstGeom>
        </p:spPr>
        <p:txBody>
          <a:bodyPr wrap="square">
            <a:spAutoFit/>
          </a:bodyPr>
          <a:lstStyle/>
          <a:p>
            <a:r>
              <a:rPr lang="en-GB" sz="1600" b="1" dirty="0" smtClean="0">
                <a:solidFill>
                  <a:srgbClr val="C00000"/>
                </a:solidFill>
                <a:latin typeface="+mn-lt"/>
              </a:rPr>
              <a:t>Task </a:t>
            </a:r>
          </a:p>
          <a:p>
            <a:endParaRPr lang="en-GB" sz="1600" dirty="0">
              <a:solidFill>
                <a:srgbClr val="C00000"/>
              </a:solidFill>
              <a:latin typeface="+mn-lt"/>
            </a:endParaRPr>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Tree>
    <p:extLst>
      <p:ext uri="{BB962C8B-B14F-4D97-AF65-F5344CB8AC3E}">
        <p14:creationId xmlns:p14="http://schemas.microsoft.com/office/powerpoint/2010/main" val="1102580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19672" y="620688"/>
            <a:ext cx="5400600" cy="1754326"/>
          </a:xfrm>
          <a:prstGeom prst="rect">
            <a:avLst/>
          </a:prstGeom>
        </p:spPr>
        <p:txBody>
          <a:bodyPr wrap="square">
            <a:spAutoFit/>
          </a:bodyPr>
          <a:lstStyle/>
          <a:p>
            <a:r>
              <a:rPr lang="en-GB" sz="1600" b="1" dirty="0" smtClean="0">
                <a:solidFill>
                  <a:srgbClr val="C00000"/>
                </a:solidFill>
                <a:latin typeface="+mn-lt"/>
              </a:rPr>
              <a:t>Commas: Lists </a:t>
            </a:r>
          </a:p>
          <a:p>
            <a:endParaRPr lang="en-GB" sz="1600" dirty="0">
              <a:solidFill>
                <a:srgbClr val="C00000"/>
              </a:solidFill>
              <a:latin typeface="+mn-lt"/>
            </a:endParaRPr>
          </a:p>
          <a:p>
            <a:r>
              <a:rPr lang="en-GB" sz="1600" dirty="0">
                <a:solidFill>
                  <a:srgbClr val="C00000"/>
                </a:solidFill>
                <a:latin typeface="+mn-lt"/>
              </a:rPr>
              <a:t>Commas can be used to separate items in a list. </a:t>
            </a:r>
            <a:r>
              <a:rPr lang="en-GB" sz="1600" dirty="0" smtClean="0">
                <a:solidFill>
                  <a:srgbClr val="C00000"/>
                </a:solidFill>
                <a:latin typeface="+mn-lt"/>
              </a:rPr>
              <a:t>Each </a:t>
            </a:r>
            <a:r>
              <a:rPr lang="en-GB" sz="1600" dirty="0">
                <a:solidFill>
                  <a:srgbClr val="C00000"/>
                </a:solidFill>
                <a:latin typeface="+mn-lt"/>
              </a:rPr>
              <a:t>group of sentences needs three commas.</a:t>
            </a:r>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Tree>
    <p:extLst>
      <p:ext uri="{BB962C8B-B14F-4D97-AF65-F5344CB8AC3E}">
        <p14:creationId xmlns:p14="http://schemas.microsoft.com/office/powerpoint/2010/main" val="2784779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6006" y="245489"/>
            <a:ext cx="5220290" cy="800219"/>
          </a:xfrm>
          <a:prstGeom prst="rect">
            <a:avLst/>
          </a:prstGeom>
        </p:spPr>
        <p:txBody>
          <a:bodyPr wrap="square">
            <a:spAutoFit/>
          </a:bodyPr>
          <a:lstStyle/>
          <a:p>
            <a:pPr>
              <a:spcAft>
                <a:spcPts val="0"/>
              </a:spcAft>
            </a:pPr>
            <a:r>
              <a:rPr lang="en-GB" sz="1400" b="1" u="sng" dirty="0" smtClean="0">
                <a:solidFill>
                  <a:srgbClr val="C00000"/>
                </a:solidFill>
                <a:latin typeface="+mn-lt"/>
                <a:ea typeface="Times New Roman" panose="02020603050405020304" pitchFamily="18" charset="0"/>
                <a:cs typeface="Comic Sans MS" panose="030F0702030302020204" pitchFamily="66" charset="0"/>
              </a:rPr>
              <a:t>Task </a:t>
            </a:r>
            <a:endParaRPr lang="en-GB" sz="1400" b="1" dirty="0" smtClean="0">
              <a:solidFill>
                <a:srgbClr val="C00000"/>
              </a:solidFill>
              <a:latin typeface="+mn-lt"/>
              <a:ea typeface="Times New Roman" panose="02020603050405020304" pitchFamily="18" charset="0"/>
            </a:endParaRPr>
          </a:p>
          <a:p>
            <a:r>
              <a:rPr lang="en-GB" sz="1600" b="1" dirty="0" smtClean="0">
                <a:solidFill>
                  <a:srgbClr val="C00000"/>
                </a:solidFill>
                <a:latin typeface="+mn-lt"/>
              </a:rPr>
              <a:t>You </a:t>
            </a:r>
            <a:r>
              <a:rPr lang="en-GB" sz="1600" b="1" dirty="0">
                <a:solidFill>
                  <a:srgbClr val="C00000"/>
                </a:solidFill>
                <a:latin typeface="+mn-lt"/>
              </a:rPr>
              <a:t>can make some abstract nouns by adding the letters ‘-ness’ </a:t>
            </a:r>
            <a:r>
              <a:rPr lang="en-GB" sz="1600" b="1" dirty="0" smtClean="0">
                <a:solidFill>
                  <a:srgbClr val="C00000"/>
                </a:solidFill>
                <a:latin typeface="+mn-lt"/>
              </a:rPr>
              <a:t>to </a:t>
            </a:r>
            <a:r>
              <a:rPr lang="en-GB" sz="1600" b="1" dirty="0">
                <a:solidFill>
                  <a:srgbClr val="C00000"/>
                </a:solidFill>
                <a:latin typeface="+mn-lt"/>
              </a:rPr>
              <a:t>the end of a word.</a:t>
            </a:r>
          </a:p>
        </p:txBody>
      </p:sp>
      <p:sp>
        <p:nvSpPr>
          <p:cNvPr id="6" name="Rectangle 3"/>
          <p:cNvSpPr>
            <a:spLocks noChangeArrowheads="1"/>
          </p:cNvSpPr>
          <p:nvPr/>
        </p:nvSpPr>
        <p:spPr bwMode="auto">
          <a:xfrm>
            <a:off x="1637819" y="1064783"/>
            <a:ext cx="59766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600" dirty="0">
                <a:solidFill>
                  <a:srgbClr val="C00000"/>
                </a:solidFill>
                <a:latin typeface="+mn-lt"/>
              </a:rPr>
              <a:t>For </a:t>
            </a:r>
            <a:r>
              <a:rPr lang="en-GB" sz="1600" dirty="0" smtClean="0">
                <a:solidFill>
                  <a:srgbClr val="C00000"/>
                </a:solidFill>
                <a:latin typeface="+mn-lt"/>
              </a:rPr>
              <a:t>example; happy   </a:t>
            </a:r>
            <a:r>
              <a:rPr lang="en-GB" sz="1600" dirty="0">
                <a:solidFill>
                  <a:srgbClr val="C00000"/>
                </a:solidFill>
                <a:latin typeface="+mn-lt"/>
              </a:rPr>
              <a:t>-   happi</a:t>
            </a:r>
            <a:r>
              <a:rPr lang="en-GB" sz="1600" b="1" dirty="0">
                <a:solidFill>
                  <a:srgbClr val="C00000"/>
                </a:solidFill>
                <a:latin typeface="+mn-lt"/>
              </a:rPr>
              <a:t>ness</a:t>
            </a:r>
            <a:endParaRPr lang="en-GB" sz="1600" dirty="0">
              <a:solidFill>
                <a:srgbClr val="C00000"/>
              </a:solidFill>
              <a:latin typeface="+mn-lt"/>
            </a:endParaRPr>
          </a:p>
          <a:p>
            <a:r>
              <a:rPr lang="en-GB" sz="1600" dirty="0">
                <a:solidFill>
                  <a:srgbClr val="C00000"/>
                </a:solidFill>
                <a:latin typeface="+mn-lt"/>
              </a:rPr>
              <a:t> </a:t>
            </a:r>
            <a:r>
              <a:rPr lang="en-GB" sz="1600" dirty="0" smtClean="0">
                <a:solidFill>
                  <a:srgbClr val="C00000"/>
                </a:solidFill>
                <a:latin typeface="+mn-lt"/>
              </a:rPr>
              <a:t>Make </a:t>
            </a:r>
            <a:r>
              <a:rPr lang="en-GB" sz="1600" dirty="0">
                <a:solidFill>
                  <a:srgbClr val="C00000"/>
                </a:solidFill>
                <a:latin typeface="+mn-lt"/>
              </a:rPr>
              <a:t>the following into abstract nouns by adding </a:t>
            </a:r>
            <a:r>
              <a:rPr lang="en-GB" sz="1600" b="1" dirty="0">
                <a:solidFill>
                  <a:srgbClr val="C00000"/>
                </a:solidFill>
                <a:latin typeface="+mn-lt"/>
              </a:rPr>
              <a:t>‘-ness’</a:t>
            </a:r>
            <a:endParaRPr lang="en-GB" sz="1600" dirty="0">
              <a:solidFill>
                <a:srgbClr val="C00000"/>
              </a:solidFill>
              <a:latin typeface="+mn-lt"/>
            </a:endParaRPr>
          </a:p>
        </p:txBody>
      </p:sp>
      <p:sp>
        <p:nvSpPr>
          <p:cNvPr id="8" name="Rectangle 7"/>
          <p:cNvSpPr/>
          <p:nvPr/>
        </p:nvSpPr>
        <p:spPr>
          <a:xfrm>
            <a:off x="2340151" y="1988840"/>
            <a:ext cx="4572000" cy="1569660"/>
          </a:xfrm>
          <a:prstGeom prst="rect">
            <a:avLst/>
          </a:prstGeom>
        </p:spPr>
        <p:txBody>
          <a:bodyPr>
            <a:spAutoFit/>
          </a:bodyPr>
          <a:lstStyle/>
          <a:p>
            <a:r>
              <a:rPr lang="en-GB" sz="1600" dirty="0" smtClean="0">
                <a:solidFill>
                  <a:srgbClr val="6600FF"/>
                </a:solidFill>
                <a:latin typeface="+mn-lt"/>
              </a:rPr>
              <a:t>1. kind</a:t>
            </a:r>
            <a:r>
              <a:rPr lang="en-GB" sz="1600" dirty="0">
                <a:solidFill>
                  <a:srgbClr val="6600FF"/>
                </a:solidFill>
                <a:latin typeface="+mn-lt"/>
              </a:rPr>
              <a:t>	     </a:t>
            </a:r>
            <a:r>
              <a:rPr lang="en-GB" sz="1600" dirty="0" smtClean="0">
                <a:solidFill>
                  <a:srgbClr val="6600FF"/>
                </a:solidFill>
                <a:latin typeface="+mn-lt"/>
              </a:rPr>
              <a:t>-</a:t>
            </a:r>
            <a:r>
              <a:rPr lang="en-GB" sz="1600" dirty="0">
                <a:solidFill>
                  <a:srgbClr val="6600FF"/>
                </a:solidFill>
                <a:latin typeface="+mn-lt"/>
              </a:rPr>
              <a:t> </a:t>
            </a:r>
            <a:r>
              <a:rPr lang="en-GB" sz="1600" dirty="0" smtClean="0">
                <a:solidFill>
                  <a:srgbClr val="6600FF"/>
                </a:solidFill>
                <a:latin typeface="+mn-lt"/>
              </a:rPr>
              <a:t>   kindness </a:t>
            </a:r>
            <a:endParaRPr lang="en-GB" sz="1600" dirty="0">
              <a:solidFill>
                <a:srgbClr val="6600FF"/>
              </a:solidFill>
              <a:latin typeface="+mn-lt"/>
            </a:endParaRPr>
          </a:p>
          <a:p>
            <a:r>
              <a:rPr lang="en-GB" sz="1600" dirty="0" smtClean="0">
                <a:solidFill>
                  <a:srgbClr val="6600FF"/>
                </a:solidFill>
                <a:latin typeface="+mn-lt"/>
              </a:rPr>
              <a:t>2. short</a:t>
            </a:r>
            <a:r>
              <a:rPr lang="en-GB" sz="1600" dirty="0">
                <a:solidFill>
                  <a:srgbClr val="6600FF"/>
                </a:solidFill>
                <a:latin typeface="+mn-lt"/>
              </a:rPr>
              <a:t>	     -    </a:t>
            </a:r>
            <a:r>
              <a:rPr lang="en-GB" sz="1600" dirty="0" smtClean="0">
                <a:solidFill>
                  <a:srgbClr val="6600FF"/>
                </a:solidFill>
                <a:latin typeface="+mn-lt"/>
              </a:rPr>
              <a:t>shortness </a:t>
            </a:r>
            <a:endParaRPr lang="en-GB" sz="1600" dirty="0">
              <a:solidFill>
                <a:srgbClr val="6600FF"/>
              </a:solidFill>
              <a:latin typeface="+mn-lt"/>
            </a:endParaRPr>
          </a:p>
          <a:p>
            <a:r>
              <a:rPr lang="en-GB" sz="1600" dirty="0" smtClean="0">
                <a:solidFill>
                  <a:srgbClr val="6600FF"/>
                </a:solidFill>
                <a:latin typeface="+mn-lt"/>
              </a:rPr>
              <a:t>3. sad         </a:t>
            </a:r>
            <a:r>
              <a:rPr lang="en-GB" sz="1600" dirty="0">
                <a:solidFill>
                  <a:srgbClr val="6600FF"/>
                </a:solidFill>
                <a:latin typeface="+mn-lt"/>
              </a:rPr>
              <a:t>-      </a:t>
            </a:r>
            <a:r>
              <a:rPr lang="en-GB" sz="1600" dirty="0" smtClean="0">
                <a:solidFill>
                  <a:srgbClr val="6600FF"/>
                </a:solidFill>
                <a:latin typeface="+mn-lt"/>
              </a:rPr>
              <a:t>sadness </a:t>
            </a:r>
            <a:endParaRPr lang="en-GB" sz="1600" dirty="0">
              <a:solidFill>
                <a:srgbClr val="6600FF"/>
              </a:solidFill>
              <a:latin typeface="+mn-lt"/>
            </a:endParaRPr>
          </a:p>
          <a:p>
            <a:r>
              <a:rPr lang="en-GB" sz="1600" dirty="0" smtClean="0">
                <a:solidFill>
                  <a:srgbClr val="6600FF"/>
                </a:solidFill>
                <a:latin typeface="+mn-lt"/>
              </a:rPr>
              <a:t>4. smooth   </a:t>
            </a:r>
            <a:r>
              <a:rPr lang="en-GB" sz="1600" dirty="0">
                <a:solidFill>
                  <a:srgbClr val="6600FF"/>
                </a:solidFill>
                <a:latin typeface="+mn-lt"/>
              </a:rPr>
              <a:t>-      </a:t>
            </a:r>
            <a:r>
              <a:rPr lang="en-GB" sz="1600" dirty="0" smtClean="0">
                <a:solidFill>
                  <a:srgbClr val="6600FF"/>
                </a:solidFill>
                <a:latin typeface="+mn-lt"/>
              </a:rPr>
              <a:t>smoothness </a:t>
            </a:r>
            <a:endParaRPr lang="en-GB" sz="1600" dirty="0">
              <a:solidFill>
                <a:srgbClr val="6600FF"/>
              </a:solidFill>
              <a:latin typeface="+mn-lt"/>
            </a:endParaRPr>
          </a:p>
          <a:p>
            <a:r>
              <a:rPr lang="en-GB" sz="1600" dirty="0" smtClean="0">
                <a:solidFill>
                  <a:srgbClr val="6600FF"/>
                </a:solidFill>
                <a:latin typeface="+mn-lt"/>
              </a:rPr>
              <a:t>5. cold        </a:t>
            </a:r>
            <a:r>
              <a:rPr lang="en-GB" sz="1600" dirty="0">
                <a:solidFill>
                  <a:srgbClr val="6600FF"/>
                </a:solidFill>
                <a:latin typeface="+mn-lt"/>
              </a:rPr>
              <a:t>-     </a:t>
            </a:r>
            <a:r>
              <a:rPr lang="en-GB" sz="1600" dirty="0" smtClean="0">
                <a:solidFill>
                  <a:srgbClr val="6600FF"/>
                </a:solidFill>
                <a:latin typeface="+mn-lt"/>
              </a:rPr>
              <a:t> coldness </a:t>
            </a:r>
            <a:endParaRPr lang="en-GB" sz="1600" dirty="0">
              <a:solidFill>
                <a:srgbClr val="6600FF"/>
              </a:solidFill>
              <a:latin typeface="+mn-lt"/>
            </a:endParaRPr>
          </a:p>
          <a:p>
            <a:r>
              <a:rPr lang="en-GB" sz="1600" dirty="0" smtClean="0">
                <a:solidFill>
                  <a:srgbClr val="6600FF"/>
                </a:solidFill>
                <a:latin typeface="+mn-lt"/>
              </a:rPr>
              <a:t>6. clever    </a:t>
            </a:r>
            <a:r>
              <a:rPr lang="en-GB" sz="1600" dirty="0">
                <a:solidFill>
                  <a:srgbClr val="6600FF"/>
                </a:solidFill>
                <a:latin typeface="+mn-lt"/>
              </a:rPr>
              <a:t>-       </a:t>
            </a:r>
            <a:r>
              <a:rPr lang="en-GB" sz="1600" dirty="0" smtClean="0">
                <a:solidFill>
                  <a:srgbClr val="6600FF"/>
                </a:solidFill>
                <a:latin typeface="+mn-lt"/>
              </a:rPr>
              <a:t>cleverness </a:t>
            </a:r>
            <a:endParaRPr lang="en-GB" sz="1600" dirty="0">
              <a:solidFill>
                <a:srgbClr val="6600FF"/>
              </a:solidFill>
              <a:latin typeface="+mn-lt"/>
            </a:endParaRPr>
          </a:p>
        </p:txBody>
      </p:sp>
    </p:spTree>
    <p:extLst>
      <p:ext uri="{BB962C8B-B14F-4D97-AF65-F5344CB8AC3E}">
        <p14:creationId xmlns:p14="http://schemas.microsoft.com/office/powerpoint/2010/main" val="1203954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19672" y="476672"/>
            <a:ext cx="5400600" cy="1200329"/>
          </a:xfrm>
          <a:prstGeom prst="rect">
            <a:avLst/>
          </a:prstGeom>
        </p:spPr>
        <p:txBody>
          <a:bodyPr wrap="square">
            <a:spAutoFit/>
          </a:bodyPr>
          <a:lstStyle/>
          <a:p>
            <a:r>
              <a:rPr lang="en-GB" sz="1600" b="1" dirty="0" smtClean="0">
                <a:solidFill>
                  <a:srgbClr val="C00000"/>
                </a:solidFill>
                <a:latin typeface="+mn-lt"/>
              </a:rPr>
              <a:t>Task</a:t>
            </a:r>
          </a:p>
          <a:p>
            <a:r>
              <a:rPr lang="en-GB" sz="1400" b="1" dirty="0" smtClean="0">
                <a:solidFill>
                  <a:srgbClr val="6600FF"/>
                </a:solidFill>
                <a:latin typeface="+mn-lt"/>
              </a:rPr>
              <a:t>On the Move</a:t>
            </a:r>
            <a:endParaRPr lang="en-GB" sz="1400" dirty="0">
              <a:solidFill>
                <a:srgbClr val="6600FF"/>
              </a:solidFill>
              <a:latin typeface="+mn-lt"/>
            </a:endParaRPr>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2" name="Rectangle 1"/>
          <p:cNvSpPr>
            <a:spLocks noChangeArrowheads="1"/>
          </p:cNvSpPr>
          <p:nvPr/>
        </p:nvSpPr>
        <p:spPr bwMode="auto">
          <a:xfrm>
            <a:off x="1403648" y="984503"/>
            <a:ext cx="648072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1.</a:t>
            </a:r>
            <a:r>
              <a:rPr lang="en-GB" altLang="en-US" sz="1200" dirty="0">
                <a:solidFill>
                  <a:srgbClr val="6600FF"/>
                </a:solidFill>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Dad gave me a shopping list.  It read: 1 pineapple, 4kg bananas, 1</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err="1" smtClean="0">
                <a:ln>
                  <a:noFill/>
                </a:ln>
                <a:solidFill>
                  <a:srgbClr val="6600FF"/>
                </a:solidFill>
                <a:effectLst/>
                <a:latin typeface="+mn-lt"/>
                <a:ea typeface="Times New Roman" panose="02020603050405020304" pitchFamily="18" charset="0"/>
                <a:cs typeface="Comic Sans MS" panose="030F0702030302020204" pitchFamily="66" charset="0"/>
              </a:rPr>
              <a:t>pkt</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spaghetti, 1kg tea and 1kg coffee</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2.</a:t>
            </a:r>
            <a:r>
              <a:rPr lang="en-GB" altLang="en-US" sz="1200" dirty="0">
                <a:solidFill>
                  <a:srgbClr val="6600FF"/>
                </a:solidFill>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You might think that’s nothing. You don’t know my dad. My dad is the richest,</a:t>
            </a:r>
            <a:r>
              <a:rPr kumimoji="0" lang="en-GB" altLang="en-US" sz="12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oddest, most extravagant, most demanding chef in the world.</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3.</a:t>
            </a:r>
            <a:r>
              <a:rPr lang="en-GB" altLang="en-US" sz="1200" dirty="0">
                <a:solidFill>
                  <a:srgbClr val="6600FF"/>
                </a:solidFill>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Fresh means fresh. He doesn’t just mean fresh from the shop. He means fresh from the stream, bush, tree, field, or whatever.</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4.</a:t>
            </a:r>
            <a:r>
              <a:rPr lang="en-GB" altLang="en-US" sz="1200" dirty="0">
                <a:solidFill>
                  <a:srgbClr val="6600FF"/>
                </a:solidFill>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With the shopping list dad gave me: tickets, passport, money</a:t>
            </a:r>
            <a:r>
              <a:rPr lang="en-GB" altLang="en-US" sz="1200" dirty="0" smtClean="0">
                <a:solidFill>
                  <a:srgbClr val="6600FF"/>
                </a:solidFill>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travel sickness pills, and a map of the world.</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5.</a:t>
            </a:r>
            <a:r>
              <a:rPr lang="en-GB" altLang="en-US" sz="1200" dirty="0">
                <a:solidFill>
                  <a:srgbClr val="6600FF"/>
                </a:solidFill>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Pinned to the map was a note. The note read: “Please also get me pineapples from Kenya, bananas from Jamaica, spaghetti from Italy, tea from China, and coffee from Brazil.”</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6.</a:t>
            </a:r>
            <a:r>
              <a:rPr lang="en-GB" altLang="en-US" sz="1200" dirty="0">
                <a:solidFill>
                  <a:srgbClr val="6600FF"/>
                </a:solidFill>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Packing a toilet bag, sleeping bag, clothing bag, and a book to read on the journey, I set off.</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7.</a:t>
            </a:r>
            <a:r>
              <a:rPr lang="en-GB" altLang="en-US" sz="1200" dirty="0">
                <a:solidFill>
                  <a:srgbClr val="6600FF"/>
                </a:solidFill>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Italy was hot, Kenya was hot, China was hot, Brazil was hot, and Jamaica was hot too.</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8.</a:t>
            </a:r>
            <a:r>
              <a:rPr lang="en-GB" altLang="en-US" sz="1200" dirty="0">
                <a:solidFill>
                  <a:srgbClr val="6600FF"/>
                </a:solidFill>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 arrived home feeling hot, tired, happy, hungry, and generally pleased that I had succeeded.  On the table was another note.</a:t>
            </a:r>
            <a:endParaRPr kumimoji="0" lang="en-GB" altLang="en-US" sz="12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9.</a:t>
            </a:r>
            <a:r>
              <a:rPr lang="en-GB" altLang="en-US" sz="1200" dirty="0">
                <a:solidFill>
                  <a:srgbClr val="6600FF"/>
                </a:solidFill>
                <a:latin typeface="+mn-lt"/>
                <a:ea typeface="Times New Roman" panose="02020603050405020304" pitchFamily="18" charset="0"/>
                <a:cs typeface="Comic Sans MS" panose="030F0702030302020204" pitchFamily="66" charset="0"/>
              </a:rPr>
              <a:t> </a:t>
            </a:r>
            <a:r>
              <a:rPr kumimoji="0" lang="en-GB" altLang="en-US" sz="12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It read: “Forgot to ask you for: beef – Texas, caviar – Russia, snails – France, butter – New Zealand.  Sorry about this.”  I felt like laughing. Most of my friends hate shopping but I can’t wait for my next shopping trip</a:t>
            </a:r>
            <a:r>
              <a:rPr kumimoji="0" lang="en-GB" altLang="en-US" sz="1200" b="0" i="0" u="none" strike="noStrike" cap="none" normalizeH="0" baseline="0" dirty="0" smtClean="0">
                <a:ln>
                  <a:noFill/>
                </a:ln>
                <a:solidFill>
                  <a:schemeClr val="tx1"/>
                </a:solidFill>
                <a:effectLst/>
                <a:latin typeface="+mn-lt"/>
                <a:ea typeface="Times New Roman" panose="02020603050405020304" pitchFamily="18" charset="0"/>
                <a:cs typeface="Comic Sans MS" panose="030F0702030302020204" pitchFamily="66" charset="0"/>
              </a:rPr>
              <a:t>.</a:t>
            </a:r>
            <a:endParaRPr kumimoji="0" lang="en-GB" altLang="en-US" sz="12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2889441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780928"/>
            <a:ext cx="9144000" cy="552450"/>
          </a:xfrm>
        </p:spPr>
        <p:txBody>
          <a:bodyPr/>
          <a:lstStyle/>
          <a:p>
            <a:r>
              <a:rPr lang="en-US" sz="5400" b="1" dirty="0" smtClean="0">
                <a:solidFill>
                  <a:srgbClr val="C00000"/>
                </a:solidFill>
                <a:latin typeface="+mn-lt"/>
              </a:rPr>
              <a:t>Speech Marks</a:t>
            </a:r>
            <a:endParaRPr lang="en-US" sz="2800" dirty="0">
              <a:solidFill>
                <a:srgbClr val="C00000"/>
              </a:solidFill>
            </a:endParaRPr>
          </a:p>
        </p:txBody>
      </p:sp>
    </p:spTree>
    <p:extLst>
      <p:ext uri="{BB962C8B-B14F-4D97-AF65-F5344CB8AC3E}">
        <p14:creationId xmlns:p14="http://schemas.microsoft.com/office/powerpoint/2010/main" val="1068661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19672" y="620688"/>
            <a:ext cx="5400600" cy="4031873"/>
          </a:xfrm>
          <a:prstGeom prst="rect">
            <a:avLst/>
          </a:prstGeom>
        </p:spPr>
        <p:txBody>
          <a:bodyPr wrap="square">
            <a:spAutoFit/>
          </a:bodyPr>
          <a:lstStyle/>
          <a:p>
            <a:r>
              <a:rPr lang="en-GB" b="1" dirty="0">
                <a:solidFill>
                  <a:srgbClr val="C00000"/>
                </a:solidFill>
                <a:latin typeface="+mn-lt"/>
              </a:rPr>
              <a:t>Speech Marks</a:t>
            </a:r>
            <a:endParaRPr lang="en-GB" dirty="0">
              <a:solidFill>
                <a:srgbClr val="C00000"/>
              </a:solidFill>
              <a:latin typeface="+mn-lt"/>
            </a:endParaRPr>
          </a:p>
          <a:p>
            <a:r>
              <a:rPr lang="en-GB" dirty="0">
                <a:solidFill>
                  <a:srgbClr val="C00000"/>
                </a:solidFill>
                <a:latin typeface="+mn-lt"/>
              </a:rPr>
              <a:t> </a:t>
            </a:r>
          </a:p>
          <a:p>
            <a:r>
              <a:rPr lang="en-GB" dirty="0">
                <a:solidFill>
                  <a:srgbClr val="C00000"/>
                </a:solidFill>
                <a:latin typeface="+mn-lt"/>
              </a:rPr>
              <a:t>Speech marks look like this		</a:t>
            </a:r>
            <a:r>
              <a:rPr lang="en-GB" b="1" dirty="0">
                <a:solidFill>
                  <a:srgbClr val="C00000"/>
                </a:solidFill>
                <a:latin typeface="+mn-lt"/>
              </a:rPr>
              <a:t> “………… ”</a:t>
            </a:r>
            <a:endParaRPr lang="en-GB" dirty="0">
              <a:solidFill>
                <a:srgbClr val="C00000"/>
              </a:solidFill>
              <a:latin typeface="+mn-lt"/>
            </a:endParaRPr>
          </a:p>
          <a:p>
            <a:r>
              <a:rPr lang="en-GB" dirty="0">
                <a:solidFill>
                  <a:srgbClr val="C00000"/>
                </a:solidFill>
                <a:latin typeface="+mn-lt"/>
              </a:rPr>
              <a:t/>
            </a:r>
            <a:br>
              <a:rPr lang="en-GB" dirty="0">
                <a:solidFill>
                  <a:srgbClr val="C00000"/>
                </a:solidFill>
                <a:latin typeface="+mn-lt"/>
              </a:rPr>
            </a:br>
            <a:r>
              <a:rPr lang="en-GB" dirty="0">
                <a:solidFill>
                  <a:srgbClr val="C00000"/>
                </a:solidFill>
                <a:latin typeface="+mn-lt"/>
              </a:rPr>
              <a:t>When you write a story, you need </a:t>
            </a:r>
            <a:r>
              <a:rPr lang="en-GB" b="1" dirty="0">
                <a:solidFill>
                  <a:srgbClr val="C00000"/>
                </a:solidFill>
                <a:latin typeface="+mn-lt"/>
              </a:rPr>
              <a:t>speech marks</a:t>
            </a:r>
            <a:r>
              <a:rPr lang="en-GB" dirty="0">
                <a:solidFill>
                  <a:srgbClr val="C00000"/>
                </a:solidFill>
                <a:latin typeface="+mn-lt"/>
              </a:rPr>
              <a:t> to tell the reader what words a person actually said.</a:t>
            </a:r>
          </a:p>
          <a:p>
            <a:r>
              <a:rPr lang="en-GB" b="1" dirty="0">
                <a:solidFill>
                  <a:srgbClr val="C00000"/>
                </a:solidFill>
                <a:latin typeface="+mn-lt"/>
              </a:rPr>
              <a:t>The words that the person said</a:t>
            </a:r>
            <a:r>
              <a:rPr lang="en-GB" dirty="0">
                <a:solidFill>
                  <a:srgbClr val="C00000"/>
                </a:solidFill>
                <a:latin typeface="+mn-lt"/>
              </a:rPr>
              <a:t> go in </a:t>
            </a:r>
            <a:r>
              <a:rPr lang="en-GB" b="1" dirty="0">
                <a:solidFill>
                  <a:srgbClr val="C00000"/>
                </a:solidFill>
                <a:latin typeface="+mn-lt"/>
              </a:rPr>
              <a:t>between</a:t>
            </a:r>
            <a:r>
              <a:rPr lang="en-GB" dirty="0">
                <a:solidFill>
                  <a:srgbClr val="C00000"/>
                </a:solidFill>
                <a:latin typeface="+mn-lt"/>
              </a:rPr>
              <a:t> </a:t>
            </a:r>
            <a:br>
              <a:rPr lang="en-GB" dirty="0">
                <a:solidFill>
                  <a:srgbClr val="C00000"/>
                </a:solidFill>
                <a:latin typeface="+mn-lt"/>
              </a:rPr>
            </a:br>
            <a:r>
              <a:rPr lang="en-GB" dirty="0">
                <a:solidFill>
                  <a:srgbClr val="C00000"/>
                </a:solidFill>
                <a:latin typeface="+mn-lt"/>
              </a:rPr>
              <a:t>the marks.</a:t>
            </a:r>
          </a:p>
          <a:p>
            <a:r>
              <a:rPr lang="en-GB" dirty="0">
                <a:solidFill>
                  <a:srgbClr val="C00000"/>
                </a:solidFill>
                <a:latin typeface="+mn-lt"/>
              </a:rPr>
              <a:t> </a:t>
            </a:r>
          </a:p>
          <a:p>
            <a:r>
              <a:rPr lang="en-GB" b="1" dirty="0">
                <a:solidFill>
                  <a:srgbClr val="C00000"/>
                </a:solidFill>
                <a:latin typeface="+mn-lt"/>
              </a:rPr>
              <a:t>Example</a:t>
            </a:r>
            <a:r>
              <a:rPr lang="en-GB" dirty="0">
                <a:solidFill>
                  <a:srgbClr val="C00000"/>
                </a:solidFill>
                <a:latin typeface="+mn-lt"/>
              </a:rPr>
              <a:t/>
            </a:r>
            <a:br>
              <a:rPr lang="en-GB" dirty="0">
                <a:solidFill>
                  <a:srgbClr val="C00000"/>
                </a:solidFill>
                <a:latin typeface="+mn-lt"/>
              </a:rPr>
            </a:br>
            <a:r>
              <a:rPr lang="en-GB" b="1" dirty="0">
                <a:solidFill>
                  <a:srgbClr val="C00000"/>
                </a:solidFill>
                <a:latin typeface="+mn-lt"/>
              </a:rPr>
              <a:t>“</a:t>
            </a:r>
            <a:r>
              <a:rPr lang="en-GB" dirty="0">
                <a:solidFill>
                  <a:srgbClr val="C00000"/>
                </a:solidFill>
                <a:latin typeface="+mn-lt"/>
              </a:rPr>
              <a:t>Go to bed right now!</a:t>
            </a:r>
            <a:r>
              <a:rPr lang="en-GB" b="1" dirty="0">
                <a:solidFill>
                  <a:srgbClr val="C00000"/>
                </a:solidFill>
                <a:latin typeface="+mn-lt"/>
              </a:rPr>
              <a:t>”</a:t>
            </a:r>
            <a:r>
              <a:rPr lang="en-GB" dirty="0">
                <a:solidFill>
                  <a:srgbClr val="C00000"/>
                </a:solidFill>
                <a:latin typeface="+mn-lt"/>
              </a:rPr>
              <a:t> said Dad angrily.</a:t>
            </a:r>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Tree>
    <p:extLst>
      <p:ext uri="{BB962C8B-B14F-4D97-AF65-F5344CB8AC3E}">
        <p14:creationId xmlns:p14="http://schemas.microsoft.com/office/powerpoint/2010/main" val="1838463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35696" y="404664"/>
            <a:ext cx="5400600" cy="2339102"/>
          </a:xfrm>
          <a:prstGeom prst="rect">
            <a:avLst/>
          </a:prstGeom>
        </p:spPr>
        <p:txBody>
          <a:bodyPr wrap="square">
            <a:spAutoFit/>
          </a:bodyPr>
          <a:lstStyle/>
          <a:p>
            <a:r>
              <a:rPr lang="en-GB" b="1" dirty="0">
                <a:solidFill>
                  <a:srgbClr val="C00000"/>
                </a:solidFill>
                <a:latin typeface="+mn-lt"/>
              </a:rPr>
              <a:t>Speech </a:t>
            </a:r>
            <a:r>
              <a:rPr lang="en-GB" b="1" dirty="0" smtClean="0">
                <a:solidFill>
                  <a:srgbClr val="C00000"/>
                </a:solidFill>
                <a:latin typeface="+mn-lt"/>
              </a:rPr>
              <a:t>Marks</a:t>
            </a:r>
          </a:p>
          <a:p>
            <a:r>
              <a:rPr lang="en-GB" b="1" dirty="0" smtClean="0">
                <a:solidFill>
                  <a:srgbClr val="C00000"/>
                </a:solidFill>
                <a:latin typeface="+mn-lt"/>
              </a:rPr>
              <a:t>Task </a:t>
            </a:r>
            <a:endParaRPr lang="en-GB" dirty="0">
              <a:solidFill>
                <a:srgbClr val="C00000"/>
              </a:solidFill>
              <a:latin typeface="+mn-lt"/>
            </a:endParaRPr>
          </a:p>
          <a:p>
            <a:r>
              <a:rPr lang="en-GB" dirty="0" smtClean="0">
                <a:solidFill>
                  <a:srgbClr val="C00000"/>
                </a:solidFill>
                <a:latin typeface="+mn-lt"/>
              </a:rPr>
              <a:t>Underline </a:t>
            </a:r>
            <a:r>
              <a:rPr lang="en-GB" dirty="0">
                <a:solidFill>
                  <a:srgbClr val="C00000"/>
                </a:solidFill>
                <a:latin typeface="+mn-lt"/>
              </a:rPr>
              <a:t>the </a:t>
            </a:r>
            <a:r>
              <a:rPr lang="en-GB" u="sng" dirty="0">
                <a:solidFill>
                  <a:srgbClr val="C00000"/>
                </a:solidFill>
                <a:latin typeface="+mn-lt"/>
              </a:rPr>
              <a:t>exact words</a:t>
            </a:r>
            <a:r>
              <a:rPr lang="en-GB" dirty="0">
                <a:solidFill>
                  <a:srgbClr val="C00000"/>
                </a:solidFill>
                <a:latin typeface="+mn-lt"/>
              </a:rPr>
              <a:t> that someone said in the sentences in the story </a:t>
            </a:r>
            <a:r>
              <a:rPr lang="en-GB" dirty="0" smtClean="0">
                <a:solidFill>
                  <a:srgbClr val="C00000"/>
                </a:solidFill>
                <a:latin typeface="+mn-lt"/>
              </a:rPr>
              <a:t>below.</a:t>
            </a:r>
            <a:endParaRPr lang="en-GB" sz="1600" dirty="0">
              <a:solidFill>
                <a:srgbClr val="C00000"/>
              </a:solidFill>
              <a:latin typeface="+mn-lt"/>
            </a:endParaRPr>
          </a:p>
          <a:p>
            <a:endParaRPr lang="en-GB" sz="1600" dirty="0">
              <a:solidFill>
                <a:srgbClr val="C00000"/>
              </a:solidFill>
              <a:latin typeface="+mn-lt"/>
            </a:endParaRPr>
          </a:p>
          <a:p>
            <a:r>
              <a:rPr lang="en-GB" dirty="0" smtClean="0">
                <a:solidFill>
                  <a:srgbClr val="C00000"/>
                </a:solidFill>
                <a:latin typeface="+mn-lt"/>
              </a:rPr>
              <a:t>Put </a:t>
            </a:r>
            <a:r>
              <a:rPr lang="en-GB" dirty="0">
                <a:solidFill>
                  <a:srgbClr val="C00000"/>
                </a:solidFill>
                <a:latin typeface="+mn-lt"/>
              </a:rPr>
              <a:t>in the speech marks.  “ …..”</a:t>
            </a:r>
            <a:endParaRPr lang="en-GB" sz="1600" dirty="0">
              <a:solidFill>
                <a:srgbClr val="C00000"/>
              </a:solidFill>
              <a:latin typeface="+mn-lt"/>
            </a:endParaRPr>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2" name="Rectangle 1"/>
          <p:cNvSpPr>
            <a:spLocks noChangeArrowheads="1"/>
          </p:cNvSpPr>
          <p:nvPr/>
        </p:nvSpPr>
        <p:spPr bwMode="auto">
          <a:xfrm>
            <a:off x="1562970" y="2276872"/>
            <a:ext cx="604543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685800" algn="l"/>
              </a:tabLst>
              <a:defRPr>
                <a:solidFill>
                  <a:schemeClr val="tx1"/>
                </a:solidFill>
                <a:latin typeface="Arial" panose="020B0604020202020204" pitchFamily="34" charset="0"/>
              </a:defRPr>
            </a:lvl1pPr>
            <a:lvl2pPr eaLnBrk="0" hangingPunct="0">
              <a:tabLst>
                <a:tab pos="685800" algn="l"/>
              </a:tabLst>
              <a:defRPr>
                <a:solidFill>
                  <a:schemeClr val="tx1"/>
                </a:solidFill>
                <a:latin typeface="Arial" panose="020B0604020202020204" pitchFamily="34" charset="0"/>
              </a:defRPr>
            </a:lvl2pPr>
            <a:lvl3pPr eaLnBrk="0" hangingPunct="0">
              <a:tabLst>
                <a:tab pos="685800" algn="l"/>
              </a:tabLst>
              <a:defRPr>
                <a:solidFill>
                  <a:schemeClr val="tx1"/>
                </a:solidFill>
                <a:latin typeface="Arial" panose="020B0604020202020204" pitchFamily="34" charset="0"/>
              </a:defRPr>
            </a:lvl3pPr>
            <a:lvl4pPr eaLnBrk="0" hangingPunct="0">
              <a:tabLst>
                <a:tab pos="685800" algn="l"/>
              </a:tabLst>
              <a:defRPr>
                <a:solidFill>
                  <a:schemeClr val="tx1"/>
                </a:solidFill>
                <a:latin typeface="Arial" panose="020B0604020202020204" pitchFamily="34" charset="0"/>
              </a:defRPr>
            </a:lvl4pPr>
            <a:lvl5pPr eaLnBrk="0" hangingPunct="0">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 want to stay out late tonight” said Tom.</a:t>
            </a:r>
            <a:endParaRPr kumimoji="0" lang="en-GB" altLang="en-US" sz="16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Dad answered  “No way.”</a:t>
            </a:r>
            <a:endParaRPr kumimoji="0" lang="en-GB" altLang="en-US" sz="16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Mum said  “I want you back here for nine thirty.”</a:t>
            </a:r>
            <a:endParaRPr kumimoji="0" lang="en-GB" altLang="en-US" sz="16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“Could you not make it ten thirty?” asked Tom.</a:t>
            </a:r>
            <a:endParaRPr kumimoji="0" lang="en-GB" altLang="en-US" sz="16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“Certainly not” said Mum.</a:t>
            </a:r>
            <a:endParaRPr kumimoji="0" lang="en-GB" altLang="en-US" sz="16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“How about ten o’clock, please Mum” said Tom pleadingly.</a:t>
            </a:r>
            <a:endParaRPr kumimoji="0" lang="en-GB" altLang="en-US" sz="16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Mum thought for a moment and then said “Oh, all right then.”</a:t>
            </a:r>
            <a:endParaRPr kumimoji="0" lang="en-GB" altLang="en-US" sz="16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“But not a minute later or there will be trouble” added Dad.</a:t>
            </a:r>
            <a:endParaRPr kumimoji="0" lang="en-GB" altLang="en-US" sz="16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“Thanks, Dad. Thanks Mum.” said Tom.</a:t>
            </a:r>
            <a:endParaRPr kumimoji="0" lang="en-GB" altLang="en-US" sz="1600" b="0" i="0" u="none" strike="noStrike" cap="none" normalizeH="0" baseline="0" dirty="0" smtClean="0">
              <a:ln>
                <a:noFill/>
              </a:ln>
              <a:solidFill>
                <a:srgbClr val="6600FF"/>
              </a:solidFill>
              <a:effectLst/>
              <a:latin typeface="+mn-lt"/>
            </a:endParaRPr>
          </a:p>
        </p:txBody>
      </p:sp>
    </p:spTree>
    <p:extLst>
      <p:ext uri="{BB962C8B-B14F-4D97-AF65-F5344CB8AC3E}">
        <p14:creationId xmlns:p14="http://schemas.microsoft.com/office/powerpoint/2010/main" val="4260423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35696" y="692696"/>
            <a:ext cx="5400600" cy="2923877"/>
          </a:xfrm>
          <a:prstGeom prst="rect">
            <a:avLst/>
          </a:prstGeom>
        </p:spPr>
        <p:txBody>
          <a:bodyPr wrap="square">
            <a:spAutoFit/>
          </a:bodyPr>
          <a:lstStyle/>
          <a:p>
            <a:r>
              <a:rPr lang="en-GB" b="1" dirty="0">
                <a:solidFill>
                  <a:srgbClr val="C00000"/>
                </a:solidFill>
                <a:latin typeface="+mn-lt"/>
              </a:rPr>
              <a:t>Speech </a:t>
            </a:r>
            <a:r>
              <a:rPr lang="en-GB" b="1" dirty="0" smtClean="0">
                <a:solidFill>
                  <a:srgbClr val="C00000"/>
                </a:solidFill>
                <a:latin typeface="+mn-lt"/>
              </a:rPr>
              <a:t>Marks</a:t>
            </a:r>
          </a:p>
          <a:p>
            <a:r>
              <a:rPr lang="en-GB" b="1" dirty="0" smtClean="0">
                <a:solidFill>
                  <a:srgbClr val="C00000"/>
                </a:solidFill>
                <a:latin typeface="+mn-lt"/>
              </a:rPr>
              <a:t>Remember</a:t>
            </a:r>
            <a:r>
              <a:rPr lang="en-GB" b="1" dirty="0">
                <a:solidFill>
                  <a:srgbClr val="C00000"/>
                </a:solidFill>
                <a:latin typeface="+mn-lt"/>
              </a:rPr>
              <a:t>:</a:t>
            </a:r>
            <a:endParaRPr lang="en-GB" dirty="0">
              <a:solidFill>
                <a:srgbClr val="C00000"/>
              </a:solidFill>
              <a:latin typeface="+mn-lt"/>
            </a:endParaRPr>
          </a:p>
          <a:p>
            <a:r>
              <a:rPr lang="en-GB" dirty="0">
                <a:solidFill>
                  <a:srgbClr val="C00000"/>
                </a:solidFill>
                <a:latin typeface="+mn-lt"/>
              </a:rPr>
              <a:t>When you write a story, you need </a:t>
            </a:r>
            <a:r>
              <a:rPr lang="en-GB" b="1" dirty="0">
                <a:solidFill>
                  <a:srgbClr val="C00000"/>
                </a:solidFill>
                <a:latin typeface="+mn-lt"/>
              </a:rPr>
              <a:t>speech marks</a:t>
            </a:r>
            <a:r>
              <a:rPr lang="en-GB" dirty="0">
                <a:solidFill>
                  <a:srgbClr val="C00000"/>
                </a:solidFill>
                <a:latin typeface="+mn-lt"/>
              </a:rPr>
              <a:t> to tell the reader what words a person actually said.</a:t>
            </a:r>
          </a:p>
          <a:p>
            <a:r>
              <a:rPr lang="en-GB" b="1" dirty="0">
                <a:solidFill>
                  <a:srgbClr val="C00000"/>
                </a:solidFill>
                <a:latin typeface="+mn-lt"/>
              </a:rPr>
              <a:t>The words that the person said</a:t>
            </a:r>
            <a:r>
              <a:rPr lang="en-GB" dirty="0">
                <a:solidFill>
                  <a:srgbClr val="C00000"/>
                </a:solidFill>
                <a:latin typeface="+mn-lt"/>
              </a:rPr>
              <a:t> go in </a:t>
            </a:r>
            <a:r>
              <a:rPr lang="en-GB" b="1" dirty="0">
                <a:solidFill>
                  <a:srgbClr val="C00000"/>
                </a:solidFill>
                <a:latin typeface="+mn-lt"/>
              </a:rPr>
              <a:t>between</a:t>
            </a:r>
            <a:r>
              <a:rPr lang="en-GB" dirty="0">
                <a:solidFill>
                  <a:srgbClr val="C00000"/>
                </a:solidFill>
                <a:latin typeface="+mn-lt"/>
              </a:rPr>
              <a:t> the marks.</a:t>
            </a:r>
          </a:p>
          <a:p>
            <a:r>
              <a:rPr lang="en-GB" dirty="0">
                <a:solidFill>
                  <a:srgbClr val="C00000"/>
                </a:solidFill>
                <a:latin typeface="+mn-lt"/>
              </a:rPr>
              <a:t>Speech marks look like this		</a:t>
            </a:r>
            <a:r>
              <a:rPr lang="en-GB" b="1" dirty="0">
                <a:solidFill>
                  <a:srgbClr val="C00000"/>
                </a:solidFill>
                <a:latin typeface="+mn-lt"/>
              </a:rPr>
              <a:t> “…………”</a:t>
            </a:r>
            <a:endParaRPr lang="en-GB" dirty="0">
              <a:solidFill>
                <a:srgbClr val="C00000"/>
              </a:solidFill>
              <a:latin typeface="+mn-lt"/>
            </a:endParaRPr>
          </a:p>
          <a:p>
            <a:endParaRPr lang="en-GB" sz="1200" dirty="0" smtClean="0">
              <a:solidFill>
                <a:srgbClr val="6600FF"/>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Tree>
    <p:extLst>
      <p:ext uri="{BB962C8B-B14F-4D97-AF65-F5344CB8AC3E}">
        <p14:creationId xmlns:p14="http://schemas.microsoft.com/office/powerpoint/2010/main" val="1157669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35696" y="692696"/>
            <a:ext cx="5400600" cy="1785104"/>
          </a:xfrm>
          <a:prstGeom prst="rect">
            <a:avLst/>
          </a:prstGeom>
        </p:spPr>
        <p:txBody>
          <a:bodyPr wrap="square">
            <a:spAutoFit/>
          </a:bodyPr>
          <a:lstStyle/>
          <a:p>
            <a:r>
              <a:rPr lang="en-GB" b="1" dirty="0">
                <a:solidFill>
                  <a:srgbClr val="C00000"/>
                </a:solidFill>
                <a:latin typeface="+mn-lt"/>
              </a:rPr>
              <a:t>Speech </a:t>
            </a:r>
            <a:r>
              <a:rPr lang="en-GB" b="1" dirty="0" smtClean="0">
                <a:solidFill>
                  <a:srgbClr val="C00000"/>
                </a:solidFill>
                <a:latin typeface="+mn-lt"/>
              </a:rPr>
              <a:t>Marks</a:t>
            </a:r>
          </a:p>
          <a:p>
            <a:r>
              <a:rPr lang="en-GB" sz="1600" b="1" u="sng" dirty="0">
                <a:solidFill>
                  <a:srgbClr val="C00000"/>
                </a:solidFill>
                <a:latin typeface="+mn-lt"/>
              </a:rPr>
              <a:t>Task</a:t>
            </a:r>
            <a:endParaRPr lang="en-GB" sz="1600" dirty="0">
              <a:solidFill>
                <a:srgbClr val="C00000"/>
              </a:solidFill>
              <a:latin typeface="+mn-lt"/>
            </a:endParaRPr>
          </a:p>
          <a:p>
            <a:r>
              <a:rPr lang="en-GB" sz="1600" dirty="0">
                <a:solidFill>
                  <a:srgbClr val="C00000"/>
                </a:solidFill>
                <a:latin typeface="+mn-lt"/>
              </a:rPr>
              <a:t>a) Underline the </a:t>
            </a:r>
            <a:r>
              <a:rPr lang="en-GB" sz="1600" u="sng" dirty="0">
                <a:solidFill>
                  <a:srgbClr val="C00000"/>
                </a:solidFill>
                <a:latin typeface="+mn-lt"/>
              </a:rPr>
              <a:t>exact words</a:t>
            </a:r>
            <a:r>
              <a:rPr lang="en-GB" sz="1600" dirty="0">
                <a:solidFill>
                  <a:srgbClr val="C00000"/>
                </a:solidFill>
                <a:latin typeface="+mn-lt"/>
              </a:rPr>
              <a:t> that someone said </a:t>
            </a:r>
            <a:br>
              <a:rPr lang="en-GB" sz="1600" dirty="0">
                <a:solidFill>
                  <a:srgbClr val="C00000"/>
                </a:solidFill>
                <a:latin typeface="+mn-lt"/>
              </a:rPr>
            </a:br>
            <a:r>
              <a:rPr lang="en-GB" sz="1600" dirty="0">
                <a:solidFill>
                  <a:srgbClr val="C00000"/>
                </a:solidFill>
                <a:latin typeface="+mn-lt"/>
              </a:rPr>
              <a:t>in the sentences in the story below.</a:t>
            </a:r>
          </a:p>
          <a:p>
            <a:r>
              <a:rPr lang="en-GB" sz="1600" dirty="0">
                <a:solidFill>
                  <a:srgbClr val="C00000"/>
                </a:solidFill>
                <a:latin typeface="+mn-lt"/>
              </a:rPr>
              <a:t>b) Put in the speech marks.  </a:t>
            </a:r>
            <a:r>
              <a:rPr lang="en-GB" sz="1600" b="1" dirty="0">
                <a:solidFill>
                  <a:srgbClr val="C00000"/>
                </a:solidFill>
                <a:latin typeface="+mn-lt"/>
              </a:rPr>
              <a:t>“ …..”</a:t>
            </a:r>
            <a:endParaRPr lang="en-GB" sz="1600" dirty="0">
              <a:solidFill>
                <a:srgbClr val="C00000"/>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2" name="Rectangle 1"/>
          <p:cNvSpPr>
            <a:spLocks noChangeArrowheads="1"/>
          </p:cNvSpPr>
          <p:nvPr/>
        </p:nvSpPr>
        <p:spPr bwMode="auto">
          <a:xfrm>
            <a:off x="1007604" y="2204864"/>
            <a:ext cx="705678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685800" algn="l"/>
              </a:tabLst>
              <a:defRPr>
                <a:solidFill>
                  <a:schemeClr val="tx1"/>
                </a:solidFill>
                <a:latin typeface="Arial" panose="020B0604020202020204" pitchFamily="34" charset="0"/>
              </a:defRPr>
            </a:lvl1pPr>
            <a:lvl2pPr eaLnBrk="0" hangingPunct="0">
              <a:tabLst>
                <a:tab pos="685800" algn="l"/>
              </a:tabLst>
              <a:defRPr>
                <a:solidFill>
                  <a:schemeClr val="tx1"/>
                </a:solidFill>
                <a:latin typeface="Arial" panose="020B0604020202020204" pitchFamily="34" charset="0"/>
              </a:defRPr>
            </a:lvl2pPr>
            <a:lvl3pPr eaLnBrk="0" hangingPunct="0">
              <a:tabLst>
                <a:tab pos="685800" algn="l"/>
              </a:tabLst>
              <a:defRPr>
                <a:solidFill>
                  <a:schemeClr val="tx1"/>
                </a:solidFill>
                <a:latin typeface="Arial" panose="020B0604020202020204" pitchFamily="34" charset="0"/>
              </a:defRPr>
            </a:lvl3pPr>
            <a:lvl4pPr eaLnBrk="0" hangingPunct="0">
              <a:tabLst>
                <a:tab pos="685800" algn="l"/>
              </a:tabLst>
              <a:defRPr>
                <a:solidFill>
                  <a:schemeClr val="tx1"/>
                </a:solidFill>
                <a:latin typeface="Arial" panose="020B0604020202020204" pitchFamily="34" charset="0"/>
              </a:defRPr>
            </a:lvl4pPr>
            <a:lvl5pPr eaLnBrk="0" hangingPunct="0">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“What would you like for your dinner tonight?” asked Gran.</a:t>
            </a:r>
            <a:endParaRPr kumimoji="0" lang="en-GB" altLang="en-US" sz="1600" b="0" i="0" u="none" strike="noStrike" cap="none" normalizeH="0" baseline="0" dirty="0" smtClean="0">
              <a:ln>
                <a:noFill/>
              </a:ln>
              <a:solidFill>
                <a:srgbClr val="6600FF"/>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 don’t want any dinner tonight. I’m going to the cinema and I’ll buy some chips” answered Julia.</a:t>
            </a:r>
            <a:endParaRPr kumimoji="0" lang="en-GB" altLang="en-US" sz="1600" b="0" i="0" u="none" strike="noStrike" cap="none" normalizeH="0" baseline="0" dirty="0" smtClean="0">
              <a:ln>
                <a:noFill/>
              </a:ln>
              <a:solidFill>
                <a:srgbClr val="6600FF"/>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Gran was annoyed. “That’s not good for you” she said.</a:t>
            </a:r>
            <a:endParaRPr kumimoji="0" lang="en-GB" altLang="en-US" sz="1600" b="0" i="0" u="none" strike="noStrike" cap="none" normalizeH="0" baseline="0" dirty="0" smtClean="0">
              <a:ln>
                <a:noFill/>
              </a:ln>
              <a:solidFill>
                <a:srgbClr val="6600FF"/>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“But I haven’t got time for soup or meat and two veg, Gran. I’m meeting Kenny at six o’clock” said Julia.</a:t>
            </a:r>
            <a:endParaRPr kumimoji="0" lang="en-GB" altLang="en-US" sz="1600" b="0" i="0" u="none" strike="noStrike" cap="none" normalizeH="0" baseline="0" dirty="0" smtClean="0">
              <a:ln>
                <a:noFill/>
              </a:ln>
              <a:solidFill>
                <a:srgbClr val="6600FF"/>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“That’s another thing. That Kenny is bad news.” Gran was really worried about the way Julia was behaving since she met Kenny.</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858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“He’s all right” said Julia. “Really he is, Gran.”</a:t>
            </a:r>
            <a:r>
              <a:rPr kumimoji="0" lang="en-GB" altLang="en-US" sz="1600" b="0" i="0" u="none" strike="noStrike" cap="none" normalizeH="0" baseline="0" dirty="0" smtClean="0">
                <a:ln>
                  <a:noFill/>
                </a:ln>
                <a:solidFill>
                  <a:srgbClr val="6600FF"/>
                </a:solidFill>
                <a:effectLst/>
                <a:latin typeface="+mn-lt"/>
              </a:rPr>
              <a:t> </a:t>
            </a:r>
          </a:p>
        </p:txBody>
      </p:sp>
    </p:spTree>
    <p:extLst>
      <p:ext uri="{BB962C8B-B14F-4D97-AF65-F5344CB8AC3E}">
        <p14:creationId xmlns:p14="http://schemas.microsoft.com/office/powerpoint/2010/main" val="3667836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35696" y="692696"/>
            <a:ext cx="5400600" cy="1538883"/>
          </a:xfrm>
          <a:prstGeom prst="rect">
            <a:avLst/>
          </a:prstGeom>
        </p:spPr>
        <p:txBody>
          <a:bodyPr wrap="square">
            <a:spAutoFit/>
          </a:bodyPr>
          <a:lstStyle/>
          <a:p>
            <a:r>
              <a:rPr lang="en-GB" b="1" dirty="0">
                <a:solidFill>
                  <a:srgbClr val="C00000"/>
                </a:solidFill>
                <a:latin typeface="+mn-lt"/>
              </a:rPr>
              <a:t>Speech </a:t>
            </a:r>
            <a:r>
              <a:rPr lang="en-GB" b="1" dirty="0" smtClean="0">
                <a:solidFill>
                  <a:srgbClr val="C00000"/>
                </a:solidFill>
                <a:latin typeface="+mn-lt"/>
              </a:rPr>
              <a:t>Marks</a:t>
            </a:r>
          </a:p>
          <a:p>
            <a:r>
              <a:rPr lang="en-GB" sz="1600" b="1" u="sng" dirty="0">
                <a:solidFill>
                  <a:srgbClr val="C00000"/>
                </a:solidFill>
                <a:latin typeface="+mn-lt"/>
              </a:rPr>
              <a:t>Task</a:t>
            </a:r>
            <a:endParaRPr lang="en-GB" sz="1600" dirty="0">
              <a:solidFill>
                <a:srgbClr val="C00000"/>
              </a:solidFill>
              <a:latin typeface="+mn-lt"/>
            </a:endParaRPr>
          </a:p>
          <a:p>
            <a:r>
              <a:rPr lang="en-GB" sz="1600" dirty="0" smtClean="0">
                <a:solidFill>
                  <a:srgbClr val="C00000"/>
                </a:solidFill>
                <a:latin typeface="+mn-lt"/>
              </a:rPr>
              <a:t>c</a:t>
            </a:r>
            <a:r>
              <a:rPr lang="en-GB" sz="1600" dirty="0">
                <a:solidFill>
                  <a:srgbClr val="C00000"/>
                </a:solidFill>
                <a:latin typeface="+mn-lt"/>
              </a:rPr>
              <a:t>) Write</a:t>
            </a:r>
            <a:r>
              <a:rPr lang="en-GB" sz="1600" b="1" dirty="0">
                <a:solidFill>
                  <a:srgbClr val="C00000"/>
                </a:solidFill>
                <a:latin typeface="+mn-lt"/>
              </a:rPr>
              <a:t> 3</a:t>
            </a:r>
            <a:r>
              <a:rPr lang="en-GB" sz="1600" dirty="0">
                <a:solidFill>
                  <a:srgbClr val="C00000"/>
                </a:solidFill>
                <a:latin typeface="+mn-lt"/>
              </a:rPr>
              <a:t> more sentences with speech in them </a:t>
            </a:r>
            <a:br>
              <a:rPr lang="en-GB" sz="1600" dirty="0">
                <a:solidFill>
                  <a:srgbClr val="C00000"/>
                </a:solidFill>
                <a:latin typeface="+mn-lt"/>
              </a:rPr>
            </a:br>
            <a:r>
              <a:rPr lang="en-GB" sz="1600" dirty="0">
                <a:solidFill>
                  <a:srgbClr val="C00000"/>
                </a:solidFill>
                <a:latin typeface="+mn-lt"/>
              </a:rPr>
              <a:t>to complete the story.</a:t>
            </a:r>
            <a:endParaRPr lang="en-GB" sz="1600" dirty="0" smtClean="0">
              <a:solidFill>
                <a:srgbClr val="C00000"/>
              </a:solidFill>
              <a:latin typeface="+mn-lt"/>
            </a:endParaRPr>
          </a:p>
          <a:p>
            <a:endParaRPr lang="en-GB" sz="1400" dirty="0" smtClean="0">
              <a:solidFill>
                <a:srgbClr val="6600FF"/>
              </a:solidFill>
              <a:latin typeface="+mn-lt"/>
            </a:endParaRPr>
          </a:p>
          <a:p>
            <a:endParaRPr lang="en-GB" sz="1400" dirty="0" smtClean="0">
              <a:solidFill>
                <a:srgbClr val="C00000"/>
              </a:solidFill>
              <a:latin typeface="+mn-lt"/>
            </a:endParaRPr>
          </a:p>
        </p:txBody>
      </p:sp>
      <p:sp>
        <p:nvSpPr>
          <p:cNvPr id="4" name="Rectangle 3"/>
          <p:cNvSpPr/>
          <p:nvPr/>
        </p:nvSpPr>
        <p:spPr>
          <a:xfrm>
            <a:off x="2941507" y="2492896"/>
            <a:ext cx="1944216" cy="1200329"/>
          </a:xfrm>
          <a:prstGeom prst="rect">
            <a:avLst/>
          </a:prstGeom>
        </p:spPr>
        <p:txBody>
          <a:bodyPr wrap="square">
            <a:spAutoFit/>
          </a:bodyPr>
          <a:lstStyle/>
          <a:p>
            <a:pPr lvl="0" algn="ctr"/>
            <a:r>
              <a:rPr lang="en-GB" dirty="0" smtClean="0">
                <a:solidFill>
                  <a:srgbClr val="6600FF"/>
                </a:solidFill>
                <a:latin typeface="+mn-lt"/>
              </a:rPr>
              <a:t>Let the teacher have a look!</a:t>
            </a:r>
          </a:p>
          <a:p>
            <a:pPr lvl="0" algn="ctr"/>
            <a:endParaRPr lang="en-GB" dirty="0">
              <a:solidFill>
                <a:srgbClr val="6600FF"/>
              </a:solidFill>
              <a:latin typeface="+mn-lt"/>
            </a:endParaRPr>
          </a:p>
          <a:p>
            <a:pPr lvl="0" algn="ctr"/>
            <a:endParaRPr lang="en-GB" dirty="0">
              <a:solidFill>
                <a:srgbClr val="6600FF"/>
              </a:solidFill>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723" y="2231579"/>
            <a:ext cx="1180237" cy="992363"/>
          </a:xfrm>
          <a:prstGeom prst="rect">
            <a:avLst/>
          </a:prstGeom>
        </p:spPr>
      </p:pic>
    </p:spTree>
    <p:extLst>
      <p:ext uri="{BB962C8B-B14F-4D97-AF65-F5344CB8AC3E}">
        <p14:creationId xmlns:p14="http://schemas.microsoft.com/office/powerpoint/2010/main" val="127282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35696" y="692696"/>
            <a:ext cx="5400600" cy="2185214"/>
          </a:xfrm>
          <a:prstGeom prst="rect">
            <a:avLst/>
          </a:prstGeom>
        </p:spPr>
        <p:txBody>
          <a:bodyPr wrap="square">
            <a:spAutoFit/>
          </a:bodyPr>
          <a:lstStyle/>
          <a:p>
            <a:r>
              <a:rPr lang="en-GB" b="1" dirty="0" smtClean="0">
                <a:solidFill>
                  <a:srgbClr val="C00000"/>
                </a:solidFill>
                <a:latin typeface="+mn-lt"/>
              </a:rPr>
              <a:t>Commas (Mixed)</a:t>
            </a:r>
          </a:p>
          <a:p>
            <a:endParaRPr lang="en-GB" b="1" dirty="0" smtClean="0">
              <a:solidFill>
                <a:srgbClr val="C00000"/>
              </a:solidFill>
              <a:latin typeface="+mn-lt"/>
            </a:endParaRPr>
          </a:p>
          <a:p>
            <a:r>
              <a:rPr lang="en-GB" dirty="0" smtClean="0">
                <a:solidFill>
                  <a:srgbClr val="C00000"/>
                </a:solidFill>
                <a:latin typeface="+mn-lt"/>
              </a:rPr>
              <a:t>Commas </a:t>
            </a:r>
            <a:r>
              <a:rPr lang="en-GB" dirty="0">
                <a:solidFill>
                  <a:srgbClr val="C00000"/>
                </a:solidFill>
                <a:latin typeface="+mn-lt"/>
              </a:rPr>
              <a:t>are used to separate words in a list, to mark where pauses are needed in sentences and with direct speech.  Each sentence group needs at least two commas.</a:t>
            </a:r>
          </a:p>
          <a:p>
            <a:endParaRPr lang="en-GB" sz="1400" dirty="0" smtClean="0">
              <a:solidFill>
                <a:srgbClr val="6600FF"/>
              </a:solidFill>
              <a:latin typeface="+mn-lt"/>
            </a:endParaRPr>
          </a:p>
          <a:p>
            <a:endParaRPr lang="en-GB" sz="1400" dirty="0" smtClean="0">
              <a:solidFill>
                <a:srgbClr val="C00000"/>
              </a:solidFill>
              <a:latin typeface="+mn-lt"/>
            </a:endParaRPr>
          </a:p>
        </p:txBody>
      </p:sp>
    </p:spTree>
    <p:extLst>
      <p:ext uri="{BB962C8B-B14F-4D97-AF65-F5344CB8AC3E}">
        <p14:creationId xmlns:p14="http://schemas.microsoft.com/office/powerpoint/2010/main" val="3012167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35696" y="406986"/>
            <a:ext cx="5400600" cy="861774"/>
          </a:xfrm>
          <a:prstGeom prst="rect">
            <a:avLst/>
          </a:prstGeom>
        </p:spPr>
        <p:txBody>
          <a:bodyPr wrap="square">
            <a:spAutoFit/>
          </a:bodyPr>
          <a:lstStyle/>
          <a:p>
            <a:r>
              <a:rPr lang="en-GB" b="1" dirty="0" smtClean="0">
                <a:solidFill>
                  <a:srgbClr val="C00000"/>
                </a:solidFill>
                <a:latin typeface="+mn-lt"/>
              </a:rPr>
              <a:t>Task </a:t>
            </a:r>
          </a:p>
          <a:p>
            <a:r>
              <a:rPr lang="en-GB" b="1" dirty="0" smtClean="0">
                <a:solidFill>
                  <a:srgbClr val="C00000"/>
                </a:solidFill>
                <a:latin typeface="+mn-lt"/>
              </a:rPr>
              <a:t>Inuit </a:t>
            </a:r>
            <a:r>
              <a:rPr lang="en-GB" b="1" dirty="0">
                <a:solidFill>
                  <a:srgbClr val="C00000"/>
                </a:solidFill>
                <a:latin typeface="+mn-lt"/>
              </a:rPr>
              <a:t>and </a:t>
            </a:r>
            <a:r>
              <a:rPr lang="en-GB" b="1" dirty="0" err="1">
                <a:solidFill>
                  <a:srgbClr val="C00000"/>
                </a:solidFill>
                <a:latin typeface="+mn-lt"/>
              </a:rPr>
              <a:t>Masai</a:t>
            </a:r>
            <a:endParaRPr lang="en-GB" dirty="0" smtClean="0">
              <a:solidFill>
                <a:srgbClr val="C00000"/>
              </a:solidFill>
              <a:latin typeface="+mn-lt"/>
            </a:endParaRPr>
          </a:p>
          <a:p>
            <a:endParaRPr lang="en-GB" sz="1400" dirty="0" smtClean="0">
              <a:solidFill>
                <a:srgbClr val="C00000"/>
              </a:solidFill>
              <a:latin typeface="+mn-lt"/>
            </a:endParaRPr>
          </a:p>
        </p:txBody>
      </p:sp>
      <p:sp>
        <p:nvSpPr>
          <p:cNvPr id="2" name="Rectangle 1"/>
          <p:cNvSpPr>
            <a:spLocks noChangeArrowheads="1"/>
          </p:cNvSpPr>
          <p:nvPr/>
        </p:nvSpPr>
        <p:spPr bwMode="auto">
          <a:xfrm>
            <a:off x="755576" y="1268760"/>
            <a:ext cx="756084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Many things, such as climate,</a:t>
            </a:r>
            <a:r>
              <a:rPr kumimoji="0" lang="en-GB" altLang="en-US" sz="14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natural resources, and landscape influence the way people live.</a:t>
            </a:r>
            <a:r>
              <a:rPr kumimoji="0" lang="en-GB" altLang="en-US" sz="14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a:t>
            </a:r>
            <a:endParaRPr kumimoji="0" lang="en-GB" altLang="en-US" sz="14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Incredibly, human beings have found ways to live in every part of the world, no matter how difficult the environment.</a:t>
            </a:r>
            <a:endParaRPr kumimoji="0" lang="en-GB" altLang="en-US" sz="14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One of the toughest places of all to live is Greenland.  Despite its name, Greenland is a country of ice, snow,</a:t>
            </a:r>
            <a:r>
              <a:rPr kumimoji="0" lang="en-GB" altLang="en-US" sz="14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and bitter cold winds.</a:t>
            </a:r>
            <a:endParaRPr kumimoji="0" lang="en-GB" altLang="en-US" sz="14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To make life tougher still, Greenland is dark for three long, hard, winter months.</a:t>
            </a:r>
            <a:endParaRPr lang="en-GB" altLang="en-US" sz="1400" dirty="0">
              <a:solidFill>
                <a:srgbClr val="6600FF"/>
              </a:solidFill>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The Inuit people have survived in Greenland, Alaska and Canada for thousands of years hunting caribou, seal, and fish.</a:t>
            </a:r>
            <a:endParaRPr kumimoji="0" lang="en-GB" altLang="en-US" sz="14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sz="1400" b="0" i="0" u="none" strike="noStrike" cap="none" normalizeH="0" baseline="0" dirty="0" err="1" smtClean="0">
                <a:ln>
                  <a:noFill/>
                </a:ln>
                <a:solidFill>
                  <a:srgbClr val="6600FF"/>
                </a:solidFill>
                <a:effectLst/>
                <a:latin typeface="+mn-lt"/>
                <a:ea typeface="Times New Roman" panose="02020603050405020304" pitchFamily="18" charset="0"/>
                <a:cs typeface="Comic Sans MS" panose="030F0702030302020204" pitchFamily="66" charset="0"/>
              </a:rPr>
              <a:t>Ane</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is an Inuit. She says, “My people are still hunters, but life is changing, for example, we no longer live in igloos.  I live in a house with a TV.”</a:t>
            </a:r>
            <a:endParaRPr kumimoji="0" lang="en-GB" altLang="en-US" sz="14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sz="1400" b="0" i="0" u="none" strike="noStrike" cap="none" normalizeH="0" baseline="0" dirty="0" err="1" smtClean="0">
                <a:ln>
                  <a:noFill/>
                </a:ln>
                <a:solidFill>
                  <a:srgbClr val="6600FF"/>
                </a:solidFill>
                <a:effectLst/>
                <a:latin typeface="+mn-lt"/>
                <a:ea typeface="Times New Roman" panose="02020603050405020304" pitchFamily="18" charset="0"/>
                <a:cs typeface="Comic Sans MS" panose="030F0702030302020204" pitchFamily="66" charset="0"/>
              </a:rPr>
              <a:t>Juma</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lives in a very different part of the world, in the Rift Valley in Kenya. </a:t>
            </a:r>
            <a:r>
              <a:rPr kumimoji="0" lang="en-GB" altLang="en-US" sz="1400" b="0" i="0" u="none" strike="noStrike" cap="none" normalizeH="0" baseline="0" dirty="0" err="1" smtClean="0">
                <a:ln>
                  <a:noFill/>
                </a:ln>
                <a:solidFill>
                  <a:srgbClr val="6600FF"/>
                </a:solidFill>
                <a:effectLst/>
                <a:latin typeface="+mn-lt"/>
                <a:ea typeface="Times New Roman" panose="02020603050405020304" pitchFamily="18" charset="0"/>
                <a:cs typeface="Comic Sans MS" panose="030F0702030302020204" pitchFamily="66" charset="0"/>
              </a:rPr>
              <a:t>Juma</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is a </a:t>
            </a:r>
            <a:r>
              <a:rPr kumimoji="0" lang="en-GB" altLang="en-US" sz="1400" b="0" i="0" u="none" strike="noStrike" cap="none" normalizeH="0" baseline="0" dirty="0" err="1" smtClean="0">
                <a:ln>
                  <a:noFill/>
                </a:ln>
                <a:solidFill>
                  <a:srgbClr val="6600FF"/>
                </a:solidFill>
                <a:effectLst/>
                <a:latin typeface="+mn-lt"/>
                <a:ea typeface="Times New Roman" panose="02020603050405020304" pitchFamily="18" charset="0"/>
                <a:cs typeface="Comic Sans MS" panose="030F0702030302020204" pitchFamily="66" charset="0"/>
              </a:rPr>
              <a:t>Masai</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His people are farmers, herding cattle, sheep, and goats.</a:t>
            </a:r>
            <a:endParaRPr kumimoji="0" lang="en-GB" altLang="en-US" sz="14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 began herding my father’s cattle when only four years old” </a:t>
            </a:r>
            <a:r>
              <a:rPr kumimoji="0" lang="en-GB" altLang="en-US" sz="1400" b="0" i="0" u="none" strike="noStrike" cap="none" normalizeH="0" baseline="0" dirty="0" err="1" smtClean="0">
                <a:ln>
                  <a:noFill/>
                </a:ln>
                <a:solidFill>
                  <a:srgbClr val="6600FF"/>
                </a:solidFill>
                <a:effectLst/>
                <a:latin typeface="+mn-lt"/>
                <a:ea typeface="Times New Roman" panose="02020603050405020304" pitchFamily="18" charset="0"/>
                <a:cs typeface="Comic Sans MS" panose="030F0702030302020204" pitchFamily="66" charset="0"/>
              </a:rPr>
              <a:t>Juma</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says, bursting with pride. “Cattle are the most important thing in the world to my people.”</a:t>
            </a:r>
            <a:endParaRPr kumimoji="0" lang="en-GB" altLang="en-US" sz="14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 Rift Valley is also home to many wild animals, such as lions, elephants ,rhinos ,and zebras.</a:t>
            </a:r>
            <a:endParaRPr kumimoji="0" lang="en-GB" altLang="en-US" sz="1400" b="0" i="0" u="none" strike="noStrike" cap="none" normalizeH="0" baseline="0" dirty="0" smtClean="0">
              <a:ln>
                <a:noFill/>
              </a:ln>
              <a:solidFill>
                <a:srgbClr val="6600FF"/>
              </a:solidFill>
              <a:effectLst/>
              <a:latin typeface="+mn-l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These days, traditional ways of life are under threat.  “Two of my brothers have already gone to live in Nairobi” </a:t>
            </a:r>
            <a:r>
              <a:rPr kumimoji="0" lang="en-GB" altLang="en-US" sz="1400" b="0" i="0" u="none" strike="noStrike" cap="none" normalizeH="0" baseline="0" dirty="0" err="1" smtClean="0">
                <a:ln>
                  <a:noFill/>
                </a:ln>
                <a:solidFill>
                  <a:srgbClr val="6600FF"/>
                </a:solidFill>
                <a:effectLst/>
                <a:latin typeface="+mn-lt"/>
                <a:ea typeface="Times New Roman" panose="02020603050405020304" pitchFamily="18" charset="0"/>
                <a:cs typeface="Comic Sans MS" panose="030F0702030302020204" pitchFamily="66" charset="0"/>
              </a:rPr>
              <a:t>Juma</a:t>
            </a:r>
            <a:r>
              <a:rPr kumimoji="0" lang="en-GB" altLang="en-US" sz="14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 told me, “but I will stay with my cattle.”</a:t>
            </a:r>
            <a:endParaRPr kumimoji="0" lang="en-GB" altLang="en-US" sz="1400" b="0" i="0" u="none" strike="noStrike" cap="none" normalizeH="0" baseline="0" dirty="0" smtClean="0">
              <a:ln>
                <a:noFill/>
              </a:ln>
              <a:solidFill>
                <a:srgbClr val="6600FF"/>
              </a:solidFill>
              <a:effectLst/>
              <a:latin typeface="+mn-lt"/>
            </a:endParaRPr>
          </a:p>
        </p:txBody>
      </p:sp>
    </p:spTree>
    <p:extLst>
      <p:ext uri="{BB962C8B-B14F-4D97-AF65-F5344CB8AC3E}">
        <p14:creationId xmlns:p14="http://schemas.microsoft.com/office/powerpoint/2010/main" val="1212518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35696" y="404664"/>
            <a:ext cx="5400600" cy="1138773"/>
          </a:xfrm>
          <a:prstGeom prst="rect">
            <a:avLst/>
          </a:prstGeom>
        </p:spPr>
        <p:txBody>
          <a:bodyPr wrap="square">
            <a:spAutoFit/>
          </a:bodyPr>
          <a:lstStyle/>
          <a:p>
            <a:r>
              <a:rPr lang="en-GB" b="1" dirty="0" smtClean="0">
                <a:solidFill>
                  <a:srgbClr val="C00000"/>
                </a:solidFill>
                <a:latin typeface="+mn-lt"/>
              </a:rPr>
              <a:t>Task </a:t>
            </a:r>
          </a:p>
          <a:p>
            <a:r>
              <a:rPr lang="en-GB" b="1" dirty="0" smtClean="0">
                <a:solidFill>
                  <a:srgbClr val="C00000"/>
                </a:solidFill>
                <a:latin typeface="+mn-lt"/>
              </a:rPr>
              <a:t>The Storm</a:t>
            </a:r>
          </a:p>
          <a:p>
            <a:endParaRPr lang="en-GB" dirty="0" smtClean="0">
              <a:solidFill>
                <a:srgbClr val="C00000"/>
              </a:solidFill>
              <a:latin typeface="+mn-lt"/>
            </a:endParaRPr>
          </a:p>
          <a:p>
            <a:endParaRPr lang="en-GB" sz="1400" dirty="0" smtClean="0">
              <a:solidFill>
                <a:srgbClr val="C00000"/>
              </a:solidFill>
              <a:latin typeface="+mn-lt"/>
            </a:endParaRPr>
          </a:p>
        </p:txBody>
      </p:sp>
      <p:sp>
        <p:nvSpPr>
          <p:cNvPr id="3" name="Rectangle 2"/>
          <p:cNvSpPr/>
          <p:nvPr/>
        </p:nvSpPr>
        <p:spPr>
          <a:xfrm>
            <a:off x="1259632" y="974050"/>
            <a:ext cx="7229939" cy="4093428"/>
          </a:xfrm>
          <a:prstGeom prst="rect">
            <a:avLst/>
          </a:prstGeom>
        </p:spPr>
        <p:txBody>
          <a:bodyPr wrap="square">
            <a:spAutoFit/>
          </a:bodyPr>
          <a:lstStyle/>
          <a:p>
            <a:pPr>
              <a:spcAft>
                <a:spcPts val="0"/>
              </a:spcAft>
            </a:pPr>
            <a:r>
              <a:rPr lang="en-GB" sz="1000" dirty="0" smtClean="0">
                <a:latin typeface="+mn-lt"/>
                <a:ea typeface="Times New Roman" panose="02020603050405020304" pitchFamily="18" charset="0"/>
                <a:cs typeface="Comic Sans MS" panose="030F0702030302020204" pitchFamily="66" charset="0"/>
              </a:rPr>
              <a:t>1. </a:t>
            </a:r>
            <a:r>
              <a:rPr lang="en-GB" sz="1000" dirty="0" smtClean="0">
                <a:solidFill>
                  <a:srgbClr val="6600FF"/>
                </a:solidFill>
                <a:latin typeface="+mn-lt"/>
                <a:ea typeface="Times New Roman" panose="02020603050405020304" pitchFamily="18" charset="0"/>
                <a:cs typeface="Comic Sans MS" panose="030F0702030302020204" pitchFamily="66" charset="0"/>
              </a:rPr>
              <a:t>Thunder </a:t>
            </a:r>
            <a:r>
              <a:rPr lang="en-GB" sz="1000" dirty="0">
                <a:solidFill>
                  <a:srgbClr val="6600FF"/>
                </a:solidFill>
                <a:latin typeface="+mn-lt"/>
                <a:ea typeface="Times New Roman" panose="02020603050405020304" pitchFamily="18" charset="0"/>
                <a:cs typeface="Comic Sans MS" panose="030F0702030302020204" pitchFamily="66" charset="0"/>
              </a:rPr>
              <a:t>rolled and </a:t>
            </a:r>
            <a:r>
              <a:rPr lang="en-GB" sz="1000" dirty="0" smtClean="0">
                <a:solidFill>
                  <a:srgbClr val="6600FF"/>
                </a:solidFill>
                <a:latin typeface="+mn-lt"/>
                <a:ea typeface="Times New Roman" panose="02020603050405020304" pitchFamily="18" charset="0"/>
                <a:cs typeface="Comic Sans MS" panose="030F0702030302020204" pitchFamily="66" charset="0"/>
              </a:rPr>
              <a:t>cracked, </a:t>
            </a:r>
            <a:r>
              <a:rPr lang="en-GB" sz="1000" dirty="0">
                <a:solidFill>
                  <a:srgbClr val="6600FF"/>
                </a:solidFill>
                <a:latin typeface="+mn-lt"/>
                <a:ea typeface="Times New Roman" panose="02020603050405020304" pitchFamily="18" charset="0"/>
                <a:cs typeface="Comic Sans MS" panose="030F0702030302020204" pitchFamily="66" charset="0"/>
              </a:rPr>
              <a:t>as rain lashed a </a:t>
            </a:r>
            <a:r>
              <a:rPr lang="en-GB" sz="1000" dirty="0" smtClean="0">
                <a:solidFill>
                  <a:srgbClr val="6600FF"/>
                </a:solidFill>
                <a:latin typeface="+mn-lt"/>
                <a:ea typeface="Times New Roman" panose="02020603050405020304" pitchFamily="18" charset="0"/>
                <a:cs typeface="Comic Sans MS" panose="030F0702030302020204" pitchFamily="66" charset="0"/>
              </a:rPr>
              <a:t>rocky, </a:t>
            </a:r>
            <a:r>
              <a:rPr lang="en-GB" sz="1000" dirty="0">
                <a:solidFill>
                  <a:srgbClr val="6600FF"/>
                </a:solidFill>
                <a:latin typeface="+mn-lt"/>
                <a:ea typeface="Times New Roman" panose="02020603050405020304" pitchFamily="18" charset="0"/>
                <a:cs typeface="Comic Sans MS" panose="030F0702030302020204" pitchFamily="66" charset="0"/>
              </a:rPr>
              <a:t>jagged </a:t>
            </a:r>
            <a:r>
              <a:rPr lang="en-GB" sz="1000" dirty="0" smtClean="0">
                <a:solidFill>
                  <a:srgbClr val="6600FF"/>
                </a:solidFill>
                <a:latin typeface="+mn-lt"/>
                <a:ea typeface="Times New Roman" panose="02020603050405020304" pitchFamily="18" charset="0"/>
                <a:cs typeface="Comic Sans MS" panose="030F0702030302020204" pitchFamily="66" charset="0"/>
              </a:rPr>
              <a:t>mountainside</a:t>
            </a:r>
            <a:r>
              <a:rPr lang="en-GB" sz="1000" dirty="0">
                <a:solidFill>
                  <a:srgbClr val="6600FF"/>
                </a:solidFill>
                <a:latin typeface="+mn-lt"/>
                <a:ea typeface="Times New Roman" panose="02020603050405020304" pitchFamily="18" charset="0"/>
                <a:cs typeface="Comic Sans MS" panose="030F0702030302020204" pitchFamily="66" charset="0"/>
              </a:rPr>
              <a:t>.  Its dirt road was like a river running with </a:t>
            </a:r>
            <a:r>
              <a:rPr lang="en-GB" sz="1000" dirty="0" smtClean="0">
                <a:solidFill>
                  <a:srgbClr val="6600FF"/>
                </a:solidFill>
                <a:latin typeface="+mn-lt"/>
                <a:ea typeface="Times New Roman" panose="02020603050405020304" pitchFamily="18" charset="0"/>
                <a:cs typeface="Comic Sans MS" panose="030F0702030302020204" pitchFamily="66" charset="0"/>
              </a:rPr>
              <a:t>mud, twigs, </a:t>
            </a:r>
            <a:r>
              <a:rPr lang="en-GB" sz="1000" dirty="0">
                <a:solidFill>
                  <a:srgbClr val="6600FF"/>
                </a:solidFill>
                <a:latin typeface="+mn-lt"/>
                <a:ea typeface="Times New Roman" panose="02020603050405020304" pitchFamily="18" charset="0"/>
                <a:cs typeface="Comic Sans MS" panose="030F0702030302020204" pitchFamily="66" charset="0"/>
              </a:rPr>
              <a:t>dead </a:t>
            </a:r>
            <a:r>
              <a:rPr lang="en-GB" sz="1000" dirty="0" smtClean="0">
                <a:solidFill>
                  <a:srgbClr val="6600FF"/>
                </a:solidFill>
                <a:latin typeface="+mn-lt"/>
                <a:ea typeface="Times New Roman" panose="02020603050405020304" pitchFamily="18" charset="0"/>
                <a:cs typeface="Comic Sans MS" panose="030F0702030302020204" pitchFamily="66" charset="0"/>
              </a:rPr>
              <a:t>leaves, </a:t>
            </a:r>
            <a:r>
              <a:rPr lang="en-GB" sz="1000" dirty="0">
                <a:solidFill>
                  <a:srgbClr val="6600FF"/>
                </a:solidFill>
                <a:latin typeface="+mn-lt"/>
                <a:ea typeface="Times New Roman" panose="02020603050405020304" pitchFamily="18" charset="0"/>
                <a:cs typeface="Comic Sans MS" panose="030F0702030302020204" pitchFamily="66" charset="0"/>
              </a:rPr>
              <a:t>and stones.</a:t>
            </a:r>
            <a:endParaRPr lang="en-GB" sz="1000" dirty="0">
              <a:solidFill>
                <a:srgbClr val="6600FF"/>
              </a:solidFill>
              <a:latin typeface="+mn-lt"/>
              <a:ea typeface="Times New Roman" panose="02020603050405020304" pitchFamily="18" charset="0"/>
            </a:endParaRPr>
          </a:p>
          <a:p>
            <a:pPr>
              <a:spcAft>
                <a:spcPts val="0"/>
              </a:spcAft>
            </a:pPr>
            <a:r>
              <a:rPr lang="en-GB" sz="1000" dirty="0">
                <a:solidFill>
                  <a:srgbClr val="6600FF"/>
                </a:solidFill>
                <a:latin typeface="+mn-lt"/>
                <a:ea typeface="Times New Roman" panose="02020603050405020304" pitchFamily="18" charset="0"/>
                <a:cs typeface="Comic Sans MS" panose="030F0702030302020204" pitchFamily="66" charset="0"/>
              </a:rPr>
              <a:t> </a:t>
            </a:r>
            <a:endParaRPr lang="en-GB" sz="1000" dirty="0">
              <a:solidFill>
                <a:srgbClr val="6600FF"/>
              </a:solidFill>
              <a:latin typeface="+mn-lt"/>
              <a:ea typeface="Times New Roman" panose="02020603050405020304" pitchFamily="18" charset="0"/>
            </a:endParaRPr>
          </a:p>
          <a:p>
            <a:pPr>
              <a:spcAft>
                <a:spcPts val="0"/>
              </a:spcAft>
            </a:pPr>
            <a:r>
              <a:rPr lang="en-GB" sz="1000" dirty="0" smtClean="0">
                <a:solidFill>
                  <a:srgbClr val="6600FF"/>
                </a:solidFill>
                <a:latin typeface="+mn-lt"/>
                <a:ea typeface="Times New Roman" panose="02020603050405020304" pitchFamily="18" charset="0"/>
                <a:cs typeface="Comic Sans MS" panose="030F0702030302020204" pitchFamily="66" charset="0"/>
              </a:rPr>
              <a:t>2. Two </a:t>
            </a:r>
            <a:r>
              <a:rPr lang="en-GB" sz="1000" dirty="0">
                <a:solidFill>
                  <a:srgbClr val="6600FF"/>
                </a:solidFill>
                <a:latin typeface="+mn-lt"/>
                <a:ea typeface="Times New Roman" panose="02020603050405020304" pitchFamily="18" charset="0"/>
                <a:cs typeface="Comic Sans MS" panose="030F0702030302020204" pitchFamily="66" charset="0"/>
              </a:rPr>
              <a:t>travellers staggered </a:t>
            </a:r>
            <a:r>
              <a:rPr lang="en-GB" sz="1000" dirty="0" smtClean="0">
                <a:solidFill>
                  <a:srgbClr val="6600FF"/>
                </a:solidFill>
                <a:latin typeface="+mn-lt"/>
                <a:ea typeface="Times New Roman" panose="02020603050405020304" pitchFamily="18" charset="0"/>
                <a:cs typeface="Comic Sans MS" panose="030F0702030302020204" pitchFamily="66" charset="0"/>
              </a:rPr>
              <a:t>on, </a:t>
            </a:r>
            <a:r>
              <a:rPr lang="en-GB" sz="1000" dirty="0">
                <a:solidFill>
                  <a:srgbClr val="6600FF"/>
                </a:solidFill>
                <a:latin typeface="+mn-lt"/>
                <a:ea typeface="Times New Roman" panose="02020603050405020304" pitchFamily="18" charset="0"/>
                <a:cs typeface="Comic Sans MS" panose="030F0702030302020204" pitchFamily="66" charset="0"/>
              </a:rPr>
              <a:t>hardly able to drag one foot after </a:t>
            </a:r>
            <a:r>
              <a:rPr lang="en-GB" sz="1000" dirty="0" smtClean="0">
                <a:solidFill>
                  <a:srgbClr val="6600FF"/>
                </a:solidFill>
                <a:latin typeface="+mn-lt"/>
                <a:ea typeface="Times New Roman" panose="02020603050405020304" pitchFamily="18" charset="0"/>
                <a:cs typeface="Comic Sans MS" panose="030F0702030302020204" pitchFamily="66" charset="0"/>
              </a:rPr>
              <a:t>the </a:t>
            </a:r>
            <a:r>
              <a:rPr lang="en-GB" sz="1000" dirty="0">
                <a:solidFill>
                  <a:srgbClr val="6600FF"/>
                </a:solidFill>
                <a:latin typeface="+mn-lt"/>
                <a:ea typeface="Times New Roman" panose="02020603050405020304" pitchFamily="18" charset="0"/>
                <a:cs typeface="Comic Sans MS" panose="030F0702030302020204" pitchFamily="66" charset="0"/>
              </a:rPr>
              <a:t>other. </a:t>
            </a:r>
            <a:r>
              <a:rPr lang="en-GB" sz="1000" dirty="0" smtClean="0">
                <a:solidFill>
                  <a:srgbClr val="6600FF"/>
                </a:solidFill>
                <a:latin typeface="+mn-lt"/>
                <a:ea typeface="Times New Roman" panose="02020603050405020304" pitchFamily="18" charset="0"/>
                <a:cs typeface="Comic Sans MS" panose="030F0702030302020204" pitchFamily="66" charset="0"/>
              </a:rPr>
              <a:t>Tired, cold, hungry, </a:t>
            </a:r>
            <a:r>
              <a:rPr lang="en-GB" sz="1000" dirty="0">
                <a:solidFill>
                  <a:srgbClr val="6600FF"/>
                </a:solidFill>
                <a:latin typeface="+mn-lt"/>
                <a:ea typeface="Times New Roman" panose="02020603050405020304" pitchFamily="18" charset="0"/>
                <a:cs typeface="Comic Sans MS" panose="030F0702030302020204" pitchFamily="66" charset="0"/>
              </a:rPr>
              <a:t>and soaked to the </a:t>
            </a:r>
            <a:r>
              <a:rPr lang="en-GB" sz="1000" dirty="0" smtClean="0">
                <a:solidFill>
                  <a:srgbClr val="6600FF"/>
                </a:solidFill>
                <a:latin typeface="+mn-lt"/>
                <a:ea typeface="Times New Roman" panose="02020603050405020304" pitchFamily="18" charset="0"/>
                <a:cs typeface="Comic Sans MS" panose="030F0702030302020204" pitchFamily="66" charset="0"/>
              </a:rPr>
              <a:t>skin, </a:t>
            </a:r>
            <a:r>
              <a:rPr lang="en-GB" sz="1000" dirty="0">
                <a:solidFill>
                  <a:srgbClr val="6600FF"/>
                </a:solidFill>
                <a:latin typeface="+mn-lt"/>
                <a:ea typeface="Times New Roman" panose="02020603050405020304" pitchFamily="18" charset="0"/>
                <a:cs typeface="Comic Sans MS" panose="030F0702030302020204" pitchFamily="66" charset="0"/>
              </a:rPr>
              <a:t>they felt </a:t>
            </a:r>
            <a:r>
              <a:rPr lang="en-GB" sz="1000" dirty="0" smtClean="0">
                <a:solidFill>
                  <a:srgbClr val="6600FF"/>
                </a:solidFill>
                <a:latin typeface="+mn-lt"/>
                <a:ea typeface="Times New Roman" panose="02020603050405020304" pitchFamily="18" charset="0"/>
                <a:cs typeface="Comic Sans MS" panose="030F0702030302020204" pitchFamily="66" charset="0"/>
              </a:rPr>
              <a:t>more </a:t>
            </a:r>
            <a:r>
              <a:rPr lang="en-GB" sz="1000" dirty="0">
                <a:solidFill>
                  <a:srgbClr val="6600FF"/>
                </a:solidFill>
                <a:latin typeface="+mn-lt"/>
                <a:ea typeface="Times New Roman" panose="02020603050405020304" pitchFamily="18" charset="0"/>
                <a:cs typeface="Comic Sans MS" panose="030F0702030302020204" pitchFamily="66" charset="0"/>
              </a:rPr>
              <a:t>dead than alive.</a:t>
            </a:r>
            <a:endParaRPr lang="en-GB" sz="1000" dirty="0">
              <a:solidFill>
                <a:srgbClr val="6600FF"/>
              </a:solidFill>
              <a:latin typeface="+mn-lt"/>
              <a:ea typeface="Times New Roman" panose="02020603050405020304" pitchFamily="18" charset="0"/>
            </a:endParaRPr>
          </a:p>
          <a:p>
            <a:pPr>
              <a:spcAft>
                <a:spcPts val="0"/>
              </a:spcAft>
            </a:pPr>
            <a:r>
              <a:rPr lang="en-GB" sz="1000" dirty="0">
                <a:solidFill>
                  <a:srgbClr val="6600FF"/>
                </a:solidFill>
                <a:latin typeface="+mn-lt"/>
                <a:ea typeface="Times New Roman" panose="02020603050405020304" pitchFamily="18" charset="0"/>
                <a:cs typeface="Comic Sans MS" panose="030F0702030302020204" pitchFamily="66" charset="0"/>
              </a:rPr>
              <a:t> </a:t>
            </a:r>
            <a:endParaRPr lang="en-GB" sz="1000" dirty="0">
              <a:solidFill>
                <a:srgbClr val="6600FF"/>
              </a:solidFill>
              <a:latin typeface="+mn-lt"/>
              <a:ea typeface="Times New Roman" panose="02020603050405020304" pitchFamily="18" charset="0"/>
            </a:endParaRPr>
          </a:p>
          <a:p>
            <a:pPr>
              <a:spcAft>
                <a:spcPts val="0"/>
              </a:spcAft>
            </a:pPr>
            <a:r>
              <a:rPr lang="en-GB" sz="1000" dirty="0" smtClean="0">
                <a:solidFill>
                  <a:srgbClr val="6600FF"/>
                </a:solidFill>
                <a:latin typeface="+mn-lt"/>
                <a:ea typeface="Times New Roman" panose="02020603050405020304" pitchFamily="18" charset="0"/>
                <a:cs typeface="Comic Sans MS" panose="030F0702030302020204" pitchFamily="66" charset="0"/>
              </a:rPr>
              <a:t>3. Lightening </a:t>
            </a:r>
            <a:r>
              <a:rPr lang="en-GB" sz="1000" dirty="0">
                <a:solidFill>
                  <a:srgbClr val="6600FF"/>
                </a:solidFill>
                <a:latin typeface="+mn-lt"/>
                <a:ea typeface="Times New Roman" panose="02020603050405020304" pitchFamily="18" charset="0"/>
                <a:cs typeface="Comic Sans MS" panose="030F0702030302020204" pitchFamily="66" charset="0"/>
              </a:rPr>
              <a:t>flashed.  Briefly the travellers saw the </a:t>
            </a:r>
            <a:r>
              <a:rPr lang="en-GB" sz="1000" dirty="0" smtClean="0">
                <a:solidFill>
                  <a:srgbClr val="6600FF"/>
                </a:solidFill>
                <a:latin typeface="+mn-lt"/>
                <a:ea typeface="Times New Roman" panose="02020603050405020304" pitchFamily="18" charset="0"/>
                <a:cs typeface="Comic Sans MS" panose="030F0702030302020204" pitchFamily="66" charset="0"/>
              </a:rPr>
              <a:t>roofs, chimneys, turrets, </a:t>
            </a:r>
            <a:r>
              <a:rPr lang="en-GB" sz="1000" dirty="0">
                <a:solidFill>
                  <a:srgbClr val="6600FF"/>
                </a:solidFill>
                <a:latin typeface="+mn-lt"/>
                <a:ea typeface="Times New Roman" panose="02020603050405020304" pitchFamily="18" charset="0"/>
                <a:cs typeface="Comic Sans MS" panose="030F0702030302020204" pitchFamily="66" charset="0"/>
              </a:rPr>
              <a:t>and battlements of an enormous crumbling </a:t>
            </a:r>
            <a:r>
              <a:rPr lang="en-GB" sz="1000" dirty="0" smtClean="0">
                <a:solidFill>
                  <a:srgbClr val="6600FF"/>
                </a:solidFill>
                <a:latin typeface="+mn-lt"/>
                <a:ea typeface="Times New Roman" panose="02020603050405020304" pitchFamily="18" charset="0"/>
                <a:cs typeface="Comic Sans MS" panose="030F0702030302020204" pitchFamily="66" charset="0"/>
              </a:rPr>
              <a:t>castle, </a:t>
            </a:r>
            <a:r>
              <a:rPr lang="en-GB" sz="1000" dirty="0">
                <a:solidFill>
                  <a:srgbClr val="6600FF"/>
                </a:solidFill>
                <a:latin typeface="+mn-lt"/>
                <a:ea typeface="Times New Roman" panose="02020603050405020304" pitchFamily="18" charset="0"/>
                <a:cs typeface="Comic Sans MS" panose="030F0702030302020204" pitchFamily="66" charset="0"/>
              </a:rPr>
              <a:t>outlined on the mountain top.</a:t>
            </a:r>
            <a:endParaRPr lang="en-GB" sz="1000" dirty="0">
              <a:solidFill>
                <a:srgbClr val="6600FF"/>
              </a:solidFill>
              <a:latin typeface="+mn-lt"/>
              <a:ea typeface="Times New Roman" panose="02020603050405020304" pitchFamily="18" charset="0"/>
            </a:endParaRPr>
          </a:p>
          <a:p>
            <a:pPr>
              <a:spcAft>
                <a:spcPts val="0"/>
              </a:spcAft>
            </a:pPr>
            <a:r>
              <a:rPr lang="en-GB" sz="1000" dirty="0">
                <a:solidFill>
                  <a:srgbClr val="6600FF"/>
                </a:solidFill>
                <a:latin typeface="+mn-lt"/>
                <a:ea typeface="Times New Roman" panose="02020603050405020304" pitchFamily="18" charset="0"/>
                <a:cs typeface="Comic Sans MS" panose="030F0702030302020204" pitchFamily="66" charset="0"/>
              </a:rPr>
              <a:t>4</a:t>
            </a:r>
            <a:r>
              <a:rPr lang="en-GB" sz="1000" dirty="0" smtClean="0">
                <a:solidFill>
                  <a:srgbClr val="6600FF"/>
                </a:solidFill>
                <a:latin typeface="+mn-lt"/>
                <a:ea typeface="Times New Roman" panose="02020603050405020304" pitchFamily="18" charset="0"/>
                <a:cs typeface="Comic Sans MS" panose="030F0702030302020204" pitchFamily="66" charset="0"/>
              </a:rPr>
              <a:t>. “</a:t>
            </a:r>
            <a:r>
              <a:rPr lang="en-GB" sz="1000" dirty="0">
                <a:solidFill>
                  <a:srgbClr val="6600FF"/>
                </a:solidFill>
                <a:latin typeface="+mn-lt"/>
                <a:ea typeface="Times New Roman" panose="02020603050405020304" pitchFamily="18" charset="0"/>
                <a:cs typeface="Comic Sans MS" panose="030F0702030302020204" pitchFamily="66" charset="0"/>
              </a:rPr>
              <a:t>There is </a:t>
            </a:r>
            <a:r>
              <a:rPr lang="en-GB" sz="1000" dirty="0" smtClean="0">
                <a:solidFill>
                  <a:srgbClr val="6600FF"/>
                </a:solidFill>
                <a:latin typeface="+mn-lt"/>
                <a:ea typeface="Times New Roman" panose="02020603050405020304" pitchFamily="18" charset="0"/>
                <a:cs typeface="Comic Sans MS" panose="030F0702030302020204" pitchFamily="66" charset="0"/>
              </a:rPr>
              <a:t>hope” one </a:t>
            </a:r>
            <a:r>
              <a:rPr lang="en-GB" sz="1000" dirty="0">
                <a:solidFill>
                  <a:srgbClr val="6600FF"/>
                </a:solidFill>
                <a:latin typeface="+mn-lt"/>
                <a:ea typeface="Times New Roman" panose="02020603050405020304" pitchFamily="18" charset="0"/>
                <a:cs typeface="Comic Sans MS" panose="030F0702030302020204" pitchFamily="66" charset="0"/>
              </a:rPr>
              <a:t>traveller </a:t>
            </a:r>
            <a:r>
              <a:rPr lang="en-GB" sz="1000" dirty="0" smtClean="0">
                <a:solidFill>
                  <a:srgbClr val="6600FF"/>
                </a:solidFill>
                <a:latin typeface="+mn-lt"/>
                <a:ea typeface="Times New Roman" panose="02020603050405020304" pitchFamily="18" charset="0"/>
                <a:cs typeface="Comic Sans MS" panose="030F0702030302020204" pitchFamily="66" charset="0"/>
              </a:rPr>
              <a:t>gasped, </a:t>
            </a:r>
            <a:r>
              <a:rPr lang="en-GB" sz="1000" dirty="0">
                <a:solidFill>
                  <a:srgbClr val="6600FF"/>
                </a:solidFill>
                <a:latin typeface="+mn-lt"/>
                <a:ea typeface="Times New Roman" panose="02020603050405020304" pitchFamily="18" charset="0"/>
                <a:cs typeface="Comic Sans MS" panose="030F0702030302020204" pitchFamily="66" charset="0"/>
              </a:rPr>
              <a:t>“because I can see lights in </a:t>
            </a:r>
            <a:r>
              <a:rPr lang="en-GB" sz="1000" dirty="0" smtClean="0">
                <a:solidFill>
                  <a:srgbClr val="6600FF"/>
                </a:solidFill>
                <a:latin typeface="+mn-lt"/>
                <a:ea typeface="Times New Roman" panose="02020603050405020304" pitchFamily="18" charset="0"/>
                <a:cs typeface="Comic Sans MS" panose="030F0702030302020204" pitchFamily="66" charset="0"/>
              </a:rPr>
              <a:t>the </a:t>
            </a:r>
            <a:r>
              <a:rPr lang="en-GB" sz="1000" dirty="0">
                <a:solidFill>
                  <a:srgbClr val="6600FF"/>
                </a:solidFill>
                <a:latin typeface="+mn-lt"/>
                <a:ea typeface="Times New Roman" panose="02020603050405020304" pitchFamily="18" charset="0"/>
                <a:cs typeface="Comic Sans MS" panose="030F0702030302020204" pitchFamily="66" charset="0"/>
              </a:rPr>
              <a:t>castle.” His </a:t>
            </a:r>
            <a:r>
              <a:rPr lang="en-GB" sz="1000" dirty="0" smtClean="0">
                <a:solidFill>
                  <a:srgbClr val="6600FF"/>
                </a:solidFill>
                <a:latin typeface="+mn-lt"/>
                <a:ea typeface="Times New Roman" panose="02020603050405020304" pitchFamily="18" charset="0"/>
                <a:cs typeface="Comic Sans MS" panose="030F0702030302020204" pitchFamily="66" charset="0"/>
              </a:rPr>
              <a:t>friend, </a:t>
            </a:r>
            <a:r>
              <a:rPr lang="en-GB" sz="1000" dirty="0">
                <a:solidFill>
                  <a:srgbClr val="6600FF"/>
                </a:solidFill>
                <a:latin typeface="+mn-lt"/>
                <a:ea typeface="Times New Roman" panose="02020603050405020304" pitchFamily="18" charset="0"/>
                <a:cs typeface="Comic Sans MS" panose="030F0702030302020204" pitchFamily="66" charset="0"/>
              </a:rPr>
              <a:t>too tired to </a:t>
            </a:r>
            <a:r>
              <a:rPr lang="en-GB" sz="1000" dirty="0" smtClean="0">
                <a:solidFill>
                  <a:srgbClr val="6600FF"/>
                </a:solidFill>
                <a:latin typeface="+mn-lt"/>
                <a:ea typeface="Times New Roman" panose="02020603050405020304" pitchFamily="18" charset="0"/>
                <a:cs typeface="Comic Sans MS" panose="030F0702030302020204" pitchFamily="66" charset="0"/>
              </a:rPr>
              <a:t>reply, merely </a:t>
            </a:r>
            <a:r>
              <a:rPr lang="en-GB" sz="1000" dirty="0">
                <a:solidFill>
                  <a:srgbClr val="6600FF"/>
                </a:solidFill>
                <a:latin typeface="+mn-lt"/>
                <a:ea typeface="Times New Roman" panose="02020603050405020304" pitchFamily="18" charset="0"/>
                <a:cs typeface="Comic Sans MS" panose="030F0702030302020204" pitchFamily="66" charset="0"/>
              </a:rPr>
              <a:t>nodded.</a:t>
            </a:r>
            <a:endParaRPr lang="en-GB" sz="1000" dirty="0">
              <a:solidFill>
                <a:srgbClr val="6600FF"/>
              </a:solidFill>
              <a:latin typeface="+mn-lt"/>
              <a:ea typeface="Times New Roman" panose="02020603050405020304" pitchFamily="18" charset="0"/>
            </a:endParaRPr>
          </a:p>
          <a:p>
            <a:pPr>
              <a:spcAft>
                <a:spcPts val="0"/>
              </a:spcAft>
            </a:pPr>
            <a:r>
              <a:rPr lang="en-GB" sz="1000" dirty="0">
                <a:solidFill>
                  <a:srgbClr val="6600FF"/>
                </a:solidFill>
                <a:latin typeface="+mn-lt"/>
                <a:ea typeface="Times New Roman" panose="02020603050405020304" pitchFamily="18" charset="0"/>
                <a:cs typeface="Comic Sans MS" panose="030F0702030302020204" pitchFamily="66" charset="0"/>
              </a:rPr>
              <a:t> </a:t>
            </a:r>
            <a:endParaRPr lang="en-GB" sz="1000" dirty="0">
              <a:solidFill>
                <a:srgbClr val="6600FF"/>
              </a:solidFill>
              <a:latin typeface="+mn-lt"/>
              <a:ea typeface="Times New Roman" panose="02020603050405020304" pitchFamily="18" charset="0"/>
            </a:endParaRPr>
          </a:p>
          <a:p>
            <a:pPr>
              <a:spcAft>
                <a:spcPts val="0"/>
              </a:spcAft>
            </a:pPr>
            <a:r>
              <a:rPr lang="en-GB" sz="1000" dirty="0" smtClean="0">
                <a:solidFill>
                  <a:srgbClr val="6600FF"/>
                </a:solidFill>
                <a:latin typeface="+mn-lt"/>
                <a:ea typeface="Times New Roman" panose="02020603050405020304" pitchFamily="18" charset="0"/>
                <a:cs typeface="Comic Sans MS" panose="030F0702030302020204" pitchFamily="66" charset="0"/>
              </a:rPr>
              <a:t>5. Blinded </a:t>
            </a:r>
            <a:r>
              <a:rPr lang="en-GB" sz="1000" dirty="0">
                <a:solidFill>
                  <a:srgbClr val="6600FF"/>
                </a:solidFill>
                <a:latin typeface="+mn-lt"/>
                <a:ea typeface="Times New Roman" panose="02020603050405020304" pitchFamily="18" charset="0"/>
                <a:cs typeface="Comic Sans MS" panose="030F0702030302020204" pitchFamily="66" charset="0"/>
              </a:rPr>
              <a:t>by </a:t>
            </a:r>
            <a:r>
              <a:rPr lang="en-GB" sz="1000" dirty="0" smtClean="0">
                <a:solidFill>
                  <a:srgbClr val="6600FF"/>
                </a:solidFill>
                <a:latin typeface="+mn-lt"/>
                <a:ea typeface="Times New Roman" panose="02020603050405020304" pitchFamily="18" charset="0"/>
                <a:cs typeface="Comic Sans MS" panose="030F0702030302020204" pitchFamily="66" charset="0"/>
              </a:rPr>
              <a:t>rain, slipping, </a:t>
            </a:r>
            <a:r>
              <a:rPr lang="en-GB" sz="1000" dirty="0">
                <a:solidFill>
                  <a:srgbClr val="6600FF"/>
                </a:solidFill>
                <a:latin typeface="+mn-lt"/>
                <a:ea typeface="Times New Roman" panose="02020603050405020304" pitchFamily="18" charset="0"/>
                <a:cs typeface="Comic Sans MS" panose="030F0702030302020204" pitchFamily="66" charset="0"/>
              </a:rPr>
              <a:t>sliding at </a:t>
            </a:r>
            <a:r>
              <a:rPr lang="en-GB" sz="1000" dirty="0" smtClean="0">
                <a:solidFill>
                  <a:srgbClr val="6600FF"/>
                </a:solidFill>
                <a:latin typeface="+mn-lt"/>
                <a:ea typeface="Times New Roman" panose="02020603050405020304" pitchFamily="18" charset="0"/>
                <a:cs typeface="Comic Sans MS" panose="030F0702030302020204" pitchFamily="66" charset="0"/>
              </a:rPr>
              <a:t>times, </a:t>
            </a:r>
            <a:r>
              <a:rPr lang="en-GB" sz="1000" dirty="0">
                <a:solidFill>
                  <a:srgbClr val="6600FF"/>
                </a:solidFill>
                <a:latin typeface="+mn-lt"/>
                <a:ea typeface="Times New Roman" panose="02020603050405020304" pitchFamily="18" charset="0"/>
                <a:cs typeface="Comic Sans MS" panose="030F0702030302020204" pitchFamily="66" charset="0"/>
              </a:rPr>
              <a:t>clinging together for </a:t>
            </a:r>
            <a:r>
              <a:rPr lang="en-GB" sz="1000" dirty="0" smtClean="0">
                <a:solidFill>
                  <a:srgbClr val="6600FF"/>
                </a:solidFill>
                <a:latin typeface="+mn-lt"/>
                <a:ea typeface="Times New Roman" panose="02020603050405020304" pitchFamily="18" charset="0"/>
                <a:cs typeface="Comic Sans MS" panose="030F0702030302020204" pitchFamily="66" charset="0"/>
              </a:rPr>
              <a:t>support, </a:t>
            </a:r>
            <a:r>
              <a:rPr lang="en-GB" sz="1000" dirty="0">
                <a:solidFill>
                  <a:srgbClr val="6600FF"/>
                </a:solidFill>
                <a:latin typeface="+mn-lt"/>
                <a:ea typeface="Times New Roman" panose="02020603050405020304" pitchFamily="18" charset="0"/>
                <a:cs typeface="Comic Sans MS" panose="030F0702030302020204" pitchFamily="66" charset="0"/>
              </a:rPr>
              <a:t>the travellers staggered onwards.</a:t>
            </a:r>
            <a:endParaRPr lang="en-GB" sz="1000" dirty="0">
              <a:solidFill>
                <a:srgbClr val="6600FF"/>
              </a:solidFill>
              <a:latin typeface="+mn-lt"/>
              <a:ea typeface="Times New Roman" panose="02020603050405020304" pitchFamily="18" charset="0"/>
            </a:endParaRPr>
          </a:p>
          <a:p>
            <a:pPr>
              <a:spcAft>
                <a:spcPts val="0"/>
              </a:spcAft>
            </a:pPr>
            <a:r>
              <a:rPr lang="en-GB" sz="1000" dirty="0">
                <a:solidFill>
                  <a:srgbClr val="6600FF"/>
                </a:solidFill>
                <a:latin typeface="+mn-lt"/>
                <a:ea typeface="Times New Roman" panose="02020603050405020304" pitchFamily="18" charset="0"/>
                <a:cs typeface="Comic Sans MS" panose="030F0702030302020204" pitchFamily="66" charset="0"/>
              </a:rPr>
              <a:t> </a:t>
            </a:r>
            <a:endParaRPr lang="en-GB" sz="1000" dirty="0">
              <a:solidFill>
                <a:srgbClr val="6600FF"/>
              </a:solidFill>
              <a:latin typeface="+mn-lt"/>
              <a:ea typeface="Times New Roman" panose="02020603050405020304" pitchFamily="18" charset="0"/>
            </a:endParaRPr>
          </a:p>
          <a:p>
            <a:pPr>
              <a:spcAft>
                <a:spcPts val="0"/>
              </a:spcAft>
            </a:pPr>
            <a:r>
              <a:rPr lang="en-GB" sz="1000" dirty="0" smtClean="0">
                <a:solidFill>
                  <a:srgbClr val="6600FF"/>
                </a:solidFill>
                <a:latin typeface="+mn-lt"/>
                <a:ea typeface="Times New Roman" panose="02020603050405020304" pitchFamily="18" charset="0"/>
                <a:cs typeface="Comic Sans MS" panose="030F0702030302020204" pitchFamily="66" charset="0"/>
              </a:rPr>
              <a:t>6. At last, they </a:t>
            </a:r>
            <a:r>
              <a:rPr lang="en-GB" sz="1000" dirty="0">
                <a:solidFill>
                  <a:srgbClr val="6600FF"/>
                </a:solidFill>
                <a:latin typeface="+mn-lt"/>
                <a:ea typeface="Times New Roman" panose="02020603050405020304" pitchFamily="18" charset="0"/>
                <a:cs typeface="Comic Sans MS" panose="030F0702030302020204" pitchFamily="66" charset="0"/>
              </a:rPr>
              <a:t>neared the castle. </a:t>
            </a:r>
            <a:r>
              <a:rPr lang="en-GB" sz="1000" dirty="0" smtClean="0">
                <a:solidFill>
                  <a:srgbClr val="6600FF"/>
                </a:solidFill>
                <a:latin typeface="+mn-lt"/>
                <a:ea typeface="Times New Roman" panose="02020603050405020304" pitchFamily="18" charset="0"/>
                <a:cs typeface="Comic Sans MS" panose="030F0702030302020204" pitchFamily="66" charset="0"/>
              </a:rPr>
              <a:t>It </a:t>
            </a:r>
            <a:r>
              <a:rPr lang="en-GB" sz="1000" dirty="0">
                <a:solidFill>
                  <a:srgbClr val="6600FF"/>
                </a:solidFill>
                <a:latin typeface="+mn-lt"/>
                <a:ea typeface="Times New Roman" panose="02020603050405020304" pitchFamily="18" charset="0"/>
                <a:cs typeface="Comic Sans MS" panose="030F0702030302020204" pitchFamily="66" charset="0"/>
              </a:rPr>
              <a:t>was a </a:t>
            </a:r>
            <a:r>
              <a:rPr lang="en-GB" sz="1000" dirty="0" smtClean="0">
                <a:solidFill>
                  <a:srgbClr val="6600FF"/>
                </a:solidFill>
                <a:latin typeface="+mn-lt"/>
                <a:ea typeface="Times New Roman" panose="02020603050405020304" pitchFamily="18" charset="0"/>
                <a:cs typeface="Comic Sans MS" panose="030F0702030302020204" pitchFamily="66" charset="0"/>
              </a:rPr>
              <a:t>huge, </a:t>
            </a:r>
            <a:r>
              <a:rPr lang="en-GB" sz="1000" dirty="0">
                <a:solidFill>
                  <a:srgbClr val="6600FF"/>
                </a:solidFill>
                <a:latin typeface="+mn-lt"/>
                <a:ea typeface="Times New Roman" panose="02020603050405020304" pitchFamily="18" charset="0"/>
                <a:cs typeface="Comic Sans MS" panose="030F0702030302020204" pitchFamily="66" charset="0"/>
              </a:rPr>
              <a:t>grim building. </a:t>
            </a:r>
            <a:r>
              <a:rPr lang="en-GB" sz="1000" dirty="0" smtClean="0">
                <a:solidFill>
                  <a:srgbClr val="6600FF"/>
                </a:solidFill>
                <a:latin typeface="+mn-lt"/>
                <a:ea typeface="Times New Roman" panose="02020603050405020304" pitchFamily="18" charset="0"/>
                <a:cs typeface="Comic Sans MS" panose="030F0702030302020204" pitchFamily="66" charset="0"/>
              </a:rPr>
              <a:t>Most </a:t>
            </a:r>
            <a:r>
              <a:rPr lang="en-GB" sz="1000" dirty="0">
                <a:solidFill>
                  <a:srgbClr val="6600FF"/>
                </a:solidFill>
                <a:latin typeface="+mn-lt"/>
                <a:ea typeface="Times New Roman" panose="02020603050405020304" pitchFamily="18" charset="0"/>
                <a:cs typeface="Comic Sans MS" panose="030F0702030302020204" pitchFamily="66" charset="0"/>
              </a:rPr>
              <a:t>windows were empty of </a:t>
            </a:r>
            <a:r>
              <a:rPr lang="en-GB" sz="1000" dirty="0" smtClean="0">
                <a:solidFill>
                  <a:srgbClr val="6600FF"/>
                </a:solidFill>
                <a:latin typeface="+mn-lt"/>
                <a:ea typeface="Times New Roman" panose="02020603050405020304" pitchFamily="18" charset="0"/>
                <a:cs typeface="Comic Sans MS" panose="030F0702030302020204" pitchFamily="66" charset="0"/>
              </a:rPr>
              <a:t>glass, </a:t>
            </a:r>
            <a:r>
              <a:rPr lang="en-GB" sz="1000" dirty="0">
                <a:solidFill>
                  <a:srgbClr val="6600FF"/>
                </a:solidFill>
                <a:latin typeface="+mn-lt"/>
                <a:ea typeface="Times New Roman" panose="02020603050405020304" pitchFamily="18" charset="0"/>
                <a:cs typeface="Comic Sans MS" panose="030F0702030302020204" pitchFamily="66" charset="0"/>
              </a:rPr>
              <a:t>whilst broken roof tiles lay </a:t>
            </a:r>
            <a:r>
              <a:rPr lang="en-GB" sz="1000" dirty="0" smtClean="0">
                <a:solidFill>
                  <a:srgbClr val="6600FF"/>
                </a:solidFill>
                <a:latin typeface="+mn-lt"/>
                <a:ea typeface="Times New Roman" panose="02020603050405020304" pitchFamily="18" charset="0"/>
                <a:cs typeface="Comic Sans MS" panose="030F0702030302020204" pitchFamily="66" charset="0"/>
              </a:rPr>
              <a:t>everywhere</a:t>
            </a:r>
            <a:r>
              <a:rPr lang="en-GB" sz="1000" dirty="0">
                <a:solidFill>
                  <a:srgbClr val="6600FF"/>
                </a:solidFill>
                <a:latin typeface="+mn-lt"/>
                <a:ea typeface="Times New Roman" panose="02020603050405020304" pitchFamily="18" charset="0"/>
                <a:cs typeface="Comic Sans MS" panose="030F0702030302020204" pitchFamily="66" charset="0"/>
              </a:rPr>
              <a:t>. </a:t>
            </a:r>
            <a:r>
              <a:rPr lang="en-GB" sz="1000" dirty="0" smtClean="0">
                <a:solidFill>
                  <a:srgbClr val="6600FF"/>
                </a:solidFill>
                <a:latin typeface="+mn-lt"/>
                <a:ea typeface="Times New Roman" panose="02020603050405020304" pitchFamily="18" charset="0"/>
                <a:cs typeface="Comic Sans MS" panose="030F0702030302020204" pitchFamily="66" charset="0"/>
              </a:rPr>
              <a:t>Caught </a:t>
            </a:r>
            <a:r>
              <a:rPr lang="en-GB" sz="1000" dirty="0">
                <a:solidFill>
                  <a:srgbClr val="6600FF"/>
                </a:solidFill>
                <a:latin typeface="+mn-lt"/>
                <a:ea typeface="Times New Roman" panose="02020603050405020304" pitchFamily="18" charset="0"/>
                <a:cs typeface="Comic Sans MS" panose="030F0702030302020204" pitchFamily="66" charset="0"/>
              </a:rPr>
              <a:t>by the </a:t>
            </a:r>
            <a:r>
              <a:rPr lang="en-GB" sz="1000" dirty="0" smtClean="0">
                <a:solidFill>
                  <a:srgbClr val="6600FF"/>
                </a:solidFill>
                <a:latin typeface="+mn-lt"/>
                <a:ea typeface="Times New Roman" panose="02020603050405020304" pitchFamily="18" charset="0"/>
                <a:cs typeface="Comic Sans MS" panose="030F0702030302020204" pitchFamily="66" charset="0"/>
              </a:rPr>
              <a:t>wind, </a:t>
            </a:r>
            <a:r>
              <a:rPr lang="en-GB" sz="1000" dirty="0">
                <a:solidFill>
                  <a:srgbClr val="6600FF"/>
                </a:solidFill>
                <a:latin typeface="+mn-lt"/>
                <a:ea typeface="Times New Roman" panose="02020603050405020304" pitchFamily="18" charset="0"/>
                <a:cs typeface="Comic Sans MS" panose="030F0702030302020204" pitchFamily="66" charset="0"/>
              </a:rPr>
              <a:t>strands of ivy scratched and </a:t>
            </a:r>
            <a:r>
              <a:rPr lang="en-GB" sz="1000" dirty="0" smtClean="0">
                <a:solidFill>
                  <a:srgbClr val="6600FF"/>
                </a:solidFill>
                <a:latin typeface="+mn-lt"/>
                <a:ea typeface="Times New Roman" panose="02020603050405020304" pitchFamily="18" charset="0"/>
                <a:cs typeface="Comic Sans MS" panose="030F0702030302020204" pitchFamily="66" charset="0"/>
              </a:rPr>
              <a:t>whipped </a:t>
            </a:r>
            <a:r>
              <a:rPr lang="en-GB" sz="1000" dirty="0">
                <a:solidFill>
                  <a:srgbClr val="6600FF"/>
                </a:solidFill>
                <a:latin typeface="+mn-lt"/>
                <a:ea typeface="Times New Roman" panose="02020603050405020304" pitchFamily="18" charset="0"/>
                <a:cs typeface="Comic Sans MS" panose="030F0702030302020204" pitchFamily="66" charset="0"/>
              </a:rPr>
              <a:t>like the claws of a mad beast.</a:t>
            </a:r>
            <a:endParaRPr lang="en-GB" sz="1000" dirty="0">
              <a:solidFill>
                <a:srgbClr val="6600FF"/>
              </a:solidFill>
              <a:latin typeface="+mn-lt"/>
              <a:ea typeface="Times New Roman" panose="02020603050405020304" pitchFamily="18" charset="0"/>
            </a:endParaRPr>
          </a:p>
          <a:p>
            <a:pPr>
              <a:spcAft>
                <a:spcPts val="0"/>
              </a:spcAft>
            </a:pPr>
            <a:r>
              <a:rPr lang="en-GB" sz="1000" dirty="0">
                <a:solidFill>
                  <a:srgbClr val="6600FF"/>
                </a:solidFill>
                <a:latin typeface="+mn-lt"/>
                <a:ea typeface="Times New Roman" panose="02020603050405020304" pitchFamily="18" charset="0"/>
                <a:cs typeface="Comic Sans MS" panose="030F0702030302020204" pitchFamily="66" charset="0"/>
              </a:rPr>
              <a:t> </a:t>
            </a:r>
            <a:endParaRPr lang="en-GB" sz="1000" dirty="0">
              <a:solidFill>
                <a:srgbClr val="6600FF"/>
              </a:solidFill>
              <a:latin typeface="+mn-lt"/>
              <a:ea typeface="Times New Roman" panose="02020603050405020304" pitchFamily="18" charset="0"/>
            </a:endParaRPr>
          </a:p>
          <a:p>
            <a:pPr>
              <a:spcAft>
                <a:spcPts val="0"/>
              </a:spcAft>
            </a:pPr>
            <a:r>
              <a:rPr lang="en-GB" sz="1000" dirty="0">
                <a:solidFill>
                  <a:srgbClr val="6600FF"/>
                </a:solidFill>
                <a:latin typeface="+mn-lt"/>
                <a:ea typeface="Times New Roman" panose="02020603050405020304" pitchFamily="18" charset="0"/>
                <a:cs typeface="Comic Sans MS" panose="030F0702030302020204" pitchFamily="66" charset="0"/>
              </a:rPr>
              <a:t>7</a:t>
            </a:r>
            <a:r>
              <a:rPr lang="en-GB" sz="1000" dirty="0" smtClean="0">
                <a:solidFill>
                  <a:srgbClr val="6600FF"/>
                </a:solidFill>
                <a:latin typeface="+mn-lt"/>
                <a:ea typeface="Times New Roman" panose="02020603050405020304" pitchFamily="18" charset="0"/>
                <a:cs typeface="Comic Sans MS" panose="030F0702030302020204" pitchFamily="66" charset="0"/>
              </a:rPr>
              <a:t>. “</a:t>
            </a:r>
            <a:r>
              <a:rPr lang="en-GB" sz="1000" dirty="0">
                <a:solidFill>
                  <a:srgbClr val="6600FF"/>
                </a:solidFill>
                <a:latin typeface="+mn-lt"/>
                <a:ea typeface="Times New Roman" panose="02020603050405020304" pitchFamily="18" charset="0"/>
                <a:cs typeface="Comic Sans MS" panose="030F0702030302020204" pitchFamily="66" charset="0"/>
              </a:rPr>
              <a:t>We are safe” the first traveller </a:t>
            </a:r>
            <a:r>
              <a:rPr lang="en-GB" sz="1000" dirty="0" smtClean="0">
                <a:solidFill>
                  <a:srgbClr val="6600FF"/>
                </a:solidFill>
                <a:latin typeface="+mn-lt"/>
                <a:ea typeface="Times New Roman" panose="02020603050405020304" pitchFamily="18" charset="0"/>
                <a:cs typeface="Comic Sans MS" panose="030F0702030302020204" pitchFamily="66" charset="0"/>
              </a:rPr>
              <a:t>cried, </a:t>
            </a:r>
            <a:r>
              <a:rPr lang="en-GB" sz="1000" dirty="0">
                <a:solidFill>
                  <a:srgbClr val="6600FF"/>
                </a:solidFill>
                <a:latin typeface="+mn-lt"/>
                <a:ea typeface="Times New Roman" panose="02020603050405020304" pitchFamily="18" charset="0"/>
                <a:cs typeface="Comic Sans MS" panose="030F0702030302020204" pitchFamily="66" charset="0"/>
              </a:rPr>
              <a:t>sinking to his knees. </a:t>
            </a:r>
            <a:r>
              <a:rPr lang="en-GB" sz="1000" dirty="0" smtClean="0">
                <a:solidFill>
                  <a:srgbClr val="6600FF"/>
                </a:solidFill>
                <a:latin typeface="+mn-lt"/>
                <a:ea typeface="Times New Roman" panose="02020603050405020304" pitchFamily="18" charset="0"/>
                <a:cs typeface="Comic Sans MS" panose="030F0702030302020204" pitchFamily="66" charset="0"/>
              </a:rPr>
              <a:t>Approaching </a:t>
            </a:r>
            <a:r>
              <a:rPr lang="en-GB" sz="1000" dirty="0">
                <a:solidFill>
                  <a:srgbClr val="6600FF"/>
                </a:solidFill>
                <a:latin typeface="+mn-lt"/>
                <a:ea typeface="Times New Roman" panose="02020603050405020304" pitchFamily="18" charset="0"/>
                <a:cs typeface="Comic Sans MS" panose="030F0702030302020204" pitchFamily="66" charset="0"/>
              </a:rPr>
              <a:t>the </a:t>
            </a:r>
            <a:r>
              <a:rPr lang="en-GB" sz="1000" dirty="0" smtClean="0">
                <a:solidFill>
                  <a:srgbClr val="6600FF"/>
                </a:solidFill>
                <a:latin typeface="+mn-lt"/>
                <a:ea typeface="Times New Roman" panose="02020603050405020304" pitchFamily="18" charset="0"/>
                <a:cs typeface="Comic Sans MS" panose="030F0702030302020204" pitchFamily="66" charset="0"/>
              </a:rPr>
              <a:t>gatehouse, </a:t>
            </a:r>
            <a:r>
              <a:rPr lang="en-GB" sz="1000" dirty="0">
                <a:solidFill>
                  <a:srgbClr val="6600FF"/>
                </a:solidFill>
                <a:latin typeface="+mn-lt"/>
                <a:ea typeface="Times New Roman" panose="02020603050405020304" pitchFamily="18" charset="0"/>
                <a:cs typeface="Comic Sans MS" panose="030F0702030302020204" pitchFamily="66" charset="0"/>
              </a:rPr>
              <a:t>his friend took hold of the </a:t>
            </a:r>
            <a:r>
              <a:rPr lang="en-GB" sz="1000" dirty="0" smtClean="0">
                <a:solidFill>
                  <a:srgbClr val="6600FF"/>
                </a:solidFill>
                <a:latin typeface="+mn-lt"/>
                <a:ea typeface="Times New Roman" panose="02020603050405020304" pitchFamily="18" charset="0"/>
                <a:cs typeface="Comic Sans MS" panose="030F0702030302020204" pitchFamily="66" charset="0"/>
              </a:rPr>
              <a:t>heavy, rusting </a:t>
            </a:r>
            <a:r>
              <a:rPr lang="en-GB" sz="1000" dirty="0">
                <a:solidFill>
                  <a:srgbClr val="6600FF"/>
                </a:solidFill>
                <a:latin typeface="+mn-lt"/>
                <a:ea typeface="Times New Roman" panose="02020603050405020304" pitchFamily="18" charset="0"/>
                <a:cs typeface="Comic Sans MS" panose="030F0702030302020204" pitchFamily="66" charset="0"/>
              </a:rPr>
              <a:t>knocker.</a:t>
            </a:r>
            <a:endParaRPr lang="en-GB" sz="1000" dirty="0">
              <a:solidFill>
                <a:srgbClr val="6600FF"/>
              </a:solidFill>
              <a:latin typeface="+mn-lt"/>
              <a:ea typeface="Times New Roman" panose="02020603050405020304" pitchFamily="18" charset="0"/>
            </a:endParaRPr>
          </a:p>
          <a:p>
            <a:pPr>
              <a:spcAft>
                <a:spcPts val="0"/>
              </a:spcAft>
            </a:pPr>
            <a:r>
              <a:rPr lang="en-GB" sz="1000" dirty="0">
                <a:solidFill>
                  <a:srgbClr val="6600FF"/>
                </a:solidFill>
                <a:latin typeface="+mn-lt"/>
                <a:ea typeface="Times New Roman" panose="02020603050405020304" pitchFamily="18" charset="0"/>
                <a:cs typeface="Comic Sans MS" panose="030F0702030302020204" pitchFamily="66" charset="0"/>
              </a:rPr>
              <a:t> </a:t>
            </a:r>
            <a:endParaRPr lang="en-GB" sz="1000" dirty="0">
              <a:solidFill>
                <a:srgbClr val="6600FF"/>
              </a:solidFill>
              <a:latin typeface="+mn-lt"/>
              <a:ea typeface="Times New Roman" panose="02020603050405020304" pitchFamily="18" charset="0"/>
            </a:endParaRPr>
          </a:p>
          <a:p>
            <a:pPr>
              <a:spcAft>
                <a:spcPts val="0"/>
              </a:spcAft>
            </a:pPr>
            <a:r>
              <a:rPr lang="en-GB" sz="1000" dirty="0" smtClean="0">
                <a:solidFill>
                  <a:srgbClr val="6600FF"/>
                </a:solidFill>
                <a:latin typeface="+mn-lt"/>
                <a:ea typeface="Times New Roman" panose="02020603050405020304" pitchFamily="18" charset="0"/>
                <a:cs typeface="Comic Sans MS" panose="030F0702030302020204" pitchFamily="66" charset="0"/>
              </a:rPr>
              <a:t>8. The hollow, </a:t>
            </a:r>
            <a:r>
              <a:rPr lang="en-GB" sz="1000" dirty="0">
                <a:solidFill>
                  <a:srgbClr val="6600FF"/>
                </a:solidFill>
                <a:latin typeface="+mn-lt"/>
                <a:ea typeface="Times New Roman" panose="02020603050405020304" pitchFamily="18" charset="0"/>
                <a:cs typeface="Comic Sans MS" panose="030F0702030302020204" pitchFamily="66" charset="0"/>
              </a:rPr>
              <a:t>empty thuds of the knocker seemed to echo through </a:t>
            </a:r>
            <a:r>
              <a:rPr lang="en-GB" sz="1000" dirty="0" smtClean="0">
                <a:solidFill>
                  <a:srgbClr val="6600FF"/>
                </a:solidFill>
                <a:latin typeface="+mn-lt"/>
                <a:ea typeface="Times New Roman" panose="02020603050405020304" pitchFamily="18" charset="0"/>
                <a:cs typeface="Comic Sans MS" panose="030F0702030302020204" pitchFamily="66" charset="0"/>
              </a:rPr>
              <a:t>the castle, </a:t>
            </a:r>
            <a:r>
              <a:rPr lang="en-GB" sz="1000" dirty="0">
                <a:solidFill>
                  <a:srgbClr val="6600FF"/>
                </a:solidFill>
                <a:latin typeface="+mn-lt"/>
                <a:ea typeface="Times New Roman" panose="02020603050405020304" pitchFamily="18" charset="0"/>
                <a:cs typeface="Comic Sans MS" panose="030F0702030302020204" pitchFamily="66" charset="0"/>
              </a:rPr>
              <a:t>mixing with the angry crashes of thunder.  There was </a:t>
            </a:r>
            <a:r>
              <a:rPr lang="en-GB" sz="1000" dirty="0" smtClean="0">
                <a:solidFill>
                  <a:srgbClr val="6600FF"/>
                </a:solidFill>
                <a:latin typeface="+mn-lt"/>
                <a:ea typeface="Times New Roman" panose="02020603050405020304" pitchFamily="18" charset="0"/>
                <a:cs typeface="Comic Sans MS" panose="030F0702030302020204" pitchFamily="66" charset="0"/>
              </a:rPr>
              <a:t>silence, </a:t>
            </a:r>
            <a:r>
              <a:rPr lang="en-GB" sz="1000" dirty="0">
                <a:solidFill>
                  <a:srgbClr val="6600FF"/>
                </a:solidFill>
                <a:latin typeface="+mn-lt"/>
                <a:ea typeface="Times New Roman" panose="02020603050405020304" pitchFamily="18" charset="0"/>
                <a:cs typeface="Comic Sans MS" panose="030F0702030302020204" pitchFamily="66" charset="0"/>
              </a:rPr>
              <a:t>then at </a:t>
            </a:r>
            <a:r>
              <a:rPr lang="en-GB" sz="1000" dirty="0" smtClean="0">
                <a:solidFill>
                  <a:srgbClr val="6600FF"/>
                </a:solidFill>
                <a:latin typeface="+mn-lt"/>
                <a:ea typeface="Times New Roman" panose="02020603050405020304" pitchFamily="18" charset="0"/>
                <a:cs typeface="Comic Sans MS" panose="030F0702030302020204" pitchFamily="66" charset="0"/>
              </a:rPr>
              <a:t>last, </a:t>
            </a:r>
            <a:r>
              <a:rPr lang="en-GB" sz="1000" dirty="0">
                <a:solidFill>
                  <a:srgbClr val="6600FF"/>
                </a:solidFill>
                <a:latin typeface="+mn-lt"/>
                <a:ea typeface="Times New Roman" panose="02020603050405020304" pitchFamily="18" charset="0"/>
                <a:cs typeface="Comic Sans MS" panose="030F0702030302020204" pitchFamily="66" charset="0"/>
              </a:rPr>
              <a:t>they heard the faint distant sounds of </a:t>
            </a:r>
            <a:r>
              <a:rPr lang="en-GB" sz="1000" dirty="0" smtClean="0">
                <a:solidFill>
                  <a:srgbClr val="6600FF"/>
                </a:solidFill>
                <a:latin typeface="+mn-lt"/>
                <a:ea typeface="Times New Roman" panose="02020603050405020304" pitchFamily="18" charset="0"/>
                <a:cs typeface="Comic Sans MS" panose="030F0702030302020204" pitchFamily="66" charset="0"/>
              </a:rPr>
              <a:t>footsteps</a:t>
            </a:r>
            <a:r>
              <a:rPr lang="en-GB" sz="1000" dirty="0">
                <a:solidFill>
                  <a:srgbClr val="6600FF"/>
                </a:solidFill>
                <a:latin typeface="+mn-lt"/>
                <a:ea typeface="Times New Roman" panose="02020603050405020304" pitchFamily="18" charset="0"/>
                <a:cs typeface="Comic Sans MS" panose="030F0702030302020204" pitchFamily="66" charset="0"/>
              </a:rPr>
              <a:t>.</a:t>
            </a:r>
            <a:endParaRPr lang="en-GB" sz="1000" dirty="0">
              <a:solidFill>
                <a:srgbClr val="6600FF"/>
              </a:solidFill>
              <a:latin typeface="+mn-lt"/>
              <a:ea typeface="Times New Roman" panose="02020603050405020304" pitchFamily="18" charset="0"/>
            </a:endParaRPr>
          </a:p>
          <a:p>
            <a:pPr>
              <a:spcAft>
                <a:spcPts val="0"/>
              </a:spcAft>
            </a:pPr>
            <a:r>
              <a:rPr lang="en-GB" sz="1000" dirty="0">
                <a:solidFill>
                  <a:srgbClr val="6600FF"/>
                </a:solidFill>
                <a:latin typeface="+mn-lt"/>
                <a:ea typeface="Times New Roman" panose="02020603050405020304" pitchFamily="18" charset="0"/>
                <a:cs typeface="Comic Sans MS" panose="030F0702030302020204" pitchFamily="66" charset="0"/>
              </a:rPr>
              <a:t> </a:t>
            </a:r>
            <a:endParaRPr lang="en-GB" sz="1000" dirty="0">
              <a:solidFill>
                <a:srgbClr val="6600FF"/>
              </a:solidFill>
              <a:latin typeface="+mn-lt"/>
              <a:ea typeface="Times New Roman" panose="02020603050405020304" pitchFamily="18" charset="0"/>
            </a:endParaRPr>
          </a:p>
          <a:p>
            <a:pPr>
              <a:spcAft>
                <a:spcPts val="0"/>
              </a:spcAft>
            </a:pPr>
            <a:r>
              <a:rPr lang="en-GB" sz="1000" dirty="0" smtClean="0">
                <a:solidFill>
                  <a:srgbClr val="6600FF"/>
                </a:solidFill>
                <a:latin typeface="+mn-lt"/>
                <a:ea typeface="Times New Roman" panose="02020603050405020304" pitchFamily="18" charset="0"/>
                <a:cs typeface="Comic Sans MS" panose="030F0702030302020204" pitchFamily="66" charset="0"/>
              </a:rPr>
              <a:t>9. First one, </a:t>
            </a:r>
            <a:r>
              <a:rPr lang="en-GB" sz="1000" dirty="0">
                <a:solidFill>
                  <a:srgbClr val="6600FF"/>
                </a:solidFill>
                <a:latin typeface="+mn-lt"/>
                <a:ea typeface="Times New Roman" panose="02020603050405020304" pitchFamily="18" charset="0"/>
                <a:cs typeface="Comic Sans MS" panose="030F0702030302020204" pitchFamily="66" charset="0"/>
              </a:rPr>
              <a:t>then a second bolt was drawn back. </a:t>
            </a:r>
            <a:r>
              <a:rPr lang="en-GB" sz="1000" dirty="0" smtClean="0">
                <a:solidFill>
                  <a:srgbClr val="6600FF"/>
                </a:solidFill>
                <a:latin typeface="+mn-lt"/>
                <a:ea typeface="Times New Roman" panose="02020603050405020304" pitchFamily="18" charset="0"/>
                <a:cs typeface="Comic Sans MS" panose="030F0702030302020204" pitchFamily="66" charset="0"/>
              </a:rPr>
              <a:t>Whinging </a:t>
            </a:r>
            <a:r>
              <a:rPr lang="en-GB" sz="1000" dirty="0">
                <a:solidFill>
                  <a:srgbClr val="6600FF"/>
                </a:solidFill>
                <a:latin typeface="+mn-lt"/>
                <a:ea typeface="Times New Roman" panose="02020603050405020304" pitchFamily="18" charset="0"/>
                <a:cs typeface="Comic Sans MS" panose="030F0702030302020204" pitchFamily="66" charset="0"/>
              </a:rPr>
              <a:t>and </a:t>
            </a:r>
            <a:r>
              <a:rPr lang="en-GB" sz="1000" dirty="0" smtClean="0">
                <a:solidFill>
                  <a:srgbClr val="6600FF"/>
                </a:solidFill>
                <a:latin typeface="+mn-lt"/>
                <a:ea typeface="Times New Roman" panose="02020603050405020304" pitchFamily="18" charset="0"/>
                <a:cs typeface="Comic Sans MS" panose="030F0702030302020204" pitchFamily="66" charset="0"/>
              </a:rPr>
              <a:t>whining, </a:t>
            </a:r>
            <a:r>
              <a:rPr lang="en-GB" sz="1000" dirty="0">
                <a:solidFill>
                  <a:srgbClr val="6600FF"/>
                </a:solidFill>
                <a:latin typeface="+mn-lt"/>
                <a:ea typeface="Times New Roman" panose="02020603050405020304" pitchFamily="18" charset="0"/>
                <a:cs typeface="Comic Sans MS" panose="030F0702030302020204" pitchFamily="66" charset="0"/>
              </a:rPr>
              <a:t>the door inched open. Wrapped in a </a:t>
            </a:r>
            <a:r>
              <a:rPr lang="en-GB" sz="1000" dirty="0" smtClean="0">
                <a:solidFill>
                  <a:srgbClr val="6600FF"/>
                </a:solidFill>
                <a:latin typeface="+mn-lt"/>
                <a:ea typeface="Times New Roman" panose="02020603050405020304" pitchFamily="18" charset="0"/>
                <a:cs typeface="Comic Sans MS" panose="030F0702030302020204" pitchFamily="66" charset="0"/>
              </a:rPr>
              <a:t>cloak, </a:t>
            </a:r>
            <a:r>
              <a:rPr lang="en-GB" sz="1000" dirty="0">
                <a:solidFill>
                  <a:srgbClr val="6600FF"/>
                </a:solidFill>
                <a:latin typeface="+mn-lt"/>
                <a:ea typeface="Times New Roman" panose="02020603050405020304" pitchFamily="18" charset="0"/>
                <a:cs typeface="Comic Sans MS" panose="030F0702030302020204" pitchFamily="66" charset="0"/>
              </a:rPr>
              <a:t>his face </a:t>
            </a:r>
            <a:r>
              <a:rPr lang="en-GB" sz="1000" dirty="0" smtClean="0">
                <a:solidFill>
                  <a:srgbClr val="6600FF"/>
                </a:solidFill>
                <a:latin typeface="+mn-lt"/>
                <a:ea typeface="Times New Roman" panose="02020603050405020304" pitchFamily="18" charset="0"/>
                <a:cs typeface="Comic Sans MS" panose="030F0702030302020204" pitchFamily="66" charset="0"/>
              </a:rPr>
              <a:t>hidden </a:t>
            </a:r>
            <a:r>
              <a:rPr lang="en-GB" sz="1000" dirty="0">
                <a:solidFill>
                  <a:srgbClr val="6600FF"/>
                </a:solidFill>
                <a:latin typeface="+mn-lt"/>
                <a:ea typeface="Times New Roman" panose="02020603050405020304" pitchFamily="18" charset="0"/>
                <a:cs typeface="Comic Sans MS" panose="030F0702030302020204" pitchFamily="66" charset="0"/>
              </a:rPr>
              <a:t>in </a:t>
            </a:r>
            <a:r>
              <a:rPr lang="en-GB" sz="1000" dirty="0" smtClean="0">
                <a:solidFill>
                  <a:srgbClr val="6600FF"/>
                </a:solidFill>
                <a:latin typeface="+mn-lt"/>
                <a:ea typeface="Times New Roman" panose="02020603050405020304" pitchFamily="18" charset="0"/>
                <a:cs typeface="Comic Sans MS" panose="030F0702030302020204" pitchFamily="66" charset="0"/>
              </a:rPr>
              <a:t>shadow, </a:t>
            </a:r>
            <a:r>
              <a:rPr lang="en-GB" sz="1000" dirty="0">
                <a:solidFill>
                  <a:srgbClr val="6600FF"/>
                </a:solidFill>
                <a:latin typeface="+mn-lt"/>
                <a:ea typeface="Times New Roman" panose="02020603050405020304" pitchFamily="18" charset="0"/>
                <a:cs typeface="Comic Sans MS" panose="030F0702030302020204" pitchFamily="66" charset="0"/>
              </a:rPr>
              <a:t>a man stood before them.</a:t>
            </a:r>
            <a:endParaRPr lang="en-GB" sz="1000" dirty="0">
              <a:solidFill>
                <a:srgbClr val="6600FF"/>
              </a:solidFill>
              <a:latin typeface="+mn-lt"/>
              <a:ea typeface="Times New Roman" panose="02020603050405020304" pitchFamily="18" charset="0"/>
            </a:endParaRPr>
          </a:p>
          <a:p>
            <a:pPr>
              <a:spcAft>
                <a:spcPts val="0"/>
              </a:spcAft>
            </a:pPr>
            <a:r>
              <a:rPr lang="en-GB" sz="1000" dirty="0">
                <a:solidFill>
                  <a:srgbClr val="6600FF"/>
                </a:solidFill>
                <a:latin typeface="+mn-lt"/>
                <a:ea typeface="Times New Roman" panose="02020603050405020304" pitchFamily="18" charset="0"/>
                <a:cs typeface="Comic Sans MS" panose="030F0702030302020204" pitchFamily="66" charset="0"/>
              </a:rPr>
              <a:t> </a:t>
            </a:r>
            <a:endParaRPr lang="en-GB" sz="1000" dirty="0">
              <a:solidFill>
                <a:srgbClr val="6600FF"/>
              </a:solidFill>
              <a:latin typeface="+mn-lt"/>
              <a:ea typeface="Times New Roman" panose="02020603050405020304" pitchFamily="18" charset="0"/>
            </a:endParaRPr>
          </a:p>
          <a:p>
            <a:pPr>
              <a:spcAft>
                <a:spcPts val="0"/>
              </a:spcAft>
            </a:pPr>
            <a:r>
              <a:rPr lang="en-GB" sz="1000" dirty="0" smtClean="0">
                <a:solidFill>
                  <a:srgbClr val="6600FF"/>
                </a:solidFill>
                <a:latin typeface="+mn-lt"/>
                <a:ea typeface="Times New Roman" panose="02020603050405020304" pitchFamily="18" charset="0"/>
                <a:cs typeface="Comic Sans MS" panose="030F0702030302020204" pitchFamily="66" charset="0"/>
              </a:rPr>
              <a:t>10. He </a:t>
            </a:r>
            <a:r>
              <a:rPr lang="en-GB" sz="1000" dirty="0">
                <a:solidFill>
                  <a:srgbClr val="6600FF"/>
                </a:solidFill>
                <a:latin typeface="+mn-lt"/>
                <a:ea typeface="Times New Roman" panose="02020603050405020304" pitchFamily="18" charset="0"/>
                <a:cs typeface="Comic Sans MS" panose="030F0702030302020204" pitchFamily="66" charset="0"/>
              </a:rPr>
              <a:t>held a lamp. </a:t>
            </a:r>
            <a:r>
              <a:rPr lang="en-GB" sz="1000" dirty="0" smtClean="0">
                <a:solidFill>
                  <a:srgbClr val="6600FF"/>
                </a:solidFill>
                <a:latin typeface="+mn-lt"/>
                <a:ea typeface="Times New Roman" panose="02020603050405020304" pitchFamily="18" charset="0"/>
                <a:cs typeface="Comic Sans MS" panose="030F0702030302020204" pitchFamily="66" charset="0"/>
              </a:rPr>
              <a:t>By </a:t>
            </a:r>
            <a:r>
              <a:rPr lang="en-GB" sz="1000" dirty="0">
                <a:solidFill>
                  <a:srgbClr val="6600FF"/>
                </a:solidFill>
                <a:latin typeface="+mn-lt"/>
                <a:ea typeface="Times New Roman" panose="02020603050405020304" pitchFamily="18" charset="0"/>
                <a:cs typeface="Comic Sans MS" panose="030F0702030302020204" pitchFamily="66" charset="0"/>
              </a:rPr>
              <a:t>its dim </a:t>
            </a:r>
            <a:r>
              <a:rPr lang="en-GB" sz="1000" dirty="0" smtClean="0">
                <a:solidFill>
                  <a:srgbClr val="6600FF"/>
                </a:solidFill>
                <a:latin typeface="+mn-lt"/>
                <a:ea typeface="Times New Roman" panose="02020603050405020304" pitchFamily="18" charset="0"/>
                <a:cs typeface="Comic Sans MS" panose="030F0702030302020204" pitchFamily="66" charset="0"/>
              </a:rPr>
              <a:t>light, </a:t>
            </a:r>
            <a:r>
              <a:rPr lang="en-GB" sz="1000" dirty="0">
                <a:solidFill>
                  <a:srgbClr val="6600FF"/>
                </a:solidFill>
                <a:latin typeface="+mn-lt"/>
                <a:ea typeface="Times New Roman" panose="02020603050405020304" pitchFamily="18" charset="0"/>
                <a:cs typeface="Comic Sans MS" panose="030F0702030302020204" pitchFamily="66" charset="0"/>
              </a:rPr>
              <a:t>they could see he was </a:t>
            </a:r>
            <a:r>
              <a:rPr lang="en-GB" sz="1000" dirty="0" smtClean="0">
                <a:solidFill>
                  <a:srgbClr val="6600FF"/>
                </a:solidFill>
                <a:latin typeface="+mn-lt"/>
                <a:ea typeface="Times New Roman" panose="02020603050405020304" pitchFamily="18" charset="0"/>
                <a:cs typeface="Comic Sans MS" panose="030F0702030302020204" pitchFamily="66" charset="0"/>
              </a:rPr>
              <a:t>tall, thin, and </a:t>
            </a:r>
            <a:r>
              <a:rPr lang="en-GB" sz="1000" dirty="0">
                <a:solidFill>
                  <a:srgbClr val="6600FF"/>
                </a:solidFill>
                <a:latin typeface="+mn-lt"/>
                <a:ea typeface="Times New Roman" panose="02020603050405020304" pitchFamily="18" charset="0"/>
                <a:cs typeface="Comic Sans MS" panose="030F0702030302020204" pitchFamily="66" charset="0"/>
              </a:rPr>
              <a:t>pale.  “Welcome </a:t>
            </a:r>
            <a:r>
              <a:rPr lang="en-GB" sz="1000" dirty="0" err="1">
                <a:solidFill>
                  <a:srgbClr val="6600FF"/>
                </a:solidFill>
                <a:latin typeface="+mn-lt"/>
                <a:ea typeface="Times New Roman" panose="02020603050405020304" pitchFamily="18" charset="0"/>
                <a:cs typeface="Comic Sans MS" panose="030F0702030302020204" pitchFamily="66" charset="0"/>
              </a:rPr>
              <a:t>welcome</a:t>
            </a:r>
            <a:r>
              <a:rPr lang="en-GB" sz="1000" dirty="0">
                <a:solidFill>
                  <a:srgbClr val="6600FF"/>
                </a:solidFill>
                <a:latin typeface="+mn-lt"/>
                <a:ea typeface="Times New Roman" panose="02020603050405020304" pitchFamily="18" charset="0"/>
                <a:cs typeface="Comic Sans MS" panose="030F0702030302020204" pitchFamily="66" charset="0"/>
              </a:rPr>
              <a:t>!” he </a:t>
            </a:r>
            <a:r>
              <a:rPr lang="en-GB" sz="1000" dirty="0" smtClean="0">
                <a:solidFill>
                  <a:srgbClr val="6600FF"/>
                </a:solidFill>
                <a:latin typeface="+mn-lt"/>
                <a:ea typeface="Times New Roman" panose="02020603050405020304" pitchFamily="18" charset="0"/>
                <a:cs typeface="Comic Sans MS" panose="030F0702030302020204" pitchFamily="66" charset="0"/>
              </a:rPr>
              <a:t>said, </a:t>
            </a:r>
            <a:r>
              <a:rPr lang="en-GB" sz="1000" dirty="0">
                <a:solidFill>
                  <a:srgbClr val="6600FF"/>
                </a:solidFill>
                <a:latin typeface="+mn-lt"/>
                <a:ea typeface="Times New Roman" panose="02020603050405020304" pitchFamily="18" charset="0"/>
                <a:cs typeface="Comic Sans MS" panose="030F0702030302020204" pitchFamily="66" charset="0"/>
              </a:rPr>
              <a:t>showing two </a:t>
            </a:r>
            <a:r>
              <a:rPr lang="en-GB" sz="1000" dirty="0" smtClean="0">
                <a:solidFill>
                  <a:srgbClr val="6600FF"/>
                </a:solidFill>
                <a:latin typeface="+mn-lt"/>
                <a:ea typeface="Times New Roman" panose="02020603050405020304" pitchFamily="18" charset="0"/>
                <a:cs typeface="Comic Sans MS" panose="030F0702030302020204" pitchFamily="66" charset="0"/>
              </a:rPr>
              <a:t>odd, sharp-pointed </a:t>
            </a:r>
            <a:r>
              <a:rPr lang="en-GB" sz="1000" dirty="0">
                <a:solidFill>
                  <a:srgbClr val="6600FF"/>
                </a:solidFill>
                <a:latin typeface="+mn-lt"/>
                <a:ea typeface="Times New Roman" panose="02020603050405020304" pitchFamily="18" charset="0"/>
                <a:cs typeface="Comic Sans MS" panose="030F0702030302020204" pitchFamily="66" charset="0"/>
              </a:rPr>
              <a:t>teeth. </a:t>
            </a:r>
            <a:r>
              <a:rPr lang="en-GB" sz="1000" dirty="0" smtClean="0">
                <a:solidFill>
                  <a:srgbClr val="6600FF"/>
                </a:solidFill>
                <a:latin typeface="+mn-lt"/>
                <a:ea typeface="Times New Roman" panose="02020603050405020304" pitchFamily="18" charset="0"/>
                <a:cs typeface="Comic Sans MS" panose="030F0702030302020204" pitchFamily="66" charset="0"/>
              </a:rPr>
              <a:t>“</a:t>
            </a:r>
            <a:r>
              <a:rPr lang="en-GB" sz="1000" dirty="0">
                <a:solidFill>
                  <a:srgbClr val="6600FF"/>
                </a:solidFill>
                <a:latin typeface="+mn-lt"/>
                <a:ea typeface="Times New Roman" panose="02020603050405020304" pitchFamily="18" charset="0"/>
                <a:cs typeface="Comic Sans MS" panose="030F0702030302020204" pitchFamily="66" charset="0"/>
              </a:rPr>
              <a:t>My name </a:t>
            </a:r>
            <a:r>
              <a:rPr lang="en-GB" sz="1000" dirty="0" smtClean="0">
                <a:solidFill>
                  <a:srgbClr val="6600FF"/>
                </a:solidFill>
                <a:latin typeface="+mn-lt"/>
                <a:ea typeface="Times New Roman" panose="02020603050405020304" pitchFamily="18" charset="0"/>
                <a:cs typeface="Comic Sans MS" panose="030F0702030302020204" pitchFamily="66" charset="0"/>
              </a:rPr>
              <a:t>is </a:t>
            </a:r>
            <a:r>
              <a:rPr lang="en-GB" sz="1000" dirty="0">
                <a:solidFill>
                  <a:srgbClr val="6600FF"/>
                </a:solidFill>
                <a:latin typeface="+mn-lt"/>
                <a:ea typeface="Times New Roman" panose="02020603050405020304" pitchFamily="18" charset="0"/>
                <a:cs typeface="Comic Sans MS" panose="030F0702030302020204" pitchFamily="66" charset="0"/>
              </a:rPr>
              <a:t>Count Dracula.”</a:t>
            </a:r>
            <a:endParaRPr lang="en-GB" sz="1000" dirty="0">
              <a:solidFill>
                <a:srgbClr val="6600FF"/>
              </a:solidFill>
              <a:effectLst/>
              <a:latin typeface="+mn-lt"/>
              <a:ea typeface="Times New Roman" panose="02020603050405020304" pitchFamily="18" charset="0"/>
            </a:endParaRPr>
          </a:p>
        </p:txBody>
      </p:sp>
    </p:spTree>
    <p:extLst>
      <p:ext uri="{BB962C8B-B14F-4D97-AF65-F5344CB8AC3E}">
        <p14:creationId xmlns:p14="http://schemas.microsoft.com/office/powerpoint/2010/main" val="4208788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6006" y="245489"/>
            <a:ext cx="5220290" cy="800219"/>
          </a:xfrm>
          <a:prstGeom prst="rect">
            <a:avLst/>
          </a:prstGeom>
        </p:spPr>
        <p:txBody>
          <a:bodyPr wrap="square">
            <a:spAutoFit/>
          </a:bodyPr>
          <a:lstStyle/>
          <a:p>
            <a:pPr>
              <a:spcAft>
                <a:spcPts val="0"/>
              </a:spcAft>
            </a:pPr>
            <a:r>
              <a:rPr lang="en-GB" sz="1400" b="1" u="sng" dirty="0" smtClean="0">
                <a:solidFill>
                  <a:srgbClr val="C00000"/>
                </a:solidFill>
                <a:latin typeface="+mn-lt"/>
                <a:ea typeface="Times New Roman" panose="02020603050405020304" pitchFamily="18" charset="0"/>
                <a:cs typeface="Comic Sans MS" panose="030F0702030302020204" pitchFamily="66" charset="0"/>
              </a:rPr>
              <a:t>Task </a:t>
            </a:r>
            <a:endParaRPr lang="en-GB" sz="1400" b="1" dirty="0" smtClean="0">
              <a:solidFill>
                <a:srgbClr val="C00000"/>
              </a:solidFill>
              <a:latin typeface="+mn-lt"/>
              <a:ea typeface="Times New Roman" panose="02020603050405020304" pitchFamily="18" charset="0"/>
            </a:endParaRPr>
          </a:p>
          <a:p>
            <a:r>
              <a:rPr lang="en-GB" sz="1600" b="1" dirty="0">
                <a:solidFill>
                  <a:srgbClr val="C00000"/>
                </a:solidFill>
                <a:latin typeface="+mn-lt"/>
              </a:rPr>
              <a:t>Complete the sentences below by using one of the abstract </a:t>
            </a:r>
            <a:r>
              <a:rPr lang="en-GB" sz="1600" b="1" dirty="0" smtClean="0">
                <a:solidFill>
                  <a:srgbClr val="C00000"/>
                </a:solidFill>
                <a:latin typeface="+mn-lt"/>
              </a:rPr>
              <a:t>nouns </a:t>
            </a:r>
            <a:r>
              <a:rPr lang="en-GB" sz="1600" b="1" dirty="0">
                <a:solidFill>
                  <a:srgbClr val="C00000"/>
                </a:solidFill>
                <a:latin typeface="+mn-lt"/>
              </a:rPr>
              <a:t>from the box.</a:t>
            </a:r>
          </a:p>
        </p:txBody>
      </p:sp>
      <p:sp>
        <p:nvSpPr>
          <p:cNvPr id="6" name="Rectangle 3"/>
          <p:cNvSpPr>
            <a:spLocks noChangeArrowheads="1"/>
          </p:cNvSpPr>
          <p:nvPr/>
        </p:nvSpPr>
        <p:spPr bwMode="auto">
          <a:xfrm>
            <a:off x="1637819" y="1203283"/>
            <a:ext cx="59766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GB" sz="1400" dirty="0">
                <a:solidFill>
                  <a:srgbClr val="C00000"/>
                </a:solidFill>
                <a:latin typeface="+mn-lt"/>
              </a:rPr>
              <a:t>beauty     cleverness     skill     cunning     dishonesty     </a:t>
            </a:r>
            <a:r>
              <a:rPr lang="en-GB" sz="1400" dirty="0" smtClean="0">
                <a:solidFill>
                  <a:srgbClr val="C00000"/>
                </a:solidFill>
                <a:latin typeface="+mn-lt"/>
              </a:rPr>
              <a:t>courage </a:t>
            </a:r>
            <a:endParaRPr lang="en-GB" sz="1400" dirty="0">
              <a:solidFill>
                <a:srgbClr val="C00000"/>
              </a:solidFill>
              <a:latin typeface="+mn-lt"/>
            </a:endParaRPr>
          </a:p>
        </p:txBody>
      </p:sp>
      <p:sp>
        <p:nvSpPr>
          <p:cNvPr id="8" name="Rectangle 7"/>
          <p:cNvSpPr/>
          <p:nvPr/>
        </p:nvSpPr>
        <p:spPr>
          <a:xfrm>
            <a:off x="2340151" y="1988840"/>
            <a:ext cx="4572000" cy="2062103"/>
          </a:xfrm>
          <a:prstGeom prst="rect">
            <a:avLst/>
          </a:prstGeom>
        </p:spPr>
        <p:txBody>
          <a:bodyPr>
            <a:spAutoFit/>
          </a:bodyPr>
          <a:lstStyle/>
          <a:p>
            <a:r>
              <a:rPr lang="en-GB" sz="1600" dirty="0" smtClean="0">
                <a:solidFill>
                  <a:srgbClr val="6600FF"/>
                </a:solidFill>
                <a:latin typeface="+mn-lt"/>
              </a:rPr>
              <a:t>1. The </a:t>
            </a:r>
            <a:r>
              <a:rPr lang="en-GB" sz="1600" dirty="0">
                <a:solidFill>
                  <a:srgbClr val="6600FF"/>
                </a:solidFill>
                <a:latin typeface="+mn-lt"/>
              </a:rPr>
              <a:t>thief was accused </a:t>
            </a:r>
            <a:r>
              <a:rPr lang="en-GB" sz="1600" dirty="0" smtClean="0">
                <a:solidFill>
                  <a:srgbClr val="6600FF"/>
                </a:solidFill>
                <a:latin typeface="+mn-lt"/>
              </a:rPr>
              <a:t>of dishonesty.</a:t>
            </a:r>
            <a:r>
              <a:rPr lang="en-GB" sz="1600" dirty="0">
                <a:solidFill>
                  <a:srgbClr val="6600FF"/>
                </a:solidFill>
                <a:latin typeface="+mn-lt"/>
              </a:rPr>
              <a:t/>
            </a:r>
            <a:br>
              <a:rPr lang="en-GB" sz="1600" dirty="0">
                <a:solidFill>
                  <a:srgbClr val="6600FF"/>
                </a:solidFill>
                <a:latin typeface="+mn-lt"/>
              </a:rPr>
            </a:br>
            <a:r>
              <a:rPr lang="en-GB" sz="1600" dirty="0" smtClean="0">
                <a:solidFill>
                  <a:srgbClr val="6600FF"/>
                </a:solidFill>
                <a:latin typeface="+mn-lt"/>
              </a:rPr>
              <a:t>2. The </a:t>
            </a:r>
            <a:r>
              <a:rPr lang="en-GB" sz="1600" dirty="0">
                <a:solidFill>
                  <a:srgbClr val="6600FF"/>
                </a:solidFill>
                <a:latin typeface="+mn-lt"/>
              </a:rPr>
              <a:t>hero was known for </a:t>
            </a:r>
            <a:r>
              <a:rPr lang="en-GB" sz="1600" dirty="0" smtClean="0">
                <a:solidFill>
                  <a:srgbClr val="6600FF"/>
                </a:solidFill>
                <a:latin typeface="+mn-lt"/>
              </a:rPr>
              <a:t>his courage.</a:t>
            </a:r>
            <a:r>
              <a:rPr lang="en-GB" sz="1600" dirty="0">
                <a:solidFill>
                  <a:srgbClr val="6600FF"/>
                </a:solidFill>
                <a:latin typeface="+mn-lt"/>
              </a:rPr>
              <a:t/>
            </a:r>
            <a:br>
              <a:rPr lang="en-GB" sz="1600" dirty="0">
                <a:solidFill>
                  <a:srgbClr val="6600FF"/>
                </a:solidFill>
                <a:latin typeface="+mn-lt"/>
              </a:rPr>
            </a:br>
            <a:r>
              <a:rPr lang="en-GB" sz="1600" dirty="0" smtClean="0">
                <a:solidFill>
                  <a:srgbClr val="6600FF"/>
                </a:solidFill>
                <a:latin typeface="+mn-lt"/>
              </a:rPr>
              <a:t>3. The </a:t>
            </a:r>
            <a:r>
              <a:rPr lang="en-GB" sz="1600" dirty="0">
                <a:solidFill>
                  <a:srgbClr val="6600FF"/>
                </a:solidFill>
                <a:latin typeface="+mn-lt"/>
              </a:rPr>
              <a:t>diamond ring was well known for its </a:t>
            </a:r>
            <a:r>
              <a:rPr lang="en-GB" sz="1600" dirty="0" smtClean="0">
                <a:solidFill>
                  <a:srgbClr val="6600FF"/>
                </a:solidFill>
                <a:latin typeface="+mn-lt"/>
              </a:rPr>
              <a:t>beauty.</a:t>
            </a:r>
            <a:endParaRPr lang="en-GB" sz="1600" dirty="0">
              <a:solidFill>
                <a:srgbClr val="6600FF"/>
              </a:solidFill>
              <a:latin typeface="+mn-lt"/>
            </a:endParaRPr>
          </a:p>
          <a:p>
            <a:r>
              <a:rPr lang="en-GB" sz="1600" dirty="0" smtClean="0">
                <a:solidFill>
                  <a:srgbClr val="6600FF"/>
                </a:solidFill>
                <a:latin typeface="+mn-lt"/>
              </a:rPr>
              <a:t>4. The </a:t>
            </a:r>
            <a:r>
              <a:rPr lang="en-GB" sz="1600" dirty="0">
                <a:solidFill>
                  <a:srgbClr val="6600FF"/>
                </a:solidFill>
                <a:latin typeface="+mn-lt"/>
              </a:rPr>
              <a:t>footballer was famous for his </a:t>
            </a:r>
            <a:r>
              <a:rPr lang="en-GB" sz="1600" dirty="0" smtClean="0">
                <a:solidFill>
                  <a:srgbClr val="6600FF"/>
                </a:solidFill>
                <a:latin typeface="+mn-lt"/>
              </a:rPr>
              <a:t>skill.</a:t>
            </a:r>
          </a:p>
          <a:p>
            <a:r>
              <a:rPr lang="en-GB" sz="1600" dirty="0" smtClean="0">
                <a:solidFill>
                  <a:srgbClr val="6600FF"/>
                </a:solidFill>
                <a:latin typeface="+mn-lt"/>
              </a:rPr>
              <a:t>5. The </a:t>
            </a:r>
            <a:r>
              <a:rPr lang="en-GB" sz="1600" dirty="0">
                <a:solidFill>
                  <a:srgbClr val="6600FF"/>
                </a:solidFill>
                <a:latin typeface="+mn-lt"/>
              </a:rPr>
              <a:t>teacher praised the pupil for his </a:t>
            </a:r>
            <a:r>
              <a:rPr lang="en-GB" sz="1600" dirty="0" smtClean="0">
                <a:solidFill>
                  <a:srgbClr val="6600FF"/>
                </a:solidFill>
                <a:latin typeface="+mn-lt"/>
              </a:rPr>
              <a:t>cleverness. </a:t>
            </a:r>
          </a:p>
          <a:p>
            <a:r>
              <a:rPr lang="en-GB" sz="1600" dirty="0" smtClean="0">
                <a:solidFill>
                  <a:srgbClr val="6600FF"/>
                </a:solidFill>
                <a:latin typeface="+mn-lt"/>
              </a:rPr>
              <a:t>6. Foxes </a:t>
            </a:r>
            <a:r>
              <a:rPr lang="en-GB" sz="1600" dirty="0">
                <a:solidFill>
                  <a:srgbClr val="6600FF"/>
                </a:solidFill>
                <a:latin typeface="+mn-lt"/>
              </a:rPr>
              <a:t>are famous for </a:t>
            </a:r>
            <a:r>
              <a:rPr lang="en-GB" sz="1600" dirty="0" smtClean="0">
                <a:solidFill>
                  <a:srgbClr val="6600FF"/>
                </a:solidFill>
                <a:latin typeface="+mn-lt"/>
              </a:rPr>
              <a:t>their cunning.</a:t>
            </a:r>
            <a:endParaRPr lang="en-GB" sz="1600" dirty="0">
              <a:solidFill>
                <a:srgbClr val="6600FF"/>
              </a:solidFill>
              <a:latin typeface="+mn-lt"/>
            </a:endParaRPr>
          </a:p>
        </p:txBody>
      </p:sp>
    </p:spTree>
    <p:extLst>
      <p:ext uri="{BB962C8B-B14F-4D97-AF65-F5344CB8AC3E}">
        <p14:creationId xmlns:p14="http://schemas.microsoft.com/office/powerpoint/2010/main" val="2813319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2780928"/>
            <a:ext cx="9144000" cy="552450"/>
          </a:xfrm>
        </p:spPr>
        <p:txBody>
          <a:bodyPr/>
          <a:lstStyle/>
          <a:p>
            <a:r>
              <a:rPr lang="en-US" sz="5400" b="1" dirty="0" smtClean="0">
                <a:solidFill>
                  <a:srgbClr val="C00000"/>
                </a:solidFill>
                <a:latin typeface="+mn-lt"/>
              </a:rPr>
              <a:t>Prefixes </a:t>
            </a:r>
            <a:endParaRPr lang="en-US" sz="2800" dirty="0">
              <a:solidFill>
                <a:srgbClr val="C00000"/>
              </a:solidFill>
            </a:endParaRPr>
          </a:p>
        </p:txBody>
      </p:sp>
    </p:spTree>
    <p:extLst>
      <p:ext uri="{BB962C8B-B14F-4D97-AF65-F5344CB8AC3E}">
        <p14:creationId xmlns:p14="http://schemas.microsoft.com/office/powerpoint/2010/main" val="2299886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35696" y="620688"/>
            <a:ext cx="5400600" cy="861774"/>
          </a:xfrm>
          <a:prstGeom prst="rect">
            <a:avLst/>
          </a:prstGeom>
        </p:spPr>
        <p:txBody>
          <a:bodyPr wrap="square">
            <a:spAutoFit/>
          </a:bodyPr>
          <a:lstStyle/>
          <a:p>
            <a:r>
              <a:rPr lang="en-GB" b="1" dirty="0" smtClean="0">
                <a:solidFill>
                  <a:srgbClr val="C00000"/>
                </a:solidFill>
                <a:latin typeface="+mn-lt"/>
              </a:rPr>
              <a:t>Prefixes </a:t>
            </a:r>
          </a:p>
          <a:p>
            <a:endParaRPr lang="en-GB" dirty="0" smtClean="0">
              <a:solidFill>
                <a:srgbClr val="C00000"/>
              </a:solidFill>
              <a:latin typeface="+mn-lt"/>
            </a:endParaRPr>
          </a:p>
          <a:p>
            <a:endParaRPr lang="en-GB" sz="1400" dirty="0" smtClean="0">
              <a:solidFill>
                <a:srgbClr val="C00000"/>
              </a:solidFill>
              <a:latin typeface="+mn-lt"/>
            </a:endParaRPr>
          </a:p>
        </p:txBody>
      </p:sp>
      <p:sp>
        <p:nvSpPr>
          <p:cNvPr id="2" name="Rectangle 1"/>
          <p:cNvSpPr/>
          <p:nvPr/>
        </p:nvSpPr>
        <p:spPr>
          <a:xfrm>
            <a:off x="2123728" y="1268760"/>
            <a:ext cx="4572000" cy="1754326"/>
          </a:xfrm>
          <a:prstGeom prst="rect">
            <a:avLst/>
          </a:prstGeom>
        </p:spPr>
        <p:txBody>
          <a:bodyPr>
            <a:spAutoFit/>
          </a:bodyPr>
          <a:lstStyle/>
          <a:p>
            <a:pPr>
              <a:spcAft>
                <a:spcPts val="0"/>
              </a:spcAft>
            </a:pPr>
            <a:r>
              <a:rPr lang="en-GB" b="1" dirty="0">
                <a:solidFill>
                  <a:srgbClr val="C00000"/>
                </a:solidFill>
                <a:latin typeface="+mn-lt"/>
                <a:ea typeface="Times New Roman" panose="02020603050405020304" pitchFamily="18" charset="0"/>
                <a:cs typeface="Comic Sans MS" panose="030F0702030302020204" pitchFamily="66" charset="0"/>
              </a:rPr>
              <a:t>Prefixes are syllables added at the beginning of words or word roots.	</a:t>
            </a:r>
            <a:endParaRPr lang="en-GB" b="1" dirty="0" smtClean="0">
              <a:solidFill>
                <a:srgbClr val="C00000"/>
              </a:solidFill>
              <a:latin typeface="+mn-lt"/>
              <a:ea typeface="Times New Roman" panose="02020603050405020304" pitchFamily="18" charset="0"/>
              <a:cs typeface="Comic Sans MS" panose="030F0702030302020204" pitchFamily="66" charset="0"/>
            </a:endParaRPr>
          </a:p>
          <a:p>
            <a:pPr>
              <a:spcAft>
                <a:spcPts val="0"/>
              </a:spcAft>
            </a:pPr>
            <a:r>
              <a:rPr lang="en-GB" b="1" dirty="0" err="1" smtClean="0">
                <a:solidFill>
                  <a:srgbClr val="C00000"/>
                </a:solidFill>
                <a:latin typeface="+mn-lt"/>
                <a:ea typeface="Times New Roman" panose="02020603050405020304" pitchFamily="18" charset="0"/>
                <a:cs typeface="Comic Sans MS" panose="030F0702030302020204" pitchFamily="66" charset="0"/>
              </a:rPr>
              <a:t>e.g</a:t>
            </a:r>
            <a:r>
              <a:rPr lang="en-GB" b="1" dirty="0" smtClean="0">
                <a:solidFill>
                  <a:srgbClr val="C00000"/>
                </a:solidFill>
                <a:latin typeface="+mn-lt"/>
                <a:ea typeface="Times New Roman" panose="02020603050405020304" pitchFamily="18" charset="0"/>
                <a:cs typeface="Comic Sans MS" panose="030F0702030302020204" pitchFamily="66" charset="0"/>
              </a:rPr>
              <a:t> </a:t>
            </a:r>
            <a:r>
              <a:rPr lang="en-GB" b="1" dirty="0">
                <a:solidFill>
                  <a:srgbClr val="C00000"/>
                </a:solidFill>
                <a:latin typeface="+mn-lt"/>
                <a:ea typeface="Times New Roman" panose="02020603050405020304" pitchFamily="18" charset="0"/>
                <a:cs typeface="Comic Sans MS" panose="030F0702030302020204" pitchFamily="66" charset="0"/>
              </a:rPr>
              <a:t>	pre + fix = prefix</a:t>
            </a:r>
            <a:endParaRPr lang="en-GB" dirty="0">
              <a:solidFill>
                <a:srgbClr val="C00000"/>
              </a:solidFill>
              <a:latin typeface="+mn-lt"/>
              <a:ea typeface="Times New Roman" panose="02020603050405020304" pitchFamily="18" charset="0"/>
            </a:endParaRPr>
          </a:p>
          <a:p>
            <a:pPr>
              <a:spcAft>
                <a:spcPts val="0"/>
              </a:spcAft>
            </a:pPr>
            <a:r>
              <a:rPr lang="en-GB" b="1" dirty="0" smtClean="0">
                <a:solidFill>
                  <a:srgbClr val="C00000"/>
                </a:solidFill>
                <a:latin typeface="+mn-lt"/>
                <a:ea typeface="Times New Roman" panose="02020603050405020304" pitchFamily="18" charset="0"/>
                <a:cs typeface="Comic Sans MS" panose="030F0702030302020204" pitchFamily="66" charset="0"/>
              </a:rPr>
              <a:t>under </a:t>
            </a:r>
            <a:r>
              <a:rPr lang="en-GB" b="1" dirty="0">
                <a:solidFill>
                  <a:srgbClr val="C00000"/>
                </a:solidFill>
                <a:latin typeface="+mn-lt"/>
                <a:ea typeface="Times New Roman" panose="02020603050405020304" pitchFamily="18" charset="0"/>
                <a:cs typeface="Comic Sans MS" panose="030F0702030302020204" pitchFamily="66" charset="0"/>
              </a:rPr>
              <a:t>+ ground = underground</a:t>
            </a:r>
            <a:endParaRPr lang="en-GB" dirty="0">
              <a:solidFill>
                <a:srgbClr val="C00000"/>
              </a:solidFill>
              <a:latin typeface="+mn-lt"/>
              <a:ea typeface="Times New Roman" panose="02020603050405020304" pitchFamily="18" charset="0"/>
            </a:endParaRPr>
          </a:p>
          <a:p>
            <a:pPr>
              <a:spcAft>
                <a:spcPts val="0"/>
              </a:spcAft>
            </a:pPr>
            <a:r>
              <a:rPr lang="en-GB" b="1" dirty="0" smtClean="0">
                <a:solidFill>
                  <a:srgbClr val="C00000"/>
                </a:solidFill>
                <a:latin typeface="+mn-lt"/>
                <a:ea typeface="Times New Roman" panose="02020603050405020304" pitchFamily="18" charset="0"/>
                <a:cs typeface="Comic Sans MS" panose="030F0702030302020204" pitchFamily="66" charset="0"/>
              </a:rPr>
              <a:t>super </a:t>
            </a:r>
            <a:r>
              <a:rPr lang="en-GB" b="1" dirty="0">
                <a:solidFill>
                  <a:srgbClr val="C00000"/>
                </a:solidFill>
                <a:latin typeface="+mn-lt"/>
                <a:ea typeface="Times New Roman" panose="02020603050405020304" pitchFamily="18" charset="0"/>
                <a:cs typeface="Comic Sans MS" panose="030F0702030302020204" pitchFamily="66" charset="0"/>
              </a:rPr>
              <a:t>+ sonic = supersonic</a:t>
            </a:r>
            <a:endParaRPr lang="en-GB" dirty="0">
              <a:solidFill>
                <a:srgbClr val="C00000"/>
              </a:solidFill>
              <a:effectLst/>
              <a:latin typeface="+mn-lt"/>
              <a:ea typeface="Times New Roman" panose="02020603050405020304" pitchFamily="18" charset="0"/>
            </a:endParaRPr>
          </a:p>
        </p:txBody>
      </p:sp>
    </p:spTree>
    <p:extLst>
      <p:ext uri="{BB962C8B-B14F-4D97-AF65-F5344CB8AC3E}">
        <p14:creationId xmlns:p14="http://schemas.microsoft.com/office/powerpoint/2010/main" val="1372690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4" y="548680"/>
            <a:ext cx="5616624" cy="4278094"/>
          </a:xfrm>
          <a:prstGeom prst="rect">
            <a:avLst/>
          </a:prstGeom>
        </p:spPr>
        <p:txBody>
          <a:bodyPr wrap="square">
            <a:spAutoFit/>
          </a:bodyPr>
          <a:lstStyle/>
          <a:p>
            <a:pPr>
              <a:spcAft>
                <a:spcPts val="0"/>
              </a:spcAft>
            </a:pPr>
            <a:r>
              <a:rPr lang="en-GB" sz="1600" b="1" dirty="0">
                <a:solidFill>
                  <a:srgbClr val="C00000"/>
                </a:solidFill>
                <a:latin typeface="+mn-lt"/>
                <a:ea typeface="Times New Roman" panose="02020603050405020304" pitchFamily="18" charset="0"/>
                <a:cs typeface="Comic Sans MS" panose="030F0702030302020204" pitchFamily="66" charset="0"/>
              </a:rPr>
              <a:t>Negative prefixes</a:t>
            </a:r>
            <a:endParaRPr lang="en-GB" sz="1600" dirty="0">
              <a:solidFill>
                <a:srgbClr val="C00000"/>
              </a:solidFill>
              <a:latin typeface="+mn-lt"/>
              <a:ea typeface="Times New Roman" panose="02020603050405020304" pitchFamily="18" charset="0"/>
            </a:endParaRPr>
          </a:p>
          <a:p>
            <a:pPr>
              <a:spcAft>
                <a:spcPts val="0"/>
              </a:spcAft>
            </a:pPr>
            <a:r>
              <a:rPr lang="en-GB" sz="1600" b="1" dirty="0">
                <a:solidFill>
                  <a:srgbClr val="C00000"/>
                </a:solidFill>
                <a:latin typeface="+mn-lt"/>
                <a:ea typeface="Times New Roman" panose="02020603050405020304" pitchFamily="18" charset="0"/>
                <a:cs typeface="Comic Sans MS" panose="030F0702030302020204" pitchFamily="66" charset="0"/>
              </a:rPr>
              <a:t> </a:t>
            </a:r>
            <a:endParaRPr lang="en-GB" sz="16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You can make a lot of words negative by using the right prefix.</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e.g.	visible	</a:t>
            </a:r>
            <a:r>
              <a:rPr lang="en-GB" sz="1000" dirty="0" smtClean="0">
                <a:solidFill>
                  <a:srgbClr val="C00000"/>
                </a:solidFill>
                <a:latin typeface="+mn-lt"/>
                <a:ea typeface="Times New Roman" panose="02020603050405020304" pitchFamily="18" charset="0"/>
                <a:cs typeface="Comic Sans MS" panose="030F0702030302020204" pitchFamily="66" charset="0"/>
              </a:rPr>
              <a:t>invisible</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tidy	</a:t>
            </a:r>
            <a:r>
              <a:rPr lang="en-GB" sz="1000" dirty="0" smtClean="0">
                <a:solidFill>
                  <a:srgbClr val="C00000"/>
                </a:solidFill>
                <a:latin typeface="+mn-lt"/>
                <a:ea typeface="Times New Roman" panose="02020603050405020304" pitchFamily="18" charset="0"/>
                <a:cs typeface="Comic Sans MS" panose="030F0702030302020204" pitchFamily="66" charset="0"/>
              </a:rPr>
              <a:t>untidy</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appear	</a:t>
            </a:r>
            <a:r>
              <a:rPr lang="en-GB" sz="1000" dirty="0" smtClean="0">
                <a:solidFill>
                  <a:srgbClr val="C00000"/>
                </a:solidFill>
                <a:latin typeface="+mn-lt"/>
                <a:ea typeface="Times New Roman" panose="02020603050405020304" pitchFamily="18" charset="0"/>
                <a:cs typeface="Comic Sans MS" panose="030F0702030302020204" pitchFamily="66" charset="0"/>
              </a:rPr>
              <a:t>disappear</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understand	misunderstand</a:t>
            </a:r>
            <a:endParaRPr lang="en-GB" sz="1000" dirty="0">
              <a:solidFill>
                <a:srgbClr val="C00000"/>
              </a:solidFill>
              <a:latin typeface="+mn-lt"/>
              <a:ea typeface="Times New Roman" panose="02020603050405020304" pitchFamily="18" charset="0"/>
            </a:endParaRPr>
          </a:p>
          <a:p>
            <a:pPr>
              <a:spcAft>
                <a:spcPts val="0"/>
              </a:spcAft>
            </a:pPr>
            <a:r>
              <a:rPr lang="en-GB" sz="1000" dirty="0" smtClean="0">
                <a:solidFill>
                  <a:srgbClr val="C00000"/>
                </a:solidFill>
                <a:latin typeface="+mn-lt"/>
                <a:ea typeface="Times New Roman" panose="02020603050405020304" pitchFamily="18" charset="0"/>
                <a:cs typeface="Comic Sans MS" panose="030F0702030302020204" pitchFamily="66" charset="0"/>
              </a:rPr>
              <a:t> </a:t>
            </a:r>
            <a:endParaRPr lang="en-GB" sz="1000" dirty="0" smtClean="0">
              <a:solidFill>
                <a:srgbClr val="C00000"/>
              </a:solidFill>
              <a:latin typeface="+mn-lt"/>
              <a:ea typeface="Times New Roman" panose="02020603050405020304" pitchFamily="18" charset="0"/>
            </a:endParaRPr>
          </a:p>
          <a:p>
            <a:pPr>
              <a:spcAft>
                <a:spcPts val="0"/>
              </a:spcAft>
            </a:pPr>
            <a:r>
              <a:rPr lang="en-GB" sz="1000" dirty="0" smtClean="0">
                <a:solidFill>
                  <a:srgbClr val="C00000"/>
                </a:solidFill>
                <a:latin typeface="+mn-lt"/>
                <a:ea typeface="Times New Roman" panose="02020603050405020304" pitchFamily="18" charset="0"/>
                <a:cs typeface="Comic Sans MS" panose="030F0702030302020204" pitchFamily="66" charset="0"/>
              </a:rPr>
              <a:t>Take care when adding </a:t>
            </a:r>
            <a:r>
              <a:rPr lang="en-GB" sz="1000" b="1" dirty="0" smtClean="0">
                <a:solidFill>
                  <a:srgbClr val="C00000"/>
                </a:solidFill>
                <a:latin typeface="+mn-lt"/>
                <a:ea typeface="Times New Roman" panose="02020603050405020304" pitchFamily="18" charset="0"/>
                <a:cs typeface="Comic Sans MS" panose="030F0702030302020204" pitchFamily="66" charset="0"/>
              </a:rPr>
              <a:t>in-</a:t>
            </a:r>
            <a:r>
              <a:rPr lang="en-GB" sz="1000" dirty="0" smtClean="0">
                <a:solidFill>
                  <a:srgbClr val="C00000"/>
                </a:solidFill>
                <a:latin typeface="+mn-lt"/>
                <a:ea typeface="Times New Roman" panose="02020603050405020304" pitchFamily="18" charset="0"/>
                <a:cs typeface="Comic Sans MS" panose="030F0702030302020204" pitchFamily="66" charset="0"/>
              </a:rPr>
              <a:t> and </a:t>
            </a:r>
            <a:r>
              <a:rPr lang="en-GB" sz="1000" b="1" dirty="0" smtClean="0">
                <a:solidFill>
                  <a:srgbClr val="C00000"/>
                </a:solidFill>
                <a:latin typeface="+mn-lt"/>
                <a:ea typeface="Times New Roman" panose="02020603050405020304" pitchFamily="18" charset="0"/>
                <a:cs typeface="Comic Sans MS" panose="030F0702030302020204" pitchFamily="66" charset="0"/>
              </a:rPr>
              <a:t>un-</a:t>
            </a:r>
            <a:r>
              <a:rPr lang="en-GB" sz="1000" dirty="0" smtClean="0">
                <a:solidFill>
                  <a:srgbClr val="C00000"/>
                </a:solidFill>
                <a:latin typeface="+mn-lt"/>
                <a:ea typeface="Times New Roman" panose="02020603050405020304" pitchFamily="18" charset="0"/>
                <a:cs typeface="Comic Sans MS" panose="030F0702030302020204" pitchFamily="66" charset="0"/>
              </a:rPr>
              <a:t> to words beginning with </a:t>
            </a:r>
            <a:r>
              <a:rPr lang="en-GB" sz="1000" b="1" dirty="0" smtClean="0">
                <a:solidFill>
                  <a:srgbClr val="C00000"/>
                </a:solidFill>
                <a:latin typeface="+mn-lt"/>
                <a:ea typeface="Times New Roman" panose="02020603050405020304" pitchFamily="18" charset="0"/>
                <a:cs typeface="Comic Sans MS" panose="030F0702030302020204" pitchFamily="66" charset="0"/>
              </a:rPr>
              <a:t>n</a:t>
            </a:r>
            <a:r>
              <a:rPr lang="en-GB" sz="1000" dirty="0" smtClean="0">
                <a:solidFill>
                  <a:srgbClr val="C00000"/>
                </a:solidFill>
                <a:latin typeface="+mn-lt"/>
                <a:ea typeface="Times New Roman" panose="02020603050405020304" pitchFamily="18" charset="0"/>
                <a:cs typeface="Comic Sans MS" panose="030F0702030302020204" pitchFamily="66" charset="0"/>
              </a:rPr>
              <a:t>:</a:t>
            </a:r>
            <a:endParaRPr lang="en-GB" sz="1000" dirty="0" smtClean="0">
              <a:solidFill>
                <a:srgbClr val="C00000"/>
              </a:solidFill>
              <a:latin typeface="+mn-lt"/>
              <a:ea typeface="Times New Roman" panose="02020603050405020304" pitchFamily="18" charset="0"/>
            </a:endParaRPr>
          </a:p>
          <a:p>
            <a:pPr>
              <a:spcAft>
                <a:spcPts val="0"/>
              </a:spcAft>
            </a:pPr>
            <a:r>
              <a:rPr lang="en-GB" sz="1000" dirty="0" smtClean="0">
                <a:solidFill>
                  <a:srgbClr val="C00000"/>
                </a:solidFill>
                <a:latin typeface="+mn-lt"/>
                <a:ea typeface="Times New Roman" panose="02020603050405020304" pitchFamily="18" charset="0"/>
                <a:cs typeface="Comic Sans MS" panose="030F0702030302020204" pitchFamily="66" charset="0"/>
              </a:rPr>
              <a:t>e.g</a:t>
            </a:r>
            <a:r>
              <a:rPr lang="en-GB" sz="1000" dirty="0">
                <a:solidFill>
                  <a:srgbClr val="C00000"/>
                </a:solidFill>
                <a:latin typeface="+mn-lt"/>
                <a:ea typeface="Times New Roman" panose="02020603050405020304" pitchFamily="18" charset="0"/>
                <a:cs typeface="Comic Sans MS" panose="030F0702030302020204" pitchFamily="66" charset="0"/>
              </a:rPr>
              <a:t>.	in + numerable = innumerable</a:t>
            </a:r>
            <a:endParaRPr lang="en-GB" sz="1000" dirty="0">
              <a:solidFill>
                <a:srgbClr val="C00000"/>
              </a:solidFill>
              <a:latin typeface="+mn-lt"/>
              <a:ea typeface="Times New Roman" panose="02020603050405020304" pitchFamily="18" charset="0"/>
            </a:endParaRPr>
          </a:p>
          <a:p>
            <a:pPr>
              <a:spcAft>
                <a:spcPts val="0"/>
              </a:spcAft>
            </a:pPr>
            <a:r>
              <a:rPr lang="en-GB" sz="1000" b="1" dirty="0">
                <a:solidFill>
                  <a:srgbClr val="C00000"/>
                </a:solidFill>
                <a:latin typeface="+mn-lt"/>
                <a:ea typeface="Times New Roman" panose="02020603050405020304" pitchFamily="18" charset="0"/>
                <a:cs typeface="Comic Sans MS" panose="030F0702030302020204" pitchFamily="66" charset="0"/>
              </a:rPr>
              <a:t>	</a:t>
            </a:r>
            <a:r>
              <a:rPr lang="en-GB" sz="1000" dirty="0">
                <a:solidFill>
                  <a:srgbClr val="C00000"/>
                </a:solidFill>
                <a:latin typeface="+mn-lt"/>
                <a:ea typeface="Times New Roman" panose="02020603050405020304" pitchFamily="18" charset="0"/>
                <a:cs typeface="Comic Sans MS" panose="030F0702030302020204" pitchFamily="66" charset="0"/>
              </a:rPr>
              <a:t>un + necessary = unnecessary</a:t>
            </a:r>
            <a:endParaRPr lang="en-GB" sz="1000" dirty="0">
              <a:solidFill>
                <a:srgbClr val="C00000"/>
              </a:solidFill>
              <a:latin typeface="+mn-lt"/>
              <a:ea typeface="Times New Roman" panose="02020603050405020304" pitchFamily="18" charset="0"/>
            </a:endParaRPr>
          </a:p>
          <a:p>
            <a:pPr>
              <a:spcAft>
                <a:spcPts val="0"/>
              </a:spcAft>
            </a:pPr>
            <a:r>
              <a:rPr lang="en-GB" sz="1000" b="1" dirty="0">
                <a:solidFill>
                  <a:srgbClr val="C00000"/>
                </a:solidFill>
                <a:latin typeface="+mn-lt"/>
                <a:ea typeface="Times New Roman" panose="02020603050405020304" pitchFamily="18" charset="0"/>
                <a:cs typeface="Comic Sans MS" panose="030F0702030302020204" pitchFamily="66" charset="0"/>
              </a:rPr>
              <a:t> </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Take care when adding</a:t>
            </a:r>
            <a:r>
              <a:rPr lang="en-GB" sz="1000" b="1" dirty="0">
                <a:solidFill>
                  <a:srgbClr val="C00000"/>
                </a:solidFill>
                <a:latin typeface="+mn-lt"/>
                <a:ea typeface="Times New Roman" panose="02020603050405020304" pitchFamily="18" charset="0"/>
                <a:cs typeface="Comic Sans MS" panose="030F0702030302020204" pitchFamily="66" charset="0"/>
              </a:rPr>
              <a:t> dis- </a:t>
            </a:r>
            <a:r>
              <a:rPr lang="en-GB" sz="1000" dirty="0">
                <a:solidFill>
                  <a:srgbClr val="C00000"/>
                </a:solidFill>
                <a:latin typeface="+mn-lt"/>
                <a:ea typeface="Times New Roman" panose="02020603050405020304" pitchFamily="18" charset="0"/>
                <a:cs typeface="Comic Sans MS" panose="030F0702030302020204" pitchFamily="66" charset="0"/>
              </a:rPr>
              <a:t>and</a:t>
            </a:r>
            <a:r>
              <a:rPr lang="en-GB" sz="1000" b="1" dirty="0">
                <a:solidFill>
                  <a:srgbClr val="C00000"/>
                </a:solidFill>
                <a:latin typeface="+mn-lt"/>
                <a:ea typeface="Times New Roman" panose="02020603050405020304" pitchFamily="18" charset="0"/>
                <a:cs typeface="Comic Sans MS" panose="030F0702030302020204" pitchFamily="66" charset="0"/>
              </a:rPr>
              <a:t> </a:t>
            </a:r>
            <a:r>
              <a:rPr lang="en-GB" sz="1000" b="1" dirty="0" err="1">
                <a:solidFill>
                  <a:srgbClr val="C00000"/>
                </a:solidFill>
                <a:latin typeface="+mn-lt"/>
                <a:ea typeface="Times New Roman" panose="02020603050405020304" pitchFamily="18" charset="0"/>
                <a:cs typeface="Comic Sans MS" panose="030F0702030302020204" pitchFamily="66" charset="0"/>
              </a:rPr>
              <a:t>mis</a:t>
            </a:r>
            <a:r>
              <a:rPr lang="en-GB" sz="1000" b="1" dirty="0">
                <a:solidFill>
                  <a:srgbClr val="C00000"/>
                </a:solidFill>
                <a:latin typeface="+mn-lt"/>
                <a:ea typeface="Times New Roman" panose="02020603050405020304" pitchFamily="18" charset="0"/>
                <a:cs typeface="Comic Sans MS" panose="030F0702030302020204" pitchFamily="66" charset="0"/>
              </a:rPr>
              <a:t>- </a:t>
            </a:r>
            <a:r>
              <a:rPr lang="en-GB" sz="1000" dirty="0">
                <a:solidFill>
                  <a:srgbClr val="C00000"/>
                </a:solidFill>
                <a:latin typeface="+mn-lt"/>
                <a:ea typeface="Times New Roman" panose="02020603050405020304" pitchFamily="18" charset="0"/>
                <a:cs typeface="Comic Sans MS" panose="030F0702030302020204" pitchFamily="66" charset="0"/>
              </a:rPr>
              <a:t>to words beginning with</a:t>
            </a:r>
            <a:r>
              <a:rPr lang="en-GB" sz="1000" b="1" dirty="0">
                <a:solidFill>
                  <a:srgbClr val="C00000"/>
                </a:solidFill>
                <a:latin typeface="+mn-lt"/>
                <a:ea typeface="Times New Roman" panose="02020603050405020304" pitchFamily="18" charset="0"/>
                <a:cs typeface="Comic Sans MS" panose="030F0702030302020204" pitchFamily="66" charset="0"/>
              </a:rPr>
              <a:t> s:</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e.g.	dis = satisfied = dissatisfied</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a:t>
            </a:r>
            <a:r>
              <a:rPr lang="en-GB" sz="1000" dirty="0" err="1">
                <a:solidFill>
                  <a:srgbClr val="C00000"/>
                </a:solidFill>
                <a:latin typeface="+mn-lt"/>
                <a:ea typeface="Times New Roman" panose="02020603050405020304" pitchFamily="18" charset="0"/>
                <a:cs typeface="Comic Sans MS" panose="030F0702030302020204" pitchFamily="66" charset="0"/>
              </a:rPr>
              <a:t>mis</a:t>
            </a:r>
            <a:r>
              <a:rPr lang="en-GB" sz="1000" dirty="0">
                <a:solidFill>
                  <a:srgbClr val="C00000"/>
                </a:solidFill>
                <a:latin typeface="+mn-lt"/>
                <a:ea typeface="Times New Roman" panose="02020603050405020304" pitchFamily="18" charset="0"/>
                <a:cs typeface="Comic Sans MS" panose="030F0702030302020204" pitchFamily="66" charset="0"/>
              </a:rPr>
              <a:t> + spell = misspell</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You do not have to double the </a:t>
            </a:r>
            <a:r>
              <a:rPr lang="en-GB" sz="1000" b="1" dirty="0">
                <a:solidFill>
                  <a:srgbClr val="C00000"/>
                </a:solidFill>
                <a:latin typeface="+mn-lt"/>
                <a:ea typeface="Times New Roman" panose="02020603050405020304" pitchFamily="18" charset="0"/>
                <a:cs typeface="Comic Sans MS" panose="030F0702030302020204" pitchFamily="66" charset="0"/>
              </a:rPr>
              <a:t>s</a:t>
            </a:r>
            <a:r>
              <a:rPr lang="en-GB" sz="1000" dirty="0">
                <a:solidFill>
                  <a:srgbClr val="C00000"/>
                </a:solidFill>
                <a:latin typeface="+mn-lt"/>
                <a:ea typeface="Times New Roman" panose="02020603050405020304" pitchFamily="18" charset="0"/>
                <a:cs typeface="Comic Sans MS" panose="030F0702030302020204" pitchFamily="66" charset="0"/>
              </a:rPr>
              <a:t> otherwise.</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e.g.	dis + appear = disappear</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a:t>
            </a:r>
            <a:r>
              <a:rPr lang="en-GB" sz="1000" dirty="0" err="1">
                <a:solidFill>
                  <a:srgbClr val="C00000"/>
                </a:solidFill>
                <a:latin typeface="+mn-lt"/>
                <a:ea typeface="Times New Roman" panose="02020603050405020304" pitchFamily="18" charset="0"/>
                <a:cs typeface="Comic Sans MS" panose="030F0702030302020204" pitchFamily="66" charset="0"/>
              </a:rPr>
              <a:t>mis</a:t>
            </a:r>
            <a:r>
              <a:rPr lang="en-GB" sz="1000" dirty="0">
                <a:solidFill>
                  <a:srgbClr val="C00000"/>
                </a:solidFill>
                <a:latin typeface="+mn-lt"/>
                <a:ea typeface="Times New Roman" panose="02020603050405020304" pitchFamily="18" charset="0"/>
                <a:cs typeface="Comic Sans MS" panose="030F0702030302020204" pitchFamily="66" charset="0"/>
              </a:rPr>
              <a:t> + behave = misbehave</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The prefix </a:t>
            </a:r>
            <a:r>
              <a:rPr lang="en-GB" sz="1000" b="1" dirty="0">
                <a:solidFill>
                  <a:srgbClr val="C00000"/>
                </a:solidFill>
                <a:latin typeface="+mn-lt"/>
                <a:ea typeface="Times New Roman" panose="02020603050405020304" pitchFamily="18" charset="0"/>
                <a:cs typeface="Comic Sans MS" panose="030F0702030302020204" pitchFamily="66" charset="0"/>
              </a:rPr>
              <a:t>in-</a:t>
            </a:r>
            <a:r>
              <a:rPr lang="en-GB" sz="1000" dirty="0">
                <a:solidFill>
                  <a:srgbClr val="C00000"/>
                </a:solidFill>
                <a:latin typeface="+mn-lt"/>
                <a:ea typeface="Times New Roman" panose="02020603050405020304" pitchFamily="18" charset="0"/>
                <a:cs typeface="Comic Sans MS" panose="030F0702030302020204" pitchFamily="66" charset="0"/>
              </a:rPr>
              <a:t> changes when it is added to words beginning with </a:t>
            </a:r>
            <a:r>
              <a:rPr lang="en-GB" sz="1000" b="1" dirty="0">
                <a:solidFill>
                  <a:srgbClr val="C00000"/>
                </a:solidFill>
                <a:latin typeface="+mn-lt"/>
                <a:ea typeface="Times New Roman" panose="02020603050405020304" pitchFamily="18" charset="0"/>
                <a:cs typeface="Comic Sans MS" panose="030F0702030302020204" pitchFamily="66" charset="0"/>
              </a:rPr>
              <a:t>n, l, m, p, r.</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e.g.	noble		</a:t>
            </a:r>
            <a:r>
              <a:rPr lang="en-GB" sz="1000" dirty="0" smtClean="0">
                <a:solidFill>
                  <a:srgbClr val="C00000"/>
                </a:solidFill>
                <a:latin typeface="+mn-lt"/>
                <a:ea typeface="Times New Roman" panose="02020603050405020304" pitchFamily="18" charset="0"/>
                <a:cs typeface="Comic Sans MS" panose="030F0702030302020204" pitchFamily="66" charset="0"/>
              </a:rPr>
              <a:t>(</a:t>
            </a:r>
            <a:r>
              <a:rPr lang="en-GB" sz="1000" dirty="0">
                <a:solidFill>
                  <a:srgbClr val="C00000"/>
                </a:solidFill>
                <a:latin typeface="+mn-lt"/>
                <a:ea typeface="Times New Roman" panose="02020603050405020304" pitchFamily="18" charset="0"/>
                <a:cs typeface="Comic Sans MS" panose="030F0702030302020204" pitchFamily="66" charset="0"/>
              </a:rPr>
              <a:t>in + noble)		</a:t>
            </a:r>
            <a:r>
              <a:rPr lang="en-GB" sz="1000" dirty="0" smtClean="0">
                <a:solidFill>
                  <a:srgbClr val="C00000"/>
                </a:solidFill>
                <a:latin typeface="+mn-lt"/>
                <a:ea typeface="Times New Roman" panose="02020603050405020304" pitchFamily="18" charset="0"/>
                <a:cs typeface="Comic Sans MS" panose="030F0702030302020204" pitchFamily="66" charset="0"/>
              </a:rPr>
              <a:t>ignoble</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legal		</a:t>
            </a:r>
            <a:r>
              <a:rPr lang="en-GB" sz="1000" dirty="0" smtClean="0">
                <a:solidFill>
                  <a:srgbClr val="C00000"/>
                </a:solidFill>
                <a:latin typeface="+mn-lt"/>
                <a:ea typeface="Times New Roman" panose="02020603050405020304" pitchFamily="18" charset="0"/>
                <a:cs typeface="Comic Sans MS" panose="030F0702030302020204" pitchFamily="66" charset="0"/>
              </a:rPr>
              <a:t>(</a:t>
            </a:r>
            <a:r>
              <a:rPr lang="en-GB" sz="1000" dirty="0">
                <a:solidFill>
                  <a:srgbClr val="C00000"/>
                </a:solidFill>
                <a:latin typeface="+mn-lt"/>
                <a:ea typeface="Times New Roman" panose="02020603050405020304" pitchFamily="18" charset="0"/>
                <a:cs typeface="Comic Sans MS" panose="030F0702030302020204" pitchFamily="66" charset="0"/>
              </a:rPr>
              <a:t>in + legal)		</a:t>
            </a:r>
            <a:r>
              <a:rPr lang="en-GB" sz="1000" dirty="0" smtClean="0">
                <a:solidFill>
                  <a:srgbClr val="C00000"/>
                </a:solidFill>
                <a:latin typeface="+mn-lt"/>
                <a:ea typeface="Times New Roman" panose="02020603050405020304" pitchFamily="18" charset="0"/>
                <a:cs typeface="Comic Sans MS" panose="030F0702030302020204" pitchFamily="66" charset="0"/>
              </a:rPr>
              <a:t>illegal</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mature		(in + mature)		immature</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patient		(in + patient)		impatient</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a:t>
            </a:r>
            <a:r>
              <a:rPr lang="en-GB" sz="1000" dirty="0" smtClean="0">
                <a:solidFill>
                  <a:srgbClr val="C00000"/>
                </a:solidFill>
                <a:latin typeface="+mn-lt"/>
                <a:ea typeface="Times New Roman" panose="02020603050405020304" pitchFamily="18" charset="0"/>
                <a:cs typeface="Comic Sans MS" panose="030F0702030302020204" pitchFamily="66" charset="0"/>
              </a:rPr>
              <a:t>responsible                             (in </a:t>
            </a:r>
            <a:r>
              <a:rPr lang="en-GB" sz="1000" dirty="0">
                <a:solidFill>
                  <a:srgbClr val="C00000"/>
                </a:solidFill>
                <a:latin typeface="+mn-lt"/>
                <a:ea typeface="Times New Roman" panose="02020603050405020304" pitchFamily="18" charset="0"/>
                <a:cs typeface="Comic Sans MS" panose="030F0702030302020204" pitchFamily="66" charset="0"/>
              </a:rPr>
              <a:t>+ </a:t>
            </a:r>
            <a:r>
              <a:rPr lang="en-GB" sz="1000" dirty="0" smtClean="0">
                <a:solidFill>
                  <a:srgbClr val="C00000"/>
                </a:solidFill>
                <a:latin typeface="+mn-lt"/>
                <a:ea typeface="Times New Roman" panose="02020603050405020304" pitchFamily="18" charset="0"/>
                <a:cs typeface="Comic Sans MS" panose="030F0702030302020204" pitchFamily="66" charset="0"/>
              </a:rPr>
              <a:t>responsible)                  irresponsible</a:t>
            </a:r>
            <a:r>
              <a:rPr lang="en-GB" sz="1000" dirty="0">
                <a:latin typeface="Comic Sans MS" panose="030F0702030302020204" pitchFamily="66" charset="0"/>
                <a:ea typeface="Times New Roman" panose="02020603050405020304" pitchFamily="18" charset="0"/>
                <a:cs typeface="Comic Sans MS" panose="030F0702030302020204" pitchFamily="66" charset="0"/>
              </a:rPr>
              <a:t>	</a:t>
            </a:r>
            <a:endParaRPr lang="en-GB"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7855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692696"/>
            <a:ext cx="5904656" cy="5324535"/>
          </a:xfrm>
          <a:prstGeom prst="rect">
            <a:avLst/>
          </a:prstGeom>
        </p:spPr>
        <p:txBody>
          <a:bodyPr wrap="square">
            <a:spAutoFit/>
          </a:bodyPr>
          <a:lstStyle/>
          <a:p>
            <a:pPr>
              <a:spcAft>
                <a:spcPts val="0"/>
              </a:spcAft>
            </a:pPr>
            <a:r>
              <a:rPr lang="en-GB" sz="1400" b="1" dirty="0">
                <a:solidFill>
                  <a:srgbClr val="C00000"/>
                </a:solidFill>
                <a:latin typeface="+mn-lt"/>
                <a:ea typeface="Times New Roman" panose="02020603050405020304" pitchFamily="18" charset="0"/>
                <a:cs typeface="Comic Sans MS" panose="030F0702030302020204" pitchFamily="66" charset="0"/>
              </a:rPr>
              <a:t>Number prefixes</a:t>
            </a:r>
            <a:endParaRPr lang="en-GB" sz="1400" dirty="0">
              <a:solidFill>
                <a:srgbClr val="C00000"/>
              </a:solidFill>
              <a:latin typeface="+mn-lt"/>
              <a:ea typeface="Times New Roman" panose="02020603050405020304" pitchFamily="18" charset="0"/>
            </a:endParaRPr>
          </a:p>
          <a:p>
            <a:pPr>
              <a:spcAft>
                <a:spcPts val="0"/>
              </a:spcAft>
            </a:pPr>
            <a:r>
              <a:rPr lang="en-GB" sz="1000" b="1" dirty="0">
                <a:solidFill>
                  <a:srgbClr val="C00000"/>
                </a:solidFill>
                <a:latin typeface="+mn-lt"/>
                <a:ea typeface="Times New Roman" panose="02020603050405020304" pitchFamily="18" charset="0"/>
                <a:cs typeface="Comic Sans MS" panose="030F0702030302020204" pitchFamily="66" charset="0"/>
              </a:rPr>
              <a:t> </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Recognising the prefix at the beginning of a word gives you a valuable clue to its meaning and also helps with the spelling.  Here are some prefixes that indicate numbers.  They have all come into the language from Greek or Latin.</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a:t>
            </a:r>
            <a:endParaRPr lang="en-GB" sz="1000" dirty="0">
              <a:solidFill>
                <a:srgbClr val="C00000"/>
              </a:solidFill>
              <a:latin typeface="+mn-lt"/>
              <a:ea typeface="Times New Roman" panose="02020603050405020304" pitchFamily="18" charset="0"/>
            </a:endParaRPr>
          </a:p>
          <a:p>
            <a:pPr>
              <a:spcAft>
                <a:spcPts val="0"/>
              </a:spcAft>
            </a:pPr>
            <a:r>
              <a:rPr lang="en-GB" sz="1000" b="1" dirty="0" err="1">
                <a:solidFill>
                  <a:srgbClr val="C00000"/>
                </a:solidFill>
                <a:latin typeface="+mn-lt"/>
                <a:ea typeface="Times New Roman" panose="02020603050405020304" pitchFamily="18" charset="0"/>
                <a:cs typeface="Comic Sans MS" panose="030F0702030302020204" pitchFamily="66" charset="0"/>
              </a:rPr>
              <a:t>uni</a:t>
            </a:r>
            <a:r>
              <a:rPr lang="en-GB" sz="1000" b="1" dirty="0">
                <a:solidFill>
                  <a:srgbClr val="C00000"/>
                </a:solidFill>
                <a:latin typeface="+mn-lt"/>
                <a:ea typeface="Times New Roman" panose="02020603050405020304" pitchFamily="18" charset="0"/>
                <a:cs typeface="Comic Sans MS" panose="030F0702030302020204" pitchFamily="66" charset="0"/>
              </a:rPr>
              <a:t>-</a:t>
            </a:r>
            <a:r>
              <a:rPr lang="en-GB" sz="1000" dirty="0">
                <a:solidFill>
                  <a:srgbClr val="C00000"/>
                </a:solidFill>
                <a:latin typeface="+mn-lt"/>
                <a:ea typeface="Times New Roman" panose="02020603050405020304" pitchFamily="18" charset="0"/>
                <a:cs typeface="Comic Sans MS" panose="030F0702030302020204" pitchFamily="66" charset="0"/>
              </a:rPr>
              <a:t> 	</a:t>
            </a:r>
            <a:r>
              <a:rPr lang="en-GB" sz="1000" dirty="0" smtClean="0">
                <a:solidFill>
                  <a:srgbClr val="C00000"/>
                </a:solidFill>
                <a:latin typeface="+mn-lt"/>
                <a:ea typeface="Times New Roman" panose="02020603050405020304" pitchFamily="18" charset="0"/>
                <a:cs typeface="Comic Sans MS" panose="030F0702030302020204" pitchFamily="66" charset="0"/>
              </a:rPr>
              <a:t>unicorn </a:t>
            </a:r>
            <a:r>
              <a:rPr lang="en-GB" sz="1000" dirty="0">
                <a:solidFill>
                  <a:srgbClr val="C00000"/>
                </a:solidFill>
                <a:latin typeface="+mn-lt"/>
                <a:ea typeface="Times New Roman" panose="02020603050405020304" pitchFamily="18" charset="0"/>
                <a:cs typeface="Comic Sans MS" panose="030F0702030302020204" pitchFamily="66" charset="0"/>
              </a:rPr>
              <a:t>( a mythical creature with one horn)</a:t>
            </a:r>
            <a:endParaRPr lang="en-GB" sz="1000" dirty="0">
              <a:solidFill>
                <a:srgbClr val="C00000"/>
              </a:solidFill>
              <a:latin typeface="+mn-lt"/>
              <a:ea typeface="Times New Roman" panose="02020603050405020304" pitchFamily="18" charset="0"/>
            </a:endParaRPr>
          </a:p>
          <a:p>
            <a:pPr>
              <a:spcAft>
                <a:spcPts val="0"/>
              </a:spcAft>
            </a:pPr>
            <a:r>
              <a:rPr lang="en-GB" sz="1000" b="1" dirty="0">
                <a:solidFill>
                  <a:srgbClr val="C00000"/>
                </a:solidFill>
                <a:latin typeface="+mn-lt"/>
                <a:ea typeface="Times New Roman" panose="02020603050405020304" pitchFamily="18" charset="0"/>
                <a:cs typeface="Comic Sans MS" panose="030F0702030302020204" pitchFamily="66" charset="0"/>
              </a:rPr>
              <a:t>mono-</a:t>
            </a:r>
            <a:r>
              <a:rPr lang="en-GB" sz="1000" dirty="0">
                <a:solidFill>
                  <a:srgbClr val="C00000"/>
                </a:solidFill>
                <a:latin typeface="+mn-lt"/>
                <a:ea typeface="Times New Roman" panose="02020603050405020304" pitchFamily="18" charset="0"/>
                <a:cs typeface="Comic Sans MS" panose="030F0702030302020204" pitchFamily="66" charset="0"/>
              </a:rPr>
              <a:t>	monocle (a single eye-glass)</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a:t>
            </a:r>
            <a:endParaRPr lang="en-GB" sz="1000" dirty="0">
              <a:solidFill>
                <a:srgbClr val="C00000"/>
              </a:solidFill>
              <a:latin typeface="+mn-lt"/>
              <a:ea typeface="Times New Roman" panose="02020603050405020304" pitchFamily="18" charset="0"/>
            </a:endParaRPr>
          </a:p>
          <a:p>
            <a:pPr>
              <a:spcAft>
                <a:spcPts val="0"/>
              </a:spcAft>
            </a:pPr>
            <a:r>
              <a:rPr lang="en-GB" sz="1000" b="1" dirty="0">
                <a:solidFill>
                  <a:srgbClr val="C00000"/>
                </a:solidFill>
                <a:latin typeface="+mn-lt"/>
                <a:ea typeface="Times New Roman" panose="02020603050405020304" pitchFamily="18" charset="0"/>
                <a:cs typeface="Comic Sans MS" panose="030F0702030302020204" pitchFamily="66" charset="0"/>
              </a:rPr>
              <a:t>bi-	</a:t>
            </a:r>
            <a:r>
              <a:rPr lang="en-GB" sz="1000" dirty="0" smtClean="0">
                <a:solidFill>
                  <a:srgbClr val="C00000"/>
                </a:solidFill>
                <a:latin typeface="+mn-lt"/>
                <a:ea typeface="Times New Roman" panose="02020603050405020304" pitchFamily="18" charset="0"/>
                <a:cs typeface="Comic Sans MS" panose="030F0702030302020204" pitchFamily="66" charset="0"/>
              </a:rPr>
              <a:t>bicycle </a:t>
            </a:r>
            <a:r>
              <a:rPr lang="en-GB" sz="1000" dirty="0">
                <a:solidFill>
                  <a:srgbClr val="C00000"/>
                </a:solidFill>
                <a:latin typeface="+mn-lt"/>
                <a:ea typeface="Times New Roman" panose="02020603050405020304" pitchFamily="18" charset="0"/>
                <a:cs typeface="Comic Sans MS" panose="030F0702030302020204" pitchFamily="66" charset="0"/>
              </a:rPr>
              <a:t>(a cycle with two wheels)</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a:t>
            </a:r>
            <a:endParaRPr lang="en-GB" sz="1000" dirty="0">
              <a:solidFill>
                <a:srgbClr val="C00000"/>
              </a:solidFill>
              <a:latin typeface="+mn-lt"/>
              <a:ea typeface="Times New Roman" panose="02020603050405020304" pitchFamily="18" charset="0"/>
            </a:endParaRPr>
          </a:p>
          <a:p>
            <a:pPr>
              <a:spcAft>
                <a:spcPts val="0"/>
              </a:spcAft>
            </a:pPr>
            <a:r>
              <a:rPr lang="en-GB" sz="1000" b="1" dirty="0">
                <a:solidFill>
                  <a:srgbClr val="C00000"/>
                </a:solidFill>
                <a:latin typeface="+mn-lt"/>
                <a:ea typeface="Times New Roman" panose="02020603050405020304" pitchFamily="18" charset="0"/>
                <a:cs typeface="Comic Sans MS" panose="030F0702030302020204" pitchFamily="66" charset="0"/>
              </a:rPr>
              <a:t>tri-</a:t>
            </a:r>
            <a:r>
              <a:rPr lang="en-GB" sz="1000" dirty="0">
                <a:solidFill>
                  <a:srgbClr val="C00000"/>
                </a:solidFill>
                <a:latin typeface="+mn-lt"/>
                <a:ea typeface="Times New Roman" panose="02020603050405020304" pitchFamily="18" charset="0"/>
                <a:cs typeface="Comic Sans MS" panose="030F0702030302020204" pitchFamily="66" charset="0"/>
              </a:rPr>
              <a:t>	</a:t>
            </a:r>
            <a:r>
              <a:rPr lang="en-GB" sz="1000" dirty="0" smtClean="0">
                <a:solidFill>
                  <a:srgbClr val="C00000"/>
                </a:solidFill>
                <a:latin typeface="+mn-lt"/>
                <a:ea typeface="Times New Roman" panose="02020603050405020304" pitchFamily="18" charset="0"/>
                <a:cs typeface="Comic Sans MS" panose="030F0702030302020204" pitchFamily="66" charset="0"/>
              </a:rPr>
              <a:t>tricycle </a:t>
            </a:r>
            <a:r>
              <a:rPr lang="en-GB" sz="1000" dirty="0">
                <a:solidFill>
                  <a:srgbClr val="C00000"/>
                </a:solidFill>
                <a:latin typeface="+mn-lt"/>
                <a:ea typeface="Times New Roman" panose="02020603050405020304" pitchFamily="18" charset="0"/>
                <a:cs typeface="Comic Sans MS" panose="030F0702030302020204" pitchFamily="66" charset="0"/>
              </a:rPr>
              <a:t>(a cycle with three wheels)</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a:t>
            </a:r>
            <a:endParaRPr lang="en-GB" sz="1000" dirty="0">
              <a:solidFill>
                <a:srgbClr val="C00000"/>
              </a:solidFill>
              <a:latin typeface="+mn-lt"/>
              <a:ea typeface="Times New Roman" panose="02020603050405020304" pitchFamily="18" charset="0"/>
            </a:endParaRPr>
          </a:p>
          <a:p>
            <a:pPr>
              <a:spcAft>
                <a:spcPts val="0"/>
              </a:spcAft>
            </a:pPr>
            <a:r>
              <a:rPr lang="en-GB" sz="1000" b="1" dirty="0">
                <a:solidFill>
                  <a:srgbClr val="C00000"/>
                </a:solidFill>
                <a:latin typeface="+mn-lt"/>
                <a:ea typeface="Times New Roman" panose="02020603050405020304" pitchFamily="18" charset="0"/>
                <a:cs typeface="Comic Sans MS" panose="030F0702030302020204" pitchFamily="66" charset="0"/>
              </a:rPr>
              <a:t>quad-	</a:t>
            </a:r>
            <a:r>
              <a:rPr lang="en-GB" sz="1000" dirty="0">
                <a:solidFill>
                  <a:srgbClr val="C00000"/>
                </a:solidFill>
                <a:latin typeface="+mn-lt"/>
                <a:ea typeface="Times New Roman" panose="02020603050405020304" pitchFamily="18" charset="0"/>
                <a:cs typeface="Comic Sans MS" panose="030F0702030302020204" pitchFamily="66" charset="0"/>
              </a:rPr>
              <a:t>quadruplets (four children born at one birth)</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a:t>
            </a:r>
            <a:endParaRPr lang="en-GB" sz="1000" dirty="0">
              <a:solidFill>
                <a:srgbClr val="C00000"/>
              </a:solidFill>
              <a:latin typeface="+mn-lt"/>
              <a:ea typeface="Times New Roman" panose="02020603050405020304" pitchFamily="18" charset="0"/>
            </a:endParaRPr>
          </a:p>
          <a:p>
            <a:pPr>
              <a:spcAft>
                <a:spcPts val="0"/>
              </a:spcAft>
            </a:pPr>
            <a:r>
              <a:rPr lang="en-GB" sz="1000" b="1" dirty="0">
                <a:solidFill>
                  <a:srgbClr val="C00000"/>
                </a:solidFill>
                <a:latin typeface="+mn-lt"/>
                <a:ea typeface="Times New Roman" panose="02020603050405020304" pitchFamily="18" charset="0"/>
                <a:cs typeface="Comic Sans MS" panose="030F0702030302020204" pitchFamily="66" charset="0"/>
              </a:rPr>
              <a:t>penta-</a:t>
            </a:r>
            <a:r>
              <a:rPr lang="en-GB" sz="1000" dirty="0">
                <a:solidFill>
                  <a:srgbClr val="C00000"/>
                </a:solidFill>
                <a:latin typeface="+mn-lt"/>
                <a:ea typeface="Times New Roman" panose="02020603050405020304" pitchFamily="18" charset="0"/>
                <a:cs typeface="Comic Sans MS" panose="030F0702030302020204" pitchFamily="66" charset="0"/>
              </a:rPr>
              <a:t>	pentagon (a five-sided figure)</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a:t>
            </a:r>
            <a:endParaRPr lang="en-GB" sz="1000" dirty="0">
              <a:solidFill>
                <a:srgbClr val="C00000"/>
              </a:solidFill>
              <a:latin typeface="+mn-lt"/>
              <a:ea typeface="Times New Roman" panose="02020603050405020304" pitchFamily="18" charset="0"/>
            </a:endParaRPr>
          </a:p>
          <a:p>
            <a:pPr>
              <a:spcAft>
                <a:spcPts val="0"/>
              </a:spcAft>
            </a:pPr>
            <a:r>
              <a:rPr lang="en-GB" sz="1000" b="1" dirty="0">
                <a:solidFill>
                  <a:srgbClr val="C00000"/>
                </a:solidFill>
                <a:latin typeface="+mn-lt"/>
                <a:ea typeface="Times New Roman" panose="02020603050405020304" pitchFamily="18" charset="0"/>
                <a:cs typeface="Comic Sans MS" panose="030F0702030302020204" pitchFamily="66" charset="0"/>
              </a:rPr>
              <a:t>hexa-</a:t>
            </a:r>
            <a:r>
              <a:rPr lang="en-GB" sz="1000" dirty="0">
                <a:solidFill>
                  <a:srgbClr val="C00000"/>
                </a:solidFill>
                <a:latin typeface="+mn-lt"/>
                <a:ea typeface="Times New Roman" panose="02020603050405020304" pitchFamily="18" charset="0"/>
                <a:cs typeface="Comic Sans MS" panose="030F0702030302020204" pitchFamily="66" charset="0"/>
              </a:rPr>
              <a:t>	hexagram ( a six-pointed star)</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a:t>
            </a:r>
            <a:endParaRPr lang="en-GB" sz="1000" dirty="0">
              <a:solidFill>
                <a:srgbClr val="C00000"/>
              </a:solidFill>
              <a:latin typeface="+mn-lt"/>
              <a:ea typeface="Times New Roman" panose="02020603050405020304" pitchFamily="18" charset="0"/>
            </a:endParaRPr>
          </a:p>
          <a:p>
            <a:pPr>
              <a:spcAft>
                <a:spcPts val="0"/>
              </a:spcAft>
            </a:pPr>
            <a:r>
              <a:rPr lang="en-GB" sz="1000" b="1" dirty="0" err="1">
                <a:solidFill>
                  <a:srgbClr val="C00000"/>
                </a:solidFill>
                <a:latin typeface="+mn-lt"/>
                <a:ea typeface="Times New Roman" panose="02020603050405020304" pitchFamily="18" charset="0"/>
                <a:cs typeface="Comic Sans MS" panose="030F0702030302020204" pitchFamily="66" charset="0"/>
              </a:rPr>
              <a:t>oct</a:t>
            </a:r>
            <a:r>
              <a:rPr lang="en-GB" sz="1000" b="1" dirty="0">
                <a:solidFill>
                  <a:srgbClr val="C00000"/>
                </a:solidFill>
                <a:latin typeface="+mn-lt"/>
                <a:ea typeface="Times New Roman" panose="02020603050405020304" pitchFamily="18" charset="0"/>
                <a:cs typeface="Comic Sans MS" panose="030F0702030302020204" pitchFamily="66" charset="0"/>
              </a:rPr>
              <a:t>-</a:t>
            </a:r>
            <a:r>
              <a:rPr lang="en-GB" sz="1000" dirty="0">
                <a:solidFill>
                  <a:srgbClr val="C00000"/>
                </a:solidFill>
                <a:latin typeface="+mn-lt"/>
                <a:ea typeface="Times New Roman" panose="02020603050405020304" pitchFamily="18" charset="0"/>
                <a:cs typeface="Comic Sans MS" panose="030F0702030302020204" pitchFamily="66" charset="0"/>
              </a:rPr>
              <a:t>	</a:t>
            </a:r>
            <a:r>
              <a:rPr lang="en-GB" sz="1000" dirty="0" smtClean="0">
                <a:solidFill>
                  <a:srgbClr val="C00000"/>
                </a:solidFill>
                <a:latin typeface="+mn-lt"/>
                <a:ea typeface="Times New Roman" panose="02020603050405020304" pitchFamily="18" charset="0"/>
                <a:cs typeface="Comic Sans MS" panose="030F0702030302020204" pitchFamily="66" charset="0"/>
              </a:rPr>
              <a:t>octet </a:t>
            </a:r>
            <a:r>
              <a:rPr lang="en-GB" sz="1000" dirty="0">
                <a:solidFill>
                  <a:srgbClr val="C00000"/>
                </a:solidFill>
                <a:latin typeface="+mn-lt"/>
                <a:ea typeface="Times New Roman" panose="02020603050405020304" pitchFamily="18" charset="0"/>
                <a:cs typeface="Comic Sans MS" panose="030F0702030302020204" pitchFamily="66" charset="0"/>
              </a:rPr>
              <a:t>( a group of eight musicians)</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a:t>
            </a:r>
            <a:endParaRPr lang="en-GB" sz="1000" dirty="0">
              <a:solidFill>
                <a:srgbClr val="C00000"/>
              </a:solidFill>
              <a:latin typeface="+mn-lt"/>
              <a:ea typeface="Times New Roman" panose="02020603050405020304" pitchFamily="18" charset="0"/>
            </a:endParaRPr>
          </a:p>
          <a:p>
            <a:pPr>
              <a:spcAft>
                <a:spcPts val="0"/>
              </a:spcAft>
            </a:pPr>
            <a:r>
              <a:rPr lang="en-GB" sz="1000" b="1" dirty="0" err="1">
                <a:solidFill>
                  <a:srgbClr val="C00000"/>
                </a:solidFill>
                <a:latin typeface="+mn-lt"/>
                <a:ea typeface="Times New Roman" panose="02020603050405020304" pitchFamily="18" charset="0"/>
                <a:cs typeface="Comic Sans MS" panose="030F0702030302020204" pitchFamily="66" charset="0"/>
              </a:rPr>
              <a:t>dec</a:t>
            </a:r>
            <a:r>
              <a:rPr lang="en-GB" sz="1000" b="1" dirty="0">
                <a:solidFill>
                  <a:srgbClr val="C00000"/>
                </a:solidFill>
                <a:latin typeface="+mn-lt"/>
                <a:ea typeface="Times New Roman" panose="02020603050405020304" pitchFamily="18" charset="0"/>
                <a:cs typeface="Comic Sans MS" panose="030F0702030302020204" pitchFamily="66" charset="0"/>
              </a:rPr>
              <a:t>-</a:t>
            </a:r>
            <a:r>
              <a:rPr lang="en-GB" sz="1000" dirty="0">
                <a:solidFill>
                  <a:srgbClr val="C00000"/>
                </a:solidFill>
                <a:latin typeface="+mn-lt"/>
                <a:ea typeface="Times New Roman" panose="02020603050405020304" pitchFamily="18" charset="0"/>
                <a:cs typeface="Comic Sans MS" panose="030F0702030302020204" pitchFamily="66" charset="0"/>
              </a:rPr>
              <a:t>	</a:t>
            </a:r>
            <a:r>
              <a:rPr lang="en-GB" sz="1000" dirty="0" smtClean="0">
                <a:solidFill>
                  <a:srgbClr val="C00000"/>
                </a:solidFill>
                <a:latin typeface="+mn-lt"/>
                <a:ea typeface="Times New Roman" panose="02020603050405020304" pitchFamily="18" charset="0"/>
                <a:cs typeface="Comic Sans MS" panose="030F0702030302020204" pitchFamily="66" charset="0"/>
              </a:rPr>
              <a:t>decade </a:t>
            </a:r>
            <a:r>
              <a:rPr lang="en-GB" sz="1000" dirty="0">
                <a:solidFill>
                  <a:srgbClr val="C00000"/>
                </a:solidFill>
                <a:latin typeface="+mn-lt"/>
                <a:ea typeface="Times New Roman" panose="02020603050405020304" pitchFamily="18" charset="0"/>
                <a:cs typeface="Comic Sans MS" panose="030F0702030302020204" pitchFamily="66" charset="0"/>
              </a:rPr>
              <a:t>(a period of ten years)</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a:t>
            </a:r>
            <a:endParaRPr lang="en-GB" sz="1000" dirty="0">
              <a:solidFill>
                <a:srgbClr val="C00000"/>
              </a:solidFill>
              <a:latin typeface="+mn-lt"/>
              <a:ea typeface="Times New Roman" panose="02020603050405020304" pitchFamily="18" charset="0"/>
            </a:endParaRPr>
          </a:p>
          <a:p>
            <a:pPr>
              <a:spcAft>
                <a:spcPts val="0"/>
              </a:spcAft>
            </a:pPr>
            <a:r>
              <a:rPr lang="en-GB" sz="1000" b="1" dirty="0">
                <a:solidFill>
                  <a:srgbClr val="C00000"/>
                </a:solidFill>
                <a:latin typeface="+mn-lt"/>
                <a:ea typeface="Times New Roman" panose="02020603050405020304" pitchFamily="18" charset="0"/>
                <a:cs typeface="Comic Sans MS" panose="030F0702030302020204" pitchFamily="66" charset="0"/>
              </a:rPr>
              <a:t>cent-</a:t>
            </a:r>
            <a:r>
              <a:rPr lang="en-GB" sz="1000" dirty="0">
                <a:solidFill>
                  <a:srgbClr val="C00000"/>
                </a:solidFill>
                <a:latin typeface="+mn-lt"/>
                <a:ea typeface="Times New Roman" panose="02020603050405020304" pitchFamily="18" charset="0"/>
                <a:cs typeface="Comic Sans MS" panose="030F0702030302020204" pitchFamily="66" charset="0"/>
              </a:rPr>
              <a:t>	century (a period of a hundred years)</a:t>
            </a:r>
            <a:endParaRPr lang="en-GB" sz="1000" dirty="0">
              <a:solidFill>
                <a:srgbClr val="C00000"/>
              </a:solidFill>
              <a:latin typeface="+mn-lt"/>
              <a:ea typeface="Times New Roman" panose="02020603050405020304" pitchFamily="18" charset="0"/>
            </a:endParaRPr>
          </a:p>
          <a:p>
            <a:pPr>
              <a:spcAft>
                <a:spcPts val="0"/>
              </a:spcAft>
            </a:pPr>
            <a:r>
              <a:rPr lang="en-GB" sz="1000" b="1" dirty="0">
                <a:solidFill>
                  <a:srgbClr val="C00000"/>
                </a:solidFill>
                <a:latin typeface="+mn-lt"/>
                <a:ea typeface="Times New Roman" panose="02020603050405020304" pitchFamily="18" charset="0"/>
                <a:cs typeface="Comic Sans MS" panose="030F0702030302020204" pitchFamily="66" charset="0"/>
              </a:rPr>
              <a:t>mill-</a:t>
            </a:r>
            <a:r>
              <a:rPr lang="en-GB" sz="1000" dirty="0">
                <a:solidFill>
                  <a:srgbClr val="C00000"/>
                </a:solidFill>
                <a:latin typeface="+mn-lt"/>
                <a:ea typeface="Times New Roman" panose="02020603050405020304" pitchFamily="18" charset="0"/>
                <a:cs typeface="Comic Sans MS" panose="030F0702030302020204" pitchFamily="66" charset="0"/>
              </a:rPr>
              <a:t>	</a:t>
            </a:r>
            <a:r>
              <a:rPr lang="en-GB" sz="1000" dirty="0" smtClean="0">
                <a:solidFill>
                  <a:srgbClr val="C00000"/>
                </a:solidFill>
                <a:latin typeface="+mn-lt"/>
                <a:ea typeface="Times New Roman" panose="02020603050405020304" pitchFamily="18" charset="0"/>
                <a:cs typeface="Comic Sans MS" panose="030F0702030302020204" pitchFamily="66" charset="0"/>
              </a:rPr>
              <a:t>millennium </a:t>
            </a:r>
            <a:r>
              <a:rPr lang="en-GB" sz="1000" dirty="0">
                <a:solidFill>
                  <a:srgbClr val="C00000"/>
                </a:solidFill>
                <a:latin typeface="+mn-lt"/>
                <a:ea typeface="Times New Roman" panose="02020603050405020304" pitchFamily="18" charset="0"/>
                <a:cs typeface="Comic Sans MS" panose="030F0702030302020204" pitchFamily="66" charset="0"/>
              </a:rPr>
              <a:t>( a period of a thousand years)</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a:t>
            </a:r>
            <a:endParaRPr lang="en-GB" sz="1000" dirty="0">
              <a:solidFill>
                <a:srgbClr val="C00000"/>
              </a:solidFill>
              <a:latin typeface="+mn-lt"/>
              <a:ea typeface="Times New Roman" panose="02020603050405020304" pitchFamily="18" charset="0"/>
            </a:endParaRPr>
          </a:p>
          <a:p>
            <a:pPr>
              <a:spcAft>
                <a:spcPts val="0"/>
              </a:spcAft>
            </a:pPr>
            <a:r>
              <a:rPr lang="en-GB" sz="1000" b="1" dirty="0">
                <a:solidFill>
                  <a:srgbClr val="C00000"/>
                </a:solidFill>
                <a:latin typeface="+mn-lt"/>
                <a:ea typeface="Times New Roman" panose="02020603050405020304" pitchFamily="18" charset="0"/>
                <a:cs typeface="Comic Sans MS" panose="030F0702030302020204" pitchFamily="66" charset="0"/>
              </a:rPr>
              <a:t>hemi-</a:t>
            </a:r>
            <a:r>
              <a:rPr lang="en-GB" sz="1000" dirty="0">
                <a:solidFill>
                  <a:srgbClr val="C00000"/>
                </a:solidFill>
                <a:latin typeface="+mn-lt"/>
                <a:ea typeface="Times New Roman" panose="02020603050405020304" pitchFamily="18" charset="0"/>
                <a:cs typeface="Comic Sans MS" panose="030F0702030302020204" pitchFamily="66" charset="0"/>
              </a:rPr>
              <a:t>	hemisphere (half the world above or below the equator)</a:t>
            </a:r>
            <a:endParaRPr lang="en-GB" sz="1000" dirty="0">
              <a:solidFill>
                <a:srgbClr val="C00000"/>
              </a:solidFill>
              <a:latin typeface="+mn-lt"/>
              <a:ea typeface="Times New Roman" panose="02020603050405020304" pitchFamily="18" charset="0"/>
            </a:endParaRPr>
          </a:p>
          <a:p>
            <a:pPr>
              <a:spcAft>
                <a:spcPts val="0"/>
              </a:spcAft>
            </a:pPr>
            <a:r>
              <a:rPr lang="en-GB" sz="1000" b="1" dirty="0">
                <a:solidFill>
                  <a:srgbClr val="C00000"/>
                </a:solidFill>
                <a:latin typeface="+mn-lt"/>
                <a:ea typeface="Times New Roman" panose="02020603050405020304" pitchFamily="18" charset="0"/>
                <a:cs typeface="Comic Sans MS" panose="030F0702030302020204" pitchFamily="66" charset="0"/>
              </a:rPr>
              <a:t>semi-</a:t>
            </a:r>
            <a:r>
              <a:rPr lang="en-GB" sz="1000" dirty="0">
                <a:solidFill>
                  <a:srgbClr val="C00000"/>
                </a:solidFill>
                <a:latin typeface="+mn-lt"/>
                <a:ea typeface="Times New Roman" panose="02020603050405020304" pitchFamily="18" charset="0"/>
                <a:cs typeface="Comic Sans MS" panose="030F0702030302020204" pitchFamily="66" charset="0"/>
              </a:rPr>
              <a:t>	semi-conscious (half- conscious)</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a:t>
            </a:r>
            <a:endParaRPr lang="en-GB" sz="1000" dirty="0">
              <a:solidFill>
                <a:srgbClr val="C00000"/>
              </a:solidFill>
              <a:latin typeface="+mn-lt"/>
              <a:ea typeface="Times New Roman" panose="02020603050405020304" pitchFamily="18" charset="0"/>
            </a:endParaRPr>
          </a:p>
          <a:p>
            <a:pPr>
              <a:spcAft>
                <a:spcPts val="0"/>
              </a:spcAft>
            </a:pPr>
            <a:r>
              <a:rPr lang="en-GB" sz="1000" b="1" dirty="0">
                <a:solidFill>
                  <a:srgbClr val="C00000"/>
                </a:solidFill>
                <a:latin typeface="+mn-lt"/>
                <a:ea typeface="Times New Roman" panose="02020603050405020304" pitchFamily="18" charset="0"/>
                <a:cs typeface="Comic Sans MS" panose="030F0702030302020204" pitchFamily="66" charset="0"/>
              </a:rPr>
              <a:t>multi-</a:t>
            </a:r>
            <a:r>
              <a:rPr lang="en-GB" sz="1000" dirty="0">
                <a:solidFill>
                  <a:srgbClr val="C00000"/>
                </a:solidFill>
                <a:latin typeface="+mn-lt"/>
                <a:ea typeface="Times New Roman" panose="02020603050405020304" pitchFamily="18" charset="0"/>
                <a:cs typeface="Comic Sans MS" panose="030F0702030302020204" pitchFamily="66" charset="0"/>
              </a:rPr>
              <a:t>	</a:t>
            </a:r>
            <a:r>
              <a:rPr lang="en-GB" sz="1000" dirty="0" err="1">
                <a:solidFill>
                  <a:srgbClr val="C00000"/>
                </a:solidFill>
                <a:latin typeface="+mn-lt"/>
                <a:ea typeface="Times New Roman" panose="02020603050405020304" pitchFamily="18" charset="0"/>
                <a:cs typeface="Comic Sans MS" panose="030F0702030302020204" pitchFamily="66" charset="0"/>
              </a:rPr>
              <a:t>multicoloured</a:t>
            </a:r>
            <a:r>
              <a:rPr lang="en-GB" sz="1000" dirty="0">
                <a:solidFill>
                  <a:srgbClr val="C00000"/>
                </a:solidFill>
                <a:latin typeface="+mn-lt"/>
                <a:ea typeface="Times New Roman" panose="02020603050405020304" pitchFamily="18" charset="0"/>
                <a:cs typeface="Comic Sans MS" panose="030F0702030302020204" pitchFamily="66" charset="0"/>
              </a:rPr>
              <a:t> (with many colours)</a:t>
            </a:r>
            <a:endParaRPr lang="en-GB" sz="1000" dirty="0">
              <a:solidFill>
                <a:srgbClr val="C00000"/>
              </a:solidFill>
              <a:latin typeface="+mn-lt"/>
              <a:ea typeface="Times New Roman" panose="02020603050405020304" pitchFamily="18" charset="0"/>
            </a:endParaRPr>
          </a:p>
          <a:p>
            <a:pPr>
              <a:spcAft>
                <a:spcPts val="0"/>
              </a:spcAft>
            </a:pPr>
            <a:r>
              <a:rPr lang="en-GB" sz="1000" b="1" dirty="0">
                <a:solidFill>
                  <a:srgbClr val="C00000"/>
                </a:solidFill>
                <a:latin typeface="+mn-lt"/>
                <a:ea typeface="Times New Roman" panose="02020603050405020304" pitchFamily="18" charset="0"/>
                <a:cs typeface="Comic Sans MS" panose="030F0702030302020204" pitchFamily="66" charset="0"/>
              </a:rPr>
              <a:t>poly-	</a:t>
            </a:r>
            <a:r>
              <a:rPr lang="en-GB" sz="1000" dirty="0" smtClean="0">
                <a:solidFill>
                  <a:srgbClr val="C00000"/>
                </a:solidFill>
                <a:latin typeface="+mn-lt"/>
                <a:ea typeface="Times New Roman" panose="02020603050405020304" pitchFamily="18" charset="0"/>
                <a:cs typeface="Comic Sans MS" panose="030F0702030302020204" pitchFamily="66" charset="0"/>
              </a:rPr>
              <a:t>polysyllabic </a:t>
            </a:r>
            <a:r>
              <a:rPr lang="en-GB" sz="1000" dirty="0">
                <a:solidFill>
                  <a:srgbClr val="C00000"/>
                </a:solidFill>
                <a:latin typeface="+mn-lt"/>
                <a:ea typeface="Times New Roman" panose="02020603050405020304" pitchFamily="18" charset="0"/>
                <a:cs typeface="Comic Sans MS" panose="030F0702030302020204" pitchFamily="66" charset="0"/>
              </a:rPr>
              <a:t>( a word with many syllables)</a:t>
            </a:r>
            <a:endParaRPr lang="en-GB" sz="1000" dirty="0">
              <a:solidFill>
                <a:srgbClr val="C00000"/>
              </a:solidFill>
              <a:latin typeface="+mn-lt"/>
              <a:ea typeface="Times New Roman" panose="02020603050405020304" pitchFamily="18" charset="0"/>
            </a:endParaRPr>
          </a:p>
          <a:p>
            <a:pPr>
              <a:spcAft>
                <a:spcPts val="0"/>
              </a:spcAft>
            </a:pPr>
            <a:r>
              <a:rPr lang="en-GB" sz="1000" dirty="0">
                <a:solidFill>
                  <a:srgbClr val="C00000"/>
                </a:solidFill>
                <a:latin typeface="+mn-lt"/>
                <a:ea typeface="Times New Roman" panose="02020603050405020304" pitchFamily="18" charset="0"/>
                <a:cs typeface="Comic Sans MS" panose="030F0702030302020204" pitchFamily="66" charset="0"/>
              </a:rPr>
              <a:t> </a:t>
            </a:r>
            <a:endParaRPr lang="en-GB" sz="1000" dirty="0">
              <a:solidFill>
                <a:srgbClr val="C00000"/>
              </a:solidFill>
              <a:latin typeface="+mn-lt"/>
              <a:ea typeface="Times New Roman" panose="02020603050405020304" pitchFamily="18" charset="0"/>
            </a:endParaRPr>
          </a:p>
          <a:p>
            <a:pPr>
              <a:spcAft>
                <a:spcPts val="0"/>
              </a:spcAft>
            </a:pPr>
            <a:r>
              <a:rPr lang="en-GB" sz="1000" b="1" dirty="0" err="1">
                <a:solidFill>
                  <a:srgbClr val="C00000"/>
                </a:solidFill>
                <a:latin typeface="+mn-lt"/>
                <a:ea typeface="Times New Roman" panose="02020603050405020304" pitchFamily="18" charset="0"/>
                <a:cs typeface="Comic Sans MS" panose="030F0702030302020204" pitchFamily="66" charset="0"/>
              </a:rPr>
              <a:t>omni</a:t>
            </a:r>
            <a:r>
              <a:rPr lang="en-GB" sz="1000" b="1" dirty="0">
                <a:solidFill>
                  <a:srgbClr val="C00000"/>
                </a:solidFill>
                <a:latin typeface="+mn-lt"/>
                <a:ea typeface="Times New Roman" panose="02020603050405020304" pitchFamily="18" charset="0"/>
                <a:cs typeface="Comic Sans MS" panose="030F0702030302020204" pitchFamily="66" charset="0"/>
              </a:rPr>
              <a:t>-	</a:t>
            </a:r>
            <a:r>
              <a:rPr lang="en-GB" sz="1000" dirty="0" smtClean="0">
                <a:solidFill>
                  <a:srgbClr val="C00000"/>
                </a:solidFill>
                <a:latin typeface="+mn-lt"/>
                <a:ea typeface="Times New Roman" panose="02020603050405020304" pitchFamily="18" charset="0"/>
                <a:cs typeface="Comic Sans MS" panose="030F0702030302020204" pitchFamily="66" charset="0"/>
              </a:rPr>
              <a:t>omnivore </a:t>
            </a:r>
            <a:r>
              <a:rPr lang="en-GB" sz="1000" dirty="0">
                <a:solidFill>
                  <a:srgbClr val="C00000"/>
                </a:solidFill>
                <a:latin typeface="+mn-lt"/>
                <a:ea typeface="Times New Roman" panose="02020603050405020304" pitchFamily="18" charset="0"/>
                <a:cs typeface="Comic Sans MS" panose="030F0702030302020204" pitchFamily="66" charset="0"/>
              </a:rPr>
              <a:t>( an animal that eats all sorts of food.</a:t>
            </a:r>
            <a:endParaRPr lang="en-GB" sz="1000" dirty="0">
              <a:solidFill>
                <a:srgbClr val="C00000"/>
              </a:solidFill>
              <a:effectLst/>
              <a:latin typeface="+mn-lt"/>
              <a:ea typeface="Times New Roman" panose="02020603050405020304" pitchFamily="18" charset="0"/>
            </a:endParaRPr>
          </a:p>
        </p:txBody>
      </p:sp>
    </p:spTree>
    <p:extLst>
      <p:ext uri="{BB962C8B-B14F-4D97-AF65-F5344CB8AC3E}">
        <p14:creationId xmlns:p14="http://schemas.microsoft.com/office/powerpoint/2010/main" val="2884944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692696"/>
            <a:ext cx="5904656" cy="4339650"/>
          </a:xfrm>
          <a:prstGeom prst="rect">
            <a:avLst/>
          </a:prstGeom>
        </p:spPr>
        <p:txBody>
          <a:bodyPr wrap="square">
            <a:spAutoFit/>
          </a:bodyPr>
          <a:lstStyle/>
          <a:p>
            <a:pPr>
              <a:spcAft>
                <a:spcPts val="0"/>
              </a:spcAft>
            </a:pPr>
            <a:r>
              <a:rPr lang="en-GB" sz="1400" b="1" dirty="0" smtClean="0">
                <a:solidFill>
                  <a:srgbClr val="C00000"/>
                </a:solidFill>
                <a:latin typeface="+mn-lt"/>
                <a:ea typeface="Times New Roman" panose="02020603050405020304" pitchFamily="18" charset="0"/>
                <a:cs typeface="Comic Sans MS" panose="030F0702030302020204" pitchFamily="66" charset="0"/>
              </a:rPr>
              <a:t>Task </a:t>
            </a:r>
            <a:endParaRPr lang="en-GB" sz="1400" dirty="0">
              <a:solidFill>
                <a:srgbClr val="C00000"/>
              </a:solidFill>
              <a:latin typeface="+mn-lt"/>
              <a:ea typeface="Times New Roman" panose="02020603050405020304" pitchFamily="18" charset="0"/>
            </a:endParaRPr>
          </a:p>
          <a:p>
            <a:pPr>
              <a:spcAft>
                <a:spcPts val="0"/>
              </a:spcAft>
            </a:pPr>
            <a:r>
              <a:rPr lang="en-GB" sz="1400" b="1" dirty="0">
                <a:solidFill>
                  <a:srgbClr val="6600FF"/>
                </a:solidFill>
                <a:latin typeface="+mn-lt"/>
                <a:ea typeface="Times New Roman" panose="02020603050405020304" pitchFamily="18" charset="0"/>
                <a:cs typeface="Comic Sans MS" panose="030F0702030302020204" pitchFamily="66" charset="0"/>
              </a:rPr>
              <a:t> </a:t>
            </a:r>
            <a:endParaRPr lang="en-GB" sz="1400" dirty="0">
              <a:solidFill>
                <a:srgbClr val="6600FF"/>
              </a:solidFill>
              <a:latin typeface="+mn-lt"/>
              <a:ea typeface="Times New Roman" panose="02020603050405020304" pitchFamily="18" charset="0"/>
            </a:endParaRPr>
          </a:p>
          <a:p>
            <a:r>
              <a:rPr lang="en-GB" sz="1400" b="1" dirty="0">
                <a:solidFill>
                  <a:srgbClr val="6600FF"/>
                </a:solidFill>
                <a:latin typeface="+mn-lt"/>
              </a:rPr>
              <a:t>Supply the missing letters. </a:t>
            </a:r>
            <a:r>
              <a:rPr lang="en-GB" sz="1400" b="1" dirty="0" smtClean="0">
                <a:solidFill>
                  <a:srgbClr val="6600FF"/>
                </a:solidFill>
                <a:latin typeface="+mn-lt"/>
              </a:rPr>
              <a:t>Your </a:t>
            </a:r>
            <a:r>
              <a:rPr lang="en-GB" sz="1400" b="1" dirty="0">
                <a:solidFill>
                  <a:srgbClr val="6600FF"/>
                </a:solidFill>
                <a:latin typeface="+mn-lt"/>
              </a:rPr>
              <a:t>dictionary will be useful here.</a:t>
            </a:r>
            <a:endParaRPr lang="en-GB" sz="1400" dirty="0">
              <a:solidFill>
                <a:srgbClr val="6600FF"/>
              </a:solidFill>
              <a:latin typeface="+mn-lt"/>
            </a:endParaRPr>
          </a:p>
          <a:p>
            <a:r>
              <a:rPr lang="en-GB" sz="1400" b="1" dirty="0">
                <a:solidFill>
                  <a:srgbClr val="6600FF"/>
                </a:solidFill>
                <a:latin typeface="+mn-lt"/>
              </a:rPr>
              <a:t> </a:t>
            </a:r>
            <a:endParaRPr lang="en-GB" sz="1400" dirty="0">
              <a:solidFill>
                <a:srgbClr val="6600FF"/>
              </a:solidFill>
              <a:latin typeface="+mn-lt"/>
            </a:endParaRPr>
          </a:p>
          <a:p>
            <a:r>
              <a:rPr lang="en-GB" sz="1400" dirty="0" smtClean="0">
                <a:solidFill>
                  <a:srgbClr val="6600FF"/>
                </a:solidFill>
                <a:latin typeface="+mn-lt"/>
              </a:rPr>
              <a:t>a)Dissuade </a:t>
            </a:r>
            <a:r>
              <a:rPr lang="en-GB" sz="1400" dirty="0">
                <a:solidFill>
                  <a:srgbClr val="6600FF"/>
                </a:solidFill>
                <a:latin typeface="+mn-lt"/>
              </a:rPr>
              <a:t>	</a:t>
            </a:r>
            <a:r>
              <a:rPr lang="en-GB" sz="1400" dirty="0" smtClean="0">
                <a:solidFill>
                  <a:srgbClr val="6600FF"/>
                </a:solidFill>
                <a:latin typeface="+mn-lt"/>
              </a:rPr>
              <a:t>persuade </a:t>
            </a:r>
            <a:r>
              <a:rPr lang="en-GB" sz="1400" dirty="0">
                <a:solidFill>
                  <a:srgbClr val="6600FF"/>
                </a:solidFill>
                <a:latin typeface="+mn-lt"/>
              </a:rPr>
              <a:t>someone not to do something</a:t>
            </a:r>
          </a:p>
          <a:p>
            <a:r>
              <a:rPr lang="en-GB" sz="1400" dirty="0" smtClean="0">
                <a:solidFill>
                  <a:srgbClr val="6600FF"/>
                </a:solidFill>
                <a:latin typeface="+mn-lt"/>
              </a:rPr>
              <a:t>b)In-</a:t>
            </a:r>
            <a:r>
              <a:rPr lang="en-GB" sz="1400" dirty="0">
                <a:solidFill>
                  <a:srgbClr val="6600FF"/>
                </a:solidFill>
                <a:latin typeface="+mn-lt"/>
              </a:rPr>
              <a:t>--------		unwilling or unable to believe</a:t>
            </a:r>
          </a:p>
          <a:p>
            <a:r>
              <a:rPr lang="en-GB" sz="1400" dirty="0" smtClean="0">
                <a:solidFill>
                  <a:srgbClr val="6600FF"/>
                </a:solidFill>
                <a:latin typeface="+mn-lt"/>
              </a:rPr>
              <a:t>c)Disperse  </a:t>
            </a:r>
            <a:r>
              <a:rPr lang="en-GB" sz="1400" dirty="0">
                <a:solidFill>
                  <a:srgbClr val="6600FF"/>
                </a:solidFill>
                <a:latin typeface="+mn-lt"/>
              </a:rPr>
              <a:t>	</a:t>
            </a:r>
            <a:r>
              <a:rPr lang="en-GB" sz="1400" dirty="0" smtClean="0">
                <a:solidFill>
                  <a:srgbClr val="6600FF"/>
                </a:solidFill>
                <a:latin typeface="+mn-lt"/>
              </a:rPr>
              <a:t>to </a:t>
            </a:r>
            <a:r>
              <a:rPr lang="en-GB" sz="1400" dirty="0">
                <a:solidFill>
                  <a:srgbClr val="6600FF"/>
                </a:solidFill>
                <a:latin typeface="+mn-lt"/>
              </a:rPr>
              <a:t>break into small pieces</a:t>
            </a:r>
          </a:p>
          <a:p>
            <a:r>
              <a:rPr lang="en-GB" sz="1400" dirty="0" smtClean="0">
                <a:solidFill>
                  <a:srgbClr val="6600FF"/>
                </a:solidFill>
                <a:latin typeface="+mn-lt"/>
              </a:rPr>
              <a:t>d)Impartial</a:t>
            </a:r>
            <a:r>
              <a:rPr lang="en-GB" sz="1400" dirty="0">
                <a:solidFill>
                  <a:srgbClr val="6600FF"/>
                </a:solidFill>
                <a:latin typeface="+mn-lt"/>
              </a:rPr>
              <a:t>		fair to both sides</a:t>
            </a:r>
          </a:p>
          <a:p>
            <a:r>
              <a:rPr lang="en-GB" sz="1400" dirty="0" smtClean="0">
                <a:solidFill>
                  <a:srgbClr val="6600FF"/>
                </a:solidFill>
                <a:latin typeface="+mn-lt"/>
              </a:rPr>
              <a:t>e)Irrelevant</a:t>
            </a:r>
            <a:r>
              <a:rPr lang="en-GB" sz="1400" dirty="0">
                <a:solidFill>
                  <a:srgbClr val="6600FF"/>
                </a:solidFill>
                <a:latin typeface="+mn-lt"/>
              </a:rPr>
              <a:t>	</a:t>
            </a:r>
            <a:r>
              <a:rPr lang="en-GB" sz="1400" dirty="0" smtClean="0">
                <a:solidFill>
                  <a:srgbClr val="6600FF"/>
                </a:solidFill>
                <a:latin typeface="+mn-lt"/>
              </a:rPr>
              <a:t>having </a:t>
            </a:r>
            <a:r>
              <a:rPr lang="en-GB" sz="1400" dirty="0">
                <a:solidFill>
                  <a:srgbClr val="6600FF"/>
                </a:solidFill>
                <a:latin typeface="+mn-lt"/>
              </a:rPr>
              <a:t>nothing to do with the subject</a:t>
            </a:r>
          </a:p>
          <a:p>
            <a:r>
              <a:rPr lang="en-GB" sz="1400" dirty="0" smtClean="0">
                <a:solidFill>
                  <a:srgbClr val="6600FF"/>
                </a:solidFill>
                <a:latin typeface="+mn-lt"/>
              </a:rPr>
              <a:t>f)Immovable</a:t>
            </a:r>
            <a:r>
              <a:rPr lang="en-GB" sz="1400" dirty="0">
                <a:solidFill>
                  <a:srgbClr val="6600FF"/>
                </a:solidFill>
                <a:latin typeface="+mn-lt"/>
              </a:rPr>
              <a:t>	</a:t>
            </a:r>
            <a:r>
              <a:rPr lang="en-GB" sz="1400" dirty="0" smtClean="0">
                <a:solidFill>
                  <a:srgbClr val="6600FF"/>
                </a:solidFill>
                <a:latin typeface="+mn-lt"/>
              </a:rPr>
              <a:t>perfectly </a:t>
            </a:r>
            <a:r>
              <a:rPr lang="en-GB" sz="1400" dirty="0">
                <a:solidFill>
                  <a:srgbClr val="6600FF"/>
                </a:solidFill>
                <a:latin typeface="+mn-lt"/>
              </a:rPr>
              <a:t>still</a:t>
            </a:r>
          </a:p>
          <a:p>
            <a:r>
              <a:rPr lang="en-GB" sz="1400" dirty="0" smtClean="0">
                <a:solidFill>
                  <a:srgbClr val="6600FF"/>
                </a:solidFill>
                <a:latin typeface="+mn-lt"/>
              </a:rPr>
              <a:t>g)Indecipherable </a:t>
            </a:r>
            <a:r>
              <a:rPr lang="en-GB" sz="1400" dirty="0">
                <a:solidFill>
                  <a:srgbClr val="6600FF"/>
                </a:solidFill>
                <a:latin typeface="+mn-lt"/>
              </a:rPr>
              <a:t>	</a:t>
            </a:r>
            <a:r>
              <a:rPr lang="en-GB" sz="1400" dirty="0" smtClean="0">
                <a:solidFill>
                  <a:srgbClr val="6600FF"/>
                </a:solidFill>
                <a:latin typeface="+mn-lt"/>
              </a:rPr>
              <a:t>not </a:t>
            </a:r>
            <a:r>
              <a:rPr lang="en-GB" sz="1400" dirty="0">
                <a:solidFill>
                  <a:srgbClr val="6600FF"/>
                </a:solidFill>
                <a:latin typeface="+mn-lt"/>
              </a:rPr>
              <a:t>able to be heard</a:t>
            </a:r>
          </a:p>
          <a:p>
            <a:r>
              <a:rPr lang="en-GB" sz="1400" dirty="0" smtClean="0">
                <a:solidFill>
                  <a:srgbClr val="6600FF"/>
                </a:solidFill>
                <a:latin typeface="+mn-lt"/>
              </a:rPr>
              <a:t>h)</a:t>
            </a:r>
            <a:r>
              <a:rPr lang="en-GB" sz="1400" dirty="0" err="1" smtClean="0">
                <a:solidFill>
                  <a:srgbClr val="6600FF"/>
                </a:solidFill>
                <a:latin typeface="+mn-lt"/>
              </a:rPr>
              <a:t>Disheveled</a:t>
            </a:r>
            <a:r>
              <a:rPr lang="en-GB" sz="1400" dirty="0" smtClean="0">
                <a:solidFill>
                  <a:srgbClr val="6600FF"/>
                </a:solidFill>
                <a:latin typeface="+mn-lt"/>
              </a:rPr>
              <a:t>               (</a:t>
            </a:r>
            <a:r>
              <a:rPr lang="en-GB" sz="1400" dirty="0">
                <a:solidFill>
                  <a:srgbClr val="6600FF"/>
                </a:solidFill>
                <a:latin typeface="+mn-lt"/>
              </a:rPr>
              <a:t>of clothes or hair) untidy, unkempt</a:t>
            </a:r>
          </a:p>
          <a:p>
            <a:r>
              <a:rPr lang="en-GB" sz="1400" dirty="0" err="1" smtClean="0">
                <a:solidFill>
                  <a:srgbClr val="6600FF"/>
                </a:solidFill>
                <a:latin typeface="+mn-lt"/>
              </a:rPr>
              <a:t>i</a:t>
            </a:r>
            <a:r>
              <a:rPr lang="en-GB" sz="1400" dirty="0" smtClean="0">
                <a:solidFill>
                  <a:srgbClr val="6600FF"/>
                </a:solidFill>
                <a:latin typeface="+mn-lt"/>
              </a:rPr>
              <a:t>)Irrefutable </a:t>
            </a:r>
            <a:r>
              <a:rPr lang="en-GB" sz="1400" dirty="0">
                <a:solidFill>
                  <a:srgbClr val="6600FF"/>
                </a:solidFill>
                <a:latin typeface="+mn-lt"/>
              </a:rPr>
              <a:t>	</a:t>
            </a:r>
            <a:r>
              <a:rPr lang="en-GB" sz="1400" dirty="0" smtClean="0">
                <a:solidFill>
                  <a:srgbClr val="6600FF"/>
                </a:solidFill>
                <a:latin typeface="+mn-lt"/>
              </a:rPr>
              <a:t>not </a:t>
            </a:r>
            <a:r>
              <a:rPr lang="en-GB" sz="1400" dirty="0">
                <a:solidFill>
                  <a:srgbClr val="6600FF"/>
                </a:solidFill>
                <a:latin typeface="+mn-lt"/>
              </a:rPr>
              <a:t>able to be proved false</a:t>
            </a:r>
          </a:p>
          <a:p>
            <a:r>
              <a:rPr lang="en-GB" sz="1400" dirty="0" smtClean="0">
                <a:solidFill>
                  <a:srgbClr val="6600FF"/>
                </a:solidFill>
                <a:latin typeface="+mn-lt"/>
              </a:rPr>
              <a:t>j)Disassemble </a:t>
            </a:r>
            <a:r>
              <a:rPr lang="en-GB" sz="1400" dirty="0">
                <a:solidFill>
                  <a:srgbClr val="6600FF"/>
                </a:solidFill>
                <a:latin typeface="+mn-lt"/>
              </a:rPr>
              <a:t>	</a:t>
            </a:r>
            <a:r>
              <a:rPr lang="en-GB" sz="1400" dirty="0" smtClean="0">
                <a:solidFill>
                  <a:srgbClr val="6600FF"/>
                </a:solidFill>
                <a:latin typeface="+mn-lt"/>
              </a:rPr>
              <a:t>to </a:t>
            </a:r>
            <a:r>
              <a:rPr lang="en-GB" sz="1400" dirty="0">
                <a:solidFill>
                  <a:srgbClr val="6600FF"/>
                </a:solidFill>
                <a:latin typeface="+mn-lt"/>
              </a:rPr>
              <a:t>take something to pieces</a:t>
            </a:r>
          </a:p>
          <a:p>
            <a:r>
              <a:rPr lang="en-GB" sz="1400" dirty="0" smtClean="0">
                <a:solidFill>
                  <a:srgbClr val="6600FF"/>
                </a:solidFill>
                <a:latin typeface="+mn-lt"/>
              </a:rPr>
              <a:t>k)Innumerable </a:t>
            </a:r>
            <a:r>
              <a:rPr lang="en-GB" sz="1400" dirty="0">
                <a:solidFill>
                  <a:srgbClr val="6600FF"/>
                </a:solidFill>
                <a:latin typeface="+mn-lt"/>
              </a:rPr>
              <a:t>	</a:t>
            </a:r>
            <a:r>
              <a:rPr lang="en-GB" sz="1400" dirty="0" smtClean="0">
                <a:solidFill>
                  <a:srgbClr val="6600FF"/>
                </a:solidFill>
                <a:latin typeface="+mn-lt"/>
              </a:rPr>
              <a:t>more </a:t>
            </a:r>
            <a:r>
              <a:rPr lang="en-GB" sz="1400" dirty="0">
                <a:solidFill>
                  <a:srgbClr val="6600FF"/>
                </a:solidFill>
                <a:latin typeface="+mn-lt"/>
              </a:rPr>
              <a:t>than can be counted</a:t>
            </a:r>
          </a:p>
          <a:p>
            <a:r>
              <a:rPr lang="en-GB" sz="1400" dirty="0" smtClean="0">
                <a:solidFill>
                  <a:srgbClr val="6600FF"/>
                </a:solidFill>
                <a:latin typeface="+mn-lt"/>
              </a:rPr>
              <a:t>l)Uncouth</a:t>
            </a:r>
            <a:r>
              <a:rPr lang="en-GB" sz="1400" dirty="0">
                <a:solidFill>
                  <a:srgbClr val="6600FF"/>
                </a:solidFill>
                <a:latin typeface="+mn-lt"/>
              </a:rPr>
              <a:t>		rude and rough</a:t>
            </a:r>
          </a:p>
          <a:p>
            <a:r>
              <a:rPr lang="en-GB" sz="1400" dirty="0" smtClean="0">
                <a:solidFill>
                  <a:srgbClr val="6600FF"/>
                </a:solidFill>
                <a:latin typeface="+mn-lt"/>
              </a:rPr>
              <a:t>m)Miscreant  </a:t>
            </a:r>
            <a:r>
              <a:rPr lang="en-GB" sz="1400" dirty="0">
                <a:solidFill>
                  <a:srgbClr val="6600FF"/>
                </a:solidFill>
                <a:latin typeface="+mn-lt"/>
              </a:rPr>
              <a:t>	</a:t>
            </a:r>
            <a:r>
              <a:rPr lang="en-GB" sz="1400" dirty="0" smtClean="0">
                <a:solidFill>
                  <a:srgbClr val="6600FF"/>
                </a:solidFill>
                <a:latin typeface="+mn-lt"/>
              </a:rPr>
              <a:t>unacceptable </a:t>
            </a:r>
            <a:r>
              <a:rPr lang="en-GB" sz="1400" dirty="0">
                <a:solidFill>
                  <a:srgbClr val="6600FF"/>
                </a:solidFill>
                <a:latin typeface="+mn-lt"/>
              </a:rPr>
              <a:t>or wrong behaviour</a:t>
            </a:r>
          </a:p>
          <a:p>
            <a:r>
              <a:rPr lang="en-GB" sz="1400" dirty="0" smtClean="0">
                <a:solidFill>
                  <a:srgbClr val="6600FF"/>
                </a:solidFill>
                <a:latin typeface="+mn-lt"/>
              </a:rPr>
              <a:t>n)Unforeseen</a:t>
            </a:r>
            <a:r>
              <a:rPr lang="en-GB" sz="1400" dirty="0">
                <a:solidFill>
                  <a:srgbClr val="6600FF"/>
                </a:solidFill>
                <a:latin typeface="+mn-lt"/>
              </a:rPr>
              <a:t>	</a:t>
            </a:r>
            <a:r>
              <a:rPr lang="en-GB" sz="1400" dirty="0" smtClean="0">
                <a:solidFill>
                  <a:srgbClr val="6600FF"/>
                </a:solidFill>
                <a:latin typeface="+mn-lt"/>
              </a:rPr>
              <a:t>not </a:t>
            </a:r>
            <a:r>
              <a:rPr lang="en-GB" sz="1400" dirty="0">
                <a:solidFill>
                  <a:srgbClr val="6600FF"/>
                </a:solidFill>
                <a:latin typeface="+mn-lt"/>
              </a:rPr>
              <a:t>expected or seen in advance</a:t>
            </a:r>
          </a:p>
          <a:p>
            <a:r>
              <a:rPr lang="en-GB" sz="1400" dirty="0" smtClean="0">
                <a:solidFill>
                  <a:srgbClr val="6600FF"/>
                </a:solidFill>
                <a:latin typeface="+mn-lt"/>
              </a:rPr>
              <a:t>o)Ignorant</a:t>
            </a:r>
            <a:r>
              <a:rPr lang="en-GB" sz="1400" dirty="0">
                <a:solidFill>
                  <a:srgbClr val="6600FF"/>
                </a:solidFill>
                <a:latin typeface="+mn-lt"/>
              </a:rPr>
              <a:t>		knowing little about a subject</a:t>
            </a:r>
          </a:p>
          <a:p>
            <a:pPr>
              <a:spcAft>
                <a:spcPts val="0"/>
              </a:spcAft>
            </a:pPr>
            <a:endParaRPr lang="en-GB" sz="1000" dirty="0">
              <a:solidFill>
                <a:srgbClr val="C00000"/>
              </a:solidFill>
              <a:effectLst/>
              <a:latin typeface="+mn-lt"/>
              <a:ea typeface="Times New Roman" panose="02020603050405020304" pitchFamily="18" charset="0"/>
            </a:endParaRPr>
          </a:p>
        </p:txBody>
      </p:sp>
    </p:spTree>
    <p:extLst>
      <p:ext uri="{BB962C8B-B14F-4D97-AF65-F5344CB8AC3E}">
        <p14:creationId xmlns:p14="http://schemas.microsoft.com/office/powerpoint/2010/main" val="3217295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692696"/>
            <a:ext cx="5904656" cy="4124206"/>
          </a:xfrm>
          <a:prstGeom prst="rect">
            <a:avLst/>
          </a:prstGeom>
        </p:spPr>
        <p:txBody>
          <a:bodyPr wrap="square">
            <a:spAutoFit/>
          </a:bodyPr>
          <a:lstStyle/>
          <a:p>
            <a:pPr>
              <a:spcAft>
                <a:spcPts val="0"/>
              </a:spcAft>
            </a:pPr>
            <a:r>
              <a:rPr lang="en-GB" sz="1400" b="1" dirty="0" smtClean="0">
                <a:solidFill>
                  <a:srgbClr val="C00000"/>
                </a:solidFill>
                <a:latin typeface="+mn-lt"/>
                <a:ea typeface="Times New Roman" panose="02020603050405020304" pitchFamily="18" charset="0"/>
                <a:cs typeface="Comic Sans MS" panose="030F0702030302020204" pitchFamily="66" charset="0"/>
              </a:rPr>
              <a:t>Task </a:t>
            </a:r>
            <a:endParaRPr lang="en-GB" sz="1400" dirty="0">
              <a:solidFill>
                <a:srgbClr val="C00000"/>
              </a:solidFill>
              <a:latin typeface="+mn-lt"/>
              <a:ea typeface="Times New Roman" panose="02020603050405020304" pitchFamily="18" charset="0"/>
            </a:endParaRPr>
          </a:p>
          <a:p>
            <a:pPr>
              <a:spcAft>
                <a:spcPts val="0"/>
              </a:spcAft>
            </a:pPr>
            <a:r>
              <a:rPr lang="en-GB" sz="1400" b="1" dirty="0">
                <a:solidFill>
                  <a:srgbClr val="6600FF"/>
                </a:solidFill>
                <a:latin typeface="+mn-lt"/>
                <a:ea typeface="Times New Roman" panose="02020603050405020304" pitchFamily="18" charset="0"/>
                <a:cs typeface="Comic Sans MS" panose="030F0702030302020204" pitchFamily="66" charset="0"/>
              </a:rPr>
              <a:t> </a:t>
            </a:r>
            <a:endParaRPr lang="en-GB" sz="1400" dirty="0">
              <a:solidFill>
                <a:srgbClr val="6600FF"/>
              </a:solidFill>
              <a:latin typeface="+mn-lt"/>
              <a:ea typeface="Times New Roman" panose="02020603050405020304" pitchFamily="18" charset="0"/>
            </a:endParaRPr>
          </a:p>
          <a:p>
            <a:r>
              <a:rPr lang="en-GB" sz="1600" b="1" dirty="0">
                <a:solidFill>
                  <a:srgbClr val="6600FF"/>
                </a:solidFill>
                <a:latin typeface="+mn-lt"/>
              </a:rPr>
              <a:t>Supply the missing prefixes.</a:t>
            </a:r>
            <a:endParaRPr lang="en-GB" sz="1600" dirty="0">
              <a:solidFill>
                <a:srgbClr val="6600FF"/>
              </a:solidFill>
              <a:latin typeface="+mn-lt"/>
            </a:endParaRPr>
          </a:p>
          <a:p>
            <a:r>
              <a:rPr lang="en-GB" sz="1600" b="1" dirty="0">
                <a:solidFill>
                  <a:srgbClr val="6600FF"/>
                </a:solidFill>
                <a:latin typeface="+mn-lt"/>
              </a:rPr>
              <a:t> </a:t>
            </a:r>
            <a:endParaRPr lang="en-GB" sz="1600" dirty="0">
              <a:solidFill>
                <a:srgbClr val="6600FF"/>
              </a:solidFill>
              <a:latin typeface="+mn-lt"/>
            </a:endParaRPr>
          </a:p>
          <a:p>
            <a:r>
              <a:rPr lang="en-GB" sz="1600" dirty="0" smtClean="0">
                <a:solidFill>
                  <a:srgbClr val="6600FF"/>
                </a:solidFill>
                <a:latin typeface="+mn-lt"/>
              </a:rPr>
              <a:t>A Monotonous</a:t>
            </a:r>
            <a:r>
              <a:rPr lang="en-GB" sz="1600" dirty="0">
                <a:solidFill>
                  <a:srgbClr val="6600FF"/>
                </a:solidFill>
                <a:latin typeface="+mn-lt"/>
              </a:rPr>
              <a:t>		lacking in variety</a:t>
            </a:r>
          </a:p>
          <a:p>
            <a:r>
              <a:rPr lang="en-GB" sz="1600" dirty="0" smtClean="0">
                <a:solidFill>
                  <a:srgbClr val="6600FF"/>
                </a:solidFill>
                <a:latin typeface="+mn-lt"/>
              </a:rPr>
              <a:t>b)	Multitude</a:t>
            </a:r>
            <a:r>
              <a:rPr lang="en-GB" sz="1600" dirty="0">
                <a:solidFill>
                  <a:srgbClr val="6600FF"/>
                </a:solidFill>
                <a:latin typeface="+mn-lt"/>
              </a:rPr>
              <a:t>		a huge crowd</a:t>
            </a:r>
          </a:p>
          <a:p>
            <a:r>
              <a:rPr lang="en-GB" sz="1600" dirty="0" smtClean="0">
                <a:solidFill>
                  <a:srgbClr val="6600FF"/>
                </a:solidFill>
                <a:latin typeface="+mn-lt"/>
              </a:rPr>
              <a:t>c)	Pentathlon</a:t>
            </a:r>
            <a:r>
              <a:rPr lang="en-GB" sz="1600" dirty="0">
                <a:solidFill>
                  <a:srgbClr val="6600FF"/>
                </a:solidFill>
                <a:latin typeface="+mn-lt"/>
              </a:rPr>
              <a:t>	</a:t>
            </a:r>
            <a:r>
              <a:rPr lang="en-GB" sz="1600" dirty="0" smtClean="0">
                <a:solidFill>
                  <a:srgbClr val="6600FF"/>
                </a:solidFill>
                <a:latin typeface="+mn-lt"/>
              </a:rPr>
              <a:t>a </a:t>
            </a:r>
            <a:r>
              <a:rPr lang="en-GB" sz="1600" dirty="0">
                <a:solidFill>
                  <a:srgbClr val="6600FF"/>
                </a:solidFill>
                <a:latin typeface="+mn-lt"/>
              </a:rPr>
              <a:t>sporting competition with five events</a:t>
            </a:r>
          </a:p>
          <a:p>
            <a:r>
              <a:rPr lang="en-GB" sz="1600" dirty="0">
                <a:solidFill>
                  <a:srgbClr val="6600FF"/>
                </a:solidFill>
                <a:latin typeface="+mn-lt"/>
              </a:rPr>
              <a:t>d)	</a:t>
            </a:r>
            <a:r>
              <a:rPr lang="en-GB" sz="1600" dirty="0" smtClean="0">
                <a:solidFill>
                  <a:srgbClr val="6600FF"/>
                </a:solidFill>
                <a:latin typeface="+mn-lt"/>
              </a:rPr>
              <a:t>Monologue</a:t>
            </a:r>
            <a:r>
              <a:rPr lang="en-GB" sz="1600" dirty="0">
                <a:solidFill>
                  <a:srgbClr val="6600FF"/>
                </a:solidFill>
                <a:latin typeface="+mn-lt"/>
              </a:rPr>
              <a:t>	</a:t>
            </a:r>
            <a:r>
              <a:rPr lang="en-GB" sz="1600" dirty="0" smtClean="0">
                <a:solidFill>
                  <a:srgbClr val="6600FF"/>
                </a:solidFill>
                <a:latin typeface="+mn-lt"/>
              </a:rPr>
              <a:t>a </a:t>
            </a:r>
            <a:r>
              <a:rPr lang="en-GB" sz="1600" dirty="0">
                <a:solidFill>
                  <a:srgbClr val="6600FF"/>
                </a:solidFill>
                <a:latin typeface="+mn-lt"/>
              </a:rPr>
              <a:t>long speech by one person</a:t>
            </a:r>
          </a:p>
          <a:p>
            <a:r>
              <a:rPr lang="en-GB" sz="1600" dirty="0">
                <a:solidFill>
                  <a:srgbClr val="6600FF"/>
                </a:solidFill>
                <a:latin typeface="+mn-lt"/>
              </a:rPr>
              <a:t>e)	</a:t>
            </a:r>
            <a:r>
              <a:rPr lang="en-GB" sz="1600" dirty="0" smtClean="0">
                <a:solidFill>
                  <a:srgbClr val="6600FF"/>
                </a:solidFill>
                <a:latin typeface="+mn-lt"/>
              </a:rPr>
              <a:t>Omniscient</a:t>
            </a:r>
            <a:r>
              <a:rPr lang="en-GB" sz="1600" dirty="0">
                <a:solidFill>
                  <a:srgbClr val="6600FF"/>
                </a:solidFill>
                <a:latin typeface="+mn-lt"/>
              </a:rPr>
              <a:t>	</a:t>
            </a:r>
            <a:r>
              <a:rPr lang="en-GB" sz="1600" dirty="0" smtClean="0">
                <a:solidFill>
                  <a:srgbClr val="6600FF"/>
                </a:solidFill>
                <a:latin typeface="+mn-lt"/>
              </a:rPr>
              <a:t>knowing </a:t>
            </a:r>
            <a:r>
              <a:rPr lang="en-GB" sz="1600" dirty="0">
                <a:solidFill>
                  <a:srgbClr val="6600FF"/>
                </a:solidFill>
                <a:latin typeface="+mn-lt"/>
              </a:rPr>
              <a:t>everything</a:t>
            </a:r>
          </a:p>
          <a:p>
            <a:r>
              <a:rPr lang="en-GB" sz="1600" dirty="0">
                <a:solidFill>
                  <a:srgbClr val="6600FF"/>
                </a:solidFill>
                <a:latin typeface="+mn-lt"/>
              </a:rPr>
              <a:t>f)	</a:t>
            </a:r>
            <a:r>
              <a:rPr lang="en-GB" sz="1600" dirty="0" smtClean="0">
                <a:solidFill>
                  <a:srgbClr val="6600FF"/>
                </a:solidFill>
                <a:latin typeface="+mn-lt"/>
              </a:rPr>
              <a:t>Quadruple</a:t>
            </a:r>
            <a:r>
              <a:rPr lang="en-GB" sz="1600" dirty="0">
                <a:solidFill>
                  <a:srgbClr val="6600FF"/>
                </a:solidFill>
                <a:latin typeface="+mn-lt"/>
              </a:rPr>
              <a:t>		to multiply by four</a:t>
            </a:r>
          </a:p>
          <a:p>
            <a:r>
              <a:rPr lang="en-GB" sz="1600" dirty="0">
                <a:solidFill>
                  <a:srgbClr val="6600FF"/>
                </a:solidFill>
                <a:latin typeface="+mn-lt"/>
              </a:rPr>
              <a:t>g)	</a:t>
            </a:r>
            <a:r>
              <a:rPr lang="en-GB" sz="1600" dirty="0" smtClean="0">
                <a:solidFill>
                  <a:srgbClr val="6600FF"/>
                </a:solidFill>
                <a:latin typeface="+mn-lt"/>
              </a:rPr>
              <a:t>Unite</a:t>
            </a:r>
            <a:r>
              <a:rPr lang="en-GB" sz="1600" dirty="0">
                <a:solidFill>
                  <a:srgbClr val="6600FF"/>
                </a:solidFill>
                <a:latin typeface="+mn-lt"/>
              </a:rPr>
              <a:t>		</a:t>
            </a:r>
            <a:r>
              <a:rPr lang="en-GB" sz="1600" dirty="0" smtClean="0">
                <a:solidFill>
                  <a:srgbClr val="6600FF"/>
                </a:solidFill>
                <a:latin typeface="+mn-lt"/>
              </a:rPr>
              <a:t>to </a:t>
            </a:r>
            <a:r>
              <a:rPr lang="en-GB" sz="1600" dirty="0">
                <a:solidFill>
                  <a:srgbClr val="6600FF"/>
                </a:solidFill>
                <a:latin typeface="+mn-lt"/>
              </a:rPr>
              <a:t>join together to make one</a:t>
            </a:r>
          </a:p>
          <a:p>
            <a:r>
              <a:rPr lang="en-GB" sz="1600" dirty="0">
                <a:solidFill>
                  <a:srgbClr val="6600FF"/>
                </a:solidFill>
                <a:latin typeface="+mn-lt"/>
              </a:rPr>
              <a:t>h)	</a:t>
            </a:r>
            <a:r>
              <a:rPr lang="en-GB" sz="1600" dirty="0" smtClean="0">
                <a:solidFill>
                  <a:srgbClr val="6600FF"/>
                </a:solidFill>
                <a:latin typeface="+mn-lt"/>
              </a:rPr>
              <a:t>Biennial</a:t>
            </a:r>
            <a:r>
              <a:rPr lang="en-GB" sz="1600" dirty="0">
                <a:solidFill>
                  <a:srgbClr val="6600FF"/>
                </a:solidFill>
                <a:latin typeface="+mn-lt"/>
              </a:rPr>
              <a:t>		happening every two years</a:t>
            </a:r>
          </a:p>
          <a:p>
            <a:r>
              <a:rPr lang="en-GB" sz="1600" dirty="0" err="1">
                <a:solidFill>
                  <a:srgbClr val="6600FF"/>
                </a:solidFill>
                <a:latin typeface="+mn-lt"/>
              </a:rPr>
              <a:t>i</a:t>
            </a:r>
            <a:r>
              <a:rPr lang="en-GB" sz="1600" dirty="0">
                <a:solidFill>
                  <a:srgbClr val="6600FF"/>
                </a:solidFill>
                <a:latin typeface="+mn-lt"/>
              </a:rPr>
              <a:t>)	</a:t>
            </a:r>
            <a:r>
              <a:rPr lang="en-GB" sz="1600" dirty="0" smtClean="0">
                <a:solidFill>
                  <a:srgbClr val="6600FF"/>
                </a:solidFill>
                <a:latin typeface="+mn-lt"/>
              </a:rPr>
              <a:t>Unique</a:t>
            </a:r>
            <a:r>
              <a:rPr lang="en-GB" sz="1600" dirty="0">
                <a:solidFill>
                  <a:srgbClr val="6600FF"/>
                </a:solidFill>
                <a:latin typeface="+mn-lt"/>
              </a:rPr>
              <a:t>		only one of its kind</a:t>
            </a:r>
          </a:p>
          <a:p>
            <a:r>
              <a:rPr lang="en-GB" sz="1600" dirty="0">
                <a:solidFill>
                  <a:srgbClr val="6600FF"/>
                </a:solidFill>
                <a:latin typeface="+mn-lt"/>
              </a:rPr>
              <a:t>j)	</a:t>
            </a:r>
            <a:r>
              <a:rPr lang="en-GB" sz="1600" dirty="0" smtClean="0">
                <a:solidFill>
                  <a:srgbClr val="6600FF"/>
                </a:solidFill>
                <a:latin typeface="+mn-lt"/>
              </a:rPr>
              <a:t>Quadrille</a:t>
            </a:r>
            <a:r>
              <a:rPr lang="en-GB" sz="1600" dirty="0">
                <a:solidFill>
                  <a:srgbClr val="6600FF"/>
                </a:solidFill>
                <a:latin typeface="+mn-lt"/>
              </a:rPr>
              <a:t>		an old-fashioned dance for four couples</a:t>
            </a:r>
          </a:p>
          <a:p>
            <a:pPr>
              <a:spcAft>
                <a:spcPts val="0"/>
              </a:spcAft>
            </a:pPr>
            <a:endParaRPr lang="en-GB" sz="1000" dirty="0">
              <a:solidFill>
                <a:srgbClr val="C00000"/>
              </a:solidFill>
              <a:effectLst/>
              <a:latin typeface="+mn-lt"/>
              <a:ea typeface="Times New Roman" panose="02020603050405020304" pitchFamily="18" charset="0"/>
            </a:endParaRPr>
          </a:p>
        </p:txBody>
      </p:sp>
    </p:spTree>
    <p:extLst>
      <p:ext uri="{BB962C8B-B14F-4D97-AF65-F5344CB8AC3E}">
        <p14:creationId xmlns:p14="http://schemas.microsoft.com/office/powerpoint/2010/main" val="2168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332656"/>
            <a:ext cx="7992888" cy="6124754"/>
          </a:xfrm>
          <a:prstGeom prst="rect">
            <a:avLst/>
          </a:prstGeom>
        </p:spPr>
        <p:txBody>
          <a:bodyPr wrap="square">
            <a:spAutoFit/>
          </a:bodyPr>
          <a:lstStyle/>
          <a:p>
            <a:pPr>
              <a:spcAft>
                <a:spcPts val="0"/>
              </a:spcAft>
            </a:pPr>
            <a:r>
              <a:rPr lang="en-GB" sz="1400" b="1" dirty="0" smtClean="0">
                <a:solidFill>
                  <a:srgbClr val="C00000"/>
                </a:solidFill>
                <a:latin typeface="+mn-lt"/>
                <a:ea typeface="Times New Roman" panose="02020603050405020304" pitchFamily="18" charset="0"/>
                <a:cs typeface="Comic Sans MS" panose="030F0702030302020204" pitchFamily="66" charset="0"/>
              </a:rPr>
              <a:t>Suffixes  </a:t>
            </a:r>
            <a:endParaRPr lang="en-GB" sz="1400" dirty="0">
              <a:solidFill>
                <a:srgbClr val="C00000"/>
              </a:solidFill>
              <a:latin typeface="+mn-lt"/>
              <a:ea typeface="Times New Roman" panose="02020603050405020304" pitchFamily="18" charset="0"/>
            </a:endParaRPr>
          </a:p>
          <a:p>
            <a:pPr>
              <a:spcAft>
                <a:spcPts val="0"/>
              </a:spcAft>
            </a:pPr>
            <a:r>
              <a:rPr lang="en-GB" sz="1000" b="1" dirty="0">
                <a:solidFill>
                  <a:srgbClr val="C00000"/>
                </a:solidFill>
                <a:latin typeface="+mn-lt"/>
                <a:ea typeface="Times New Roman" panose="02020603050405020304" pitchFamily="18" charset="0"/>
                <a:cs typeface="Comic Sans MS" panose="030F0702030302020204" pitchFamily="66" charset="0"/>
              </a:rPr>
              <a:t> </a:t>
            </a:r>
            <a:endParaRPr lang="en-GB" sz="1000" dirty="0">
              <a:solidFill>
                <a:srgbClr val="C00000"/>
              </a:solidFill>
              <a:latin typeface="+mn-lt"/>
              <a:ea typeface="Times New Roman" panose="02020603050405020304" pitchFamily="18" charset="0"/>
            </a:endParaRPr>
          </a:p>
          <a:p>
            <a:r>
              <a:rPr lang="en-GB" sz="1000" b="1" dirty="0">
                <a:solidFill>
                  <a:srgbClr val="C00000"/>
                </a:solidFill>
                <a:latin typeface="+mn-lt"/>
              </a:rPr>
              <a:t>-</a:t>
            </a:r>
            <a:r>
              <a:rPr lang="en-GB" sz="1000" b="1" dirty="0" err="1" smtClean="0">
                <a:solidFill>
                  <a:srgbClr val="C00000"/>
                </a:solidFill>
                <a:latin typeface="+mn-lt"/>
              </a:rPr>
              <a:t>ful</a:t>
            </a:r>
            <a:r>
              <a:rPr lang="en-GB" sz="1000" dirty="0">
                <a:solidFill>
                  <a:srgbClr val="C00000"/>
                </a:solidFill>
                <a:latin typeface="+mn-lt"/>
              </a:rPr>
              <a:t> </a:t>
            </a:r>
            <a:r>
              <a:rPr lang="en-GB" sz="1000" dirty="0" smtClean="0">
                <a:solidFill>
                  <a:srgbClr val="C00000"/>
                </a:solidFill>
                <a:latin typeface="+mn-lt"/>
              </a:rPr>
              <a:t>When </a:t>
            </a:r>
            <a:r>
              <a:rPr lang="en-GB" sz="1000" dirty="0">
                <a:solidFill>
                  <a:srgbClr val="C00000"/>
                </a:solidFill>
                <a:latin typeface="+mn-lt"/>
              </a:rPr>
              <a:t>full is used as a suffix, it is always spelt –</a:t>
            </a:r>
            <a:r>
              <a:rPr lang="en-GB" sz="1000" dirty="0" err="1">
                <a:solidFill>
                  <a:srgbClr val="C00000"/>
                </a:solidFill>
                <a:latin typeface="+mn-lt"/>
              </a:rPr>
              <a:t>ful</a:t>
            </a:r>
            <a:endParaRPr lang="en-GB" sz="1000" dirty="0">
              <a:solidFill>
                <a:srgbClr val="C00000"/>
              </a:solidFill>
              <a:latin typeface="+mn-lt"/>
            </a:endParaRPr>
          </a:p>
          <a:p>
            <a:r>
              <a:rPr lang="en-GB" sz="1000" dirty="0" err="1" smtClean="0">
                <a:solidFill>
                  <a:srgbClr val="C00000"/>
                </a:solidFill>
                <a:latin typeface="+mn-lt"/>
              </a:rPr>
              <a:t>e.G</a:t>
            </a:r>
            <a:r>
              <a:rPr lang="en-GB" sz="1000" dirty="0" smtClean="0">
                <a:solidFill>
                  <a:srgbClr val="C00000"/>
                </a:solidFill>
                <a:latin typeface="+mn-lt"/>
              </a:rPr>
              <a:t> care </a:t>
            </a:r>
            <a:r>
              <a:rPr lang="en-GB" sz="1000" dirty="0">
                <a:solidFill>
                  <a:srgbClr val="C00000"/>
                </a:solidFill>
                <a:latin typeface="+mn-lt"/>
              </a:rPr>
              <a:t>= full = careful</a:t>
            </a:r>
          </a:p>
          <a:p>
            <a:r>
              <a:rPr lang="en-GB" sz="1000" dirty="0">
                <a:solidFill>
                  <a:srgbClr val="C00000"/>
                </a:solidFill>
                <a:latin typeface="+mn-lt"/>
              </a:rPr>
              <a:t> </a:t>
            </a:r>
          </a:p>
          <a:p>
            <a:r>
              <a:rPr lang="en-GB" sz="1000" b="1" dirty="0">
                <a:solidFill>
                  <a:srgbClr val="C00000"/>
                </a:solidFill>
                <a:latin typeface="+mn-lt"/>
              </a:rPr>
              <a:t>-</a:t>
            </a:r>
            <a:r>
              <a:rPr lang="en-GB" sz="1000" b="1" dirty="0" err="1" smtClean="0">
                <a:solidFill>
                  <a:srgbClr val="C00000"/>
                </a:solidFill>
                <a:latin typeface="+mn-lt"/>
              </a:rPr>
              <a:t>ly</a:t>
            </a:r>
            <a:r>
              <a:rPr lang="en-GB" sz="1000" dirty="0">
                <a:solidFill>
                  <a:srgbClr val="C00000"/>
                </a:solidFill>
                <a:latin typeface="+mn-lt"/>
              </a:rPr>
              <a:t> </a:t>
            </a:r>
            <a:r>
              <a:rPr lang="en-GB" sz="1000" dirty="0" smtClean="0">
                <a:solidFill>
                  <a:srgbClr val="C00000"/>
                </a:solidFill>
                <a:latin typeface="+mn-lt"/>
              </a:rPr>
              <a:t>Just </a:t>
            </a:r>
            <a:r>
              <a:rPr lang="en-GB" sz="1000" dirty="0">
                <a:solidFill>
                  <a:srgbClr val="C00000"/>
                </a:solidFill>
                <a:latin typeface="+mn-lt"/>
              </a:rPr>
              <a:t>add –</a:t>
            </a:r>
            <a:r>
              <a:rPr lang="en-GB" sz="1000" dirty="0" err="1">
                <a:solidFill>
                  <a:srgbClr val="C00000"/>
                </a:solidFill>
                <a:latin typeface="+mn-lt"/>
              </a:rPr>
              <a:t>ly</a:t>
            </a:r>
            <a:r>
              <a:rPr lang="en-GB" sz="1000" dirty="0">
                <a:solidFill>
                  <a:srgbClr val="C00000"/>
                </a:solidFill>
                <a:latin typeface="+mn-lt"/>
              </a:rPr>
              <a:t> to the base word.  If the base word ends in </a:t>
            </a:r>
            <a:r>
              <a:rPr lang="en-GB" sz="1000" b="1" dirty="0">
                <a:solidFill>
                  <a:srgbClr val="C00000"/>
                </a:solidFill>
                <a:latin typeface="+mn-lt"/>
              </a:rPr>
              <a:t>l </a:t>
            </a:r>
            <a:r>
              <a:rPr lang="en-GB" sz="1000" dirty="0">
                <a:solidFill>
                  <a:srgbClr val="C00000"/>
                </a:solidFill>
                <a:latin typeface="+mn-lt"/>
              </a:rPr>
              <a:t>you </a:t>
            </a:r>
            <a:r>
              <a:rPr lang="en-GB" sz="1000" dirty="0" smtClean="0">
                <a:solidFill>
                  <a:srgbClr val="C00000"/>
                </a:solidFill>
                <a:latin typeface="+mn-lt"/>
              </a:rPr>
              <a:t>will </a:t>
            </a:r>
            <a:r>
              <a:rPr lang="en-GB" sz="1000" dirty="0">
                <a:solidFill>
                  <a:srgbClr val="C00000"/>
                </a:solidFill>
                <a:latin typeface="+mn-lt"/>
              </a:rPr>
              <a:t>have double l</a:t>
            </a:r>
          </a:p>
          <a:p>
            <a:r>
              <a:rPr lang="en-GB" sz="1000" dirty="0" smtClean="0">
                <a:solidFill>
                  <a:srgbClr val="C00000"/>
                </a:solidFill>
                <a:latin typeface="+mn-lt"/>
              </a:rPr>
              <a:t>e.g</a:t>
            </a:r>
            <a:r>
              <a:rPr lang="en-GB" sz="1000" dirty="0">
                <a:solidFill>
                  <a:srgbClr val="C00000"/>
                </a:solidFill>
                <a:latin typeface="+mn-lt"/>
              </a:rPr>
              <a:t>.  part + </a:t>
            </a:r>
            <a:r>
              <a:rPr lang="en-GB" sz="1000" dirty="0" err="1">
                <a:solidFill>
                  <a:srgbClr val="C00000"/>
                </a:solidFill>
                <a:latin typeface="+mn-lt"/>
              </a:rPr>
              <a:t>ly</a:t>
            </a:r>
            <a:r>
              <a:rPr lang="en-GB" sz="1000" dirty="0">
                <a:solidFill>
                  <a:srgbClr val="C00000"/>
                </a:solidFill>
                <a:latin typeface="+mn-lt"/>
              </a:rPr>
              <a:t> = </a:t>
            </a:r>
            <a:r>
              <a:rPr lang="en-GB" sz="1000" dirty="0" err="1" smtClean="0">
                <a:solidFill>
                  <a:srgbClr val="C00000"/>
                </a:solidFill>
                <a:latin typeface="+mn-lt"/>
              </a:rPr>
              <a:t>partlt</a:t>
            </a:r>
            <a:r>
              <a:rPr lang="en-GB" sz="1000" dirty="0">
                <a:solidFill>
                  <a:srgbClr val="C00000"/>
                </a:solidFill>
                <a:latin typeface="+mn-lt"/>
              </a:rPr>
              <a:t> </a:t>
            </a:r>
            <a:r>
              <a:rPr lang="en-GB" sz="1000" dirty="0" smtClean="0">
                <a:solidFill>
                  <a:srgbClr val="C00000"/>
                </a:solidFill>
                <a:latin typeface="+mn-lt"/>
              </a:rPr>
              <a:t>real </a:t>
            </a:r>
            <a:r>
              <a:rPr lang="en-GB" sz="1000" dirty="0">
                <a:solidFill>
                  <a:srgbClr val="C00000"/>
                </a:solidFill>
                <a:latin typeface="+mn-lt"/>
              </a:rPr>
              <a:t>+ </a:t>
            </a:r>
            <a:r>
              <a:rPr lang="en-GB" sz="1000" dirty="0" err="1">
                <a:solidFill>
                  <a:srgbClr val="C00000"/>
                </a:solidFill>
                <a:latin typeface="+mn-lt"/>
              </a:rPr>
              <a:t>ly</a:t>
            </a:r>
            <a:r>
              <a:rPr lang="en-GB" sz="1000" dirty="0">
                <a:solidFill>
                  <a:srgbClr val="C00000"/>
                </a:solidFill>
                <a:latin typeface="+mn-lt"/>
              </a:rPr>
              <a:t> = really</a:t>
            </a:r>
          </a:p>
          <a:p>
            <a:r>
              <a:rPr lang="en-GB" sz="1000" dirty="0">
                <a:solidFill>
                  <a:srgbClr val="C00000"/>
                </a:solidFill>
                <a:latin typeface="+mn-lt"/>
              </a:rPr>
              <a:t> </a:t>
            </a:r>
          </a:p>
          <a:p>
            <a:r>
              <a:rPr lang="en-GB" sz="1000" b="1" dirty="0">
                <a:solidFill>
                  <a:srgbClr val="C00000"/>
                </a:solidFill>
                <a:latin typeface="+mn-lt"/>
              </a:rPr>
              <a:t>-</a:t>
            </a:r>
            <a:r>
              <a:rPr lang="en-GB" sz="1000" b="1" dirty="0" err="1">
                <a:solidFill>
                  <a:srgbClr val="C00000"/>
                </a:solidFill>
                <a:latin typeface="+mn-lt"/>
              </a:rPr>
              <a:t>cal</a:t>
            </a:r>
            <a:r>
              <a:rPr lang="en-GB" sz="1000" dirty="0">
                <a:solidFill>
                  <a:srgbClr val="C00000"/>
                </a:solidFill>
                <a:latin typeface="+mn-lt"/>
              </a:rPr>
              <a:t> for adjectives</a:t>
            </a:r>
          </a:p>
          <a:p>
            <a:r>
              <a:rPr lang="en-GB" sz="1000" dirty="0" smtClean="0">
                <a:solidFill>
                  <a:srgbClr val="C00000"/>
                </a:solidFill>
                <a:latin typeface="+mn-lt"/>
              </a:rPr>
              <a:t>e.g. nautical</a:t>
            </a:r>
            <a:r>
              <a:rPr lang="en-GB" sz="1000" dirty="0">
                <a:solidFill>
                  <a:srgbClr val="C00000"/>
                </a:solidFill>
                <a:latin typeface="+mn-lt"/>
              </a:rPr>
              <a:t>, practical			</a:t>
            </a:r>
          </a:p>
          <a:p>
            <a:r>
              <a:rPr lang="en-GB" sz="1000" dirty="0">
                <a:solidFill>
                  <a:srgbClr val="C00000"/>
                </a:solidFill>
                <a:latin typeface="+mn-lt"/>
              </a:rPr>
              <a:t>							</a:t>
            </a:r>
          </a:p>
          <a:p>
            <a:r>
              <a:rPr lang="en-GB" sz="1000" b="1" dirty="0">
                <a:solidFill>
                  <a:srgbClr val="C00000"/>
                </a:solidFill>
                <a:latin typeface="+mn-lt"/>
              </a:rPr>
              <a:t>-</a:t>
            </a:r>
            <a:r>
              <a:rPr lang="en-GB" sz="1000" b="1" dirty="0" err="1">
                <a:solidFill>
                  <a:srgbClr val="C00000"/>
                </a:solidFill>
                <a:latin typeface="+mn-lt"/>
              </a:rPr>
              <a:t>cle</a:t>
            </a:r>
            <a:r>
              <a:rPr lang="en-GB" sz="1000" dirty="0">
                <a:solidFill>
                  <a:srgbClr val="C00000"/>
                </a:solidFill>
                <a:latin typeface="+mn-lt"/>
              </a:rPr>
              <a:t> for nouns</a:t>
            </a:r>
          </a:p>
          <a:p>
            <a:r>
              <a:rPr lang="en-GB" sz="1000" dirty="0" smtClean="0">
                <a:solidFill>
                  <a:srgbClr val="C00000"/>
                </a:solidFill>
                <a:latin typeface="+mn-lt"/>
              </a:rPr>
              <a:t>e.g. icicle</a:t>
            </a:r>
            <a:r>
              <a:rPr lang="en-GB" sz="1000" dirty="0">
                <a:solidFill>
                  <a:srgbClr val="C00000"/>
                </a:solidFill>
                <a:latin typeface="+mn-lt"/>
              </a:rPr>
              <a:t>, bicycle, vehicle					</a:t>
            </a:r>
          </a:p>
          <a:p>
            <a:r>
              <a:rPr lang="en-GB" sz="1000" dirty="0">
                <a:solidFill>
                  <a:srgbClr val="C00000"/>
                </a:solidFill>
                <a:latin typeface="+mn-lt"/>
              </a:rPr>
              <a:t> </a:t>
            </a:r>
          </a:p>
          <a:p>
            <a:r>
              <a:rPr lang="en-GB" sz="1000" b="1" dirty="0">
                <a:solidFill>
                  <a:srgbClr val="C00000"/>
                </a:solidFill>
                <a:latin typeface="+mn-lt"/>
              </a:rPr>
              <a:t>-able and –</a:t>
            </a:r>
            <a:r>
              <a:rPr lang="en-GB" sz="1000" b="1" dirty="0" err="1">
                <a:solidFill>
                  <a:srgbClr val="C00000"/>
                </a:solidFill>
                <a:latin typeface="+mn-lt"/>
              </a:rPr>
              <a:t>ible</a:t>
            </a:r>
            <a:r>
              <a:rPr lang="en-GB" sz="1000" dirty="0">
                <a:solidFill>
                  <a:srgbClr val="C00000"/>
                </a:solidFill>
                <a:latin typeface="+mn-lt"/>
              </a:rPr>
              <a:t> are very tricky. </a:t>
            </a:r>
          </a:p>
          <a:p>
            <a:r>
              <a:rPr lang="en-GB" sz="1000" dirty="0" smtClean="0">
                <a:solidFill>
                  <a:srgbClr val="C00000"/>
                </a:solidFill>
                <a:latin typeface="+mn-lt"/>
              </a:rPr>
              <a:t>-</a:t>
            </a:r>
            <a:r>
              <a:rPr lang="en-GB" sz="1000" dirty="0">
                <a:solidFill>
                  <a:srgbClr val="C00000"/>
                </a:solidFill>
                <a:latin typeface="+mn-lt"/>
              </a:rPr>
              <a:t>able is more common than –</a:t>
            </a:r>
            <a:r>
              <a:rPr lang="en-GB" sz="1000" dirty="0" err="1">
                <a:solidFill>
                  <a:srgbClr val="C00000"/>
                </a:solidFill>
                <a:latin typeface="+mn-lt"/>
              </a:rPr>
              <a:t>ible</a:t>
            </a:r>
            <a:endParaRPr lang="en-GB" sz="1000" dirty="0">
              <a:solidFill>
                <a:srgbClr val="C00000"/>
              </a:solidFill>
              <a:latin typeface="+mn-lt"/>
            </a:endParaRPr>
          </a:p>
          <a:p>
            <a:r>
              <a:rPr lang="en-GB" sz="1000" dirty="0">
                <a:solidFill>
                  <a:srgbClr val="C00000"/>
                </a:solidFill>
                <a:latin typeface="+mn-lt"/>
              </a:rPr>
              <a:t>Use –able with whole words  </a:t>
            </a:r>
            <a:r>
              <a:rPr lang="en-GB" sz="1000" dirty="0" smtClean="0">
                <a:solidFill>
                  <a:srgbClr val="C00000"/>
                </a:solidFill>
                <a:latin typeface="+mn-lt"/>
              </a:rPr>
              <a:t>e.g. washable</a:t>
            </a:r>
            <a:endParaRPr lang="en-GB" sz="1000" dirty="0">
              <a:solidFill>
                <a:srgbClr val="C00000"/>
              </a:solidFill>
              <a:latin typeface="+mn-lt"/>
            </a:endParaRPr>
          </a:p>
          <a:p>
            <a:r>
              <a:rPr lang="en-GB" sz="1000" dirty="0">
                <a:solidFill>
                  <a:srgbClr val="C00000"/>
                </a:solidFill>
                <a:latin typeface="+mn-lt"/>
              </a:rPr>
              <a:t>Use –</a:t>
            </a:r>
            <a:r>
              <a:rPr lang="en-GB" sz="1000" dirty="0" err="1">
                <a:solidFill>
                  <a:srgbClr val="C00000"/>
                </a:solidFill>
                <a:latin typeface="+mn-lt"/>
              </a:rPr>
              <a:t>ible</a:t>
            </a:r>
            <a:r>
              <a:rPr lang="en-GB" sz="1000" dirty="0">
                <a:solidFill>
                  <a:srgbClr val="C00000"/>
                </a:solidFill>
                <a:latin typeface="+mn-lt"/>
              </a:rPr>
              <a:t> with incomplete words </a:t>
            </a:r>
            <a:r>
              <a:rPr lang="en-GB" sz="1000" dirty="0" err="1">
                <a:solidFill>
                  <a:srgbClr val="C00000"/>
                </a:solidFill>
                <a:latin typeface="+mn-lt"/>
              </a:rPr>
              <a:t>e.g</a:t>
            </a:r>
            <a:r>
              <a:rPr lang="en-GB" sz="1000" dirty="0">
                <a:solidFill>
                  <a:srgbClr val="C00000"/>
                </a:solidFill>
                <a:latin typeface="+mn-lt"/>
              </a:rPr>
              <a:t> </a:t>
            </a:r>
            <a:r>
              <a:rPr lang="en-GB" sz="1000" dirty="0" smtClean="0">
                <a:solidFill>
                  <a:srgbClr val="C00000"/>
                </a:solidFill>
                <a:latin typeface="+mn-lt"/>
              </a:rPr>
              <a:t>credible</a:t>
            </a:r>
            <a:endParaRPr lang="en-GB" sz="1000" dirty="0">
              <a:solidFill>
                <a:srgbClr val="C00000"/>
              </a:solidFill>
              <a:latin typeface="+mn-lt"/>
            </a:endParaRPr>
          </a:p>
          <a:p>
            <a:r>
              <a:rPr lang="en-GB" sz="1000" dirty="0">
                <a:solidFill>
                  <a:srgbClr val="C00000"/>
                </a:solidFill>
                <a:latin typeface="+mn-lt"/>
              </a:rPr>
              <a:t>Use your knowledge of other words in the same family</a:t>
            </a:r>
          </a:p>
          <a:p>
            <a:r>
              <a:rPr lang="en-GB" sz="1000" dirty="0" smtClean="0">
                <a:solidFill>
                  <a:srgbClr val="C00000"/>
                </a:solidFill>
                <a:latin typeface="+mn-lt"/>
              </a:rPr>
              <a:t>e.g. adapt</a:t>
            </a:r>
            <a:r>
              <a:rPr lang="en-GB" sz="1000" dirty="0">
                <a:solidFill>
                  <a:srgbClr val="C00000"/>
                </a:solidFill>
                <a:latin typeface="+mn-lt"/>
              </a:rPr>
              <a:t>, adaptation, adaptable</a:t>
            </a:r>
          </a:p>
          <a:p>
            <a:r>
              <a:rPr lang="en-GB" sz="1000" dirty="0" smtClean="0">
                <a:solidFill>
                  <a:srgbClr val="C00000"/>
                </a:solidFill>
                <a:latin typeface="+mn-lt"/>
              </a:rPr>
              <a:t>e.g</a:t>
            </a:r>
            <a:r>
              <a:rPr lang="en-GB" sz="1000" dirty="0">
                <a:solidFill>
                  <a:srgbClr val="C00000"/>
                </a:solidFill>
                <a:latin typeface="+mn-lt"/>
              </a:rPr>
              <a:t>.	comprehend, comprehension, comprehensible</a:t>
            </a:r>
          </a:p>
          <a:p>
            <a:r>
              <a:rPr lang="en-GB" sz="1000" dirty="0">
                <a:solidFill>
                  <a:srgbClr val="C00000"/>
                </a:solidFill>
                <a:latin typeface="+mn-lt"/>
              </a:rPr>
              <a:t> </a:t>
            </a:r>
          </a:p>
          <a:p>
            <a:r>
              <a:rPr lang="en-GB" sz="1000" b="1" dirty="0">
                <a:solidFill>
                  <a:srgbClr val="C00000"/>
                </a:solidFill>
                <a:latin typeface="+mn-lt"/>
              </a:rPr>
              <a:t>-ant/-</a:t>
            </a:r>
            <a:r>
              <a:rPr lang="en-GB" sz="1000" b="1" dirty="0" err="1">
                <a:solidFill>
                  <a:srgbClr val="C00000"/>
                </a:solidFill>
                <a:latin typeface="+mn-lt"/>
              </a:rPr>
              <a:t>ent</a:t>
            </a:r>
            <a:r>
              <a:rPr lang="en-GB" sz="1000" dirty="0">
                <a:solidFill>
                  <a:srgbClr val="C00000"/>
                </a:solidFill>
                <a:latin typeface="+mn-lt"/>
              </a:rPr>
              <a:t> and </a:t>
            </a:r>
            <a:r>
              <a:rPr lang="en-GB" sz="1000" b="1" dirty="0">
                <a:solidFill>
                  <a:srgbClr val="C00000"/>
                </a:solidFill>
                <a:latin typeface="+mn-lt"/>
              </a:rPr>
              <a:t>–</a:t>
            </a:r>
            <a:r>
              <a:rPr lang="en-GB" sz="1000" b="1" dirty="0" err="1">
                <a:solidFill>
                  <a:srgbClr val="C00000"/>
                </a:solidFill>
                <a:latin typeface="+mn-lt"/>
              </a:rPr>
              <a:t>ance</a:t>
            </a:r>
            <a:r>
              <a:rPr lang="en-GB" sz="1000" b="1" dirty="0">
                <a:solidFill>
                  <a:srgbClr val="C00000"/>
                </a:solidFill>
                <a:latin typeface="+mn-lt"/>
              </a:rPr>
              <a:t>/-</a:t>
            </a:r>
            <a:r>
              <a:rPr lang="en-GB" sz="1000" b="1" dirty="0" err="1">
                <a:solidFill>
                  <a:srgbClr val="C00000"/>
                </a:solidFill>
                <a:latin typeface="+mn-lt"/>
              </a:rPr>
              <a:t>ence</a:t>
            </a:r>
            <a:r>
              <a:rPr lang="en-GB" sz="1000" dirty="0">
                <a:solidFill>
                  <a:srgbClr val="C00000"/>
                </a:solidFill>
                <a:latin typeface="+mn-lt"/>
              </a:rPr>
              <a:t> are also very tricky.		</a:t>
            </a:r>
          </a:p>
          <a:p>
            <a:r>
              <a:rPr lang="en-GB" sz="1000" dirty="0">
                <a:solidFill>
                  <a:srgbClr val="C00000"/>
                </a:solidFill>
                <a:latin typeface="+mn-lt"/>
              </a:rPr>
              <a:t>P</a:t>
            </a:r>
            <a:r>
              <a:rPr lang="en-GB" sz="1000" dirty="0" smtClean="0">
                <a:solidFill>
                  <a:srgbClr val="C00000"/>
                </a:solidFill>
                <a:latin typeface="+mn-lt"/>
              </a:rPr>
              <a:t>eople </a:t>
            </a:r>
            <a:r>
              <a:rPr lang="en-GB" sz="1000" dirty="0">
                <a:solidFill>
                  <a:srgbClr val="C00000"/>
                </a:solidFill>
                <a:latin typeface="+mn-lt"/>
              </a:rPr>
              <a:t>are usually –ant.  </a:t>
            </a:r>
          </a:p>
          <a:p>
            <a:r>
              <a:rPr lang="en-GB" sz="1000" dirty="0" smtClean="0">
                <a:solidFill>
                  <a:srgbClr val="C00000"/>
                </a:solidFill>
                <a:latin typeface="+mn-lt"/>
              </a:rPr>
              <a:t>e.g</a:t>
            </a:r>
            <a:r>
              <a:rPr lang="en-GB" sz="1000" dirty="0">
                <a:solidFill>
                  <a:srgbClr val="C00000"/>
                </a:solidFill>
                <a:latin typeface="+mn-lt"/>
              </a:rPr>
              <a:t>.	sergeant, attendant			</a:t>
            </a:r>
          </a:p>
          <a:p>
            <a:r>
              <a:rPr lang="en-GB" sz="1000" dirty="0">
                <a:solidFill>
                  <a:srgbClr val="C00000"/>
                </a:solidFill>
                <a:latin typeface="+mn-lt"/>
              </a:rPr>
              <a:t> </a:t>
            </a:r>
          </a:p>
          <a:p>
            <a:r>
              <a:rPr lang="en-GB" sz="1000" dirty="0">
                <a:solidFill>
                  <a:srgbClr val="C00000"/>
                </a:solidFill>
                <a:latin typeface="+mn-lt"/>
              </a:rPr>
              <a:t>Nouns from verbs are usually –</a:t>
            </a:r>
            <a:r>
              <a:rPr lang="en-GB" sz="1000" dirty="0" err="1">
                <a:solidFill>
                  <a:srgbClr val="C00000"/>
                </a:solidFill>
                <a:latin typeface="+mn-lt"/>
              </a:rPr>
              <a:t>ance</a:t>
            </a:r>
            <a:endParaRPr lang="en-GB" sz="1000" dirty="0">
              <a:solidFill>
                <a:srgbClr val="C00000"/>
              </a:solidFill>
              <a:latin typeface="+mn-lt"/>
            </a:endParaRPr>
          </a:p>
          <a:p>
            <a:r>
              <a:rPr lang="en-GB" sz="1000" dirty="0" smtClean="0">
                <a:solidFill>
                  <a:srgbClr val="C00000"/>
                </a:solidFill>
                <a:latin typeface="+mn-lt"/>
              </a:rPr>
              <a:t>e.g. appearance</a:t>
            </a:r>
            <a:r>
              <a:rPr lang="en-GB" sz="1000" dirty="0">
                <a:solidFill>
                  <a:srgbClr val="C00000"/>
                </a:solidFill>
                <a:latin typeface="+mn-lt"/>
              </a:rPr>
              <a:t>, reliance, attendance</a:t>
            </a:r>
          </a:p>
          <a:p>
            <a:r>
              <a:rPr lang="en-GB" sz="1000" dirty="0">
                <a:solidFill>
                  <a:srgbClr val="C00000"/>
                </a:solidFill>
                <a:latin typeface="+mn-lt"/>
              </a:rPr>
              <a:t> </a:t>
            </a:r>
          </a:p>
          <a:p>
            <a:r>
              <a:rPr lang="en-GB" sz="1000" dirty="0">
                <a:solidFill>
                  <a:srgbClr val="C00000"/>
                </a:solidFill>
                <a:latin typeface="+mn-lt"/>
              </a:rPr>
              <a:t>Use –ant/-</a:t>
            </a:r>
            <a:r>
              <a:rPr lang="en-GB" sz="1000" dirty="0" err="1">
                <a:solidFill>
                  <a:srgbClr val="C00000"/>
                </a:solidFill>
                <a:latin typeface="+mn-lt"/>
              </a:rPr>
              <a:t>ance</a:t>
            </a:r>
            <a:r>
              <a:rPr lang="en-GB" sz="1000" dirty="0">
                <a:solidFill>
                  <a:srgbClr val="C00000"/>
                </a:solidFill>
                <a:latin typeface="+mn-lt"/>
              </a:rPr>
              <a:t> after hard c and g</a:t>
            </a:r>
          </a:p>
          <a:p>
            <a:r>
              <a:rPr lang="en-GB" sz="1000" dirty="0" smtClean="0">
                <a:solidFill>
                  <a:srgbClr val="C00000"/>
                </a:solidFill>
                <a:latin typeface="+mn-lt"/>
              </a:rPr>
              <a:t>e.g. significant</a:t>
            </a:r>
            <a:r>
              <a:rPr lang="en-GB" sz="1000" dirty="0">
                <a:solidFill>
                  <a:srgbClr val="C00000"/>
                </a:solidFill>
                <a:latin typeface="+mn-lt"/>
              </a:rPr>
              <a:t>, significance, elegant, elegance</a:t>
            </a:r>
          </a:p>
          <a:p>
            <a:r>
              <a:rPr lang="en-GB" sz="1000" dirty="0">
                <a:solidFill>
                  <a:srgbClr val="C00000"/>
                </a:solidFill>
                <a:latin typeface="+mn-lt"/>
              </a:rPr>
              <a:t> </a:t>
            </a:r>
          </a:p>
          <a:p>
            <a:r>
              <a:rPr lang="en-GB" sz="1000" dirty="0">
                <a:solidFill>
                  <a:srgbClr val="C00000"/>
                </a:solidFill>
                <a:latin typeface="+mn-lt"/>
              </a:rPr>
              <a:t>Use –</a:t>
            </a:r>
            <a:r>
              <a:rPr lang="en-GB" sz="1000" dirty="0" err="1">
                <a:solidFill>
                  <a:srgbClr val="C00000"/>
                </a:solidFill>
                <a:latin typeface="+mn-lt"/>
              </a:rPr>
              <a:t>ent</a:t>
            </a:r>
            <a:r>
              <a:rPr lang="en-GB" sz="1000" dirty="0">
                <a:solidFill>
                  <a:srgbClr val="C00000"/>
                </a:solidFill>
                <a:latin typeface="+mn-lt"/>
              </a:rPr>
              <a:t>/-</a:t>
            </a:r>
            <a:r>
              <a:rPr lang="en-GB" sz="1000" dirty="0" err="1">
                <a:solidFill>
                  <a:srgbClr val="C00000"/>
                </a:solidFill>
                <a:latin typeface="+mn-lt"/>
              </a:rPr>
              <a:t>ence</a:t>
            </a:r>
            <a:r>
              <a:rPr lang="en-GB" sz="1000" dirty="0">
                <a:solidFill>
                  <a:srgbClr val="C00000"/>
                </a:solidFill>
                <a:latin typeface="+mn-lt"/>
              </a:rPr>
              <a:t> after soft c and g</a:t>
            </a:r>
          </a:p>
          <a:p>
            <a:r>
              <a:rPr lang="en-GB" sz="1000" dirty="0" err="1" smtClean="0">
                <a:solidFill>
                  <a:srgbClr val="C00000"/>
                </a:solidFill>
                <a:latin typeface="+mn-lt"/>
              </a:rPr>
              <a:t>e.g</a:t>
            </a:r>
            <a:r>
              <a:rPr lang="en-GB" sz="1000" dirty="0" smtClean="0">
                <a:solidFill>
                  <a:srgbClr val="C00000"/>
                </a:solidFill>
                <a:latin typeface="+mn-lt"/>
              </a:rPr>
              <a:t> innocent</a:t>
            </a:r>
            <a:r>
              <a:rPr lang="en-GB" sz="1000" dirty="0">
                <a:solidFill>
                  <a:srgbClr val="C00000"/>
                </a:solidFill>
                <a:latin typeface="+mn-lt"/>
              </a:rPr>
              <a:t>, innocence, intelligent, intelligence</a:t>
            </a:r>
          </a:p>
          <a:p>
            <a:r>
              <a:rPr lang="en-GB" sz="1000" dirty="0">
                <a:solidFill>
                  <a:srgbClr val="C00000"/>
                </a:solidFill>
                <a:latin typeface="+mn-lt"/>
              </a:rPr>
              <a:t> </a:t>
            </a:r>
          </a:p>
          <a:p>
            <a:r>
              <a:rPr lang="en-GB" sz="1000" dirty="0">
                <a:solidFill>
                  <a:srgbClr val="C00000"/>
                </a:solidFill>
                <a:latin typeface="+mn-lt"/>
              </a:rPr>
              <a:t>Use –</a:t>
            </a:r>
            <a:r>
              <a:rPr lang="en-GB" sz="1000" dirty="0" err="1">
                <a:solidFill>
                  <a:srgbClr val="C00000"/>
                </a:solidFill>
                <a:latin typeface="+mn-lt"/>
              </a:rPr>
              <a:t>ent</a:t>
            </a:r>
            <a:r>
              <a:rPr lang="en-GB" sz="1000" dirty="0">
                <a:solidFill>
                  <a:srgbClr val="C00000"/>
                </a:solidFill>
                <a:latin typeface="+mn-lt"/>
              </a:rPr>
              <a:t>/-</a:t>
            </a:r>
            <a:r>
              <a:rPr lang="en-GB" sz="1000" dirty="0" err="1">
                <a:solidFill>
                  <a:srgbClr val="C00000"/>
                </a:solidFill>
                <a:latin typeface="+mn-lt"/>
              </a:rPr>
              <a:t>ence</a:t>
            </a:r>
            <a:r>
              <a:rPr lang="en-GB" sz="1000" dirty="0">
                <a:solidFill>
                  <a:srgbClr val="C00000"/>
                </a:solidFill>
                <a:latin typeface="+mn-lt"/>
              </a:rPr>
              <a:t> after words ending in –</a:t>
            </a:r>
            <a:r>
              <a:rPr lang="en-GB" sz="1000" dirty="0" err="1">
                <a:solidFill>
                  <a:srgbClr val="C00000"/>
                </a:solidFill>
                <a:latin typeface="+mn-lt"/>
              </a:rPr>
              <a:t>i</a:t>
            </a:r>
            <a:endParaRPr lang="en-GB" sz="1000" dirty="0">
              <a:solidFill>
                <a:srgbClr val="C00000"/>
              </a:solidFill>
              <a:latin typeface="+mn-lt"/>
            </a:endParaRPr>
          </a:p>
          <a:p>
            <a:r>
              <a:rPr lang="en-GB" sz="1000" dirty="0" smtClean="0">
                <a:solidFill>
                  <a:srgbClr val="C00000"/>
                </a:solidFill>
                <a:latin typeface="+mn-lt"/>
              </a:rPr>
              <a:t>e.g</a:t>
            </a:r>
            <a:r>
              <a:rPr lang="en-GB" sz="1000" dirty="0">
                <a:solidFill>
                  <a:srgbClr val="C00000"/>
                </a:solidFill>
                <a:latin typeface="+mn-lt"/>
              </a:rPr>
              <a:t>. audience, obedient, obedience.</a:t>
            </a:r>
          </a:p>
          <a:p>
            <a:endParaRPr lang="en-GB" sz="1000" dirty="0">
              <a:solidFill>
                <a:srgbClr val="C00000"/>
              </a:solidFill>
              <a:effectLst/>
              <a:latin typeface="+mn-lt"/>
              <a:ea typeface="Times New Roman" panose="02020603050405020304" pitchFamily="18" charset="0"/>
            </a:endParaRPr>
          </a:p>
        </p:txBody>
      </p:sp>
    </p:spTree>
    <p:extLst>
      <p:ext uri="{BB962C8B-B14F-4D97-AF65-F5344CB8AC3E}">
        <p14:creationId xmlns:p14="http://schemas.microsoft.com/office/powerpoint/2010/main" val="2596510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692696"/>
            <a:ext cx="4824536" cy="2277547"/>
          </a:xfrm>
          <a:prstGeom prst="rect">
            <a:avLst/>
          </a:prstGeom>
        </p:spPr>
        <p:txBody>
          <a:bodyPr wrap="square">
            <a:spAutoFit/>
          </a:bodyPr>
          <a:lstStyle/>
          <a:p>
            <a:pPr>
              <a:spcAft>
                <a:spcPts val="0"/>
              </a:spcAft>
            </a:pPr>
            <a:r>
              <a:rPr lang="en-GB" sz="1400" b="1" dirty="0" smtClean="0">
                <a:solidFill>
                  <a:srgbClr val="C00000"/>
                </a:solidFill>
                <a:latin typeface="+mn-lt"/>
                <a:ea typeface="Times New Roman" panose="02020603050405020304" pitchFamily="18" charset="0"/>
                <a:cs typeface="Comic Sans MS" panose="030F0702030302020204" pitchFamily="66" charset="0"/>
              </a:rPr>
              <a:t>Task   </a:t>
            </a:r>
            <a:endParaRPr lang="en-GB" sz="1400" dirty="0">
              <a:solidFill>
                <a:srgbClr val="C00000"/>
              </a:solidFill>
              <a:latin typeface="+mn-lt"/>
              <a:ea typeface="Times New Roman" panose="02020603050405020304" pitchFamily="18" charset="0"/>
            </a:endParaRPr>
          </a:p>
          <a:p>
            <a:pPr>
              <a:spcAft>
                <a:spcPts val="0"/>
              </a:spcAft>
            </a:pPr>
            <a:r>
              <a:rPr lang="en-GB" sz="1000" b="1" dirty="0">
                <a:solidFill>
                  <a:srgbClr val="C00000"/>
                </a:solidFill>
                <a:latin typeface="+mn-lt"/>
                <a:ea typeface="Times New Roman" panose="02020603050405020304" pitchFamily="18" charset="0"/>
                <a:cs typeface="Comic Sans MS" panose="030F0702030302020204" pitchFamily="66" charset="0"/>
              </a:rPr>
              <a:t> </a:t>
            </a:r>
            <a:endParaRPr lang="en-GB" sz="1000" dirty="0">
              <a:solidFill>
                <a:srgbClr val="C00000"/>
              </a:solidFill>
              <a:latin typeface="+mn-lt"/>
              <a:ea typeface="Times New Roman" panose="02020603050405020304" pitchFamily="18" charset="0"/>
            </a:endParaRPr>
          </a:p>
          <a:p>
            <a:r>
              <a:rPr lang="en-GB" dirty="0">
                <a:solidFill>
                  <a:srgbClr val="6600FF"/>
                </a:solidFill>
                <a:latin typeface="+mn-lt"/>
              </a:rPr>
              <a:t>waste + full </a:t>
            </a:r>
            <a:r>
              <a:rPr lang="en-GB" dirty="0" smtClean="0">
                <a:solidFill>
                  <a:srgbClr val="6600FF"/>
                </a:solidFill>
                <a:latin typeface="+mn-lt"/>
              </a:rPr>
              <a:t>= wasteful </a:t>
            </a:r>
            <a:r>
              <a:rPr lang="en-GB" dirty="0">
                <a:solidFill>
                  <a:srgbClr val="6600FF"/>
                </a:solidFill>
                <a:latin typeface="+mn-lt"/>
              </a:rPr>
              <a:t>	</a:t>
            </a:r>
            <a:endParaRPr lang="en-GB" dirty="0">
              <a:solidFill>
                <a:srgbClr val="6600FF"/>
              </a:solidFill>
              <a:latin typeface="+mn-lt"/>
            </a:endParaRPr>
          </a:p>
          <a:p>
            <a:r>
              <a:rPr lang="en-GB" dirty="0" smtClean="0">
                <a:solidFill>
                  <a:srgbClr val="6600FF"/>
                </a:solidFill>
                <a:latin typeface="+mn-lt"/>
              </a:rPr>
              <a:t>spiteful </a:t>
            </a:r>
            <a:r>
              <a:rPr lang="en-GB" dirty="0">
                <a:solidFill>
                  <a:srgbClr val="6600FF"/>
                </a:solidFill>
                <a:latin typeface="+mn-lt"/>
              </a:rPr>
              <a:t>+ </a:t>
            </a:r>
            <a:r>
              <a:rPr lang="en-GB" dirty="0" err="1">
                <a:solidFill>
                  <a:srgbClr val="6600FF"/>
                </a:solidFill>
                <a:latin typeface="+mn-lt"/>
              </a:rPr>
              <a:t>ly</a:t>
            </a:r>
            <a:r>
              <a:rPr lang="en-GB" dirty="0">
                <a:solidFill>
                  <a:srgbClr val="6600FF"/>
                </a:solidFill>
                <a:latin typeface="+mn-lt"/>
              </a:rPr>
              <a:t> </a:t>
            </a:r>
            <a:r>
              <a:rPr lang="en-GB" dirty="0" smtClean="0">
                <a:solidFill>
                  <a:srgbClr val="6600FF"/>
                </a:solidFill>
                <a:latin typeface="+mn-lt"/>
              </a:rPr>
              <a:t>= spitefully </a:t>
            </a:r>
            <a:endParaRPr lang="en-GB" dirty="0">
              <a:solidFill>
                <a:srgbClr val="6600FF"/>
              </a:solidFill>
              <a:latin typeface="+mn-lt"/>
            </a:endParaRPr>
          </a:p>
          <a:p>
            <a:r>
              <a:rPr lang="en-GB" dirty="0">
                <a:solidFill>
                  <a:srgbClr val="6600FF"/>
                </a:solidFill>
                <a:latin typeface="+mn-lt"/>
              </a:rPr>
              <a:t>hope + full </a:t>
            </a:r>
            <a:r>
              <a:rPr lang="en-GB" dirty="0" smtClean="0">
                <a:solidFill>
                  <a:srgbClr val="6600FF"/>
                </a:solidFill>
                <a:latin typeface="+mn-lt"/>
              </a:rPr>
              <a:t>= hopeful  </a:t>
            </a:r>
            <a:r>
              <a:rPr lang="en-GB" dirty="0">
                <a:solidFill>
                  <a:srgbClr val="6600FF"/>
                </a:solidFill>
                <a:latin typeface="+mn-lt"/>
              </a:rPr>
              <a:t>			</a:t>
            </a:r>
            <a:endParaRPr lang="en-GB" dirty="0" smtClean="0">
              <a:solidFill>
                <a:srgbClr val="6600FF"/>
              </a:solidFill>
              <a:latin typeface="+mn-lt"/>
            </a:endParaRPr>
          </a:p>
          <a:p>
            <a:r>
              <a:rPr lang="en-GB" dirty="0" smtClean="0">
                <a:solidFill>
                  <a:srgbClr val="6600FF"/>
                </a:solidFill>
                <a:latin typeface="+mn-lt"/>
              </a:rPr>
              <a:t>practical </a:t>
            </a:r>
            <a:r>
              <a:rPr lang="en-GB" dirty="0">
                <a:solidFill>
                  <a:srgbClr val="6600FF"/>
                </a:solidFill>
                <a:latin typeface="+mn-lt"/>
              </a:rPr>
              <a:t>+ </a:t>
            </a:r>
            <a:r>
              <a:rPr lang="en-GB" dirty="0" err="1">
                <a:solidFill>
                  <a:srgbClr val="6600FF"/>
                </a:solidFill>
                <a:latin typeface="+mn-lt"/>
              </a:rPr>
              <a:t>ly</a:t>
            </a:r>
            <a:r>
              <a:rPr lang="en-GB" dirty="0">
                <a:solidFill>
                  <a:srgbClr val="6600FF"/>
                </a:solidFill>
                <a:latin typeface="+mn-lt"/>
              </a:rPr>
              <a:t> </a:t>
            </a:r>
            <a:r>
              <a:rPr lang="en-GB" dirty="0" smtClean="0">
                <a:solidFill>
                  <a:srgbClr val="6600FF"/>
                </a:solidFill>
                <a:latin typeface="+mn-lt"/>
              </a:rPr>
              <a:t>= practically </a:t>
            </a:r>
            <a:endParaRPr lang="en-GB" dirty="0">
              <a:solidFill>
                <a:srgbClr val="6600FF"/>
              </a:solidFill>
              <a:latin typeface="+mn-lt"/>
            </a:endParaRPr>
          </a:p>
          <a:p>
            <a:r>
              <a:rPr lang="en-GB" dirty="0">
                <a:solidFill>
                  <a:srgbClr val="6600FF"/>
                </a:solidFill>
                <a:latin typeface="+mn-lt"/>
              </a:rPr>
              <a:t>sorrow + full </a:t>
            </a:r>
            <a:r>
              <a:rPr lang="en-GB" dirty="0" smtClean="0">
                <a:solidFill>
                  <a:srgbClr val="6600FF"/>
                </a:solidFill>
                <a:latin typeface="+mn-lt"/>
              </a:rPr>
              <a:t>= sorrowful </a:t>
            </a:r>
            <a:r>
              <a:rPr lang="en-GB" dirty="0">
                <a:solidFill>
                  <a:srgbClr val="6600FF"/>
                </a:solidFill>
                <a:latin typeface="+mn-lt"/>
              </a:rPr>
              <a:t>		</a:t>
            </a:r>
            <a:endParaRPr lang="en-GB" dirty="0" smtClean="0">
              <a:solidFill>
                <a:srgbClr val="6600FF"/>
              </a:solidFill>
              <a:latin typeface="+mn-lt"/>
            </a:endParaRPr>
          </a:p>
          <a:p>
            <a:r>
              <a:rPr lang="en-GB" dirty="0" smtClean="0">
                <a:solidFill>
                  <a:srgbClr val="6600FF"/>
                </a:solidFill>
                <a:latin typeface="+mn-lt"/>
              </a:rPr>
              <a:t>sincere </a:t>
            </a:r>
            <a:r>
              <a:rPr lang="en-GB" dirty="0">
                <a:solidFill>
                  <a:srgbClr val="6600FF"/>
                </a:solidFill>
                <a:latin typeface="+mn-lt"/>
              </a:rPr>
              <a:t>+ </a:t>
            </a:r>
            <a:r>
              <a:rPr lang="en-GB" dirty="0" err="1">
                <a:solidFill>
                  <a:srgbClr val="6600FF"/>
                </a:solidFill>
                <a:latin typeface="+mn-lt"/>
              </a:rPr>
              <a:t>ly</a:t>
            </a:r>
            <a:r>
              <a:rPr lang="en-GB" dirty="0">
                <a:solidFill>
                  <a:srgbClr val="6600FF"/>
                </a:solidFill>
                <a:latin typeface="+mn-lt"/>
              </a:rPr>
              <a:t> </a:t>
            </a:r>
            <a:r>
              <a:rPr lang="en-GB" dirty="0" smtClean="0">
                <a:solidFill>
                  <a:srgbClr val="6600FF"/>
                </a:solidFill>
                <a:latin typeface="+mn-lt"/>
              </a:rPr>
              <a:t>= sincerely </a:t>
            </a:r>
            <a:endParaRPr lang="en-GB" dirty="0">
              <a:solidFill>
                <a:srgbClr val="6600FF"/>
              </a:solidFill>
              <a:latin typeface="+mn-lt"/>
            </a:endParaRPr>
          </a:p>
          <a:p>
            <a:endParaRPr lang="en-GB" sz="1000" dirty="0">
              <a:solidFill>
                <a:srgbClr val="C00000"/>
              </a:solidFill>
              <a:effectLst/>
              <a:latin typeface="+mn-lt"/>
              <a:ea typeface="Times New Roman" panose="02020603050405020304" pitchFamily="18" charset="0"/>
            </a:endParaRPr>
          </a:p>
        </p:txBody>
      </p:sp>
    </p:spTree>
    <p:extLst>
      <p:ext uri="{BB962C8B-B14F-4D97-AF65-F5344CB8AC3E}">
        <p14:creationId xmlns:p14="http://schemas.microsoft.com/office/powerpoint/2010/main" val="2229064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95736" y="188640"/>
            <a:ext cx="3877985"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600" b="1"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en-GB" altLang="en-US" sz="1600" b="1" dirty="0" smtClean="0">
                <a:solidFill>
                  <a:srgbClr val="C00000"/>
                </a:solidFill>
                <a:latin typeface="+mn-lt"/>
                <a:ea typeface="Times New Roman" panose="02020603050405020304" pitchFamily="18" charset="0"/>
                <a:cs typeface="Comic Sans MS" panose="030F0702030302020204" pitchFamily="66" charset="0"/>
              </a:rPr>
              <a:t>Task </a:t>
            </a:r>
            <a:endParaRPr lang="en-GB" altLang="en-US" sz="1600" b="1" dirty="0">
              <a:solidFill>
                <a:srgbClr val="C00000"/>
              </a:solidFill>
              <a:latin typeface="+mn-lt"/>
              <a:ea typeface="Times New Roman" panose="02020603050405020304" pitchFamily="18" charset="0"/>
              <a:cs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1600" b="1"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Add –ant, -</a:t>
            </a:r>
            <a:r>
              <a:rPr kumimoji="0" lang="en-GB" altLang="en-US" sz="1600" b="1" i="0" u="none" strike="noStrike" cap="none" normalizeH="0" baseline="0" dirty="0" err="1" smtClean="0">
                <a:ln>
                  <a:noFill/>
                </a:ln>
                <a:solidFill>
                  <a:srgbClr val="C00000"/>
                </a:solidFill>
                <a:effectLst/>
                <a:latin typeface="+mn-lt"/>
                <a:ea typeface="Times New Roman" panose="02020603050405020304" pitchFamily="18" charset="0"/>
                <a:cs typeface="Comic Sans MS" panose="030F0702030302020204" pitchFamily="66" charset="0"/>
              </a:rPr>
              <a:t>ent</a:t>
            </a:r>
            <a:r>
              <a:rPr kumimoji="0" lang="en-GB" altLang="en-US" sz="1600" b="1"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 -</a:t>
            </a:r>
            <a:r>
              <a:rPr kumimoji="0" lang="en-GB" altLang="en-US" sz="1600" b="1" i="0" u="none" strike="noStrike" cap="none" normalizeH="0" baseline="0" dirty="0" err="1" smtClean="0">
                <a:ln>
                  <a:noFill/>
                </a:ln>
                <a:solidFill>
                  <a:srgbClr val="C00000"/>
                </a:solidFill>
                <a:effectLst/>
                <a:latin typeface="+mn-lt"/>
                <a:ea typeface="Times New Roman" panose="02020603050405020304" pitchFamily="18" charset="0"/>
                <a:cs typeface="Comic Sans MS" panose="030F0702030302020204" pitchFamily="66" charset="0"/>
              </a:rPr>
              <a:t>ance</a:t>
            </a:r>
            <a:r>
              <a:rPr kumimoji="0" lang="en-GB" altLang="en-US" sz="1600" b="1"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 or –</a:t>
            </a:r>
            <a:r>
              <a:rPr kumimoji="0" lang="en-GB" altLang="en-US" sz="1600" b="1" i="0" u="none" strike="noStrike" cap="none" normalizeH="0" baseline="0" dirty="0" err="1" smtClean="0">
                <a:ln>
                  <a:noFill/>
                </a:ln>
                <a:solidFill>
                  <a:srgbClr val="C00000"/>
                </a:solidFill>
                <a:effectLst/>
                <a:latin typeface="+mn-lt"/>
                <a:ea typeface="Times New Roman" panose="02020603050405020304" pitchFamily="18" charset="0"/>
                <a:cs typeface="Comic Sans MS" panose="030F0702030302020204" pitchFamily="66" charset="0"/>
              </a:rPr>
              <a:t>ence</a:t>
            </a:r>
            <a:endParaRPr kumimoji="0" lang="en-GB" altLang="en-US" sz="1600" b="1"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lang="en-GB" altLang="en-US" sz="1600" dirty="0">
              <a:solidFill>
                <a:srgbClr val="C00000"/>
              </a:solidFill>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Different</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0" i="0" u="none" strike="noStrike" cap="none" normalizeH="0" baseline="0" dirty="0" err="1" smtClean="0">
                <a:ln>
                  <a:noFill/>
                </a:ln>
                <a:solidFill>
                  <a:srgbClr val="6600FF"/>
                </a:solidFill>
                <a:effectLst/>
                <a:latin typeface="+mn-lt"/>
                <a:ea typeface="Times New Roman" panose="02020603050405020304" pitchFamily="18" charset="0"/>
                <a:cs typeface="Comic Sans MS" panose="030F0702030302020204" pitchFamily="66" charset="0"/>
              </a:rPr>
              <a:t>recipie</a:t>
            </a:r>
            <a:r>
              <a:rPr lang="en-GB" altLang="en-US" sz="1600" dirty="0" err="1" smtClean="0">
                <a:solidFill>
                  <a:srgbClr val="6600FF"/>
                </a:solidFill>
                <a:latin typeface="+mn-lt"/>
                <a:ea typeface="Times New Roman" panose="02020603050405020304" pitchFamily="18" charset="0"/>
                <a:cs typeface="Comic Sans MS" panose="030F0702030302020204" pitchFamily="66" charset="0"/>
              </a:rPr>
              <a:t>s</a:t>
            </a:r>
            <a:endParaRPr lang="en-GB" altLang="en-US" sz="1600" dirty="0">
              <a:solidFill>
                <a:srgbClr val="6600FF"/>
              </a:solidFill>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Sufficient</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i</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nformation</a:t>
            </a:r>
            <a:endParaRPr lang="en-GB" altLang="en-US" sz="1600" dirty="0">
              <a:solidFill>
                <a:srgbClr val="6600FF"/>
              </a:solidFill>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Innocent</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victims</a:t>
            </a:r>
            <a:endParaRPr lang="en-GB" altLang="en-US" sz="1600" dirty="0">
              <a:solidFill>
                <a:srgbClr val="6600FF"/>
              </a:solidFill>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Ignorant</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behaviour</a:t>
            </a:r>
            <a:endParaRPr kumimoji="0" lang="en-GB" altLang="en-US" sz="1600" b="0" i="0" u="none" strike="noStrike" cap="none" normalizeH="0" baseline="0" dirty="0" smtClean="0">
              <a:ln>
                <a:noFill/>
              </a:ln>
              <a:solidFill>
                <a:srgbClr val="6600FF"/>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lang="en-GB" altLang="en-US" sz="1600" dirty="0" smtClean="0">
                <a:solidFill>
                  <a:srgbClr val="6600FF"/>
                </a:solidFill>
                <a:latin typeface="+mn-lt"/>
                <a:ea typeface="Times New Roman" panose="02020603050405020304" pitchFamily="18" charset="0"/>
                <a:cs typeface="Comic Sans MS" panose="030F0702030302020204" pitchFamily="66" charset="0"/>
              </a:rPr>
              <a:t>A r</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adiant</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smile</a:t>
            </a:r>
            <a:endParaRPr kumimoji="0" lang="en-GB" altLang="en-US" sz="1600" b="0" i="0" u="none" strike="noStrike" cap="none" normalizeH="0" baseline="0" dirty="0" smtClean="0">
              <a:ln>
                <a:noFill/>
              </a:ln>
              <a:solidFill>
                <a:srgbClr val="6600FF"/>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lang="en-GB" altLang="en-US" sz="1600" dirty="0">
                <a:solidFill>
                  <a:srgbClr val="6600FF"/>
                </a:solidFill>
                <a:latin typeface="+mn-lt"/>
                <a:ea typeface="Times New Roman" panose="02020603050405020304" pitchFamily="18" charset="0"/>
                <a:cs typeface="Comic Sans MS" panose="030F0702030302020204" pitchFamily="66" charset="0"/>
              </a:rPr>
              <a:t>N</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eat appearance</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endParaRPr kumimoji="0" lang="en-GB" altLang="en-US" sz="1600" b="0" i="0" u="none" strike="noStrike" cap="none" normalizeH="0" baseline="0" dirty="0" smtClean="0">
              <a:ln>
                <a:noFill/>
              </a:ln>
              <a:solidFill>
                <a:srgbClr val="6600FF"/>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Garden of Remembr</a:t>
            </a:r>
            <a:r>
              <a:rPr lang="en-GB" altLang="en-US" sz="1600" dirty="0" smtClean="0">
                <a:solidFill>
                  <a:srgbClr val="6600FF"/>
                </a:solidFill>
                <a:latin typeface="+mn-lt"/>
                <a:ea typeface="Times New Roman" panose="02020603050405020304" pitchFamily="18" charset="0"/>
                <a:cs typeface="Comic Sans MS" panose="030F0702030302020204" pitchFamily="66" charset="0"/>
              </a:rPr>
              <a:t>ance </a:t>
            </a:r>
            <a:endParaRPr lang="en-GB" altLang="en-US" sz="1600" dirty="0">
              <a:solidFill>
                <a:srgbClr val="6600FF"/>
              </a:solidFill>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Frequent</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interruptions</a:t>
            </a:r>
            <a:endParaRPr lang="en-GB" altLang="en-US" sz="1600" dirty="0">
              <a:solidFill>
                <a:srgbClr val="6600FF"/>
              </a:solidFill>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lang="en-GB" altLang="en-US" sz="1600" dirty="0">
                <a:solidFill>
                  <a:srgbClr val="6600FF"/>
                </a:solidFill>
                <a:latin typeface="+mn-lt"/>
                <a:ea typeface="Times New Roman" panose="02020603050405020304" pitchFamily="18" charset="0"/>
                <a:cs typeface="Comic Sans MS" panose="030F0702030302020204" pitchFamily="66" charset="0"/>
              </a:rPr>
              <a:t>A</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dolescent readers</a:t>
            </a:r>
            <a:endParaRPr kumimoji="0" lang="en-GB" altLang="en-US" sz="1600" b="0" i="0" u="none" strike="noStrike" cap="none" normalizeH="0" baseline="0" dirty="0" smtClean="0">
              <a:ln>
                <a:noFill/>
              </a:ln>
              <a:solidFill>
                <a:srgbClr val="6600FF"/>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Intelligent</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comments</a:t>
            </a:r>
            <a:endParaRPr kumimoji="0" lang="en-GB" altLang="en-US" sz="1600" b="0" i="0" u="none" strike="noStrike" cap="none" normalizeH="0" baseline="0" dirty="0" smtClean="0">
              <a:ln>
                <a:noFill/>
              </a:ln>
              <a:solidFill>
                <a:srgbClr val="6600FF"/>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Significant</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looks</a:t>
            </a:r>
            <a:endParaRPr kumimoji="0" lang="en-GB" altLang="en-US" sz="1600" b="0" i="0" u="none" strike="noStrike" cap="none" normalizeH="0" baseline="0" dirty="0" smtClean="0">
              <a:ln>
                <a:noFill/>
              </a:ln>
              <a:solidFill>
                <a:srgbClr val="6600FF"/>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mysterious disappearance </a:t>
            </a:r>
            <a:endParaRPr kumimoji="0" lang="en-GB" altLang="en-US" sz="1600" b="0" i="0" u="none" strike="noStrike" cap="none" normalizeH="0" baseline="0" dirty="0" smtClean="0">
              <a:ln>
                <a:noFill/>
              </a:ln>
              <a:solidFill>
                <a:srgbClr val="6600FF"/>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Insurance</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policy</a:t>
            </a:r>
            <a:endParaRPr kumimoji="0" lang="en-GB" altLang="en-US" sz="1600" b="0" i="0" u="none" strike="noStrike" cap="none" normalizeH="0" baseline="0" dirty="0" smtClean="0">
              <a:ln>
                <a:noFill/>
              </a:ln>
              <a:solidFill>
                <a:srgbClr val="6600FF"/>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Arrogant</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behaviour</a:t>
            </a:r>
            <a:endParaRPr kumimoji="0" lang="en-GB" altLang="en-US" sz="1600" b="0" i="0" u="none" strike="noStrike" cap="none" normalizeH="0" baseline="0" dirty="0" smtClean="0">
              <a:ln>
                <a:noFill/>
              </a:ln>
              <a:solidFill>
                <a:srgbClr val="6600FF"/>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Lenient</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sentence</a:t>
            </a:r>
            <a:endParaRPr kumimoji="0" lang="en-GB" altLang="en-US" sz="1600" b="0" i="0" u="none" strike="noStrike" cap="none" normalizeH="0" baseline="0" dirty="0" smtClean="0">
              <a:ln>
                <a:noFill/>
              </a:ln>
              <a:solidFill>
                <a:srgbClr val="6600FF"/>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Extravagant</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gift</a:t>
            </a:r>
            <a:endParaRPr kumimoji="0" lang="en-GB" altLang="en-US" sz="1600" b="0" i="0" u="none" strike="noStrike" cap="none" normalizeH="0" baseline="0" dirty="0" smtClean="0">
              <a:ln>
                <a:noFill/>
              </a:ln>
              <a:solidFill>
                <a:srgbClr val="6600FF"/>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an important</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point</a:t>
            </a:r>
            <a:endParaRPr kumimoji="0" lang="en-GB" altLang="en-US" sz="1600" b="0" i="0" u="none" strike="noStrike" cap="none" normalizeH="0" baseline="0" dirty="0" smtClean="0">
              <a:ln>
                <a:noFill/>
              </a:ln>
              <a:solidFill>
                <a:srgbClr val="6600FF"/>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Persistent efforts</a:t>
            </a:r>
            <a:r>
              <a:rPr kumimoji="0" lang="en-GB" altLang="en-U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Comic Sans MS" panose="030F0702030302020204" pitchFamily="66"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4260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51720" y="461283"/>
            <a:ext cx="455438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b="1"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Task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1600" b="0"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a:t>
            </a:r>
            <a:r>
              <a:rPr kumimoji="0" lang="en-GB" altLang="en-US" sz="1600" b="1"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rPr>
              <a:t>able or –</a:t>
            </a:r>
            <a:r>
              <a:rPr kumimoji="0" lang="en-GB" altLang="en-US" sz="1600" b="1" i="0" u="none" strike="noStrike" cap="none" normalizeH="0" baseline="0" dirty="0" err="1" smtClean="0">
                <a:ln>
                  <a:noFill/>
                </a:ln>
                <a:solidFill>
                  <a:srgbClr val="C00000"/>
                </a:solidFill>
                <a:effectLst/>
                <a:latin typeface="+mn-lt"/>
                <a:ea typeface="Times New Roman" panose="02020603050405020304" pitchFamily="18" charset="0"/>
                <a:cs typeface="Comic Sans MS" panose="030F0702030302020204" pitchFamily="66" charset="0"/>
              </a:rPr>
              <a:t>ible</a:t>
            </a:r>
            <a:endParaRPr kumimoji="0" lang="en-GB" altLang="en-US" sz="1600" b="1" i="0" u="none" strike="noStrike" cap="none" normalizeH="0" baseline="0" dirty="0" smtClean="0">
              <a:ln>
                <a:noFill/>
              </a:ln>
              <a:solidFill>
                <a:srgbClr val="C00000"/>
              </a:solidFill>
              <a:effectLst/>
              <a:latin typeface="+mn-lt"/>
              <a:ea typeface="Times New Roman" panose="02020603050405020304" pitchFamily="18" charset="0"/>
              <a:cs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6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We are not responsible</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for our children’s debts.</a:t>
            </a:r>
            <a:endParaRPr kumimoji="0" lang="en-GB" altLang="en-US" sz="16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Is the Severn a navig</a:t>
            </a:r>
            <a:r>
              <a:rPr lang="en-GB" altLang="en-US" sz="1600" dirty="0" smtClean="0">
                <a:solidFill>
                  <a:srgbClr val="6600FF"/>
                </a:solidFill>
                <a:latin typeface="+mn-lt"/>
                <a:ea typeface="Times New Roman" panose="02020603050405020304" pitchFamily="18" charset="0"/>
                <a:cs typeface="Comic Sans MS" panose="030F0702030302020204" pitchFamily="66" charset="0"/>
              </a:rPr>
              <a:t>able </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river?</a:t>
            </a:r>
            <a:endParaRPr kumimoji="0" lang="en-GB" altLang="en-US" sz="16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Her whisper was clearly aud</a:t>
            </a:r>
            <a:r>
              <a:rPr lang="en-GB" altLang="en-US" sz="1600" dirty="0" smtClean="0">
                <a:solidFill>
                  <a:srgbClr val="6600FF"/>
                </a:solidFill>
                <a:latin typeface="+mn-lt"/>
                <a:ea typeface="Times New Roman" panose="02020603050405020304" pitchFamily="18" charset="0"/>
                <a:cs typeface="Comic Sans MS" panose="030F0702030302020204" pitchFamily="66" charset="0"/>
              </a:rPr>
              <a:t>ible</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t>
            </a:r>
            <a:endParaRPr kumimoji="0" lang="en-GB" altLang="en-US" sz="16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 two friends were insepar</a:t>
            </a:r>
            <a:r>
              <a:rPr lang="en-GB" altLang="en-US" sz="1600" dirty="0" smtClean="0">
                <a:solidFill>
                  <a:srgbClr val="6600FF"/>
                </a:solidFill>
                <a:latin typeface="+mn-lt"/>
                <a:ea typeface="Times New Roman" panose="02020603050405020304" pitchFamily="18" charset="0"/>
                <a:cs typeface="Comic Sans MS" panose="030F0702030302020204" pitchFamily="66" charset="0"/>
              </a:rPr>
              <a:t>able</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t>
            </a:r>
            <a:endParaRPr kumimoji="0" lang="en-GB" altLang="en-US" sz="16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 cabbage is a versatile vegetable.</a:t>
            </a:r>
            <a:endParaRPr kumimoji="0" lang="en-GB" altLang="en-US" sz="16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Charles is a sensible</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child.</a:t>
            </a:r>
            <a:endParaRPr kumimoji="0" lang="en-GB" altLang="en-US" sz="16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Your writing is almost illegible.</a:t>
            </a:r>
            <a:endParaRPr kumimoji="0" lang="en-GB" altLang="en-US" sz="16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All the equipment is easily portable.</a:t>
            </a:r>
            <a:endParaRPr kumimoji="0" lang="en-GB" altLang="en-US" sz="1600" b="0" i="0" u="none" strike="noStrike" cap="none" normalizeH="0" baseline="0" dirty="0" smtClean="0">
              <a:ln>
                <a:noFill/>
              </a:ln>
              <a:solidFill>
                <a:srgbClr val="6600FF"/>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It was an unforgettable</a:t>
            </a:r>
            <a:r>
              <a:rPr kumimoji="0" lang="en-GB" altLang="en-US" sz="1600" b="0" i="0" u="none" strike="noStrike" cap="none" normalizeH="0" dirty="0" smtClean="0">
                <a:ln>
                  <a:noFill/>
                </a:ln>
                <a:solidFill>
                  <a:srgbClr val="6600FF"/>
                </a:solidFill>
                <a:effectLst/>
                <a:latin typeface="+mn-lt"/>
                <a:ea typeface="Times New Roman" panose="02020603050405020304" pitchFamily="18" charset="0"/>
                <a:cs typeface="Comic Sans MS" panose="030F0702030302020204" pitchFamily="66" charset="0"/>
              </a:rPr>
              <a:t> </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occasion.</a:t>
            </a:r>
            <a:endParaRPr lang="en-GB" altLang="en-US" sz="1600" dirty="0">
              <a:solidFill>
                <a:srgbClr val="6600FF"/>
              </a:solidFill>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The doctor says an operation is not advis</a:t>
            </a:r>
            <a:r>
              <a:rPr lang="en-GB" altLang="en-US" sz="1600" dirty="0" smtClean="0">
                <a:solidFill>
                  <a:srgbClr val="6600FF"/>
                </a:solidFill>
                <a:latin typeface="+mn-lt"/>
                <a:ea typeface="Times New Roman" panose="02020603050405020304" pitchFamily="18" charset="0"/>
                <a:cs typeface="Comic Sans MS" panose="030F0702030302020204" pitchFamily="66" charset="0"/>
              </a:rPr>
              <a:t>able</a:t>
            </a:r>
            <a:r>
              <a:rPr kumimoji="0" lang="en-GB" altLang="en-US" sz="1600" b="0" i="0" u="none" strike="noStrike" cap="none" normalizeH="0" baseline="0" dirty="0" smtClean="0">
                <a:ln>
                  <a:noFill/>
                </a:ln>
                <a:solidFill>
                  <a:srgbClr val="6600FF"/>
                </a:solidFill>
                <a:effectLst/>
                <a:latin typeface="+mn-lt"/>
                <a:ea typeface="Times New Roman" panose="02020603050405020304" pitchFamily="18" charset="0"/>
                <a:cs typeface="Comic Sans MS" panose="030F0702030302020204" pitchFamily="66" charset="0"/>
              </a:rPr>
              <a:t>.</a:t>
            </a:r>
            <a:endParaRPr kumimoji="0" lang="en-GB" altLang="en-US" sz="1600" b="0" i="0" u="none" strike="noStrike" cap="none" normalizeH="0" baseline="0" dirty="0" smtClean="0">
              <a:ln>
                <a:noFill/>
              </a:ln>
              <a:solidFill>
                <a:srgbClr val="6600FF"/>
              </a:solidFill>
              <a:effectLst/>
              <a:latin typeface="+mn-lt"/>
            </a:endParaRPr>
          </a:p>
        </p:txBody>
      </p:sp>
    </p:spTree>
    <p:extLst>
      <p:ext uri="{BB962C8B-B14F-4D97-AF65-F5344CB8AC3E}">
        <p14:creationId xmlns:p14="http://schemas.microsoft.com/office/powerpoint/2010/main" val="1535875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chool_suppli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usiness_flight">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iness_f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_fl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_fl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_fl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_fl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_fl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_fl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_fl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_fl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_fl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_fl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_fl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53EDB37-A03C-4599-A6CE-A67D89982D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 supplies design slides</Template>
  <TotalTime>1949</TotalTime>
  <Words>3717</Words>
  <Application>Microsoft Office PowerPoint</Application>
  <PresentationFormat>On-screen Show (4:3)</PresentationFormat>
  <Paragraphs>1117</Paragraphs>
  <Slides>107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107</vt:i4>
      </vt:variant>
    </vt:vector>
  </HeadingPairs>
  <TitlesOfParts>
    <vt:vector size="116" baseType="lpstr">
      <vt:lpstr>20th Century Font</vt:lpstr>
      <vt:lpstr>Arial</vt:lpstr>
      <vt:lpstr>Arial Black</vt:lpstr>
      <vt:lpstr>Comic Sans MS</vt:lpstr>
      <vt:lpstr>Impact</vt:lpstr>
      <vt:lpstr>Symbol</vt:lpstr>
      <vt:lpstr>Tahoma</vt:lpstr>
      <vt:lpstr>Times New Roman</vt:lpstr>
      <vt:lpstr>school_supplies</vt:lpstr>
      <vt:lpstr>S1 KaL Tools for Writing Answers</vt:lpstr>
      <vt:lpstr>Nouns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Adverbs  </vt:lpstr>
      <vt:lpstr>PowerPoint Presentation</vt:lpstr>
      <vt:lpstr>PowerPoint Presentation</vt:lpstr>
      <vt:lpstr>PowerPoint Presentation</vt:lpstr>
      <vt:lpstr>PowerPoint Presentation</vt:lpstr>
      <vt:lpstr>PowerPoint Presentation</vt:lpstr>
      <vt:lpstr>PowerPoint Presentation</vt:lpstr>
      <vt:lpstr>Personal Pronouns</vt:lpstr>
      <vt:lpstr>PowerPoint Presentation</vt:lpstr>
      <vt:lpstr>PowerPoint Presentation</vt:lpstr>
      <vt:lpstr>PowerPoint Presentation</vt:lpstr>
      <vt:lpstr>The Conjunction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Connectives and Compound Words</vt:lpstr>
      <vt:lpstr>PowerPoint Presentation</vt:lpstr>
      <vt:lpstr>PowerPoint Presentation</vt:lpstr>
      <vt:lpstr>PowerPoint Presentation</vt:lpstr>
      <vt:lpstr>PowerPoint Presentation</vt:lpstr>
      <vt:lpstr>Prepositions </vt:lpstr>
      <vt:lpstr>PowerPoint Presentation</vt:lpstr>
      <vt:lpstr>PowerPoint Presentation</vt:lpstr>
      <vt:lpstr>PowerPoint Presentation</vt:lpstr>
      <vt:lpstr>Sentences, Phrases and Clauses</vt:lpstr>
      <vt:lpstr>PowerPoint Presentation</vt:lpstr>
      <vt:lpstr>PowerPoint Presentation</vt:lpstr>
      <vt:lpstr>PowerPoint Presentation</vt:lpstr>
      <vt:lpstr>PowerPoint Presentation</vt:lpstr>
      <vt:lpstr>PowerPoint Presentation</vt:lpstr>
      <vt:lpstr>PowerPoint Presentation</vt:lpstr>
      <vt:lpstr>Question and Exclamation Marks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Speech Marks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Prefixes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Plurals </vt:lpstr>
      <vt:lpstr>PowerPoint Presentation</vt:lpstr>
      <vt:lpstr>PowerPoint Presentation</vt:lpstr>
      <vt:lpstr>PowerPoint Presentation</vt:lpstr>
      <vt:lpstr>PowerPoint Presentation</vt:lpstr>
      <vt:lpstr>Paragraphs  </vt:lpstr>
      <vt:lpstr>PowerPoint Presentation</vt:lpstr>
      <vt:lpstr>PowerPoint Presentation</vt:lpstr>
    </vt:vector>
  </TitlesOfParts>
  <Company>North Lanarkshire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 COMMAS</dc:title>
  <dc:creator>Stacey Barr</dc:creator>
  <cp:keywords/>
  <cp:lastModifiedBy>Microsoft account</cp:lastModifiedBy>
  <cp:revision>153</cp:revision>
  <dcterms:created xsi:type="dcterms:W3CDTF">2014-10-01T15:15:08Z</dcterms:created>
  <dcterms:modified xsi:type="dcterms:W3CDTF">2020-04-24T02:29:53Z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TC103368129990</vt:lpwstr>
  </property>
</Properties>
</file>