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2"/>
  </p:sldMasterIdLst>
  <p:sldIdLst>
    <p:sldId id="256" r:id="rId3"/>
    <p:sldId id="317" r:id="rId4"/>
    <p:sldId id="261" r:id="rId5"/>
    <p:sldId id="318" r:id="rId6"/>
    <p:sldId id="319" r:id="rId7"/>
    <p:sldId id="320" r:id="rId8"/>
    <p:sldId id="321" r:id="rId9"/>
    <p:sldId id="326" r:id="rId10"/>
    <p:sldId id="327" r:id="rId11"/>
    <p:sldId id="328" r:id="rId12"/>
    <p:sldId id="330" r:id="rId13"/>
    <p:sldId id="331" r:id="rId14"/>
    <p:sldId id="332" r:id="rId15"/>
    <p:sldId id="333" r:id="rId16"/>
    <p:sldId id="329" r:id="rId17"/>
    <p:sldId id="322" r:id="rId18"/>
    <p:sldId id="323" r:id="rId19"/>
    <p:sldId id="324" r:id="rId20"/>
    <p:sldId id="325" r:id="rId21"/>
    <p:sldId id="334" r:id="rId22"/>
    <p:sldId id="335" r:id="rId23"/>
    <p:sldId id="336" r:id="rId24"/>
    <p:sldId id="338" r:id="rId25"/>
    <p:sldId id="339" r:id="rId26"/>
    <p:sldId id="340" r:id="rId27"/>
    <p:sldId id="341" r:id="rId28"/>
    <p:sldId id="342" r:id="rId29"/>
    <p:sldId id="343" r:id="rId30"/>
    <p:sldId id="344" r:id="rId31"/>
    <p:sldId id="345" r:id="rId32"/>
    <p:sldId id="346" r:id="rId33"/>
    <p:sldId id="347" r:id="rId34"/>
    <p:sldId id="348" r:id="rId35"/>
    <p:sldId id="349" r:id="rId36"/>
    <p:sldId id="350" r:id="rId37"/>
    <p:sldId id="351" r:id="rId38"/>
    <p:sldId id="352" r:id="rId39"/>
    <p:sldId id="353" r:id="rId40"/>
    <p:sldId id="308" r:id="rId41"/>
    <p:sldId id="309" r:id="rId42"/>
    <p:sldId id="310" r:id="rId43"/>
    <p:sldId id="311" r:id="rId44"/>
    <p:sldId id="312" r:id="rId45"/>
    <p:sldId id="313" r:id="rId46"/>
    <p:sldId id="314" r:id="rId47"/>
    <p:sldId id="315" r:id="rId48"/>
    <p:sldId id="316" r:id="rId49"/>
    <p:sldId id="354" r:id="rId50"/>
    <p:sldId id="355" r:id="rId51"/>
    <p:sldId id="356" r:id="rId52"/>
    <p:sldId id="357" r:id="rId53"/>
    <p:sldId id="358" r:id="rId54"/>
    <p:sldId id="359" r:id="rId55"/>
    <p:sldId id="360" r:id="rId56"/>
    <p:sldId id="361" r:id="rId57"/>
    <p:sldId id="363" r:id="rId58"/>
    <p:sldId id="362" r:id="rId59"/>
    <p:sldId id="364" r:id="rId60"/>
    <p:sldId id="365" r:id="rId61"/>
    <p:sldId id="366" r:id="rId62"/>
    <p:sldId id="367" r:id="rId63"/>
    <p:sldId id="368" r:id="rId64"/>
    <p:sldId id="369" r:id="rId65"/>
    <p:sldId id="370" r:id="rId66"/>
    <p:sldId id="371" r:id="rId67"/>
    <p:sldId id="372" r:id="rId68"/>
    <p:sldId id="373" r:id="rId69"/>
    <p:sldId id="374" r:id="rId70"/>
    <p:sldId id="375" r:id="rId71"/>
    <p:sldId id="376" r:id="rId72"/>
    <p:sldId id="377" r:id="rId73"/>
    <p:sldId id="378" r:id="rId74"/>
    <p:sldId id="379" r:id="rId75"/>
    <p:sldId id="380" r:id="rId76"/>
    <p:sldId id="381" r:id="rId77"/>
    <p:sldId id="382" r:id="rId78"/>
    <p:sldId id="383" r:id="rId79"/>
    <p:sldId id="384" r:id="rId80"/>
    <p:sldId id="385" r:id="rId81"/>
    <p:sldId id="386" r:id="rId82"/>
    <p:sldId id="387" r:id="rId83"/>
    <p:sldId id="388" r:id="rId84"/>
    <p:sldId id="389" r:id="rId85"/>
    <p:sldId id="390" r:id="rId86"/>
    <p:sldId id="391" r:id="rId87"/>
    <p:sldId id="265" r:id="rId8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20th Century Fon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00FF"/>
    <a:srgbClr val="FF6600"/>
    <a:srgbClr val="33CC33"/>
    <a:srgbClr val="080808"/>
    <a:srgbClr val="0066FF"/>
    <a:srgbClr val="FFFF00"/>
    <a:srgbClr val="000066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>
      <p:cViewPr varScale="1">
        <p:scale>
          <a:sx n="60" d="100"/>
          <a:sy n="60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presProps" Target="presProp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2667000"/>
            <a:ext cx="9144000" cy="552450"/>
          </a:xfrm>
        </p:spPr>
        <p:txBody>
          <a:bodyPr/>
          <a:lstStyle>
            <a:lvl1pPr algn="ctr">
              <a:defRPr sz="480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276600"/>
            <a:ext cx="9144000" cy="3810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268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endParaRPr lang="en-US"/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7010400" y="6689725"/>
            <a:ext cx="2133600" cy="168275"/>
          </a:xfrm>
        </p:spPr>
        <p:txBody>
          <a:bodyPr/>
          <a:lstStyle>
            <a:lvl1pPr>
              <a:defRPr b="0">
                <a:latin typeface="Arial Black" pitchFamily="34" charset="0"/>
              </a:defRPr>
            </a:lvl1pPr>
          </a:lstStyle>
          <a:p>
            <a:fld id="{965A50E8-66C7-4CA4-B164-8DB55A97DA9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F81791-1B55-45C5-A764-481564CDF2F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AF0FC3-321F-417B-AAFF-F50494764A6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172200" y="381000"/>
            <a:ext cx="1676400" cy="5943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381000"/>
            <a:ext cx="6134100" cy="5943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C6F885-9346-4384-A8D5-0D0BF5928F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810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38200"/>
            <a:ext cx="41148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DC2FF248-304B-4269-96A6-CD0309379EC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381000" y="381000"/>
            <a:ext cx="8382000" cy="457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810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8382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3810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657600"/>
            <a:ext cx="4114800" cy="2667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0" y="6661150"/>
            <a:ext cx="2133600" cy="1968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689725"/>
            <a:ext cx="2895600" cy="168275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010400" y="6689725"/>
            <a:ext cx="2133600" cy="136525"/>
          </a:xfrm>
        </p:spPr>
        <p:txBody>
          <a:bodyPr/>
          <a:lstStyle>
            <a:lvl1pPr>
              <a:defRPr/>
            </a:lvl1pPr>
          </a:lstStyle>
          <a:p>
            <a:fld id="{6CD785CE-38B9-4E74-935B-04B73D917BF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9DD760-A22C-441D-99DC-6F1C4C0943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143125"/>
            <a:ext cx="7772400" cy="1362075"/>
          </a:xfrm>
        </p:spPr>
        <p:txBody>
          <a:bodyPr anchor="t"/>
          <a:lstStyle>
            <a:lvl1pPr algn="ctr">
              <a:defRPr lang="en-US" sz="4800" dirty="0" smtClean="0">
                <a:ln cmpd="sng">
                  <a:solidFill>
                    <a:schemeClr val="tx1"/>
                  </a:solidFill>
                </a:ln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5721FE-3422-41A8-B7B3-BCDDE74ED9A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54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32004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8D451D-359A-43DB-B681-B29FDF0D461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B77DC6-A8DD-4286-8A88-DF0FD9141D9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CEBC6A-ADB2-40AE-982D-A19553501F7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48B-F233-4814-A17B-3F42AEB7E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B3348B-F233-4814-A17B-3F42AEB7EA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219200"/>
            <a:ext cx="2093913" cy="10096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219200"/>
            <a:ext cx="4273550" cy="49069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2286000"/>
            <a:ext cx="2093913" cy="38401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91F54B-7AE9-4CF1-B300-23CD7DF4D42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19200" y="685800"/>
            <a:ext cx="8305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00" y="1371600"/>
            <a:ext cx="655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61150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89725"/>
            <a:ext cx="2895600" cy="16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689725"/>
            <a:ext cx="2133600" cy="13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800" b="1">
                <a:solidFill>
                  <a:schemeClr val="bg1"/>
                </a:solidFill>
                <a:latin typeface="+mn-lt"/>
              </a:defRPr>
            </a:lvl1pPr>
          </a:lstStyle>
          <a:p>
            <a:fld id="{EA125C66-FD94-4C83-9B7C-9FA556A1D8BA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2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Impac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SzPct val="200000"/>
        <a:defRPr sz="2400" b="1">
          <a:solidFill>
            <a:schemeClr val="accent2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SzPct val="200000"/>
        <a:defRPr sz="2000" b="1">
          <a:solidFill>
            <a:schemeClr val="accent2">
              <a:lumMod val="75000"/>
            </a:schemeClr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SzPct val="200000"/>
        <a:defRPr b="1">
          <a:solidFill>
            <a:schemeClr val="accent2">
              <a:lumMod val="75000"/>
            </a:schemeClr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accent2">
              <a:lumMod val="75000"/>
            </a:schemeClr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SzPct val="200000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animationfactory.com/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Knowledge About Language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755576" y="1340768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/>
              <a:t>Join the sentences below using </a:t>
            </a:r>
            <a:r>
              <a:rPr lang="en-GB" i="1" dirty="0"/>
              <a:t>who</a:t>
            </a:r>
            <a:r>
              <a:rPr lang="en-GB" dirty="0"/>
              <a:t> or </a:t>
            </a:r>
            <a:r>
              <a:rPr lang="en-GB" i="1" dirty="0"/>
              <a:t>which.</a:t>
            </a:r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</a:rPr>
              <a:t>.	I spent £5.  I found it in the park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  <a:endParaRPr lang="en-GB" dirty="0">
              <a:solidFill>
                <a:srgbClr val="00B050"/>
              </a:solidFill>
            </a:endParaRPr>
          </a:p>
          <a:p>
            <a:r>
              <a:rPr lang="en-GB" dirty="0">
                <a:solidFill>
                  <a:srgbClr val="00B050"/>
                </a:solidFill>
              </a:rPr>
              <a:t>2.	I bought pink and yellow sweets.  They were disgusting</a:t>
            </a:r>
            <a:r>
              <a:rPr lang="en-GB" dirty="0" smtClean="0">
                <a:solidFill>
                  <a:srgbClr val="00B050"/>
                </a:solidFill>
              </a:rPr>
              <a:t>.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3.	I gave them to my little sister.  She likes disgusting sweets</a:t>
            </a:r>
            <a:r>
              <a:rPr lang="en-GB" dirty="0" smtClean="0">
                <a:solidFill>
                  <a:srgbClr val="C00000"/>
                </a:solidFill>
              </a:rPr>
              <a:t>.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6600FF"/>
                </a:solidFill>
              </a:rPr>
              <a:t>4.	She got sick and told my Mum.  </a:t>
            </a:r>
            <a:r>
              <a:rPr lang="en-GB" dirty="0" smtClean="0">
                <a:solidFill>
                  <a:srgbClr val="6600FF"/>
                </a:solidFill>
              </a:rPr>
              <a:t/>
            </a:r>
            <a:br>
              <a:rPr lang="en-GB" dirty="0" smtClean="0">
                <a:solidFill>
                  <a:srgbClr val="6600FF"/>
                </a:solidFill>
              </a:rPr>
            </a:br>
            <a:r>
              <a:rPr lang="en-GB" dirty="0" smtClean="0">
                <a:solidFill>
                  <a:srgbClr val="6600FF"/>
                </a:solidFill>
              </a:rPr>
              <a:t>She </a:t>
            </a:r>
            <a:r>
              <a:rPr lang="en-GB" dirty="0">
                <a:solidFill>
                  <a:srgbClr val="6600FF"/>
                </a:solidFill>
              </a:rPr>
              <a:t>was not pleased.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6992938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Whose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75656" y="134076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/>
              <a:t>Whose can be used as a </a:t>
            </a:r>
            <a:r>
              <a:rPr lang="en-GB" sz="2600" kern="0" dirty="0" smtClean="0"/>
              <a:t>relative pronoun</a:t>
            </a:r>
            <a:r>
              <a:rPr lang="en-GB" sz="2600" kern="0" dirty="0"/>
              <a:t>.</a:t>
            </a:r>
          </a:p>
          <a:p>
            <a:pPr marL="0" indent="0"/>
            <a:r>
              <a:rPr lang="en-GB" sz="2600" kern="0" dirty="0"/>
              <a:t>It is used to join two short sentences into one long one.</a:t>
            </a:r>
          </a:p>
          <a:p>
            <a:pPr marL="0" indent="0"/>
            <a:r>
              <a:rPr lang="en-GB" sz="2600" kern="0" dirty="0"/>
              <a:t>It comes in the middle of the long sentence.</a:t>
            </a:r>
          </a:p>
          <a:p>
            <a:pPr marL="0" indent="0"/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9151237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Whose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75656" y="134076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/>
              <a:t>Example</a:t>
            </a:r>
          </a:p>
          <a:p>
            <a:pPr marL="0" indent="0"/>
            <a:r>
              <a:rPr lang="en-GB" sz="2600" kern="0" dirty="0"/>
              <a:t>I know the boy.  His clothes are dirty and torn.</a:t>
            </a:r>
          </a:p>
          <a:p>
            <a:pPr marL="0" indent="0"/>
            <a:r>
              <a:rPr lang="en-GB" sz="2600" kern="0" dirty="0"/>
              <a:t>I know the boy whose clothes are dirty and torn.</a:t>
            </a:r>
          </a:p>
          <a:p>
            <a:pPr marL="0" indent="0"/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6546320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1.	We found a football shirt and wondered _________ it was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2.	It belonged to the new goalkeeper ________ had just joined the team</a:t>
            </a:r>
            <a:r>
              <a:rPr lang="en-GB" dirty="0" smtClean="0">
                <a:solidFill>
                  <a:srgbClr val="33CC33"/>
                </a:solidFill>
              </a:rPr>
              <a:t>.</a:t>
            </a:r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3.	We were all pleased with the new goalkeeper _________ managed to save a really good shot at goal</a:t>
            </a:r>
            <a:r>
              <a:rPr lang="en-GB" dirty="0" smtClean="0">
                <a:solidFill>
                  <a:srgbClr val="FF6600"/>
                </a:solidFill>
              </a:rPr>
              <a:t>.</a:t>
            </a:r>
            <a:endParaRPr lang="en-GB" dirty="0">
              <a:solidFill>
                <a:srgbClr val="FF6600"/>
              </a:solidFill>
            </a:endParaRPr>
          </a:p>
          <a:p>
            <a:r>
              <a:rPr lang="en-GB" dirty="0" smtClean="0">
                <a:solidFill>
                  <a:srgbClr val="6600FF"/>
                </a:solidFill>
              </a:rPr>
              <a:t>4.	He </a:t>
            </a:r>
            <a:r>
              <a:rPr lang="en-GB" dirty="0">
                <a:solidFill>
                  <a:srgbClr val="6600FF"/>
                </a:solidFill>
              </a:rPr>
              <a:t>passed the ball to a defender _________ was fouled by the big Number 10 and </a:t>
            </a:r>
            <a:r>
              <a:rPr lang="en-GB" dirty="0" smtClean="0">
                <a:solidFill>
                  <a:srgbClr val="6600FF"/>
                </a:solidFill>
              </a:rPr>
              <a:t>who</a:t>
            </a:r>
          </a:p>
          <a:p>
            <a:r>
              <a:rPr lang="en-GB" dirty="0" smtClean="0">
                <a:solidFill>
                  <a:srgbClr val="6600FF"/>
                </a:solidFill>
              </a:rPr>
              <a:t>    </a:t>
            </a:r>
            <a:r>
              <a:rPr lang="en-GB" dirty="0">
                <a:solidFill>
                  <a:srgbClr val="6600FF"/>
                </a:solidFill>
              </a:rPr>
              <a:t>was given a free kick</a:t>
            </a:r>
            <a:r>
              <a:rPr lang="en-GB" dirty="0" smtClean="0">
                <a:solidFill>
                  <a:srgbClr val="6600FF"/>
                </a:solidFill>
              </a:rPr>
              <a:t>.</a:t>
            </a:r>
            <a:endParaRPr lang="en-GB" dirty="0">
              <a:solidFill>
                <a:srgbClr val="6600FF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922225" y="1412776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whose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516216" y="184482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who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926958" y="300212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w</a:t>
            </a:r>
            <a:r>
              <a:rPr lang="en-GB" sz="2200" dirty="0" smtClean="0">
                <a:solidFill>
                  <a:schemeClr val="tx1"/>
                </a:solidFill>
              </a:rPr>
              <a:t>ho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978522" y="3861048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who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1649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136904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5.	There was an argument about _________ free kick it was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6.	The Number 10 </a:t>
            </a:r>
            <a:r>
              <a:rPr lang="en-GB" dirty="0" smtClean="0">
                <a:solidFill>
                  <a:srgbClr val="33CC33"/>
                </a:solidFill>
              </a:rPr>
              <a:t>_________ </a:t>
            </a:r>
            <a:r>
              <a:rPr lang="en-GB" dirty="0">
                <a:solidFill>
                  <a:srgbClr val="33CC33"/>
                </a:solidFill>
              </a:rPr>
              <a:t>foul had caused a slight injury was sent off</a:t>
            </a:r>
            <a:r>
              <a:rPr lang="en-GB" dirty="0" smtClean="0">
                <a:solidFill>
                  <a:srgbClr val="33CC33"/>
                </a:solidFill>
              </a:rPr>
              <a:t>.</a:t>
            </a:r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7.	The Referee ______ sent him off was mobbed by the players.</a:t>
            </a:r>
          </a:p>
          <a:p>
            <a:r>
              <a:rPr lang="en-GB" sz="2200" dirty="0"/>
              <a:t>8.	The other team </a:t>
            </a:r>
            <a:r>
              <a:rPr lang="en-GB" sz="2200" dirty="0" smtClean="0"/>
              <a:t>_________ </a:t>
            </a:r>
            <a:r>
              <a:rPr lang="en-GB" sz="2200" dirty="0"/>
              <a:t>man had been sent off were furious</a:t>
            </a:r>
            <a:r>
              <a:rPr lang="en-GB" sz="2200" dirty="0" smtClean="0"/>
              <a:t>.</a:t>
            </a:r>
            <a:endParaRPr lang="en-GB" sz="2200" dirty="0"/>
          </a:p>
          <a:p>
            <a:r>
              <a:rPr lang="en-GB" sz="2200" dirty="0" smtClean="0">
                <a:solidFill>
                  <a:srgbClr val="6600FF"/>
                </a:solidFill>
              </a:rPr>
              <a:t>9.	The </a:t>
            </a:r>
            <a:r>
              <a:rPr lang="en-GB" sz="2200" dirty="0">
                <a:solidFill>
                  <a:srgbClr val="6600FF"/>
                </a:solidFill>
              </a:rPr>
              <a:t>new goalkeeper _____ helped us win </a:t>
            </a:r>
            <a:endParaRPr lang="en-GB" sz="2200" dirty="0" smtClean="0">
              <a:solidFill>
                <a:srgbClr val="6600FF"/>
              </a:solidFill>
            </a:endParaRPr>
          </a:p>
          <a:p>
            <a:r>
              <a:rPr lang="en-GB" sz="2200" dirty="0" smtClean="0">
                <a:solidFill>
                  <a:srgbClr val="6600FF"/>
                </a:solidFill>
              </a:rPr>
              <a:t>the </a:t>
            </a:r>
            <a:r>
              <a:rPr lang="en-GB" sz="2200" dirty="0">
                <a:solidFill>
                  <a:srgbClr val="6600FF"/>
                </a:solidFill>
              </a:rPr>
              <a:t>game was a hero.</a:t>
            </a: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724128" y="1069471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whose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35896" y="184482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smtClean="0">
                <a:solidFill>
                  <a:schemeClr val="tx1"/>
                </a:solidFill>
              </a:rPr>
              <a:t>whose</a:t>
            </a:r>
            <a:endParaRPr lang="en-GB" sz="2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771800" y="2674839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w</a:t>
            </a:r>
            <a:r>
              <a:rPr lang="en-GB" sz="2200" dirty="0" smtClean="0">
                <a:solidFill>
                  <a:schemeClr val="tx1"/>
                </a:solidFill>
              </a:rPr>
              <a:t>ho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167844" y="3368449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whose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635896" y="4135385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who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76806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Relative Pronouns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5745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Relative Pronouns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75656" y="134076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/>
              <a:t>Relative pronouns (who, whom, whose, which) should be put as close as possible to the noun that they are attached to.</a:t>
            </a:r>
          </a:p>
          <a:p>
            <a:pPr marL="0" indent="0"/>
            <a:endParaRPr lang="en-GB" sz="2600" kern="0" dirty="0" smtClean="0"/>
          </a:p>
          <a:p>
            <a:pPr marL="0" indent="0"/>
            <a:r>
              <a:rPr lang="en-GB" sz="2600" kern="0" dirty="0" smtClean="0"/>
              <a:t>If </a:t>
            </a:r>
            <a:r>
              <a:rPr lang="en-GB" sz="2600" kern="0" dirty="0"/>
              <a:t>you don’t do this, the sentence can seem muddled and strange</a:t>
            </a:r>
            <a:r>
              <a:rPr lang="en-GB" sz="2600" kern="0" dirty="0" smtClean="0"/>
              <a:t>.</a:t>
            </a:r>
            <a:endParaRPr lang="en-GB" sz="2600" kern="0" dirty="0"/>
          </a:p>
        </p:txBody>
      </p:sp>
    </p:spTree>
    <p:extLst>
      <p:ext uri="{BB962C8B-B14F-4D97-AF65-F5344CB8AC3E}">
        <p14:creationId xmlns:p14="http://schemas.microsoft.com/office/powerpoint/2010/main" val="3212167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Example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9512" y="1124744"/>
            <a:ext cx="820891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 smtClean="0"/>
              <a:t>Wrong: The </a:t>
            </a:r>
            <a:r>
              <a:rPr lang="en-GB" sz="2600" kern="0" dirty="0"/>
              <a:t>bride was given away by her father, who wore a </a:t>
            </a:r>
            <a:r>
              <a:rPr lang="en-GB" sz="2600" kern="0" dirty="0" smtClean="0"/>
              <a:t>white silk </a:t>
            </a:r>
            <a:r>
              <a:rPr lang="en-GB" sz="2600" kern="0" dirty="0"/>
              <a:t>dress.</a:t>
            </a:r>
          </a:p>
          <a:p>
            <a:pPr marL="0" indent="0"/>
            <a:endParaRPr lang="en-GB" sz="2600" kern="0" dirty="0" smtClean="0"/>
          </a:p>
          <a:p>
            <a:pPr marL="0" indent="0"/>
            <a:r>
              <a:rPr lang="en-GB" sz="2600" kern="0" dirty="0" smtClean="0"/>
              <a:t>This </a:t>
            </a:r>
            <a:r>
              <a:rPr lang="en-GB" sz="2600" kern="0" dirty="0"/>
              <a:t>is wrong because it seems to suggest that it was the father, not the bride, who wore the white silk dress.</a:t>
            </a:r>
          </a:p>
          <a:p>
            <a:pPr marL="0" indent="0"/>
            <a:endParaRPr lang="en-GB" sz="2600" kern="0" dirty="0" smtClean="0"/>
          </a:p>
          <a:p>
            <a:pPr marL="0" indent="0"/>
            <a:r>
              <a:rPr lang="en-GB" sz="2600" kern="0" dirty="0" smtClean="0"/>
              <a:t>Correct: The </a:t>
            </a:r>
            <a:r>
              <a:rPr lang="en-GB" sz="2600" kern="0" dirty="0"/>
              <a:t>bride, who wore a white </a:t>
            </a:r>
            <a:endParaRPr lang="en-GB" sz="2600" kern="0" dirty="0" smtClean="0"/>
          </a:p>
          <a:p>
            <a:pPr marL="0" indent="0"/>
            <a:r>
              <a:rPr lang="en-GB" sz="2600" kern="0" dirty="0" smtClean="0"/>
              <a:t>silk </a:t>
            </a:r>
            <a:r>
              <a:rPr lang="en-GB" sz="2600" kern="0" dirty="0"/>
              <a:t>dress, was given away by </a:t>
            </a:r>
            <a:r>
              <a:rPr lang="en-GB" sz="2600" kern="0" dirty="0" smtClean="0"/>
              <a:t>her </a:t>
            </a:r>
            <a:r>
              <a:rPr lang="en-GB" sz="2600" kern="0" dirty="0"/>
              <a:t>father.</a:t>
            </a:r>
          </a:p>
        </p:txBody>
      </p:sp>
    </p:spTree>
    <p:extLst>
      <p:ext uri="{BB962C8B-B14F-4D97-AF65-F5344CB8AC3E}">
        <p14:creationId xmlns:p14="http://schemas.microsoft.com/office/powerpoint/2010/main" val="32580941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solidFill>
                  <a:srgbClr val="00B0F0"/>
                </a:solidFill>
              </a:rPr>
              <a:t>1.	The </a:t>
            </a:r>
            <a:r>
              <a:rPr lang="en-GB" dirty="0">
                <a:solidFill>
                  <a:srgbClr val="00B0F0"/>
                </a:solidFill>
              </a:rPr>
              <a:t>antique </a:t>
            </a:r>
            <a:r>
              <a:rPr lang="en-GB" dirty="0" smtClean="0">
                <a:solidFill>
                  <a:srgbClr val="00B0F0"/>
                </a:solidFill>
              </a:rPr>
              <a:t>chair, </a:t>
            </a:r>
            <a:r>
              <a:rPr lang="en-GB" dirty="0">
                <a:solidFill>
                  <a:srgbClr val="00B0F0"/>
                </a:solidFill>
              </a:rPr>
              <a:t>which Dad handled </a:t>
            </a:r>
            <a:r>
              <a:rPr lang="en-GB" dirty="0" smtClean="0">
                <a:solidFill>
                  <a:srgbClr val="00B0F0"/>
                </a:solidFill>
              </a:rPr>
              <a:t>carefully, cost </a:t>
            </a:r>
            <a:r>
              <a:rPr lang="en-GB" dirty="0">
                <a:solidFill>
                  <a:srgbClr val="00B0F0"/>
                </a:solidFill>
              </a:rPr>
              <a:t>a thousand </a:t>
            </a:r>
            <a:r>
              <a:rPr lang="en-GB" dirty="0" smtClean="0">
                <a:solidFill>
                  <a:srgbClr val="00B0F0"/>
                </a:solidFill>
              </a:rPr>
              <a:t>pound.</a:t>
            </a:r>
          </a:p>
          <a:p>
            <a:r>
              <a:rPr lang="en-GB" dirty="0" smtClean="0">
                <a:solidFill>
                  <a:srgbClr val="33CC33"/>
                </a:solidFill>
              </a:rPr>
              <a:t>2. </a:t>
            </a:r>
            <a:r>
              <a:rPr lang="en-GB" dirty="0">
                <a:solidFill>
                  <a:srgbClr val="33CC33"/>
                </a:solidFill>
              </a:rPr>
              <a:t>The </a:t>
            </a:r>
            <a:r>
              <a:rPr lang="en-GB" dirty="0" smtClean="0">
                <a:solidFill>
                  <a:srgbClr val="33CC33"/>
                </a:solidFill>
              </a:rPr>
              <a:t>girl, </a:t>
            </a:r>
            <a:r>
              <a:rPr lang="en-GB" dirty="0">
                <a:solidFill>
                  <a:srgbClr val="33CC33"/>
                </a:solidFill>
              </a:rPr>
              <a:t>who was the Major’s </a:t>
            </a:r>
            <a:r>
              <a:rPr lang="en-GB" dirty="0" smtClean="0">
                <a:solidFill>
                  <a:srgbClr val="33CC33"/>
                </a:solidFill>
              </a:rPr>
              <a:t>daughter, married </a:t>
            </a:r>
            <a:r>
              <a:rPr lang="en-GB" dirty="0">
                <a:solidFill>
                  <a:srgbClr val="33CC33"/>
                </a:solidFill>
              </a:rPr>
              <a:t>a </a:t>
            </a:r>
            <a:r>
              <a:rPr lang="en-GB" dirty="0" smtClean="0">
                <a:solidFill>
                  <a:srgbClr val="33CC33"/>
                </a:solidFill>
              </a:rPr>
              <a:t>soldier.</a:t>
            </a:r>
          </a:p>
          <a:p>
            <a:r>
              <a:rPr lang="en-GB" dirty="0">
                <a:solidFill>
                  <a:srgbClr val="FF6600"/>
                </a:solidFill>
              </a:rPr>
              <a:t>3. </a:t>
            </a:r>
            <a:r>
              <a:rPr lang="en-GB" dirty="0" smtClean="0">
                <a:solidFill>
                  <a:srgbClr val="FF6600"/>
                </a:solidFill>
              </a:rPr>
              <a:t>The </a:t>
            </a:r>
            <a:r>
              <a:rPr lang="en-GB" dirty="0">
                <a:solidFill>
                  <a:srgbClr val="FF6600"/>
                </a:solidFill>
              </a:rPr>
              <a:t>pet shop </a:t>
            </a:r>
            <a:r>
              <a:rPr lang="en-GB" dirty="0" smtClean="0">
                <a:solidFill>
                  <a:srgbClr val="FF6600"/>
                </a:solidFill>
              </a:rPr>
              <a:t>manager, </a:t>
            </a:r>
            <a:r>
              <a:rPr lang="en-GB" dirty="0">
                <a:solidFill>
                  <a:srgbClr val="FF6600"/>
                </a:solidFill>
              </a:rPr>
              <a:t>who had a long </a:t>
            </a:r>
            <a:r>
              <a:rPr lang="en-GB" dirty="0" smtClean="0">
                <a:solidFill>
                  <a:srgbClr val="FF6600"/>
                </a:solidFill>
              </a:rPr>
              <a:t>beard, </a:t>
            </a:r>
            <a:r>
              <a:rPr lang="en-GB" dirty="0">
                <a:solidFill>
                  <a:srgbClr val="FF6600"/>
                </a:solidFill>
              </a:rPr>
              <a:t>kept a </a:t>
            </a:r>
            <a:r>
              <a:rPr lang="en-GB" dirty="0" smtClean="0">
                <a:solidFill>
                  <a:srgbClr val="FF6600"/>
                </a:solidFill>
              </a:rPr>
              <a:t>parrot.</a:t>
            </a:r>
          </a:p>
          <a:p>
            <a:r>
              <a:rPr lang="en-GB" dirty="0" smtClean="0"/>
              <a:t>4. The </a:t>
            </a:r>
            <a:r>
              <a:rPr lang="en-GB" dirty="0"/>
              <a:t>football </a:t>
            </a:r>
            <a:r>
              <a:rPr lang="en-GB" dirty="0" smtClean="0"/>
              <a:t>crowd,</a:t>
            </a:r>
            <a:r>
              <a:rPr lang="en-GB" dirty="0"/>
              <a:t> who shouted until they were </a:t>
            </a:r>
            <a:r>
              <a:rPr lang="en-GB" dirty="0" smtClean="0"/>
              <a:t>hoarse, </a:t>
            </a:r>
            <a:r>
              <a:rPr lang="en-GB" dirty="0"/>
              <a:t>helped the team </a:t>
            </a:r>
            <a:r>
              <a:rPr lang="en-GB" dirty="0" smtClean="0"/>
              <a:t>win.</a:t>
            </a:r>
          </a:p>
          <a:p>
            <a:r>
              <a:rPr lang="en-GB" dirty="0" smtClean="0">
                <a:solidFill>
                  <a:srgbClr val="6600FF"/>
                </a:solidFill>
              </a:rPr>
              <a:t>5</a:t>
            </a:r>
            <a:r>
              <a:rPr lang="en-GB" dirty="0">
                <a:solidFill>
                  <a:srgbClr val="6600FF"/>
                </a:solidFill>
              </a:rPr>
              <a:t>. </a:t>
            </a:r>
            <a:r>
              <a:rPr lang="en-GB" dirty="0" smtClean="0">
                <a:solidFill>
                  <a:srgbClr val="6600FF"/>
                </a:solidFill>
              </a:rPr>
              <a:t>My </a:t>
            </a:r>
            <a:r>
              <a:rPr lang="en-GB" dirty="0">
                <a:solidFill>
                  <a:srgbClr val="6600FF"/>
                </a:solidFill>
              </a:rPr>
              <a:t>aunt’s new </a:t>
            </a:r>
            <a:r>
              <a:rPr lang="en-GB" dirty="0" smtClean="0">
                <a:solidFill>
                  <a:srgbClr val="6600FF"/>
                </a:solidFill>
              </a:rPr>
              <a:t>baby, </a:t>
            </a:r>
            <a:r>
              <a:rPr lang="en-GB" dirty="0">
                <a:solidFill>
                  <a:srgbClr val="6600FF"/>
                </a:solidFill>
              </a:rPr>
              <a:t>who normally cries for half of the </a:t>
            </a:r>
            <a:r>
              <a:rPr lang="en-GB" dirty="0" smtClean="0">
                <a:solidFill>
                  <a:srgbClr val="6600FF"/>
                </a:solidFill>
              </a:rPr>
              <a:t>night, </a:t>
            </a:r>
            <a:r>
              <a:rPr lang="en-GB" dirty="0">
                <a:solidFill>
                  <a:srgbClr val="6600FF"/>
                </a:solidFill>
              </a:rPr>
              <a:t>slept peacefully in my </a:t>
            </a:r>
            <a:r>
              <a:rPr lang="en-GB" dirty="0" smtClean="0">
                <a:solidFill>
                  <a:srgbClr val="6600FF"/>
                </a:solidFill>
              </a:rPr>
              <a:t>car. 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002998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solidFill>
                  <a:srgbClr val="00B0F0"/>
                </a:solidFill>
              </a:rPr>
              <a:t>1.	The antique chair </a:t>
            </a:r>
            <a:r>
              <a:rPr lang="en-GB" dirty="0">
                <a:solidFill>
                  <a:srgbClr val="00B0F0"/>
                </a:solidFill>
              </a:rPr>
              <a:t>cost a thousand pounds, which Dad handled carefully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</a:p>
          <a:p>
            <a:r>
              <a:rPr lang="en-GB" dirty="0" smtClean="0">
                <a:solidFill>
                  <a:srgbClr val="33CC33"/>
                </a:solidFill>
              </a:rPr>
              <a:t>2. </a:t>
            </a:r>
            <a:r>
              <a:rPr lang="en-GB" dirty="0">
                <a:solidFill>
                  <a:srgbClr val="33CC33"/>
                </a:solidFill>
              </a:rPr>
              <a:t>The girl married a soldier who was the Major’s daughter</a:t>
            </a:r>
            <a:r>
              <a:rPr lang="en-GB" dirty="0" smtClean="0">
                <a:solidFill>
                  <a:srgbClr val="33CC33"/>
                </a:solidFill>
              </a:rPr>
              <a:t>.</a:t>
            </a:r>
          </a:p>
          <a:p>
            <a:r>
              <a:rPr lang="en-GB" dirty="0">
                <a:solidFill>
                  <a:srgbClr val="FF6600"/>
                </a:solidFill>
              </a:rPr>
              <a:t>3. </a:t>
            </a:r>
            <a:r>
              <a:rPr lang="en-GB" dirty="0" smtClean="0">
                <a:solidFill>
                  <a:srgbClr val="FF6600"/>
                </a:solidFill>
              </a:rPr>
              <a:t>The </a:t>
            </a:r>
            <a:r>
              <a:rPr lang="en-GB" dirty="0">
                <a:solidFill>
                  <a:srgbClr val="FF6600"/>
                </a:solidFill>
              </a:rPr>
              <a:t>pet shop manager kept a parrot who had a long beard</a:t>
            </a:r>
            <a:r>
              <a:rPr lang="en-GB" dirty="0" smtClean="0">
                <a:solidFill>
                  <a:srgbClr val="FF6600"/>
                </a:solidFill>
              </a:rPr>
              <a:t>.</a:t>
            </a:r>
          </a:p>
          <a:p>
            <a:r>
              <a:rPr lang="en-GB" dirty="0" smtClean="0"/>
              <a:t>4. The </a:t>
            </a:r>
            <a:r>
              <a:rPr lang="en-GB" dirty="0"/>
              <a:t>football crowd helped the team win who shouted until they were hoarse</a:t>
            </a:r>
            <a:r>
              <a:rPr lang="en-GB" dirty="0" smtClean="0"/>
              <a:t>.</a:t>
            </a:r>
          </a:p>
          <a:p>
            <a:r>
              <a:rPr lang="en-GB" dirty="0" smtClean="0">
                <a:solidFill>
                  <a:srgbClr val="6600FF"/>
                </a:solidFill>
              </a:rPr>
              <a:t>5</a:t>
            </a:r>
            <a:r>
              <a:rPr lang="en-GB" dirty="0">
                <a:solidFill>
                  <a:srgbClr val="6600FF"/>
                </a:solidFill>
              </a:rPr>
              <a:t>. </a:t>
            </a:r>
            <a:r>
              <a:rPr lang="en-GB" dirty="0" smtClean="0">
                <a:solidFill>
                  <a:srgbClr val="6600FF"/>
                </a:solidFill>
              </a:rPr>
              <a:t>My </a:t>
            </a:r>
            <a:r>
              <a:rPr lang="en-GB" dirty="0">
                <a:solidFill>
                  <a:srgbClr val="6600FF"/>
                </a:solidFill>
              </a:rPr>
              <a:t>aunt’s new baby slept peacefully in my car who normally cries for half of the night. </a:t>
            </a:r>
            <a:endParaRPr lang="en-GB" dirty="0" smtClean="0">
              <a:solidFill>
                <a:srgbClr val="6600FF"/>
              </a:solidFill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6994735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Saw Seen Did Done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89056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Those and Them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877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Those and Them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11560" y="1052736"/>
            <a:ext cx="734528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/>
              <a:t>It is important to use the correct word, those or them.</a:t>
            </a:r>
          </a:p>
          <a:p>
            <a:pPr marL="0" indent="0"/>
            <a:endParaRPr lang="en-GB" sz="2600" kern="0" dirty="0"/>
          </a:p>
          <a:p>
            <a:pPr marL="0" indent="0"/>
            <a:r>
              <a:rPr lang="en-GB" sz="2600" kern="0" dirty="0"/>
              <a:t>You use those in front of a noun.</a:t>
            </a:r>
          </a:p>
          <a:p>
            <a:pPr marL="0" indent="0"/>
            <a:r>
              <a:rPr lang="en-GB" sz="2600" kern="0" dirty="0"/>
              <a:t>For example:	I like those CDs.</a:t>
            </a:r>
          </a:p>
          <a:p>
            <a:pPr marL="0" indent="0"/>
            <a:endParaRPr lang="en-GB" sz="2600" kern="0" dirty="0"/>
          </a:p>
          <a:p>
            <a:pPr marL="0" indent="0"/>
            <a:r>
              <a:rPr lang="en-GB" sz="2600" kern="0" dirty="0"/>
              <a:t>You use them when there is no noun.</a:t>
            </a:r>
          </a:p>
          <a:p>
            <a:pPr marL="0" indent="0"/>
            <a:r>
              <a:rPr lang="en-GB" sz="2600" kern="0" dirty="0"/>
              <a:t>For example:	I like them.</a:t>
            </a:r>
          </a:p>
        </p:txBody>
      </p:sp>
    </p:spTree>
    <p:extLst>
      <p:ext uri="{BB962C8B-B14F-4D97-AF65-F5344CB8AC3E}">
        <p14:creationId xmlns:p14="http://schemas.microsoft.com/office/powerpoint/2010/main" val="250555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1.	I don’t know _______________ boys.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2.	I have seen _______________.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3.	We are going to see </a:t>
            </a:r>
            <a:r>
              <a:rPr lang="en-GB" dirty="0" smtClean="0">
                <a:solidFill>
                  <a:srgbClr val="FF6600"/>
                </a:solidFill>
              </a:rPr>
              <a:t>_______________ </a:t>
            </a:r>
            <a:r>
              <a:rPr lang="en-GB" dirty="0">
                <a:solidFill>
                  <a:srgbClr val="FF6600"/>
                </a:solidFill>
              </a:rPr>
              <a:t>films.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4.	They don’t want to see _____________.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6600FF"/>
                </a:solidFill>
              </a:rPr>
              <a:t>5.	Do you like _____________?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707904" y="1052736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t</a:t>
            </a:r>
            <a:r>
              <a:rPr lang="en-GB" sz="2200" dirty="0" smtClean="0">
                <a:solidFill>
                  <a:schemeClr val="tx1"/>
                </a:solidFill>
              </a:rPr>
              <a:t>hose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707904" y="1819672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them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878862" y="282210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those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148064" y="3609608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them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3296890" y="450912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them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8512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6.	I prefer _____________ films that are exciting.</a:t>
            </a:r>
          </a:p>
          <a:p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7.	What do you think of _____________?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8.	We are not thinking about ____________ exams.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FFC000"/>
                </a:solidFill>
              </a:rPr>
              <a:t>9.	When do you have to sit ____________?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6600FF"/>
                </a:solidFill>
              </a:rPr>
              <a:t>10.	I hope that you pass ______________.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75564" y="1052736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t</a:t>
            </a:r>
            <a:r>
              <a:rPr lang="en-GB" sz="2200" dirty="0" smtClean="0">
                <a:solidFill>
                  <a:schemeClr val="tx1"/>
                </a:solidFill>
              </a:rPr>
              <a:t>hose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617830" y="1870332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them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436096" y="273997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those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5225615" y="3665721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them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193894" y="4542817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them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08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Possessive Apostrophe</a:t>
            </a:r>
          </a:p>
        </p:txBody>
      </p:sp>
    </p:spTree>
    <p:extLst>
      <p:ext uri="{BB962C8B-B14F-4D97-AF65-F5344CB8AC3E}">
        <p14:creationId xmlns:p14="http://schemas.microsoft.com/office/powerpoint/2010/main" val="18718454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Possessive Apostrophe 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832954"/>
            <a:ext cx="698477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  <a:p>
            <a:pPr marL="0" indent="0"/>
            <a:r>
              <a:rPr lang="en-GB" kern="0" dirty="0"/>
              <a:t>the keyboard of Fiona  =  </a:t>
            </a:r>
            <a:r>
              <a:rPr lang="en-GB" kern="0" dirty="0" smtClean="0"/>
              <a:t>Fiona’s keyboard</a:t>
            </a:r>
            <a:r>
              <a:rPr lang="en-GB" kern="0" dirty="0"/>
              <a:t>		 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Rule		</a:t>
            </a:r>
            <a:endParaRPr lang="en-GB" kern="0" dirty="0" smtClean="0"/>
          </a:p>
          <a:p>
            <a:pPr marL="0" indent="0"/>
            <a:r>
              <a:rPr lang="en-GB" kern="0" dirty="0" smtClean="0"/>
              <a:t>Find </a:t>
            </a:r>
            <a:r>
              <a:rPr lang="en-GB" kern="0" dirty="0"/>
              <a:t>the owner			Fiona</a:t>
            </a:r>
          </a:p>
          <a:p>
            <a:pPr marL="0" indent="0"/>
            <a:r>
              <a:rPr lang="en-GB" kern="0" dirty="0" smtClean="0"/>
              <a:t>Add </a:t>
            </a:r>
            <a:r>
              <a:rPr lang="en-GB" kern="0" dirty="0"/>
              <a:t>the apostrophe		Fiona’</a:t>
            </a:r>
          </a:p>
          <a:p>
            <a:pPr marL="0" indent="0"/>
            <a:r>
              <a:rPr lang="en-GB" kern="0" dirty="0" smtClean="0"/>
              <a:t>Add </a:t>
            </a:r>
            <a:r>
              <a:rPr lang="en-GB" kern="0" dirty="0"/>
              <a:t>s if there isn’t one	</a:t>
            </a:r>
            <a:r>
              <a:rPr lang="en-GB" kern="0" dirty="0" smtClean="0"/>
              <a:t>          Fiona’s</a:t>
            </a:r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9221976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Possessive Apostrophe 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5536" y="620688"/>
            <a:ext cx="784887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kern="0" dirty="0" smtClean="0"/>
          </a:p>
          <a:p>
            <a:pPr marL="0" indent="0"/>
            <a:r>
              <a:rPr lang="en-GB" kern="0" dirty="0" smtClean="0"/>
              <a:t>Some </a:t>
            </a:r>
            <a:r>
              <a:rPr lang="en-GB" kern="0" dirty="0"/>
              <a:t>plural nouns will need s to be added but most of them will already have one.</a:t>
            </a:r>
          </a:p>
          <a:p>
            <a:pPr marL="0" indent="0"/>
            <a:r>
              <a:rPr lang="en-GB" kern="0" dirty="0"/>
              <a:t>	</a:t>
            </a:r>
            <a:endParaRPr lang="en-GB" kern="0" dirty="0" smtClean="0"/>
          </a:p>
          <a:p>
            <a:pPr marL="0" indent="0"/>
            <a:r>
              <a:rPr lang="en-GB" kern="0" dirty="0" smtClean="0"/>
              <a:t>the </a:t>
            </a:r>
            <a:r>
              <a:rPr lang="en-GB" kern="0" dirty="0"/>
              <a:t>car of my parents  =  my parents’ </a:t>
            </a:r>
            <a:r>
              <a:rPr lang="en-GB" kern="0" dirty="0" smtClean="0"/>
              <a:t>car</a:t>
            </a:r>
          </a:p>
          <a:p>
            <a:pPr marL="0" indent="0"/>
            <a:r>
              <a:rPr lang="en-GB" kern="0" dirty="0" smtClean="0"/>
              <a:t>Rule</a:t>
            </a:r>
            <a:r>
              <a:rPr lang="en-GB" kern="0" dirty="0"/>
              <a:t>		</a:t>
            </a:r>
            <a:endParaRPr lang="en-GB" kern="0" dirty="0" smtClean="0"/>
          </a:p>
          <a:p>
            <a:pPr marL="0" indent="0"/>
            <a:r>
              <a:rPr lang="en-GB" kern="0" dirty="0" smtClean="0"/>
              <a:t>Find </a:t>
            </a:r>
            <a:r>
              <a:rPr lang="en-GB" kern="0" dirty="0"/>
              <a:t>the owner			my parents</a:t>
            </a:r>
          </a:p>
          <a:p>
            <a:pPr marL="0" indent="0"/>
            <a:r>
              <a:rPr lang="en-GB" kern="0" dirty="0" smtClean="0"/>
              <a:t>Add </a:t>
            </a:r>
            <a:r>
              <a:rPr lang="en-GB" kern="0" dirty="0"/>
              <a:t>the apostrophe		my parents’</a:t>
            </a:r>
          </a:p>
          <a:p>
            <a:pPr marL="0" indent="0"/>
            <a:r>
              <a:rPr lang="en-GB" kern="0" dirty="0" smtClean="0"/>
              <a:t>Add </a:t>
            </a:r>
            <a:r>
              <a:rPr lang="en-GB" kern="0" dirty="0"/>
              <a:t>s if there isn’t one 	</a:t>
            </a:r>
            <a:r>
              <a:rPr lang="en-GB" kern="0" dirty="0" smtClean="0"/>
              <a:t>          my </a:t>
            </a:r>
            <a:r>
              <a:rPr lang="en-GB" kern="0" dirty="0"/>
              <a:t>parents’ car</a:t>
            </a:r>
          </a:p>
          <a:p>
            <a:pPr marL="0" indent="0"/>
            <a:r>
              <a:rPr lang="en-GB" kern="0" dirty="0" smtClean="0"/>
              <a:t>(</a:t>
            </a:r>
            <a:r>
              <a:rPr lang="en-GB" kern="0" dirty="0"/>
              <a:t>There is!)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1965971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Possessive Apostrophe 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95536" y="620688"/>
            <a:ext cx="784887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kern="0" dirty="0"/>
          </a:p>
          <a:p>
            <a:pPr marL="0" indent="0"/>
            <a:endParaRPr lang="en-GB" kern="0" dirty="0" smtClean="0"/>
          </a:p>
          <a:p>
            <a:pPr marL="0" indent="0"/>
            <a:r>
              <a:rPr lang="en-GB" kern="0" dirty="0" smtClean="0"/>
              <a:t>the </a:t>
            </a:r>
            <a:r>
              <a:rPr lang="en-GB" kern="0" dirty="0"/>
              <a:t>boats of the fishermen  =  the fishermen’s boats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Rule		</a:t>
            </a:r>
            <a:endParaRPr lang="en-GB" kern="0" dirty="0" smtClean="0"/>
          </a:p>
          <a:p>
            <a:pPr marL="0" indent="0"/>
            <a:r>
              <a:rPr lang="en-GB" kern="0" dirty="0" smtClean="0"/>
              <a:t>Find </a:t>
            </a:r>
            <a:r>
              <a:rPr lang="en-GB" kern="0" dirty="0"/>
              <a:t>the owner			the fishermen</a:t>
            </a:r>
          </a:p>
          <a:p>
            <a:pPr marL="0" indent="0"/>
            <a:r>
              <a:rPr lang="en-GB" kern="0" dirty="0" smtClean="0"/>
              <a:t>Add </a:t>
            </a:r>
            <a:r>
              <a:rPr lang="en-GB" kern="0" dirty="0"/>
              <a:t>the apostrophe		the fishermen’</a:t>
            </a:r>
          </a:p>
          <a:p>
            <a:pPr marL="0" indent="0"/>
            <a:r>
              <a:rPr lang="en-GB" kern="0" dirty="0" smtClean="0"/>
              <a:t>Add </a:t>
            </a:r>
            <a:r>
              <a:rPr lang="en-GB" kern="0" dirty="0"/>
              <a:t>s if there isn’t one	the fishermen’s boats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5220425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</a:rPr>
              <a:t>.	</a:t>
            </a:r>
            <a:r>
              <a:rPr lang="en-GB" dirty="0" err="1">
                <a:solidFill>
                  <a:srgbClr val="00B0F0"/>
                </a:solidFill>
              </a:rPr>
              <a:t>Policemens</a:t>
            </a:r>
            <a:r>
              <a:rPr lang="en-GB" dirty="0">
                <a:solidFill>
                  <a:srgbClr val="00B0F0"/>
                </a:solidFill>
              </a:rPr>
              <a:t> uniforms are being updated.</a:t>
            </a:r>
          </a:p>
          <a:p>
            <a:r>
              <a:rPr lang="en-GB" dirty="0">
                <a:solidFill>
                  <a:srgbClr val="33CC33"/>
                </a:solidFill>
              </a:rPr>
              <a:t>2.	Why are </a:t>
            </a:r>
            <a:r>
              <a:rPr lang="en-GB" dirty="0" err="1">
                <a:solidFill>
                  <a:srgbClr val="33CC33"/>
                </a:solidFill>
              </a:rPr>
              <a:t>childrens</a:t>
            </a:r>
            <a:r>
              <a:rPr lang="en-GB" dirty="0">
                <a:solidFill>
                  <a:srgbClr val="33CC33"/>
                </a:solidFill>
              </a:rPr>
              <a:t> departments so often on the second floors of </a:t>
            </a:r>
            <a:r>
              <a:rPr lang="en-GB" dirty="0" smtClean="0">
                <a:solidFill>
                  <a:srgbClr val="33CC33"/>
                </a:solidFill>
              </a:rPr>
              <a:t>big </a:t>
            </a:r>
            <a:r>
              <a:rPr lang="en-GB" dirty="0">
                <a:solidFill>
                  <a:srgbClr val="33CC33"/>
                </a:solidFill>
              </a:rPr>
              <a:t>stores?</a:t>
            </a:r>
          </a:p>
          <a:p>
            <a:r>
              <a:rPr lang="en-GB" dirty="0">
                <a:solidFill>
                  <a:srgbClr val="FF6600"/>
                </a:solidFill>
              </a:rPr>
              <a:t>3.	The small </a:t>
            </a:r>
            <a:r>
              <a:rPr lang="en-GB" dirty="0" err="1">
                <a:solidFill>
                  <a:srgbClr val="FF6600"/>
                </a:solidFill>
              </a:rPr>
              <a:t>childs</a:t>
            </a:r>
            <a:r>
              <a:rPr lang="en-GB" dirty="0">
                <a:solidFill>
                  <a:srgbClr val="FF6600"/>
                </a:solidFill>
              </a:rPr>
              <a:t> handwriting was untidy but the letters were </a:t>
            </a:r>
            <a:r>
              <a:rPr lang="en-GB" dirty="0" smtClean="0">
                <a:solidFill>
                  <a:srgbClr val="FF6600"/>
                </a:solidFill>
              </a:rPr>
              <a:t>well </a:t>
            </a:r>
            <a:r>
              <a:rPr lang="en-GB" dirty="0">
                <a:solidFill>
                  <a:srgbClr val="FF6600"/>
                </a:solidFill>
              </a:rPr>
              <a:t>formed.</a:t>
            </a:r>
          </a:p>
          <a:p>
            <a:r>
              <a:rPr lang="en-GB" dirty="0">
                <a:solidFill>
                  <a:srgbClr val="C00000"/>
                </a:solidFill>
              </a:rPr>
              <a:t>4.	Holidays Unlimited have been inundated with holidaymakers </a:t>
            </a:r>
            <a:r>
              <a:rPr lang="en-GB" dirty="0" smtClean="0">
                <a:solidFill>
                  <a:srgbClr val="C00000"/>
                </a:solidFill>
              </a:rPr>
              <a:t>complaints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  <a:p>
            <a:r>
              <a:rPr lang="en-GB" dirty="0">
                <a:solidFill>
                  <a:srgbClr val="6600FF"/>
                </a:solidFill>
              </a:rPr>
              <a:t>5.	Farmers incomes have been severely affected by the cut in </a:t>
            </a:r>
            <a:r>
              <a:rPr lang="en-GB" dirty="0" smtClean="0">
                <a:solidFill>
                  <a:srgbClr val="6600FF"/>
                </a:solidFill>
              </a:rPr>
              <a:t>subsidies</a:t>
            </a:r>
            <a:r>
              <a:rPr lang="en-GB" dirty="0">
                <a:solidFill>
                  <a:srgbClr val="6600FF"/>
                </a:solidFill>
              </a:rPr>
              <a:t>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6757968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</a:rPr>
              <a:t>.	</a:t>
            </a:r>
            <a:r>
              <a:rPr lang="en-GB" dirty="0" smtClean="0">
                <a:solidFill>
                  <a:srgbClr val="00B0F0"/>
                </a:solidFill>
              </a:rPr>
              <a:t>Policemen</a:t>
            </a:r>
            <a:r>
              <a:rPr lang="en-GB" dirty="0" smtClean="0">
                <a:solidFill>
                  <a:srgbClr val="080808"/>
                </a:solidFill>
              </a:rPr>
              <a:t>’</a:t>
            </a:r>
            <a:r>
              <a:rPr lang="en-GB" dirty="0" smtClean="0">
                <a:solidFill>
                  <a:srgbClr val="00B0F0"/>
                </a:solidFill>
              </a:rPr>
              <a:t>s </a:t>
            </a:r>
            <a:r>
              <a:rPr lang="en-GB" dirty="0">
                <a:solidFill>
                  <a:srgbClr val="00B0F0"/>
                </a:solidFill>
              </a:rPr>
              <a:t>uniforms are being updated.</a:t>
            </a:r>
          </a:p>
          <a:p>
            <a:r>
              <a:rPr lang="en-GB" dirty="0">
                <a:solidFill>
                  <a:srgbClr val="33CC33"/>
                </a:solidFill>
              </a:rPr>
              <a:t>2.	Why are </a:t>
            </a:r>
            <a:r>
              <a:rPr lang="en-GB" dirty="0" smtClean="0">
                <a:solidFill>
                  <a:srgbClr val="33CC33"/>
                </a:solidFill>
              </a:rPr>
              <a:t>children</a:t>
            </a:r>
            <a:r>
              <a:rPr lang="en-GB" dirty="0" smtClean="0">
                <a:solidFill>
                  <a:srgbClr val="080808"/>
                </a:solidFill>
              </a:rPr>
              <a:t>’</a:t>
            </a:r>
            <a:r>
              <a:rPr lang="en-GB" dirty="0" smtClean="0">
                <a:solidFill>
                  <a:srgbClr val="33CC33"/>
                </a:solidFill>
              </a:rPr>
              <a:t>s </a:t>
            </a:r>
            <a:r>
              <a:rPr lang="en-GB" dirty="0">
                <a:solidFill>
                  <a:srgbClr val="33CC33"/>
                </a:solidFill>
              </a:rPr>
              <a:t>departments so often on the second floors of </a:t>
            </a:r>
            <a:r>
              <a:rPr lang="en-GB" dirty="0" smtClean="0">
                <a:solidFill>
                  <a:srgbClr val="33CC33"/>
                </a:solidFill>
              </a:rPr>
              <a:t>big </a:t>
            </a:r>
            <a:r>
              <a:rPr lang="en-GB" dirty="0">
                <a:solidFill>
                  <a:srgbClr val="33CC33"/>
                </a:solidFill>
              </a:rPr>
              <a:t>stores?</a:t>
            </a:r>
          </a:p>
          <a:p>
            <a:r>
              <a:rPr lang="en-GB" dirty="0">
                <a:solidFill>
                  <a:srgbClr val="FF6600"/>
                </a:solidFill>
              </a:rPr>
              <a:t>3.	The small </a:t>
            </a:r>
            <a:r>
              <a:rPr lang="en-GB" dirty="0" smtClean="0">
                <a:solidFill>
                  <a:srgbClr val="FF6600"/>
                </a:solidFill>
              </a:rPr>
              <a:t>child</a:t>
            </a:r>
            <a:r>
              <a:rPr lang="en-GB" dirty="0" smtClean="0">
                <a:solidFill>
                  <a:srgbClr val="080808"/>
                </a:solidFill>
              </a:rPr>
              <a:t>’</a:t>
            </a:r>
            <a:r>
              <a:rPr lang="en-GB" dirty="0" smtClean="0">
                <a:solidFill>
                  <a:srgbClr val="FF6600"/>
                </a:solidFill>
              </a:rPr>
              <a:t>s </a:t>
            </a:r>
            <a:r>
              <a:rPr lang="en-GB" dirty="0">
                <a:solidFill>
                  <a:srgbClr val="FF6600"/>
                </a:solidFill>
              </a:rPr>
              <a:t>handwriting was untidy but the letters were </a:t>
            </a:r>
            <a:r>
              <a:rPr lang="en-GB" dirty="0" smtClean="0">
                <a:solidFill>
                  <a:srgbClr val="FF6600"/>
                </a:solidFill>
              </a:rPr>
              <a:t>well </a:t>
            </a:r>
            <a:r>
              <a:rPr lang="en-GB" dirty="0">
                <a:solidFill>
                  <a:srgbClr val="FF6600"/>
                </a:solidFill>
              </a:rPr>
              <a:t>formed.</a:t>
            </a:r>
          </a:p>
          <a:p>
            <a:r>
              <a:rPr lang="en-GB" dirty="0">
                <a:solidFill>
                  <a:srgbClr val="C00000"/>
                </a:solidFill>
              </a:rPr>
              <a:t>4.	Holidays Unlimited have been inundated with </a:t>
            </a:r>
            <a:r>
              <a:rPr lang="en-GB" dirty="0" smtClean="0">
                <a:solidFill>
                  <a:srgbClr val="C00000"/>
                </a:solidFill>
              </a:rPr>
              <a:t>holidaymaker</a:t>
            </a:r>
            <a:r>
              <a:rPr lang="en-GB" dirty="0" smtClean="0">
                <a:solidFill>
                  <a:srgbClr val="080808"/>
                </a:solidFill>
              </a:rPr>
              <a:t>’</a:t>
            </a:r>
            <a:r>
              <a:rPr lang="en-GB" dirty="0" smtClean="0">
                <a:solidFill>
                  <a:srgbClr val="C00000"/>
                </a:solidFill>
              </a:rPr>
              <a:t>s complaints</a:t>
            </a:r>
            <a:r>
              <a:rPr lang="en-GB" dirty="0">
                <a:solidFill>
                  <a:srgbClr val="C00000"/>
                </a:solidFill>
              </a:rPr>
              <a:t>.</a:t>
            </a:r>
          </a:p>
          <a:p>
            <a:r>
              <a:rPr lang="en-GB" dirty="0">
                <a:solidFill>
                  <a:srgbClr val="6600FF"/>
                </a:solidFill>
              </a:rPr>
              <a:t>5.	</a:t>
            </a:r>
            <a:r>
              <a:rPr lang="en-GB" dirty="0" smtClean="0">
                <a:solidFill>
                  <a:srgbClr val="6600FF"/>
                </a:solidFill>
              </a:rPr>
              <a:t>Farmers</a:t>
            </a:r>
            <a:r>
              <a:rPr lang="en-GB" dirty="0" smtClean="0">
                <a:solidFill>
                  <a:srgbClr val="080808"/>
                </a:solidFill>
              </a:rPr>
              <a:t>’</a:t>
            </a:r>
            <a:r>
              <a:rPr lang="en-GB" dirty="0" smtClean="0">
                <a:solidFill>
                  <a:srgbClr val="6600FF"/>
                </a:solidFill>
              </a:rPr>
              <a:t> </a:t>
            </a:r>
            <a:r>
              <a:rPr lang="en-GB" dirty="0">
                <a:solidFill>
                  <a:srgbClr val="6600FF"/>
                </a:solidFill>
              </a:rPr>
              <a:t>incomes have been severely affected by the cut in </a:t>
            </a:r>
            <a:r>
              <a:rPr lang="en-GB" dirty="0" smtClean="0">
                <a:solidFill>
                  <a:srgbClr val="6600FF"/>
                </a:solidFill>
              </a:rPr>
              <a:t>subsidies</a:t>
            </a:r>
            <a:r>
              <a:rPr lang="en-GB" dirty="0">
                <a:solidFill>
                  <a:srgbClr val="6600FF"/>
                </a:solidFill>
              </a:rPr>
              <a:t>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5102975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Saw Seen 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3528" y="1052736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 smtClean="0"/>
              <a:t>The </a:t>
            </a:r>
            <a:r>
              <a:rPr lang="en-GB" sz="2600" kern="0" dirty="0"/>
              <a:t>word ‘saw’ can be used on its own in a </a:t>
            </a:r>
            <a:r>
              <a:rPr lang="en-GB" sz="2600" kern="0" dirty="0" smtClean="0"/>
              <a:t>sentence. For </a:t>
            </a:r>
            <a:r>
              <a:rPr lang="en-GB" sz="2600" kern="0" dirty="0"/>
              <a:t>example:	</a:t>
            </a:r>
            <a:endParaRPr lang="en-GB" sz="26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kern="0" dirty="0" smtClean="0"/>
              <a:t>Peter </a:t>
            </a:r>
            <a:r>
              <a:rPr lang="en-GB" sz="2600" kern="0" dirty="0"/>
              <a:t>saw the curling match.</a:t>
            </a:r>
          </a:p>
          <a:p>
            <a:pPr marL="0" indent="0"/>
            <a:endParaRPr lang="en-GB" sz="2600" kern="0" dirty="0" smtClean="0"/>
          </a:p>
          <a:p>
            <a:pPr marL="0" indent="0"/>
            <a:r>
              <a:rPr lang="en-GB" sz="2600" kern="0" dirty="0" smtClean="0"/>
              <a:t>The </a:t>
            </a:r>
            <a:r>
              <a:rPr lang="en-GB" sz="2600" kern="0" dirty="0"/>
              <a:t>word ‘seen’ cannot be used alone in a sentence.  </a:t>
            </a:r>
            <a:r>
              <a:rPr lang="en-GB" sz="2600" kern="0" dirty="0" smtClean="0"/>
              <a:t>It </a:t>
            </a:r>
            <a:r>
              <a:rPr lang="en-GB" sz="2600" kern="0" dirty="0"/>
              <a:t>has to have an auxiliary verb with </a:t>
            </a:r>
            <a:r>
              <a:rPr lang="en-GB" sz="2600" kern="0" dirty="0" smtClean="0"/>
              <a:t>it. For example: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GB" sz="2600" kern="0" dirty="0" smtClean="0"/>
              <a:t>Peter </a:t>
            </a:r>
            <a:r>
              <a:rPr lang="en-GB" sz="2600" kern="0" dirty="0"/>
              <a:t>has seen the </a:t>
            </a:r>
            <a:r>
              <a:rPr lang="en-GB" sz="2600" kern="0" dirty="0" smtClean="0"/>
              <a:t>curling match</a:t>
            </a:r>
            <a:r>
              <a:rPr lang="en-GB" sz="2600" kern="0" dirty="0"/>
              <a:t>.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1.	It’s my parents wedding anniversary on Monday.</a:t>
            </a:r>
          </a:p>
          <a:p>
            <a:r>
              <a:rPr lang="en-GB" dirty="0">
                <a:solidFill>
                  <a:srgbClr val="33CC33"/>
                </a:solidFill>
              </a:rPr>
              <a:t>2.	The </a:t>
            </a:r>
            <a:r>
              <a:rPr lang="en-GB" dirty="0" err="1" smtClean="0">
                <a:solidFill>
                  <a:srgbClr val="33CC33"/>
                </a:solidFill>
              </a:rPr>
              <a:t>childrens</a:t>
            </a:r>
            <a:r>
              <a:rPr lang="en-GB" dirty="0" smtClean="0">
                <a:solidFill>
                  <a:srgbClr val="33CC33"/>
                </a:solidFill>
              </a:rPr>
              <a:t> </a:t>
            </a:r>
            <a:r>
              <a:rPr lang="en-GB" dirty="0">
                <a:solidFill>
                  <a:srgbClr val="33CC33"/>
                </a:solidFill>
              </a:rPr>
              <a:t>party was a great success.  There were fifteen </a:t>
            </a:r>
            <a:r>
              <a:rPr lang="en-GB" dirty="0" smtClean="0">
                <a:solidFill>
                  <a:srgbClr val="33CC33"/>
                </a:solidFill>
              </a:rPr>
              <a:t>girls </a:t>
            </a:r>
            <a:r>
              <a:rPr lang="en-GB" dirty="0">
                <a:solidFill>
                  <a:srgbClr val="33CC33"/>
                </a:solidFill>
              </a:rPr>
              <a:t>and twelve boys.</a:t>
            </a:r>
          </a:p>
          <a:p>
            <a:r>
              <a:rPr lang="en-GB" dirty="0">
                <a:solidFill>
                  <a:srgbClr val="FF6600"/>
                </a:solidFill>
              </a:rPr>
              <a:t>3.	The boxes of books were stacked at the end of the corridor.</a:t>
            </a:r>
          </a:p>
          <a:p>
            <a:r>
              <a:rPr lang="en-GB" dirty="0">
                <a:solidFill>
                  <a:srgbClr val="C00000"/>
                </a:solidFill>
              </a:rPr>
              <a:t>4.	Mrs </a:t>
            </a:r>
            <a:r>
              <a:rPr lang="en-GB" dirty="0" err="1">
                <a:solidFill>
                  <a:srgbClr val="C00000"/>
                </a:solidFill>
              </a:rPr>
              <a:t>Doak</a:t>
            </a:r>
            <a:r>
              <a:rPr lang="en-GB" dirty="0">
                <a:solidFill>
                  <a:srgbClr val="C00000"/>
                </a:solidFill>
              </a:rPr>
              <a:t> groaned, “Girls voices are so much shriller than boys </a:t>
            </a:r>
            <a:r>
              <a:rPr lang="en-GB" dirty="0" smtClean="0">
                <a:solidFill>
                  <a:srgbClr val="C00000"/>
                </a:solidFill>
              </a:rPr>
              <a:t>voices</a:t>
            </a:r>
            <a:r>
              <a:rPr lang="en-GB" dirty="0">
                <a:solidFill>
                  <a:srgbClr val="C00000"/>
                </a:solidFill>
              </a:rPr>
              <a:t>.  I have such a headache!”</a:t>
            </a:r>
          </a:p>
          <a:p>
            <a:r>
              <a:rPr lang="en-GB" dirty="0">
                <a:solidFill>
                  <a:srgbClr val="6600FF"/>
                </a:solidFill>
              </a:rPr>
              <a:t>5.	Year 7s outing has been postponed.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45999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1.	It’s my </a:t>
            </a:r>
            <a:r>
              <a:rPr lang="en-GB" dirty="0" smtClean="0">
                <a:solidFill>
                  <a:srgbClr val="00B0F0"/>
                </a:solidFill>
              </a:rPr>
              <a:t>parents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  <a:r>
              <a:rPr lang="en-GB" dirty="0" smtClean="0">
                <a:solidFill>
                  <a:srgbClr val="00B0F0"/>
                </a:solidFill>
              </a:rPr>
              <a:t> </a:t>
            </a:r>
            <a:r>
              <a:rPr lang="en-GB" dirty="0">
                <a:solidFill>
                  <a:srgbClr val="00B0F0"/>
                </a:solidFill>
              </a:rPr>
              <a:t>wedding anniversary on Monday.</a:t>
            </a:r>
          </a:p>
          <a:p>
            <a:r>
              <a:rPr lang="en-GB" dirty="0">
                <a:solidFill>
                  <a:srgbClr val="33CC33"/>
                </a:solidFill>
              </a:rPr>
              <a:t>2.	The </a:t>
            </a:r>
            <a:r>
              <a:rPr lang="en-GB" dirty="0" smtClean="0">
                <a:solidFill>
                  <a:srgbClr val="33CC33"/>
                </a:solidFill>
              </a:rPr>
              <a:t>children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  <a:r>
              <a:rPr lang="en-GB" dirty="0" smtClean="0">
                <a:solidFill>
                  <a:srgbClr val="33CC33"/>
                </a:solidFill>
              </a:rPr>
              <a:t>s </a:t>
            </a:r>
            <a:r>
              <a:rPr lang="en-GB" dirty="0">
                <a:solidFill>
                  <a:srgbClr val="33CC33"/>
                </a:solidFill>
              </a:rPr>
              <a:t>party was a great success.  There were fifteen </a:t>
            </a:r>
            <a:r>
              <a:rPr lang="en-GB" dirty="0" smtClean="0">
                <a:solidFill>
                  <a:srgbClr val="33CC33"/>
                </a:solidFill>
              </a:rPr>
              <a:t>girls </a:t>
            </a:r>
            <a:r>
              <a:rPr lang="en-GB" dirty="0">
                <a:solidFill>
                  <a:srgbClr val="33CC33"/>
                </a:solidFill>
              </a:rPr>
              <a:t>and twelve boys.</a:t>
            </a:r>
          </a:p>
          <a:p>
            <a:r>
              <a:rPr lang="en-GB" dirty="0">
                <a:solidFill>
                  <a:srgbClr val="FF6600"/>
                </a:solidFill>
              </a:rPr>
              <a:t>3.	The boxes of books were stacked at the end of the corridor.</a:t>
            </a:r>
          </a:p>
          <a:p>
            <a:r>
              <a:rPr lang="en-GB" dirty="0">
                <a:solidFill>
                  <a:srgbClr val="C00000"/>
                </a:solidFill>
              </a:rPr>
              <a:t>4.	Mrs </a:t>
            </a:r>
            <a:r>
              <a:rPr lang="en-GB" dirty="0" err="1">
                <a:solidFill>
                  <a:srgbClr val="C00000"/>
                </a:solidFill>
              </a:rPr>
              <a:t>Doak</a:t>
            </a:r>
            <a:r>
              <a:rPr lang="en-GB" dirty="0">
                <a:solidFill>
                  <a:srgbClr val="C00000"/>
                </a:solidFill>
              </a:rPr>
              <a:t> groaned, “</a:t>
            </a:r>
            <a:r>
              <a:rPr lang="en-GB" dirty="0" smtClean="0">
                <a:solidFill>
                  <a:srgbClr val="C00000"/>
                </a:solidFill>
              </a:rPr>
              <a:t>Girl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  <a:r>
              <a:rPr lang="en-GB" dirty="0" smtClean="0">
                <a:solidFill>
                  <a:srgbClr val="C00000"/>
                </a:solidFill>
              </a:rPr>
              <a:t>s </a:t>
            </a:r>
            <a:r>
              <a:rPr lang="en-GB" dirty="0">
                <a:solidFill>
                  <a:srgbClr val="C00000"/>
                </a:solidFill>
              </a:rPr>
              <a:t>voices are so much shriller than </a:t>
            </a:r>
            <a:r>
              <a:rPr lang="en-GB" dirty="0" smtClean="0">
                <a:solidFill>
                  <a:srgbClr val="C00000"/>
                </a:solidFill>
              </a:rPr>
              <a:t>boy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  <a:r>
              <a:rPr lang="en-GB" dirty="0" smtClean="0">
                <a:solidFill>
                  <a:srgbClr val="C00000"/>
                </a:solidFill>
              </a:rPr>
              <a:t>s voices</a:t>
            </a:r>
            <a:r>
              <a:rPr lang="en-GB" dirty="0">
                <a:solidFill>
                  <a:srgbClr val="C00000"/>
                </a:solidFill>
              </a:rPr>
              <a:t>.  I have such a headache!”</a:t>
            </a:r>
          </a:p>
          <a:p>
            <a:r>
              <a:rPr lang="en-GB" dirty="0">
                <a:solidFill>
                  <a:srgbClr val="6600FF"/>
                </a:solidFill>
              </a:rPr>
              <a:t>5.	Year </a:t>
            </a:r>
            <a:r>
              <a:rPr lang="en-GB" dirty="0" smtClean="0">
                <a:solidFill>
                  <a:srgbClr val="6600FF"/>
                </a:solidFill>
              </a:rPr>
              <a:t>7</a:t>
            </a:r>
            <a:r>
              <a:rPr lang="en-GB" dirty="0" smtClean="0">
                <a:solidFill>
                  <a:schemeClr val="tx1"/>
                </a:solidFill>
              </a:rPr>
              <a:t>’</a:t>
            </a:r>
            <a:r>
              <a:rPr lang="en-GB" dirty="0" smtClean="0">
                <a:solidFill>
                  <a:srgbClr val="6600FF"/>
                </a:solidFill>
              </a:rPr>
              <a:t>s </a:t>
            </a:r>
            <a:r>
              <a:rPr lang="en-GB" dirty="0">
                <a:solidFill>
                  <a:srgbClr val="6600FF"/>
                </a:solidFill>
              </a:rPr>
              <a:t>outing has been postponed.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877273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The Possessive Apostrophe</a:t>
            </a:r>
          </a:p>
        </p:txBody>
      </p:sp>
    </p:spTree>
    <p:extLst>
      <p:ext uri="{BB962C8B-B14F-4D97-AF65-F5344CB8AC3E}">
        <p14:creationId xmlns:p14="http://schemas.microsoft.com/office/powerpoint/2010/main" val="31936871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Possessive Apostrophe 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67544" y="832954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kern="0" dirty="0" smtClean="0"/>
          </a:p>
          <a:p>
            <a:pPr marL="0" indent="0"/>
            <a:r>
              <a:rPr lang="en-GB" kern="0" dirty="0" smtClean="0"/>
              <a:t>You </a:t>
            </a:r>
            <a:r>
              <a:rPr lang="en-GB" kern="0" dirty="0"/>
              <a:t>use an apostrophe with an s (‘s) to show that someone or something owns something.  Remember the rules</a:t>
            </a:r>
            <a:r>
              <a:rPr lang="en-GB" kern="0" dirty="0" smtClean="0"/>
              <a:t>!</a:t>
            </a:r>
            <a:endParaRPr lang="en-GB" kern="0" dirty="0"/>
          </a:p>
          <a:p>
            <a:pPr marL="0" indent="0"/>
            <a:r>
              <a:rPr lang="en-GB" kern="0" dirty="0" smtClean="0"/>
              <a:t>Examples: </a:t>
            </a:r>
            <a:endParaRPr lang="en-GB" kern="0" dirty="0"/>
          </a:p>
          <a:p>
            <a:pPr marL="0" indent="0"/>
            <a:r>
              <a:rPr lang="en-GB" kern="0" dirty="0"/>
              <a:t>Rover is Tom’s dog.			</a:t>
            </a:r>
            <a:endParaRPr lang="en-GB" kern="0" dirty="0" smtClean="0"/>
          </a:p>
          <a:p>
            <a:pPr marL="0" indent="0"/>
            <a:r>
              <a:rPr lang="en-GB" kern="0" dirty="0" smtClean="0"/>
              <a:t>Richard’s </a:t>
            </a:r>
            <a:r>
              <a:rPr lang="en-GB" kern="0" dirty="0"/>
              <a:t>pen is broken.</a:t>
            </a:r>
          </a:p>
          <a:p>
            <a:pPr marL="0" indent="0"/>
            <a:r>
              <a:rPr lang="en-GB" kern="0" dirty="0"/>
              <a:t>The restaurant’s food is awful.		</a:t>
            </a:r>
            <a:endParaRPr lang="en-GB" kern="0" dirty="0" smtClean="0"/>
          </a:p>
          <a:p>
            <a:pPr marL="0" indent="0"/>
            <a:r>
              <a:rPr lang="en-GB" kern="0" dirty="0" smtClean="0"/>
              <a:t>The </a:t>
            </a:r>
            <a:r>
              <a:rPr lang="en-GB" kern="0" dirty="0"/>
              <a:t>hut’s roof is leaking.</a:t>
            </a:r>
          </a:p>
        </p:txBody>
      </p:sp>
    </p:spTree>
    <p:extLst>
      <p:ext uri="{BB962C8B-B14F-4D97-AF65-F5344CB8AC3E}">
        <p14:creationId xmlns:p14="http://schemas.microsoft.com/office/powerpoint/2010/main" val="2633571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691680" y="1268760"/>
            <a:ext cx="72008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Example	</a:t>
            </a:r>
            <a:endParaRPr lang="en-GB" dirty="0" smtClean="0">
              <a:solidFill>
                <a:srgbClr val="00B0F0"/>
              </a:solidFill>
            </a:endParaRPr>
          </a:p>
          <a:p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The </a:t>
            </a:r>
            <a:r>
              <a:rPr lang="en-GB" dirty="0">
                <a:solidFill>
                  <a:srgbClr val="00B0F0"/>
                </a:solidFill>
              </a:rPr>
              <a:t>feathers of the bird are black.</a:t>
            </a:r>
          </a:p>
          <a:p>
            <a:r>
              <a:rPr lang="en-GB" dirty="0">
                <a:solidFill>
                  <a:srgbClr val="00B0F0"/>
                </a:solidFill>
              </a:rPr>
              <a:t> </a:t>
            </a:r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00B0F0"/>
                </a:solidFill>
              </a:rPr>
              <a:t>The </a:t>
            </a:r>
            <a:r>
              <a:rPr lang="en-GB" dirty="0">
                <a:solidFill>
                  <a:srgbClr val="00B0F0"/>
                </a:solidFill>
              </a:rPr>
              <a:t>bird’s feathers are black.			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7389377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11560" y="1340768"/>
            <a:ext cx="820891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1.	The car of the teacher is parked in the street. </a:t>
            </a:r>
          </a:p>
          <a:p>
            <a:r>
              <a:rPr lang="en-GB" dirty="0">
                <a:solidFill>
                  <a:srgbClr val="33CC33"/>
                </a:solidFill>
              </a:rPr>
              <a:t>2.	The bag that John has is blue and white</a:t>
            </a:r>
            <a:r>
              <a:rPr lang="en-GB" dirty="0" smtClean="0">
                <a:solidFill>
                  <a:srgbClr val="33CC33"/>
                </a:solidFill>
              </a:rPr>
              <a:t>.</a:t>
            </a:r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3.	We don’t like the food of this café</a:t>
            </a:r>
            <a:r>
              <a:rPr lang="en-GB" dirty="0" smtClean="0">
                <a:solidFill>
                  <a:srgbClr val="FF6600"/>
                </a:solidFill>
              </a:rPr>
              <a:t>.</a:t>
            </a:r>
            <a:endParaRPr lang="en-GB" dirty="0">
              <a:solidFill>
                <a:srgbClr val="FF66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4.	The </a:t>
            </a:r>
            <a:r>
              <a:rPr lang="en-GB" dirty="0">
                <a:solidFill>
                  <a:srgbClr val="C00000"/>
                </a:solidFill>
              </a:rPr>
              <a:t>headmaster of the school is called Mr. </a:t>
            </a:r>
            <a:r>
              <a:rPr lang="en-GB" dirty="0" smtClean="0">
                <a:solidFill>
                  <a:srgbClr val="C00000"/>
                </a:solidFill>
              </a:rPr>
              <a:t>Green.</a:t>
            </a:r>
          </a:p>
          <a:p>
            <a:r>
              <a:rPr lang="en-GB" dirty="0" smtClean="0">
                <a:solidFill>
                  <a:srgbClr val="6600FF"/>
                </a:solidFill>
              </a:rPr>
              <a:t>5. The </a:t>
            </a:r>
            <a:r>
              <a:rPr lang="en-GB" dirty="0">
                <a:solidFill>
                  <a:srgbClr val="6600FF"/>
                </a:solidFill>
              </a:rPr>
              <a:t>sister of the girl is younger than she is</a:t>
            </a:r>
            <a:r>
              <a:rPr lang="en-GB" dirty="0" smtClean="0">
                <a:solidFill>
                  <a:srgbClr val="6600FF"/>
                </a:solidFill>
              </a:rPr>
              <a:t>.</a:t>
            </a:r>
            <a:endParaRPr lang="en-GB" dirty="0">
              <a:solidFill>
                <a:srgbClr val="6600FF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6.</a:t>
            </a:r>
            <a:r>
              <a:rPr lang="en-GB" dirty="0">
                <a:solidFill>
                  <a:srgbClr val="FFC000"/>
                </a:solidFill>
              </a:rPr>
              <a:t>	The captain of the team is called Paul Turner.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2147601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11560" y="1340768"/>
            <a:ext cx="820891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1.	</a:t>
            </a:r>
            <a:r>
              <a:rPr lang="en-GB" dirty="0" smtClean="0">
                <a:solidFill>
                  <a:srgbClr val="00B0F0"/>
                </a:solidFill>
              </a:rPr>
              <a:t>The teacher’s car </a:t>
            </a:r>
            <a:r>
              <a:rPr lang="en-GB" dirty="0">
                <a:solidFill>
                  <a:srgbClr val="00B0F0"/>
                </a:solidFill>
              </a:rPr>
              <a:t>is parked in the street. </a:t>
            </a:r>
          </a:p>
          <a:p>
            <a:r>
              <a:rPr lang="en-GB" dirty="0">
                <a:solidFill>
                  <a:srgbClr val="33CC33"/>
                </a:solidFill>
              </a:rPr>
              <a:t>2.	</a:t>
            </a:r>
            <a:r>
              <a:rPr lang="en-GB" dirty="0" smtClean="0">
                <a:solidFill>
                  <a:srgbClr val="33CC33"/>
                </a:solidFill>
              </a:rPr>
              <a:t>John’s bag </a:t>
            </a:r>
            <a:r>
              <a:rPr lang="en-GB" dirty="0">
                <a:solidFill>
                  <a:srgbClr val="33CC33"/>
                </a:solidFill>
              </a:rPr>
              <a:t>is blue and white</a:t>
            </a:r>
            <a:r>
              <a:rPr lang="en-GB" dirty="0" smtClean="0">
                <a:solidFill>
                  <a:srgbClr val="33CC33"/>
                </a:solidFill>
              </a:rPr>
              <a:t>.</a:t>
            </a:r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3.	We don’t like </a:t>
            </a:r>
            <a:r>
              <a:rPr lang="en-GB" dirty="0" smtClean="0">
                <a:solidFill>
                  <a:srgbClr val="FF6600"/>
                </a:solidFill>
              </a:rPr>
              <a:t>this café‘s food.</a:t>
            </a:r>
            <a:endParaRPr lang="en-GB" dirty="0">
              <a:solidFill>
                <a:srgbClr val="FF660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4.	The school’s headmaster is </a:t>
            </a:r>
            <a:r>
              <a:rPr lang="en-GB" dirty="0">
                <a:solidFill>
                  <a:srgbClr val="C00000"/>
                </a:solidFill>
              </a:rPr>
              <a:t>called Mr. </a:t>
            </a:r>
            <a:r>
              <a:rPr lang="en-GB" dirty="0" smtClean="0">
                <a:solidFill>
                  <a:srgbClr val="C00000"/>
                </a:solidFill>
              </a:rPr>
              <a:t>Green.</a:t>
            </a:r>
          </a:p>
          <a:p>
            <a:r>
              <a:rPr lang="en-GB" dirty="0" smtClean="0">
                <a:solidFill>
                  <a:srgbClr val="6600FF"/>
                </a:solidFill>
              </a:rPr>
              <a:t>5. The girl’s sister </a:t>
            </a:r>
            <a:r>
              <a:rPr lang="en-GB" dirty="0">
                <a:solidFill>
                  <a:srgbClr val="6600FF"/>
                </a:solidFill>
              </a:rPr>
              <a:t>is younger than she is</a:t>
            </a:r>
            <a:r>
              <a:rPr lang="en-GB" dirty="0" smtClean="0">
                <a:solidFill>
                  <a:srgbClr val="6600FF"/>
                </a:solidFill>
              </a:rPr>
              <a:t>.</a:t>
            </a:r>
            <a:endParaRPr lang="en-GB" dirty="0">
              <a:solidFill>
                <a:srgbClr val="6600FF"/>
              </a:solidFill>
            </a:endParaRPr>
          </a:p>
          <a:p>
            <a:r>
              <a:rPr lang="en-GB" dirty="0" smtClean="0">
                <a:solidFill>
                  <a:srgbClr val="FFC000"/>
                </a:solidFill>
              </a:rPr>
              <a:t>6.</a:t>
            </a:r>
            <a:r>
              <a:rPr lang="en-GB" dirty="0">
                <a:solidFill>
                  <a:srgbClr val="FFC000"/>
                </a:solidFill>
              </a:rPr>
              <a:t>	</a:t>
            </a:r>
            <a:r>
              <a:rPr lang="en-GB" dirty="0" smtClean="0">
                <a:solidFill>
                  <a:srgbClr val="FFC000"/>
                </a:solidFill>
              </a:rPr>
              <a:t>The team’s captain is </a:t>
            </a:r>
            <a:r>
              <a:rPr lang="en-GB" dirty="0">
                <a:solidFill>
                  <a:srgbClr val="FFC000"/>
                </a:solidFill>
              </a:rPr>
              <a:t>called Paul Turner.</a:t>
            </a: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10926418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Proof Reading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0660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Proof Reading 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772816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/>
              <a:t>There are twenty errors in the extract below from </a:t>
            </a:r>
            <a:r>
              <a:rPr lang="en-GB" i="1" kern="0" dirty="0"/>
              <a:t>Flat Stanley </a:t>
            </a:r>
            <a:r>
              <a:rPr lang="en-GB" kern="0" dirty="0"/>
              <a:t>that have been deliberately introduced for you to identify and correct. </a:t>
            </a:r>
          </a:p>
        </p:txBody>
      </p:sp>
    </p:spTree>
    <p:extLst>
      <p:ext uri="{BB962C8B-B14F-4D97-AF65-F5344CB8AC3E}">
        <p14:creationId xmlns:p14="http://schemas.microsoft.com/office/powerpoint/2010/main" val="3417241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The Shortening Apostrophe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16951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683568" y="98072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/>
              <a:t>Fill in either saw or seen in the five sentences below.</a:t>
            </a:r>
          </a:p>
          <a:p>
            <a:endParaRPr lang="en-GB" sz="2200" dirty="0"/>
          </a:p>
          <a:p>
            <a:r>
              <a:rPr lang="en-GB" sz="2200" dirty="0">
                <a:solidFill>
                  <a:srgbClr val="33CC33"/>
                </a:solidFill>
              </a:rPr>
              <a:t>1.	Mary and I __________ that film last week.</a:t>
            </a:r>
          </a:p>
          <a:p>
            <a:r>
              <a:rPr lang="en-GB" sz="2200" dirty="0">
                <a:solidFill>
                  <a:srgbClr val="0066FF"/>
                </a:solidFill>
              </a:rPr>
              <a:t>2.	Both of us had __________ it before you did.</a:t>
            </a:r>
            <a:endParaRPr lang="en-GB" sz="2200" dirty="0">
              <a:solidFill>
                <a:srgbClr val="FF6600"/>
              </a:solidFill>
            </a:endParaRPr>
          </a:p>
          <a:p>
            <a:r>
              <a:rPr lang="en-GB" sz="2200" dirty="0">
                <a:solidFill>
                  <a:srgbClr val="FF6600"/>
                </a:solidFill>
              </a:rPr>
              <a:t>3.	I ________ you at the disco.</a:t>
            </a:r>
          </a:p>
          <a:p>
            <a:r>
              <a:rPr lang="en-GB" sz="2200" dirty="0"/>
              <a:t>4.	You were also </a:t>
            </a:r>
            <a:r>
              <a:rPr lang="en-GB" sz="2200" dirty="0" smtClean="0"/>
              <a:t>________ </a:t>
            </a:r>
            <a:r>
              <a:rPr lang="en-GB" sz="2200" dirty="0"/>
              <a:t>by Mary.</a:t>
            </a:r>
          </a:p>
          <a:p>
            <a:r>
              <a:rPr lang="en-GB" sz="2200" dirty="0">
                <a:solidFill>
                  <a:srgbClr val="7030A0"/>
                </a:solidFill>
              </a:rPr>
              <a:t>5.	Jim _________ us before we had </a:t>
            </a:r>
            <a:r>
              <a:rPr lang="en-GB" sz="2200" dirty="0" smtClean="0">
                <a:solidFill>
                  <a:srgbClr val="7030A0"/>
                </a:solidFill>
              </a:rPr>
              <a:t>__________ </a:t>
            </a:r>
            <a:r>
              <a:rPr lang="en-GB" sz="2200" dirty="0">
                <a:solidFill>
                  <a:srgbClr val="7030A0"/>
                </a:solidFill>
              </a:rPr>
              <a:t>him.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203848" y="2060848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s</a:t>
            </a:r>
            <a:r>
              <a:rPr lang="en-GB" sz="2200" dirty="0" smtClean="0">
                <a:solidFill>
                  <a:schemeClr val="tx1"/>
                </a:solidFill>
              </a:rPr>
              <a:t>aw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671900" y="2755776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seen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19672" y="3501008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s</a:t>
            </a:r>
            <a:r>
              <a:rPr lang="en-GB" sz="2200" dirty="0" smtClean="0">
                <a:solidFill>
                  <a:schemeClr val="tx1"/>
                </a:solidFill>
              </a:rPr>
              <a:t>aw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732221" y="3935956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smtClean="0">
                <a:solidFill>
                  <a:schemeClr val="tx1"/>
                </a:solidFill>
              </a:rPr>
              <a:t>seen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040033" y="4298268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s</a:t>
            </a:r>
            <a:r>
              <a:rPr lang="en-GB" sz="2200" dirty="0" smtClean="0">
                <a:solidFill>
                  <a:schemeClr val="tx1"/>
                </a:solidFill>
              </a:rPr>
              <a:t>aw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619672" y="4699921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seen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1128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Shortening Apostrophe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Sometimes when we speak we shorten what we say. For example, we don’t usually say “I am...”</a:t>
            </a:r>
          </a:p>
          <a:p>
            <a:pPr marL="0" indent="0"/>
            <a:endParaRPr lang="en-US" kern="0" dirty="0"/>
          </a:p>
          <a:p>
            <a:pPr marL="0" indent="0"/>
            <a:r>
              <a:rPr lang="en-US" kern="0" dirty="0" smtClean="0"/>
              <a:t>We shorten it to “I’m…”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8277978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Shortening Apostrophe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When we write this, we put the words together and put an </a:t>
            </a:r>
            <a:r>
              <a:rPr lang="en-US" u="sng" kern="0" dirty="0" smtClean="0"/>
              <a:t>apostrophe</a:t>
            </a:r>
            <a:r>
              <a:rPr lang="en-US" kern="0" dirty="0" smtClean="0"/>
              <a:t> in instead of one (or sometimes two) of the letters. </a:t>
            </a:r>
          </a:p>
          <a:p>
            <a:pPr marL="0" indent="0"/>
            <a:endParaRPr lang="en-US" u="sng" kern="0" dirty="0"/>
          </a:p>
          <a:p>
            <a:pPr marL="0" indent="0"/>
            <a:r>
              <a:rPr lang="en-US" kern="0" dirty="0" smtClean="0"/>
              <a:t>I am       We are    They are     </a:t>
            </a:r>
            <a:r>
              <a:rPr lang="en-US" kern="0" dirty="0" err="1" smtClean="0"/>
              <a:t>are</a:t>
            </a:r>
            <a:r>
              <a:rPr lang="en-US" kern="0" dirty="0" smtClean="0"/>
              <a:t> not </a:t>
            </a:r>
          </a:p>
          <a:p>
            <a:pPr marL="0" indent="0"/>
            <a:r>
              <a:rPr lang="en-US" kern="0" dirty="0" smtClean="0"/>
              <a:t>I’m         We’re      They’re       aren’t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419895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 1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Write the long version of these shortened words:</a:t>
            </a:r>
          </a:p>
          <a:p>
            <a:pPr marL="0" indent="0"/>
            <a:endParaRPr lang="en-US" kern="0" dirty="0"/>
          </a:p>
          <a:p>
            <a:pPr marL="0" indent="0"/>
            <a:r>
              <a:rPr lang="en-US" kern="0" dirty="0" smtClean="0"/>
              <a:t>1. they’re </a:t>
            </a:r>
          </a:p>
          <a:p>
            <a:pPr marL="0" indent="0"/>
            <a:r>
              <a:rPr lang="en-US" kern="0" dirty="0" smtClean="0"/>
              <a:t>2. can’t </a:t>
            </a:r>
          </a:p>
          <a:p>
            <a:pPr marL="0" indent="0"/>
            <a:r>
              <a:rPr lang="en-US" kern="0" dirty="0" smtClean="0"/>
              <a:t>3. she’s </a:t>
            </a:r>
          </a:p>
          <a:p>
            <a:pPr marL="0" indent="0"/>
            <a:r>
              <a:rPr lang="en-US" kern="0" dirty="0" smtClean="0"/>
              <a:t>4. haven’t</a:t>
            </a:r>
          </a:p>
          <a:p>
            <a:pPr marL="0" indent="0"/>
            <a:r>
              <a:rPr lang="en-US" kern="0" dirty="0" smtClean="0"/>
              <a:t>5. weren’t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944984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 1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Write the short version of these words:</a:t>
            </a:r>
          </a:p>
          <a:p>
            <a:pPr marL="0" indent="0"/>
            <a:endParaRPr lang="en-US" kern="0" dirty="0"/>
          </a:p>
          <a:p>
            <a:pPr marL="0" indent="0"/>
            <a:r>
              <a:rPr lang="en-US" kern="0" dirty="0" smtClean="0"/>
              <a:t>1. </a:t>
            </a:r>
            <a:r>
              <a:rPr lang="en-US" kern="0" dirty="0"/>
              <a:t>i</a:t>
            </a:r>
            <a:r>
              <a:rPr lang="en-US" kern="0" dirty="0" smtClean="0"/>
              <a:t>s not </a:t>
            </a:r>
          </a:p>
          <a:p>
            <a:pPr marL="0" indent="0"/>
            <a:r>
              <a:rPr lang="en-US" kern="0" dirty="0" smtClean="0"/>
              <a:t>2. he is</a:t>
            </a:r>
          </a:p>
          <a:p>
            <a:pPr marL="0" indent="0"/>
            <a:r>
              <a:rPr lang="en-US" kern="0" dirty="0" smtClean="0"/>
              <a:t>3. you are </a:t>
            </a:r>
          </a:p>
          <a:p>
            <a:pPr marL="0" indent="0"/>
            <a:r>
              <a:rPr lang="en-US" kern="0" dirty="0" smtClean="0"/>
              <a:t>4. they have</a:t>
            </a:r>
          </a:p>
          <a:p>
            <a:pPr marL="0" indent="0"/>
            <a:r>
              <a:rPr lang="en-US" kern="0" dirty="0" smtClean="0"/>
              <a:t>5. I have </a:t>
            </a: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3198811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It’s and Who’s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47664" y="1052736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It’s mean it is or it has. E.g. It’s been a long day.</a:t>
            </a:r>
          </a:p>
          <a:p>
            <a:pPr marL="0" indent="0"/>
            <a:r>
              <a:rPr lang="en-US" kern="0" dirty="0" smtClean="0"/>
              <a:t>Its means </a:t>
            </a:r>
            <a:r>
              <a:rPr lang="en-US" i="1" kern="0" dirty="0" smtClean="0"/>
              <a:t>belonging to it </a:t>
            </a:r>
            <a:r>
              <a:rPr lang="en-US" kern="0" dirty="0" smtClean="0"/>
              <a:t>E.g. Its coat is dark and glossy.</a:t>
            </a:r>
            <a:endParaRPr lang="en-US" i="1" kern="0" dirty="0" smtClean="0"/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2715106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 2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47664" y="1052736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In the sentences below, fill in either it’s or its. </a:t>
            </a:r>
          </a:p>
          <a:p>
            <a:pPr marL="0" indent="0"/>
            <a:endParaRPr lang="en-US" i="1" kern="0" dirty="0"/>
          </a:p>
          <a:p>
            <a:pPr marL="0" indent="0"/>
            <a:r>
              <a:rPr lang="en-US" kern="0" dirty="0" smtClean="0"/>
              <a:t>1. __________ time for us to go home.</a:t>
            </a:r>
          </a:p>
          <a:p>
            <a:pPr marL="0" indent="0"/>
            <a:r>
              <a:rPr lang="en-US" kern="0" dirty="0" smtClean="0"/>
              <a:t>2. The dog chases _______ own tail.</a:t>
            </a:r>
          </a:p>
          <a:p>
            <a:pPr marL="0" indent="0"/>
            <a:r>
              <a:rPr lang="en-US" kern="0" dirty="0" smtClean="0"/>
              <a:t>3. I think ________ an eagle.</a:t>
            </a:r>
          </a:p>
          <a:p>
            <a:pPr marL="0" indent="0"/>
            <a:r>
              <a:rPr lang="en-US" kern="0" dirty="0" smtClean="0"/>
              <a:t>4. ________ got long feathers and a strong beak. </a:t>
            </a:r>
          </a:p>
          <a:p>
            <a:pPr marL="0" indent="0"/>
            <a:r>
              <a:rPr lang="en-US" kern="0" dirty="0" smtClean="0"/>
              <a:t>5. _____ claws look dangerous.</a:t>
            </a:r>
          </a:p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55776" y="2204864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It’s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791869" y="2720405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its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635896" y="3124622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>
                <a:solidFill>
                  <a:srgbClr val="00B050"/>
                </a:solidFill>
              </a:rPr>
              <a:t>i</a:t>
            </a:r>
            <a:r>
              <a:rPr lang="en-GB" kern="0" dirty="0" smtClean="0">
                <a:solidFill>
                  <a:srgbClr val="00B050"/>
                </a:solidFill>
              </a:rPr>
              <a:t>t’s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411760" y="3573016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It’s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195736" y="4370276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>
                <a:solidFill>
                  <a:srgbClr val="00B050"/>
                </a:solidFill>
              </a:rPr>
              <a:t>I</a:t>
            </a:r>
            <a:r>
              <a:rPr lang="en-GB" kern="0" dirty="0" smtClean="0">
                <a:solidFill>
                  <a:srgbClr val="00B050"/>
                </a:solidFill>
              </a:rPr>
              <a:t>ts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7499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It’s and Who’s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47664" y="1052736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Who’s means who is or who has.</a:t>
            </a:r>
          </a:p>
          <a:p>
            <a:pPr marL="0" indent="0"/>
            <a:r>
              <a:rPr lang="en-US" kern="0" dirty="0" smtClean="0"/>
              <a:t>E.g. Who’s got a good job?</a:t>
            </a:r>
          </a:p>
          <a:p>
            <a:pPr marL="0" indent="0"/>
            <a:r>
              <a:rPr lang="en-US" kern="0" dirty="0" smtClean="0"/>
              <a:t>Whose means belonging to who.</a:t>
            </a:r>
          </a:p>
          <a:p>
            <a:pPr marL="0" indent="0"/>
            <a:r>
              <a:rPr lang="en-US" kern="0" dirty="0" smtClean="0"/>
              <a:t>E.g. Jake is a boy whose clothes are always dirty. </a:t>
            </a:r>
            <a:r>
              <a:rPr lang="en-US" i="1" kern="0" dirty="0" smtClean="0"/>
              <a:t> </a:t>
            </a:r>
          </a:p>
          <a:p>
            <a:pPr marL="0" indent="0"/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2638389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403648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 3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547664" y="1052736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US" kern="0" dirty="0" smtClean="0"/>
              <a:t>In the sentences below, fill in either who’s or whose. </a:t>
            </a:r>
          </a:p>
          <a:p>
            <a:pPr marL="0" indent="0"/>
            <a:endParaRPr lang="en-US" i="1" kern="0" dirty="0"/>
          </a:p>
          <a:p>
            <a:pPr marL="0" indent="0"/>
            <a:r>
              <a:rPr lang="en-US" kern="0" dirty="0" smtClean="0"/>
              <a:t>1. I know ______ coming to the party.</a:t>
            </a:r>
          </a:p>
          <a:p>
            <a:pPr marL="0" indent="0"/>
            <a:r>
              <a:rPr lang="en-US" kern="0" dirty="0" smtClean="0"/>
              <a:t>2. _______ bag is this?</a:t>
            </a:r>
          </a:p>
          <a:p>
            <a:pPr marL="0" indent="0"/>
            <a:r>
              <a:rPr lang="en-US" kern="0" dirty="0" smtClean="0"/>
              <a:t>3. _______ got a joke they can tell us?</a:t>
            </a:r>
          </a:p>
          <a:p>
            <a:pPr marL="0" indent="0"/>
            <a:r>
              <a:rPr lang="en-US" kern="0" dirty="0" smtClean="0"/>
              <a:t>4. Can you tell me ______ marks were best? </a:t>
            </a:r>
          </a:p>
          <a:p>
            <a:pPr marL="0" indent="0"/>
            <a:r>
              <a:rPr lang="en-US" kern="0" dirty="0" smtClean="0"/>
              <a:t>5. _______ right and  ______ </a:t>
            </a:r>
            <a:br>
              <a:rPr lang="en-US" kern="0" dirty="0" smtClean="0"/>
            </a:br>
            <a:r>
              <a:rPr lang="en-US" kern="0" dirty="0" smtClean="0"/>
              <a:t>wrong?</a:t>
            </a:r>
          </a:p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3358434" y="2250182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who’s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2053642" y="2698576"/>
            <a:ext cx="1436315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Whose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154887" y="3146970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Who’s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644008" y="3573016"/>
            <a:ext cx="1331912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whose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195736" y="4370276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>
                <a:solidFill>
                  <a:srgbClr val="00B050"/>
                </a:solidFill>
              </a:rPr>
              <a:t>Who’s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5148300" y="4370276"/>
            <a:ext cx="1152128" cy="72008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>
                <a:solidFill>
                  <a:srgbClr val="00B050"/>
                </a:solidFill>
              </a:rPr>
              <a:t>w</a:t>
            </a:r>
            <a:r>
              <a:rPr lang="en-GB" kern="0" dirty="0" smtClean="0">
                <a:solidFill>
                  <a:srgbClr val="00B050"/>
                </a:solidFill>
              </a:rPr>
              <a:t>ho’s</a:t>
            </a:r>
            <a:r>
              <a:rPr lang="en-GB" kern="0" dirty="0">
                <a:solidFill>
                  <a:srgbClr val="00B050"/>
                </a:solidFill>
              </a:rPr>
              <a:t>	</a:t>
            </a:r>
            <a:endParaRPr lang="en-GB" sz="1400" kern="0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7266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You’re Your There’s Their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05920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/>
              <a:t>You’re and Your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0" y="1412776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/>
              <a:t>You’re </a:t>
            </a:r>
            <a:r>
              <a:rPr lang="en-GB" kern="0" dirty="0"/>
              <a:t>(with an apostrophe and an e at the end) means You are.</a:t>
            </a:r>
          </a:p>
          <a:p>
            <a:pPr marL="0" indent="0"/>
            <a:r>
              <a:rPr lang="en-GB" kern="0" dirty="0"/>
              <a:t>Example	</a:t>
            </a:r>
            <a:endParaRPr lang="en-GB" kern="0" dirty="0" smtClean="0"/>
          </a:p>
          <a:p>
            <a:pPr marL="0" indent="0"/>
            <a:r>
              <a:rPr lang="en-GB" kern="0" dirty="0" smtClean="0"/>
              <a:t>You’re </a:t>
            </a:r>
            <a:r>
              <a:rPr lang="en-GB" kern="0" dirty="0"/>
              <a:t>going to be late!</a:t>
            </a:r>
          </a:p>
          <a:p>
            <a:pPr marL="0" indent="0"/>
            <a:endParaRPr lang="en-GB" kern="0" dirty="0" smtClean="0"/>
          </a:p>
          <a:p>
            <a:pPr marL="0" indent="0"/>
            <a:r>
              <a:rPr lang="en-GB" kern="0" dirty="0" smtClean="0"/>
              <a:t>Your </a:t>
            </a:r>
            <a:r>
              <a:rPr lang="en-GB" kern="0" dirty="0"/>
              <a:t>means belonging to you</a:t>
            </a:r>
          </a:p>
          <a:p>
            <a:pPr marL="0" indent="0"/>
            <a:r>
              <a:rPr lang="en-GB" kern="0" dirty="0"/>
              <a:t>Example	</a:t>
            </a:r>
            <a:endParaRPr lang="en-GB" kern="0" dirty="0" smtClean="0"/>
          </a:p>
          <a:p>
            <a:pPr marL="0" indent="0"/>
            <a:r>
              <a:rPr lang="en-GB" kern="0" dirty="0" smtClean="0"/>
              <a:t>Your </a:t>
            </a:r>
            <a:r>
              <a:rPr lang="en-GB" kern="0" dirty="0"/>
              <a:t>glasses are in your pocket!</a:t>
            </a:r>
          </a:p>
        </p:txBody>
      </p:sp>
    </p:spTree>
    <p:extLst>
      <p:ext uri="{BB962C8B-B14F-4D97-AF65-F5344CB8AC3E}">
        <p14:creationId xmlns:p14="http://schemas.microsoft.com/office/powerpoint/2010/main" val="27208283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Did Done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467544" y="1124744"/>
            <a:ext cx="7128792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/>
              <a:t>The word ‘did’ can be used on its own in a </a:t>
            </a:r>
            <a:r>
              <a:rPr lang="en-GB" sz="2600" kern="0" dirty="0" smtClean="0"/>
              <a:t>sentence. For </a:t>
            </a:r>
            <a:r>
              <a:rPr lang="en-GB" sz="2600" kern="0" dirty="0"/>
              <a:t>example:	</a:t>
            </a:r>
            <a:endParaRPr lang="en-GB" sz="26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kern="0" dirty="0" smtClean="0"/>
              <a:t>Peter </a:t>
            </a:r>
            <a:r>
              <a:rPr lang="en-GB" sz="2600" kern="0" dirty="0"/>
              <a:t>did the maths homework.</a:t>
            </a:r>
          </a:p>
          <a:p>
            <a:pPr marL="0" indent="0"/>
            <a:endParaRPr lang="en-GB" sz="2600" kern="0" dirty="0" smtClean="0"/>
          </a:p>
          <a:p>
            <a:pPr marL="0" indent="0"/>
            <a:r>
              <a:rPr lang="en-GB" sz="2600" kern="0" dirty="0" smtClean="0"/>
              <a:t>The </a:t>
            </a:r>
            <a:r>
              <a:rPr lang="en-GB" sz="2600" kern="0" dirty="0"/>
              <a:t>word ‘done’ cannot be used alone in a sentence.  </a:t>
            </a:r>
            <a:r>
              <a:rPr lang="en-GB" sz="2600" kern="0" dirty="0" smtClean="0"/>
              <a:t>It </a:t>
            </a:r>
            <a:r>
              <a:rPr lang="en-GB" sz="2600" kern="0" dirty="0"/>
              <a:t>has to have an auxiliary verb with </a:t>
            </a:r>
            <a:r>
              <a:rPr lang="en-GB" sz="2600" kern="0" dirty="0" smtClean="0"/>
              <a:t>it. For </a:t>
            </a:r>
            <a:r>
              <a:rPr lang="en-GB" sz="2600" kern="0" dirty="0"/>
              <a:t>example:	</a:t>
            </a:r>
            <a:endParaRPr lang="en-GB" sz="2600" kern="0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GB" sz="2600" kern="0" dirty="0" smtClean="0"/>
              <a:t>Peter </a:t>
            </a:r>
            <a:r>
              <a:rPr lang="en-GB" sz="2600" kern="0" dirty="0"/>
              <a:t>has done the maths </a:t>
            </a:r>
            <a:endParaRPr lang="en-GB" sz="2600" kern="0" dirty="0" smtClean="0"/>
          </a:p>
          <a:p>
            <a:pPr marL="0" indent="0"/>
            <a:r>
              <a:rPr lang="en-GB" sz="2600" kern="0" dirty="0" smtClean="0"/>
              <a:t>homework</a:t>
            </a:r>
            <a:r>
              <a:rPr lang="en-GB" sz="2600" kern="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3964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Fill in either you’re or your in the sentences below.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_____________ in a hurry today!</a:t>
            </a:r>
          </a:p>
          <a:p>
            <a:r>
              <a:rPr lang="en-GB" dirty="0">
                <a:solidFill>
                  <a:srgbClr val="33CC33"/>
                </a:solidFill>
              </a:rPr>
              <a:t>2.	I haven’t seen _____________ homework yet.</a:t>
            </a:r>
          </a:p>
          <a:p>
            <a:r>
              <a:rPr lang="en-GB" dirty="0">
                <a:solidFill>
                  <a:srgbClr val="FF6600"/>
                </a:solidFill>
              </a:rPr>
              <a:t>3.	Where is ____________ football kit?</a:t>
            </a:r>
          </a:p>
          <a:p>
            <a:r>
              <a:rPr lang="en-GB" dirty="0">
                <a:solidFill>
                  <a:srgbClr val="C00000"/>
                </a:solidFill>
              </a:rPr>
              <a:t>4.	I don’t know what _____________ doing.</a:t>
            </a:r>
          </a:p>
          <a:p>
            <a:r>
              <a:rPr lang="en-GB" dirty="0">
                <a:solidFill>
                  <a:srgbClr val="6600FF"/>
                </a:solidFill>
              </a:rPr>
              <a:t>5.	_____________ next in the queue.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15616" y="1916832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You’re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887924" y="234888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your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735796" y="282210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your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463988" y="325270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you’re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146408" y="364502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You’re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2771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/>
              <a:t>There’s and Theirs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/>
              <a:t>- There’s </a:t>
            </a:r>
            <a:r>
              <a:rPr lang="en-GB" kern="0" dirty="0"/>
              <a:t>(with an apostrophe) means there is or there </a:t>
            </a:r>
            <a:r>
              <a:rPr lang="en-GB" kern="0" dirty="0" smtClean="0"/>
              <a:t>has. Example:</a:t>
            </a:r>
            <a:r>
              <a:rPr lang="en-GB" kern="0" dirty="0"/>
              <a:t>	</a:t>
            </a:r>
            <a:endParaRPr lang="en-GB" kern="0" dirty="0" smtClean="0"/>
          </a:p>
          <a:p>
            <a:pPr marL="0" indent="0"/>
            <a:r>
              <a:rPr lang="en-GB" kern="0" dirty="0" smtClean="0"/>
              <a:t>There’s </a:t>
            </a:r>
            <a:r>
              <a:rPr lang="en-GB" kern="0" dirty="0"/>
              <a:t>a cold wind tonight</a:t>
            </a:r>
            <a:r>
              <a:rPr lang="en-GB" kern="0" dirty="0" smtClean="0"/>
              <a:t>.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 smtClean="0"/>
              <a:t>- Theirs </a:t>
            </a:r>
            <a:r>
              <a:rPr lang="en-GB" kern="0" dirty="0"/>
              <a:t>(different spelling and no apostrophe) means belonging to </a:t>
            </a:r>
            <a:r>
              <a:rPr lang="en-GB" kern="0" dirty="0" smtClean="0"/>
              <a:t>them. Example:</a:t>
            </a:r>
            <a:r>
              <a:rPr lang="en-GB" kern="0" dirty="0"/>
              <a:t>	</a:t>
            </a:r>
            <a:endParaRPr lang="en-GB" kern="0" dirty="0" smtClean="0"/>
          </a:p>
          <a:p>
            <a:pPr marL="0" indent="0"/>
            <a:r>
              <a:rPr lang="en-GB" kern="0" dirty="0" smtClean="0"/>
              <a:t>I’ve </a:t>
            </a:r>
            <a:r>
              <a:rPr lang="en-GB" kern="0" dirty="0"/>
              <a:t>seen my bicycle but I haven’t </a:t>
            </a:r>
            <a:endParaRPr lang="en-GB" kern="0" dirty="0" smtClean="0"/>
          </a:p>
          <a:p>
            <a:pPr marL="0" indent="0"/>
            <a:r>
              <a:rPr lang="en-GB" kern="0" dirty="0" smtClean="0"/>
              <a:t>seen </a:t>
            </a:r>
            <a:r>
              <a:rPr lang="en-GB" kern="0" dirty="0"/>
              <a:t>theirs.</a:t>
            </a:r>
          </a:p>
        </p:txBody>
      </p:sp>
    </p:spTree>
    <p:extLst>
      <p:ext uri="{BB962C8B-B14F-4D97-AF65-F5344CB8AC3E}">
        <p14:creationId xmlns:p14="http://schemas.microsoft.com/office/powerpoint/2010/main" val="3196126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Fill in either there’s or theirs in the sentences below.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_______________ no time to play any more.</a:t>
            </a:r>
          </a:p>
          <a:p>
            <a:r>
              <a:rPr lang="en-GB" dirty="0">
                <a:solidFill>
                  <a:srgbClr val="33CC33"/>
                </a:solidFill>
              </a:rPr>
              <a:t>2.	These sweets are not ______________.</a:t>
            </a:r>
          </a:p>
          <a:p>
            <a:r>
              <a:rPr lang="en-GB" dirty="0">
                <a:solidFill>
                  <a:srgbClr val="FF6600"/>
                </a:solidFill>
              </a:rPr>
              <a:t>3.	I’ll do my homework and they can do _____________.</a:t>
            </a:r>
          </a:p>
          <a:p>
            <a:r>
              <a:rPr lang="en-GB" dirty="0">
                <a:solidFill>
                  <a:srgbClr val="C00000"/>
                </a:solidFill>
              </a:rPr>
              <a:t>4.	I don’t think _____________ any Coke left.</a:t>
            </a:r>
          </a:p>
          <a:p>
            <a:r>
              <a:rPr lang="en-GB" dirty="0">
                <a:solidFill>
                  <a:srgbClr val="6600FF"/>
                </a:solidFill>
              </a:rPr>
              <a:t>5.	_____________ been an accident in </a:t>
            </a:r>
            <a:r>
              <a:rPr lang="en-GB" dirty="0" smtClean="0">
                <a:solidFill>
                  <a:srgbClr val="6600FF"/>
                </a:solidFill>
              </a:rPr>
              <a:t/>
            </a:r>
            <a:br>
              <a:rPr lang="en-GB" dirty="0" smtClean="0">
                <a:solidFill>
                  <a:srgbClr val="6600FF"/>
                </a:solidFill>
              </a:rPr>
            </a:br>
            <a:r>
              <a:rPr lang="en-GB" dirty="0" smtClean="0">
                <a:solidFill>
                  <a:srgbClr val="6600FF"/>
                </a:solidFill>
              </a:rPr>
              <a:t>the </a:t>
            </a:r>
            <a:r>
              <a:rPr lang="en-GB" dirty="0">
                <a:solidFill>
                  <a:srgbClr val="6600FF"/>
                </a:solidFill>
              </a:rPr>
              <a:t>town centre.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15616" y="1916832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There’s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4959464" y="234888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theirs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405071" y="3193406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theirs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608521" y="3573016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there’s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115616" y="4057502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There’s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5311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Either and Neither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753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/>
              <a:t>There’s and Theirs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/>
              <a:t>You always us the word or after either.</a:t>
            </a:r>
          </a:p>
          <a:p>
            <a:pPr marL="0" indent="0"/>
            <a:r>
              <a:rPr lang="en-GB" kern="0" dirty="0"/>
              <a:t>Either Celtic </a:t>
            </a:r>
            <a:r>
              <a:rPr lang="en-GB" kern="0" dirty="0" smtClean="0"/>
              <a:t>OR Rangers </a:t>
            </a:r>
            <a:r>
              <a:rPr lang="en-GB" kern="0" dirty="0"/>
              <a:t>will win the League.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You always use the word nor after neither.</a:t>
            </a:r>
          </a:p>
          <a:p>
            <a:pPr marL="0" indent="0"/>
            <a:r>
              <a:rPr lang="en-GB" kern="0" dirty="0"/>
              <a:t>Neither Hearts </a:t>
            </a:r>
            <a:r>
              <a:rPr lang="en-GB" kern="0" dirty="0" smtClean="0"/>
              <a:t>NOR </a:t>
            </a:r>
            <a:r>
              <a:rPr lang="en-GB" kern="0" dirty="0"/>
              <a:t>Hibs won the League.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4374219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Fill in either there’s or theirs in the sentences below.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Either John _____ Jim will win the 100 metres.</a:t>
            </a:r>
          </a:p>
          <a:p>
            <a:r>
              <a:rPr lang="en-GB" dirty="0">
                <a:solidFill>
                  <a:srgbClr val="33CC33"/>
                </a:solidFill>
              </a:rPr>
              <a:t>2.	Neither Amy _______ Anne drinks tea.</a:t>
            </a:r>
          </a:p>
          <a:p>
            <a:r>
              <a:rPr lang="en-GB" dirty="0">
                <a:solidFill>
                  <a:srgbClr val="FF6600"/>
                </a:solidFill>
              </a:rPr>
              <a:t>3.	I haven’t seen either Kelly _____ he sister today.</a:t>
            </a:r>
          </a:p>
          <a:p>
            <a:r>
              <a:rPr lang="en-GB" dirty="0">
                <a:solidFill>
                  <a:srgbClr val="C00000"/>
                </a:solidFill>
              </a:rPr>
              <a:t>4.	Neither the apples ________ the pears look good.</a:t>
            </a:r>
          </a:p>
          <a:p>
            <a:r>
              <a:rPr lang="en-GB" dirty="0">
                <a:solidFill>
                  <a:srgbClr val="6600FF"/>
                </a:solidFill>
              </a:rPr>
              <a:t>5.	We don’t like either French ______ German in school.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699792" y="1916832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or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032457" y="234888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nor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004048" y="282210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or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106604" y="3284984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nor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220072" y="3717032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or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9208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Each and Anyone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860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Each and Anyone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/>
              <a:t>The words each, anyone, anybody, nobody, everyone and everybody always have a singular verb after them.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Example	</a:t>
            </a:r>
            <a:endParaRPr lang="en-GB" kern="0" dirty="0" smtClean="0"/>
          </a:p>
          <a:p>
            <a:pPr marL="0" indent="0"/>
            <a:r>
              <a:rPr lang="en-GB" kern="0" dirty="0" smtClean="0"/>
              <a:t>Nobody </a:t>
            </a:r>
            <a:r>
              <a:rPr lang="en-GB" kern="0" dirty="0"/>
              <a:t>goes to school on Sunday.</a:t>
            </a:r>
          </a:p>
          <a:p>
            <a:pPr marL="0" indent="0"/>
            <a:r>
              <a:rPr lang="en-GB" kern="0" dirty="0"/>
              <a:t>		not	</a:t>
            </a:r>
            <a:endParaRPr lang="en-GB" kern="0" dirty="0" smtClean="0"/>
          </a:p>
          <a:p>
            <a:pPr marL="0" indent="0"/>
            <a:r>
              <a:rPr lang="en-GB" kern="0" dirty="0" smtClean="0"/>
              <a:t>Nobody </a:t>
            </a:r>
            <a:r>
              <a:rPr lang="en-GB" kern="0" dirty="0"/>
              <a:t>go to school on Sunday.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6255660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Underline the correct verb in the sentences </a:t>
            </a:r>
            <a:r>
              <a:rPr lang="en-GB" dirty="0" smtClean="0">
                <a:solidFill>
                  <a:srgbClr val="00B0F0"/>
                </a:solidFill>
              </a:rPr>
              <a:t>below.</a:t>
            </a:r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Everyone come/comes to my parties.</a:t>
            </a:r>
          </a:p>
          <a:p>
            <a:r>
              <a:rPr lang="en-GB" dirty="0">
                <a:solidFill>
                  <a:srgbClr val="33CC33"/>
                </a:solidFill>
              </a:rPr>
              <a:t>2.	Nobody wants/want to do too much homework.</a:t>
            </a:r>
          </a:p>
          <a:p>
            <a:r>
              <a:rPr lang="en-GB" dirty="0">
                <a:solidFill>
                  <a:srgbClr val="FF6600"/>
                </a:solidFill>
              </a:rPr>
              <a:t>3.	Each pupil like/likes Craft and Design.</a:t>
            </a:r>
          </a:p>
          <a:p>
            <a:r>
              <a:rPr lang="en-GB" dirty="0">
                <a:solidFill>
                  <a:srgbClr val="C00000"/>
                </a:solidFill>
              </a:rPr>
              <a:t>4.	I don’t know anyone who hates/hate snowboarding.</a:t>
            </a:r>
          </a:p>
          <a:p>
            <a:r>
              <a:rPr lang="en-GB" dirty="0">
                <a:solidFill>
                  <a:srgbClr val="6600FF"/>
                </a:solidFill>
              </a:rPr>
              <a:t>5.	Everybody know/knows who is the </a:t>
            </a:r>
            <a:r>
              <a:rPr lang="en-GB" dirty="0" smtClean="0">
                <a:solidFill>
                  <a:srgbClr val="6600FF"/>
                </a:solidFill>
              </a:rPr>
              <a:t/>
            </a:r>
            <a:br>
              <a:rPr lang="en-GB" dirty="0" smtClean="0">
                <a:solidFill>
                  <a:srgbClr val="6600FF"/>
                </a:solidFill>
              </a:rPr>
            </a:br>
            <a:r>
              <a:rPr lang="en-GB" dirty="0" smtClean="0">
                <a:solidFill>
                  <a:srgbClr val="6600FF"/>
                </a:solidFill>
              </a:rPr>
              <a:t>best </a:t>
            </a:r>
            <a:r>
              <a:rPr lang="en-GB" dirty="0">
                <a:solidFill>
                  <a:srgbClr val="6600FF"/>
                </a:solidFill>
              </a:rPr>
              <a:t>football team in Scotland.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095836" y="198884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_____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1907704" y="2420888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_____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2987824" y="2899792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____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4572000" y="3284984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_____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275856" y="4095259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_____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38142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Double Negatives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95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539552" y="101667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/>
              <a:t>Fill in either did or done in the five sentences below</a:t>
            </a:r>
            <a:r>
              <a:rPr lang="en-GB" sz="2200" dirty="0" smtClean="0"/>
              <a:t>.</a:t>
            </a:r>
            <a:endParaRPr lang="en-GB" sz="2200" dirty="0"/>
          </a:p>
          <a:p>
            <a:r>
              <a:rPr lang="en-GB" sz="2200" dirty="0">
                <a:solidFill>
                  <a:srgbClr val="33CC33"/>
                </a:solidFill>
              </a:rPr>
              <a:t>1.	Kate __________ the work by herself and ________ it well.</a:t>
            </a:r>
          </a:p>
          <a:p>
            <a:r>
              <a:rPr lang="en-GB" sz="2200" dirty="0">
                <a:solidFill>
                  <a:srgbClr val="0066FF"/>
                </a:solidFill>
              </a:rPr>
              <a:t>2.	After she had ________ the work, she went out.</a:t>
            </a:r>
          </a:p>
          <a:p>
            <a:r>
              <a:rPr lang="en-GB" sz="2200" dirty="0">
                <a:solidFill>
                  <a:srgbClr val="FF6600"/>
                </a:solidFill>
              </a:rPr>
              <a:t>3.	We _________ the shopping quickly.</a:t>
            </a:r>
          </a:p>
          <a:p>
            <a:r>
              <a:rPr lang="en-GB" sz="2200" dirty="0"/>
              <a:t>4.	I have _____________ my work early this week.</a:t>
            </a:r>
          </a:p>
          <a:p>
            <a:r>
              <a:rPr lang="en-GB" sz="2200" dirty="0">
                <a:solidFill>
                  <a:srgbClr val="6600FF"/>
                </a:solidFill>
              </a:rPr>
              <a:t>5.	I think I have __________ better in the test this week.</a:t>
            </a:r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123728" y="1700808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did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209575" y="2043568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did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3229867" y="2498014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done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907704" y="3128111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did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648051" y="3570957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done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3348100" y="4301835"/>
            <a:ext cx="936104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done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2823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Each and Anyone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/>
              <a:t>Negative words are </a:t>
            </a:r>
          </a:p>
          <a:p>
            <a:pPr marL="0" indent="0"/>
            <a:r>
              <a:rPr lang="en-GB" kern="0" dirty="0"/>
              <a:t>no, not, nobody, nothing, nowhere, never, no-one, neither.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You should not put two negative words together in a sentence.  </a:t>
            </a:r>
            <a:r>
              <a:rPr lang="en-GB" kern="0" dirty="0" smtClean="0"/>
              <a:t>One </a:t>
            </a:r>
            <a:r>
              <a:rPr lang="en-GB" kern="0" dirty="0"/>
              <a:t>is enough.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08830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Each and Anyone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/>
              <a:t>Example:</a:t>
            </a:r>
          </a:p>
          <a:p>
            <a:pPr marL="0" indent="0"/>
            <a:r>
              <a:rPr lang="en-GB" kern="0" dirty="0"/>
              <a:t>‘I don’t know nothing’ is not correct.              </a:t>
            </a:r>
          </a:p>
          <a:p>
            <a:pPr marL="0" indent="0"/>
            <a:r>
              <a:rPr lang="en-GB" kern="0" dirty="0"/>
              <a:t> It should be either </a:t>
            </a:r>
            <a:endParaRPr lang="en-GB" kern="0" dirty="0" smtClean="0"/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 smtClean="0"/>
              <a:t>‘</a:t>
            </a:r>
            <a:r>
              <a:rPr lang="en-GB" kern="0" dirty="0"/>
              <a:t>I don’t know anything’ </a:t>
            </a:r>
            <a:endParaRPr lang="en-GB" kern="0" dirty="0" smtClean="0"/>
          </a:p>
          <a:p>
            <a:pPr marL="0" indent="0"/>
            <a:r>
              <a:rPr lang="en-GB" kern="0" dirty="0" smtClean="0"/>
              <a:t>                        </a:t>
            </a:r>
            <a:r>
              <a:rPr lang="en-GB" kern="0" dirty="0"/>
              <a:t>or    </a:t>
            </a:r>
            <a:endParaRPr lang="en-GB" kern="0" dirty="0" smtClean="0"/>
          </a:p>
          <a:p>
            <a:pPr marL="0" indent="0"/>
            <a:r>
              <a:rPr lang="en-GB" kern="0" dirty="0" smtClean="0"/>
              <a:t> </a:t>
            </a:r>
            <a:r>
              <a:rPr lang="en-GB" kern="0" dirty="0"/>
              <a:t>‘I know nothing’ 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4268518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59532" y="861864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Underline the correct verb in the sentences </a:t>
            </a:r>
            <a:r>
              <a:rPr lang="en-GB" dirty="0" smtClean="0">
                <a:solidFill>
                  <a:srgbClr val="00B0F0"/>
                </a:solidFill>
              </a:rPr>
              <a:t>below.</a:t>
            </a:r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We don’t like nobody in the class.</a:t>
            </a:r>
          </a:p>
          <a:p>
            <a:r>
              <a:rPr lang="en-GB" dirty="0">
                <a:solidFill>
                  <a:srgbClr val="00B0F0"/>
                </a:solidFill>
              </a:rPr>
              <a:t>	We don’t like anybody in the class.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2.	I haven’t been anywhere nice today.</a:t>
            </a:r>
          </a:p>
          <a:p>
            <a:r>
              <a:rPr lang="en-GB" dirty="0">
                <a:solidFill>
                  <a:srgbClr val="33CC33"/>
                </a:solidFill>
              </a:rPr>
              <a:t>	I haven’t been nowhere nice today.</a:t>
            </a:r>
          </a:p>
          <a:p>
            <a:endParaRPr lang="en-GB" dirty="0">
              <a:solidFill>
                <a:srgbClr val="FF6600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3.	Nobody tells me anything.</a:t>
            </a:r>
          </a:p>
          <a:p>
            <a:r>
              <a:rPr lang="en-GB" dirty="0">
                <a:solidFill>
                  <a:srgbClr val="FF6600"/>
                </a:solidFill>
              </a:rPr>
              <a:t>	Nobody tells me nothing.</a:t>
            </a:r>
          </a:p>
          <a:p>
            <a:endParaRPr lang="en-GB" dirty="0">
              <a:solidFill>
                <a:srgbClr val="6600FF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8100392" y="5720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6124511" y="2147182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√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6372200" y="306896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√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4788024" y="4365104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18096311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4" grpId="0" build="p"/>
      <p:bldP spid="15" grpId="0" build="p"/>
      <p:bldP spid="16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59532" y="861864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 smtClean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C00000"/>
                </a:solidFill>
              </a:rPr>
              <a:t>4</a:t>
            </a:r>
            <a:r>
              <a:rPr lang="en-GB" dirty="0">
                <a:solidFill>
                  <a:srgbClr val="C00000"/>
                </a:solidFill>
              </a:rPr>
              <a:t>.	She hasn’t done nothing to be ashamed of.</a:t>
            </a:r>
          </a:p>
          <a:p>
            <a:r>
              <a:rPr lang="en-GB" dirty="0">
                <a:solidFill>
                  <a:srgbClr val="C00000"/>
                </a:solidFill>
              </a:rPr>
              <a:t>	She hasn’t done anything to be ashamed of.</a:t>
            </a:r>
          </a:p>
          <a:p>
            <a:endParaRPr lang="en-GB" dirty="0">
              <a:solidFill>
                <a:srgbClr val="FF6600"/>
              </a:solidFill>
            </a:endParaRPr>
          </a:p>
          <a:p>
            <a:r>
              <a:rPr lang="en-GB" dirty="0">
                <a:solidFill>
                  <a:srgbClr val="FF6600"/>
                </a:solidFill>
              </a:rPr>
              <a:t>5.	I never told nobody nothing.</a:t>
            </a:r>
          </a:p>
          <a:p>
            <a:r>
              <a:rPr lang="en-GB" dirty="0">
                <a:solidFill>
                  <a:srgbClr val="FF6600"/>
                </a:solidFill>
              </a:rPr>
              <a:t>	I never told anybody anything.</a:t>
            </a:r>
          </a:p>
          <a:p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6.	I haven’t seen either of them for a week.</a:t>
            </a:r>
          </a:p>
          <a:p>
            <a:r>
              <a:rPr lang="en-GB" dirty="0">
                <a:solidFill>
                  <a:srgbClr val="33CC33"/>
                </a:solidFill>
              </a:rPr>
              <a:t>	I haven’t seen neither of them for a week.</a:t>
            </a:r>
          </a:p>
          <a:p>
            <a:endParaRPr lang="en-GB" dirty="0">
              <a:solidFill>
                <a:srgbClr val="6600FF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8100392" y="5720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4" name="Rectangle 5"/>
          <p:cNvSpPr txBox="1">
            <a:spLocks noChangeArrowheads="1"/>
          </p:cNvSpPr>
          <p:nvPr/>
        </p:nvSpPr>
        <p:spPr>
          <a:xfrm>
            <a:off x="7482762" y="177281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√</a:t>
            </a:r>
          </a:p>
        </p:txBody>
      </p:sp>
      <p:sp>
        <p:nvSpPr>
          <p:cNvPr id="15" name="Rectangle 5"/>
          <p:cNvSpPr txBox="1">
            <a:spLocks noChangeArrowheads="1"/>
          </p:cNvSpPr>
          <p:nvPr/>
        </p:nvSpPr>
        <p:spPr>
          <a:xfrm>
            <a:off x="5508104" y="306896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√</a:t>
            </a:r>
          </a:p>
        </p:txBody>
      </p:sp>
      <p:sp>
        <p:nvSpPr>
          <p:cNvPr id="16" name="Rectangle 5"/>
          <p:cNvSpPr txBox="1">
            <a:spLocks noChangeArrowheads="1"/>
          </p:cNvSpPr>
          <p:nvPr/>
        </p:nvSpPr>
        <p:spPr>
          <a:xfrm>
            <a:off x="7056276" y="393305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>
                <a:solidFill>
                  <a:schemeClr val="tx1"/>
                </a:solidFill>
              </a:rPr>
              <a:t>√</a:t>
            </a:r>
          </a:p>
        </p:txBody>
      </p:sp>
    </p:spTree>
    <p:extLst>
      <p:ext uri="{BB962C8B-B14F-4D97-AF65-F5344CB8AC3E}">
        <p14:creationId xmlns:p14="http://schemas.microsoft.com/office/powerpoint/2010/main" val="37283883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  <p:bldP spid="14" grpId="0" build="p"/>
      <p:bldP spid="15" grpId="0" build="p"/>
      <p:bldP spid="16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Come and May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21929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Come and May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/>
              <a:t>Use </a:t>
            </a:r>
            <a:r>
              <a:rPr lang="en-GB" kern="0" dirty="0"/>
              <a:t>can when you know how to do something.</a:t>
            </a:r>
          </a:p>
          <a:p>
            <a:pPr marL="0" indent="0"/>
            <a:r>
              <a:rPr lang="en-GB" kern="0" dirty="0"/>
              <a:t>’I can go to the Sports Centre because I know the way.’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 smtClean="0"/>
              <a:t>Use </a:t>
            </a:r>
            <a:r>
              <a:rPr lang="en-GB" kern="0" dirty="0"/>
              <a:t>may when someone gives you permission to do something.</a:t>
            </a:r>
          </a:p>
          <a:p>
            <a:pPr marL="0" indent="0"/>
            <a:r>
              <a:rPr lang="en-GB" kern="0" dirty="0"/>
              <a:t>’I may have a chocolate biscuit and a glass of orange.’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4089310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2094694" y="294667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251520" y="1052736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Fill in either can or may in the sentences below.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__________ I have an ice cream, please?</a:t>
            </a:r>
          </a:p>
          <a:p>
            <a:r>
              <a:rPr lang="en-GB" dirty="0">
                <a:solidFill>
                  <a:srgbClr val="33CC33"/>
                </a:solidFill>
              </a:rPr>
              <a:t>2.	__________ you play the guitar or the drums?</a:t>
            </a:r>
          </a:p>
          <a:p>
            <a:r>
              <a:rPr lang="en-GB" dirty="0">
                <a:solidFill>
                  <a:srgbClr val="FF6600"/>
                </a:solidFill>
              </a:rPr>
              <a:t>3.	We __________ go to the match.  Mum said so.</a:t>
            </a:r>
          </a:p>
          <a:p>
            <a:r>
              <a:rPr lang="en-GB" dirty="0">
                <a:solidFill>
                  <a:srgbClr val="C00000"/>
                </a:solidFill>
              </a:rPr>
              <a:t>4.	I __________ do all the questions in the test.</a:t>
            </a:r>
          </a:p>
          <a:p>
            <a:r>
              <a:rPr lang="en-GB" dirty="0">
                <a:solidFill>
                  <a:srgbClr val="6600FF"/>
                </a:solidFill>
              </a:rPr>
              <a:t>5.	_________ we swim?  Of course we _________.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15616" y="1916832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May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15616" y="2393177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835696" y="2780928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can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1429948" y="3284984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can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1176924" y="3723119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May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6588224" y="3688791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can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6739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  <p:bldP spid="9" grpId="0" build="p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e.g. and </a:t>
            </a:r>
            <a:r>
              <a:rPr lang="en-US" dirty="0" err="1"/>
              <a:t>e</a:t>
            </a:r>
            <a:r>
              <a:rPr lang="en-US" dirty="0" err="1" smtClean="0"/>
              <a:t>.i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0420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e.g. and </a:t>
            </a:r>
            <a:r>
              <a:rPr lang="en-US" kern="0" dirty="0" err="1"/>
              <a:t>e</a:t>
            </a:r>
            <a:r>
              <a:rPr lang="en-US" kern="0" dirty="0" err="1" smtClean="0"/>
              <a:t>.i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691680" y="1484784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/>
              <a:t>e.g.   and   i.e.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e.g. means ‘for example’.  </a:t>
            </a:r>
          </a:p>
          <a:p>
            <a:pPr marL="0" indent="0"/>
            <a:r>
              <a:rPr lang="en-GB" kern="0" dirty="0"/>
              <a:t>i.e. means ‘that means’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1613564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62243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939552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Fill in e.g. or i.e. in the sentences below.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</a:rPr>
              <a:t>.	We have lots of old records _____ the Beatles and the Stones.</a:t>
            </a:r>
          </a:p>
          <a:p>
            <a:r>
              <a:rPr lang="en-GB" dirty="0">
                <a:solidFill>
                  <a:srgbClr val="33CC33"/>
                </a:solidFill>
              </a:rPr>
              <a:t>2.	You are not going to the disco ____ I am not giving you permission to go.</a:t>
            </a:r>
          </a:p>
          <a:p>
            <a:r>
              <a:rPr lang="en-GB" dirty="0">
                <a:solidFill>
                  <a:srgbClr val="FF6600"/>
                </a:solidFill>
              </a:rPr>
              <a:t>3.	There are lots of types of dog ___ spaniels, boxers, beagles.</a:t>
            </a:r>
          </a:p>
          <a:p>
            <a:r>
              <a:rPr lang="en-GB" dirty="0">
                <a:solidFill>
                  <a:srgbClr val="C00000"/>
                </a:solidFill>
              </a:rPr>
              <a:t>4.	I like all kinds of ice cream ___ strawberry, vanilla, chocolate.</a:t>
            </a:r>
          </a:p>
          <a:p>
            <a:r>
              <a:rPr lang="en-GB" dirty="0">
                <a:solidFill>
                  <a:srgbClr val="6600FF"/>
                </a:solidFill>
              </a:rPr>
              <a:t>5.	I’m not fond of basketball ____ I hate it.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188875" y="1340768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e.g.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556548" y="2159948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err="1" smtClean="0">
                <a:solidFill>
                  <a:schemeClr val="tx1"/>
                </a:solidFill>
              </a:rPr>
              <a:t>e.i</a:t>
            </a:r>
            <a:endParaRPr lang="en-GB" sz="2200" dirty="0" smtClean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364088" y="2996952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e.g.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4932040" y="3789040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e.g.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4984718" y="4630888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err="1" smtClean="0">
                <a:solidFill>
                  <a:schemeClr val="tx1"/>
                </a:solidFill>
              </a:rPr>
              <a:t>e.i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8028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>
                <a:solidFill>
                  <a:srgbClr val="C00000"/>
                </a:solidFill>
              </a:rPr>
              <a:t>Relative Pronouns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55029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May and might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462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/>
              <a:t>May and Might 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412776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/>
              <a:t>Use </a:t>
            </a:r>
            <a:r>
              <a:rPr lang="en-GB" kern="0" dirty="0"/>
              <a:t>may if the thing is quite possible.</a:t>
            </a:r>
          </a:p>
          <a:p>
            <a:pPr marL="0" indent="0"/>
            <a:r>
              <a:rPr lang="en-GB" kern="0" dirty="0"/>
              <a:t>’I may come and see you tonight if it is not too late.’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Use might if the thing will probably not happen.</a:t>
            </a:r>
          </a:p>
          <a:p>
            <a:pPr marL="0" indent="0"/>
            <a:r>
              <a:rPr lang="en-GB" kern="0" dirty="0"/>
              <a:t>He might pass the French test.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2199124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62243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939552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Fill in either may or might in the sentences below.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1</a:t>
            </a:r>
            <a:r>
              <a:rPr lang="en-GB" dirty="0">
                <a:solidFill>
                  <a:srgbClr val="00B0F0"/>
                </a:solidFill>
              </a:rPr>
              <a:t>.	Everyone in the class ____________ learn to swim.</a:t>
            </a:r>
          </a:p>
          <a:p>
            <a:r>
              <a:rPr lang="en-GB" dirty="0">
                <a:solidFill>
                  <a:srgbClr val="33CC33"/>
                </a:solidFill>
              </a:rPr>
              <a:t>2.	We __________ go to </a:t>
            </a:r>
            <a:r>
              <a:rPr lang="en-GB" dirty="0" err="1">
                <a:solidFill>
                  <a:srgbClr val="33CC33"/>
                </a:solidFill>
              </a:rPr>
              <a:t>Ibrox</a:t>
            </a:r>
            <a:r>
              <a:rPr lang="en-GB" dirty="0">
                <a:solidFill>
                  <a:srgbClr val="33CC33"/>
                </a:solidFill>
              </a:rPr>
              <a:t> if we can get tickets.</a:t>
            </a:r>
          </a:p>
          <a:p>
            <a:r>
              <a:rPr lang="en-GB" dirty="0">
                <a:solidFill>
                  <a:srgbClr val="FF6600"/>
                </a:solidFill>
              </a:rPr>
              <a:t>3.	I ___________ be ten minutes late for school today.</a:t>
            </a:r>
          </a:p>
          <a:p>
            <a:r>
              <a:rPr lang="en-GB" dirty="0">
                <a:solidFill>
                  <a:srgbClr val="C00000"/>
                </a:solidFill>
              </a:rPr>
              <a:t>4.	We _____________ manage to win the match.</a:t>
            </a:r>
          </a:p>
          <a:p>
            <a:r>
              <a:rPr lang="en-GB" dirty="0">
                <a:solidFill>
                  <a:srgbClr val="6600FF"/>
                </a:solidFill>
              </a:rPr>
              <a:t>5.	The girls ___________ all get a computer for Christmas.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889316" y="141277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may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835696" y="2204864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may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691680" y="268128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might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179062" y="3445736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might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841209" y="3894445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might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91594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Former and Latter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307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/>
              <a:t>Former and Latter</a:t>
            </a:r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899592" y="1412776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The former is the first thing that is mentioned.</a:t>
            </a:r>
          </a:p>
          <a:p>
            <a:pPr marL="0" indent="0"/>
            <a:r>
              <a:rPr lang="en-GB" kern="0" dirty="0"/>
              <a:t>The latter is the last thing that is mentioned.</a:t>
            </a:r>
          </a:p>
          <a:p>
            <a:pPr marL="0" indent="0"/>
            <a:endParaRPr lang="en-GB" kern="0" dirty="0"/>
          </a:p>
        </p:txBody>
      </p:sp>
    </p:spTree>
    <p:extLst>
      <p:ext uri="{BB962C8B-B14F-4D97-AF65-F5344CB8AC3E}">
        <p14:creationId xmlns:p14="http://schemas.microsoft.com/office/powerpoint/2010/main" val="35956858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62243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939552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Answer the questions below.  Write either the </a:t>
            </a:r>
            <a:r>
              <a:rPr lang="en-GB" dirty="0" smtClean="0">
                <a:solidFill>
                  <a:srgbClr val="00B0F0"/>
                </a:solidFill>
              </a:rPr>
              <a:t>former</a:t>
            </a:r>
          </a:p>
          <a:p>
            <a:r>
              <a:rPr lang="en-GB" dirty="0" smtClean="0">
                <a:solidFill>
                  <a:srgbClr val="00B0F0"/>
                </a:solidFill>
              </a:rPr>
              <a:t>or </a:t>
            </a:r>
            <a:r>
              <a:rPr lang="en-GB" dirty="0">
                <a:solidFill>
                  <a:srgbClr val="00B0F0"/>
                </a:solidFill>
              </a:rPr>
              <a:t>the latter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1.	You could win a car or a holiday.  Which would you prefer? </a:t>
            </a:r>
          </a:p>
          <a:p>
            <a:r>
              <a:rPr lang="en-GB" dirty="0">
                <a:solidFill>
                  <a:srgbClr val="33CC33"/>
                </a:solidFill>
              </a:rPr>
              <a:t>__________________</a:t>
            </a:r>
          </a:p>
          <a:p>
            <a:r>
              <a:rPr lang="en-GB" dirty="0">
                <a:solidFill>
                  <a:srgbClr val="FF6600"/>
                </a:solidFill>
              </a:rPr>
              <a:t>2.	You could study Spanish or Italian.  Which would you prefer?</a:t>
            </a:r>
          </a:p>
          <a:p>
            <a:r>
              <a:rPr lang="en-GB" dirty="0">
                <a:solidFill>
                  <a:srgbClr val="FF6600"/>
                </a:solidFill>
              </a:rPr>
              <a:t>__________________</a:t>
            </a:r>
          </a:p>
          <a:p>
            <a:r>
              <a:rPr lang="en-GB" dirty="0">
                <a:solidFill>
                  <a:srgbClr val="6600FF"/>
                </a:solidFill>
              </a:rPr>
              <a:t>3.	You could go on holiday to India or to Australia.  Which would you prefer?</a:t>
            </a:r>
          </a:p>
          <a:p>
            <a:r>
              <a:rPr lang="en-GB" dirty="0">
                <a:solidFill>
                  <a:srgbClr val="6600FF"/>
                </a:solidFill>
              </a:rPr>
              <a:t>__________________	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35168811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To, Too  and Two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488100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To, too and two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0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 smtClean="0"/>
              <a:t>•To </a:t>
            </a:r>
            <a:r>
              <a:rPr lang="en-GB" kern="0" dirty="0"/>
              <a:t>is the little word that fits into sentences.</a:t>
            </a:r>
          </a:p>
          <a:p>
            <a:pPr marL="0" indent="0"/>
            <a:r>
              <a:rPr lang="en-GB" kern="0" dirty="0"/>
              <a:t>’I want to go to town this Saturday to do my shopping at a quarter to nine</a:t>
            </a:r>
            <a:r>
              <a:rPr lang="en-GB" kern="0" dirty="0" smtClean="0"/>
              <a:t>’.</a:t>
            </a:r>
            <a:endParaRPr lang="en-GB" kern="0" dirty="0"/>
          </a:p>
          <a:p>
            <a:pPr marL="0" indent="0"/>
            <a:r>
              <a:rPr lang="en-GB" kern="0" dirty="0" smtClean="0"/>
              <a:t>•Too </a:t>
            </a:r>
            <a:r>
              <a:rPr lang="en-GB" kern="0" dirty="0"/>
              <a:t>is used to emphasise something.  Too can mean ‘also’</a:t>
            </a:r>
          </a:p>
          <a:p>
            <a:pPr marL="0" indent="0"/>
            <a:r>
              <a:rPr lang="en-GB" kern="0" dirty="0"/>
              <a:t>’We always get too much homework and it is too difficult</a:t>
            </a:r>
            <a:r>
              <a:rPr lang="en-GB" kern="0" dirty="0" smtClean="0"/>
              <a:t>.’</a:t>
            </a:r>
            <a:endParaRPr lang="en-GB" kern="0" dirty="0"/>
          </a:p>
          <a:p>
            <a:pPr marL="0" indent="0"/>
            <a:r>
              <a:rPr lang="en-GB" kern="0" dirty="0" smtClean="0"/>
              <a:t>•Two </a:t>
            </a:r>
            <a:r>
              <a:rPr lang="en-GB" kern="0" dirty="0"/>
              <a:t>is the number 2.</a:t>
            </a:r>
          </a:p>
          <a:p>
            <a:pPr marL="0" indent="0"/>
            <a:r>
              <a:rPr lang="en-GB" kern="0" dirty="0"/>
              <a:t>’I want two mugs of coffee, please.’</a:t>
            </a:r>
          </a:p>
        </p:txBody>
      </p:sp>
    </p:spTree>
    <p:extLst>
      <p:ext uri="{BB962C8B-B14F-4D97-AF65-F5344CB8AC3E}">
        <p14:creationId xmlns:p14="http://schemas.microsoft.com/office/powerpoint/2010/main" val="2014012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62243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71493" y="707011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Fill in either to, too or two in the sentences below.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I am going _____ see Celtic play Rangers on Saturday.	</a:t>
            </a:r>
          </a:p>
          <a:p>
            <a:r>
              <a:rPr lang="en-GB" dirty="0">
                <a:solidFill>
                  <a:srgbClr val="33CC33"/>
                </a:solidFill>
              </a:rPr>
              <a:t>2.	I want _____ see that match.  Can I come _______?</a:t>
            </a:r>
          </a:p>
          <a:p>
            <a:r>
              <a:rPr lang="en-GB" dirty="0">
                <a:solidFill>
                  <a:srgbClr val="FF6600"/>
                </a:solidFill>
              </a:rPr>
              <a:t>3.	Yes, if you want _____.  I’ll get _____ tickets.</a:t>
            </a:r>
          </a:p>
          <a:p>
            <a:r>
              <a:rPr lang="en-GB" dirty="0">
                <a:solidFill>
                  <a:srgbClr val="6600FF"/>
                </a:solidFill>
              </a:rPr>
              <a:t>4.	Rangers won their last _____ games </a:t>
            </a:r>
            <a:r>
              <a:rPr lang="en-GB" dirty="0" smtClean="0">
                <a:solidFill>
                  <a:srgbClr val="6600FF"/>
                </a:solidFill>
              </a:rPr>
              <a:t/>
            </a:r>
            <a:br>
              <a:rPr lang="en-GB" dirty="0" smtClean="0">
                <a:solidFill>
                  <a:srgbClr val="6600FF"/>
                </a:solidFill>
              </a:rPr>
            </a:br>
            <a:r>
              <a:rPr lang="en-GB" dirty="0" smtClean="0">
                <a:solidFill>
                  <a:srgbClr val="6600FF"/>
                </a:solidFill>
              </a:rPr>
              <a:t>by </a:t>
            </a:r>
            <a:r>
              <a:rPr lang="en-GB" dirty="0">
                <a:solidFill>
                  <a:srgbClr val="6600FF"/>
                </a:solidFill>
              </a:rPr>
              <a:t>_____ clear goals.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843808" y="2060848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992357" y="2779792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115616" y="3237851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too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527884" y="3645024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5724128" y="3645024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two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4436200" y="4089792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two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1380289" y="4460921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two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7851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  <p:bldP spid="10" grpId="0" build="p"/>
      <p:bldP spid="11" grpId="0" build="p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62243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1326167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5.	Celtic is a good team </a:t>
            </a:r>
            <a:r>
              <a:rPr lang="en-GB" dirty="0" smtClean="0">
                <a:solidFill>
                  <a:srgbClr val="00B0F0"/>
                </a:solidFill>
              </a:rPr>
              <a:t>_____ </a:t>
            </a:r>
            <a:r>
              <a:rPr lang="en-GB" dirty="0">
                <a:solidFill>
                  <a:srgbClr val="00B0F0"/>
                </a:solidFill>
              </a:rPr>
              <a:t>but they will have _____ improve a lot if they are going </a:t>
            </a:r>
            <a:r>
              <a:rPr lang="en-GB" dirty="0" smtClean="0">
                <a:solidFill>
                  <a:srgbClr val="00B0F0"/>
                </a:solidFill>
              </a:rPr>
              <a:t>_____ </a:t>
            </a:r>
            <a:r>
              <a:rPr lang="en-GB" dirty="0">
                <a:solidFill>
                  <a:srgbClr val="00B0F0"/>
                </a:solidFill>
              </a:rPr>
              <a:t>beat Rangers.</a:t>
            </a:r>
          </a:p>
          <a:p>
            <a:r>
              <a:rPr lang="en-GB" dirty="0">
                <a:solidFill>
                  <a:srgbClr val="33CC33"/>
                </a:solidFill>
              </a:rPr>
              <a:t>6.	No!  Celtic is much _____ good a team for that!</a:t>
            </a:r>
          </a:p>
          <a:p>
            <a:r>
              <a:rPr lang="en-GB" dirty="0">
                <a:solidFill>
                  <a:srgbClr val="FF6600"/>
                </a:solidFill>
              </a:rPr>
              <a:t>7.	Don’t you believe it!  Celtic will be number _____ again!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4321163" y="1326167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1115616" y="1678234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6773470" y="1713581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3943258" y="2508955"/>
            <a:ext cx="132949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7452320" y="2963087"/>
            <a:ext cx="1224136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two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57273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  <p:bldP spid="8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Relative Pronouns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75656" y="134076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/>
              <a:t>Relative Pronouns are words such as who, whose, whom and which.</a:t>
            </a:r>
          </a:p>
          <a:p>
            <a:pPr marL="0" indent="0"/>
            <a:r>
              <a:rPr lang="en-GB" sz="2600" kern="0" dirty="0"/>
              <a:t>These words are relative pronouns when they are used to join two small sentences together.  </a:t>
            </a:r>
          </a:p>
          <a:p>
            <a:pPr marL="0" indent="0"/>
            <a:r>
              <a:rPr lang="en-GB" sz="2600" kern="0" dirty="0"/>
              <a:t>They come in the middle of sentences, not at the start.</a:t>
            </a:r>
          </a:p>
        </p:txBody>
      </p:sp>
    </p:spTree>
    <p:extLst>
      <p:ext uri="{BB962C8B-B14F-4D97-AF65-F5344CB8AC3E}">
        <p14:creationId xmlns:p14="http://schemas.microsoft.com/office/powerpoint/2010/main" val="394914451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259846" y="1141479"/>
            <a:ext cx="856062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kern="0" dirty="0">
                <a:solidFill>
                  <a:srgbClr val="00B0F0"/>
                </a:solidFill>
              </a:rPr>
              <a:t>“Why do you have </a:t>
            </a:r>
            <a:r>
              <a:rPr lang="en-GB" kern="0" dirty="0" smtClean="0">
                <a:solidFill>
                  <a:srgbClr val="00B0F0"/>
                </a:solidFill>
              </a:rPr>
              <a:t>_____ </a:t>
            </a:r>
            <a:r>
              <a:rPr lang="en-GB" kern="0" dirty="0">
                <a:solidFill>
                  <a:srgbClr val="00B0F0"/>
                </a:solidFill>
              </a:rPr>
              <a:t>go _____ ______ meetings in the same evening?” Janet asked her husband.  </a:t>
            </a:r>
          </a:p>
          <a:p>
            <a:pPr marL="0" indent="0"/>
            <a:r>
              <a:rPr lang="en-GB" kern="0" dirty="0">
                <a:solidFill>
                  <a:srgbClr val="33CC33"/>
                </a:solidFill>
              </a:rPr>
              <a:t>”It was just how it worked out” replied Jim. “Why is it such a problem _____ you?”</a:t>
            </a:r>
          </a:p>
          <a:p>
            <a:pPr marL="0" indent="0"/>
            <a:r>
              <a:rPr lang="en-GB" kern="0" dirty="0">
                <a:solidFill>
                  <a:srgbClr val="FF6600"/>
                </a:solidFill>
              </a:rPr>
              <a:t>“I want _____ go out and I can’t find a baby-sitter,” said Janet.  </a:t>
            </a:r>
            <a:r>
              <a:rPr lang="en-GB" kern="0" dirty="0">
                <a:solidFill>
                  <a:srgbClr val="6600FF"/>
                </a:solidFill>
              </a:rPr>
              <a:t>“It is </a:t>
            </a:r>
            <a:r>
              <a:rPr lang="en-GB" kern="0" dirty="0" smtClean="0">
                <a:solidFill>
                  <a:srgbClr val="6600FF"/>
                </a:solidFill>
              </a:rPr>
              <a:t>_____ </a:t>
            </a:r>
            <a:r>
              <a:rPr lang="en-GB" kern="0" dirty="0">
                <a:solidFill>
                  <a:srgbClr val="6600FF"/>
                </a:solidFill>
              </a:rPr>
              <a:t>bad that you’ve make such a poor arrangement.</a:t>
            </a:r>
            <a:r>
              <a:rPr lang="en-GB" kern="0" dirty="0"/>
              <a:t>  </a:t>
            </a:r>
            <a:r>
              <a:rPr lang="en-GB" kern="0" dirty="0">
                <a:solidFill>
                  <a:srgbClr val="C00000"/>
                </a:solidFill>
              </a:rPr>
              <a:t>I have only _____ evenings left before I have _____ go _____work on the </a:t>
            </a:r>
            <a:r>
              <a:rPr lang="en-GB" kern="0" dirty="0" smtClean="0">
                <a:solidFill>
                  <a:srgbClr val="C00000"/>
                </a:solidFill>
              </a:rPr>
              <a:t/>
            </a:r>
            <a:br>
              <a:rPr lang="en-GB" kern="0" dirty="0" smtClean="0">
                <a:solidFill>
                  <a:srgbClr val="C00000"/>
                </a:solidFill>
              </a:rPr>
            </a:br>
            <a:r>
              <a:rPr lang="en-GB" kern="0" dirty="0" smtClean="0">
                <a:solidFill>
                  <a:srgbClr val="C00000"/>
                </a:solidFill>
              </a:rPr>
              <a:t>night </a:t>
            </a:r>
            <a:r>
              <a:rPr lang="en-GB" kern="0" dirty="0">
                <a:solidFill>
                  <a:srgbClr val="C00000"/>
                </a:solidFill>
              </a:rPr>
              <a:t>shift at the hospital”.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3419872" y="114581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4968280" y="1148484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6040074" y="114581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two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8" name="Rectangle 5"/>
          <p:cNvSpPr txBox="1">
            <a:spLocks noChangeArrowheads="1"/>
          </p:cNvSpPr>
          <p:nvPr/>
        </p:nvSpPr>
        <p:spPr>
          <a:xfrm>
            <a:off x="2987824" y="2276872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1767851" y="2780928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0" name="Rectangle 5"/>
          <p:cNvSpPr txBox="1">
            <a:spLocks noChangeArrowheads="1"/>
          </p:cNvSpPr>
          <p:nvPr/>
        </p:nvSpPr>
        <p:spPr>
          <a:xfrm>
            <a:off x="3212678" y="311989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1" name="Rectangle 5"/>
          <p:cNvSpPr txBox="1">
            <a:spLocks noChangeArrowheads="1"/>
          </p:cNvSpPr>
          <p:nvPr/>
        </p:nvSpPr>
        <p:spPr>
          <a:xfrm>
            <a:off x="5364088" y="3501008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two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2" name="Rectangle 5"/>
          <p:cNvSpPr txBox="1">
            <a:spLocks noChangeArrowheads="1"/>
          </p:cNvSpPr>
          <p:nvPr/>
        </p:nvSpPr>
        <p:spPr>
          <a:xfrm>
            <a:off x="2670510" y="3862489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4211488" y="3862489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to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2082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</p:bld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512" y="2780928"/>
            <a:ext cx="9144000" cy="552450"/>
          </a:xfrm>
        </p:spPr>
        <p:txBody>
          <a:bodyPr/>
          <a:lstStyle/>
          <a:p>
            <a:r>
              <a:rPr lang="en-US" dirty="0" smtClean="0"/>
              <a:t>No, know and now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9018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187624" y="517129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No, know and now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331640" y="1124744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US" kern="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611560" y="1275159"/>
            <a:ext cx="7632848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Examples:</a:t>
            </a:r>
          </a:p>
          <a:p>
            <a:pPr marL="0" indent="0"/>
            <a:endParaRPr lang="en-GB" kern="0" dirty="0"/>
          </a:p>
          <a:p>
            <a:pPr marL="0" indent="0"/>
            <a:r>
              <a:rPr lang="en-GB" kern="0" dirty="0"/>
              <a:t>No		I’ve got no idea.</a:t>
            </a:r>
          </a:p>
          <a:p>
            <a:pPr marL="0" indent="0"/>
            <a:r>
              <a:rPr lang="en-GB" kern="0" dirty="0"/>
              <a:t>Know		I don’t know the answer.</a:t>
            </a:r>
          </a:p>
          <a:p>
            <a:pPr marL="0" indent="0"/>
            <a:r>
              <a:rPr lang="en-GB" kern="0" dirty="0"/>
              <a:t>Now		I’m going out now, not later this evening.</a:t>
            </a:r>
          </a:p>
        </p:txBody>
      </p:sp>
    </p:spTree>
    <p:extLst>
      <p:ext uri="{BB962C8B-B14F-4D97-AF65-F5344CB8AC3E}">
        <p14:creationId xmlns:p14="http://schemas.microsoft.com/office/powerpoint/2010/main" val="114216059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62243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3528" y="922185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00B0F0"/>
                </a:solidFill>
              </a:rPr>
              <a:t>Put either no, know or now into the blank spaces in the sentences </a:t>
            </a:r>
            <a:r>
              <a:rPr lang="en-GB" dirty="0" smtClean="0">
                <a:solidFill>
                  <a:srgbClr val="00B0F0"/>
                </a:solidFill>
              </a:rPr>
              <a:t>below.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1.	__________ person is allowed to go into that room</a:t>
            </a:r>
            <a:r>
              <a:rPr lang="en-GB" dirty="0" smtClean="0">
                <a:solidFill>
                  <a:srgbClr val="00B0F0"/>
                </a:solidFill>
              </a:rPr>
              <a:t>.</a:t>
            </a:r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2.	I want to watch television __________.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 smtClean="0">
                <a:solidFill>
                  <a:srgbClr val="FF6600"/>
                </a:solidFill>
              </a:rPr>
              <a:t>3.	I </a:t>
            </a:r>
            <a:r>
              <a:rPr lang="en-GB" dirty="0">
                <a:solidFill>
                  <a:srgbClr val="FF6600"/>
                </a:solidFill>
              </a:rPr>
              <a:t>did not __________ all the answers to </a:t>
            </a:r>
            <a:endParaRPr lang="en-GB" dirty="0" smtClean="0">
              <a:solidFill>
                <a:srgbClr val="FF6600"/>
              </a:solidFill>
            </a:endParaRPr>
          </a:p>
          <a:p>
            <a:r>
              <a:rPr lang="en-GB" dirty="0" smtClean="0">
                <a:solidFill>
                  <a:srgbClr val="FF6600"/>
                </a:solidFill>
              </a:rPr>
              <a:t>the </a:t>
            </a:r>
            <a:r>
              <a:rPr lang="en-GB" dirty="0">
                <a:solidFill>
                  <a:srgbClr val="FF6600"/>
                </a:solidFill>
              </a:rPr>
              <a:t>quiz questions</a:t>
            </a:r>
            <a:r>
              <a:rPr lang="en-GB" dirty="0" smtClean="0">
                <a:solidFill>
                  <a:srgbClr val="FF6600"/>
                </a:solidFill>
              </a:rPr>
              <a:t>.</a:t>
            </a:r>
            <a:endParaRPr lang="en-GB" dirty="0">
              <a:solidFill>
                <a:srgbClr val="FF660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295636" y="2132856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314692" y="2985183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2411760" y="3861048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2441790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</p:bld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35660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23528" y="922185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C00000"/>
                </a:solidFill>
              </a:rPr>
              <a:t>4.	I don’t want you to talk to me, _______ or ever again.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6600FF"/>
                </a:solidFill>
              </a:rPr>
              <a:t>5.	The notice on the door said ‘________ Entry’.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r>
              <a:rPr lang="en-GB" dirty="0">
                <a:solidFill>
                  <a:srgbClr val="00B0F0"/>
                </a:solidFill>
              </a:rPr>
              <a:t>6.	The football match is on the television ___________.</a:t>
            </a:r>
          </a:p>
          <a:p>
            <a:endParaRPr lang="en-GB" dirty="0">
              <a:solidFill>
                <a:srgbClr val="33CC33"/>
              </a:solidFill>
            </a:endParaRPr>
          </a:p>
          <a:p>
            <a:r>
              <a:rPr lang="en-GB" dirty="0">
                <a:solidFill>
                  <a:srgbClr val="33CC33"/>
                </a:solidFill>
              </a:rPr>
              <a:t>7.	Do you __________ who won?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5826898" y="94585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now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5556548" y="2148508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1043608" y="3429000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7" name="Rectangle 5"/>
          <p:cNvSpPr txBox="1">
            <a:spLocks noChangeArrowheads="1"/>
          </p:cNvSpPr>
          <p:nvPr/>
        </p:nvSpPr>
        <p:spPr>
          <a:xfrm>
            <a:off x="2555776" y="4293096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know</a:t>
            </a:r>
          </a:p>
        </p:txBody>
      </p:sp>
    </p:spTree>
    <p:extLst>
      <p:ext uri="{BB962C8B-B14F-4D97-AF65-F5344CB8AC3E}">
        <p14:creationId xmlns:p14="http://schemas.microsoft.com/office/powerpoint/2010/main" val="38680067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7" grpId="0" build="p"/>
    </p:bld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79712" y="235660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Task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395536" y="1145160"/>
            <a:ext cx="8424936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dirty="0">
                <a:solidFill>
                  <a:srgbClr val="FF6600"/>
                </a:solidFill>
              </a:rPr>
              <a:t>8.	________ I don’t ___________ but I’ll find out.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C00000"/>
                </a:solidFill>
              </a:rPr>
              <a:t>9.	When should I finish my homework, ________ or later?</a:t>
            </a:r>
          </a:p>
          <a:p>
            <a:endParaRPr lang="en-GB" dirty="0">
              <a:solidFill>
                <a:srgbClr val="C00000"/>
              </a:solidFill>
            </a:endParaRPr>
          </a:p>
          <a:p>
            <a:r>
              <a:rPr lang="en-GB" dirty="0">
                <a:solidFill>
                  <a:srgbClr val="6600FF"/>
                </a:solidFill>
              </a:rPr>
              <a:t>10.	I’ve said before that I don’t ________ how to draw figures.</a:t>
            </a: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dirty="0">
              <a:solidFill>
                <a:srgbClr val="00B0F0"/>
              </a:solidFill>
            </a:endParaRPr>
          </a:p>
          <a:p>
            <a:endParaRPr lang="en-GB" sz="2200" dirty="0"/>
          </a:p>
        </p:txBody>
      </p:sp>
      <p:sp>
        <p:nvSpPr>
          <p:cNvPr id="4" name="Rectangle 5"/>
          <p:cNvSpPr txBox="1">
            <a:spLocks noChangeArrowheads="1"/>
          </p:cNvSpPr>
          <p:nvPr/>
        </p:nvSpPr>
        <p:spPr>
          <a:xfrm>
            <a:off x="1187624" y="114516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</a:t>
            </a:r>
            <a:endParaRPr lang="en-GB" sz="2200" dirty="0">
              <a:solidFill>
                <a:schemeClr val="tx1"/>
              </a:solidFill>
            </a:endParaRP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>
          <a:xfrm>
            <a:off x="6732240" y="1988840"/>
            <a:ext cx="1152128" cy="603775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now</a:t>
            </a:r>
          </a:p>
        </p:txBody>
      </p:sp>
      <p:sp>
        <p:nvSpPr>
          <p:cNvPr id="6" name="Rectangle 5"/>
          <p:cNvSpPr txBox="1">
            <a:spLocks noChangeArrowheads="1"/>
          </p:cNvSpPr>
          <p:nvPr/>
        </p:nvSpPr>
        <p:spPr>
          <a:xfrm>
            <a:off x="5868144" y="3284984"/>
            <a:ext cx="1152128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know</a:t>
            </a:r>
          </a:p>
        </p:txBody>
      </p:sp>
      <p:sp>
        <p:nvSpPr>
          <p:cNvPr id="9" name="Rectangle 5"/>
          <p:cNvSpPr txBox="1">
            <a:spLocks noChangeArrowheads="1"/>
          </p:cNvSpPr>
          <p:nvPr/>
        </p:nvSpPr>
        <p:spPr>
          <a:xfrm>
            <a:off x="4103948" y="1145160"/>
            <a:ext cx="1368152" cy="576064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GB" sz="2200" dirty="0" smtClean="0">
                <a:solidFill>
                  <a:schemeClr val="tx1"/>
                </a:solidFill>
              </a:rPr>
              <a:t>now</a:t>
            </a:r>
            <a:endParaRPr lang="en-GB" sz="2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1523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  <p:bldP spid="5" grpId="0" build="p"/>
      <p:bldP spid="6" grpId="0" build="p"/>
      <p:bldP spid="9" grpId="0" build="p"/>
    </p:bld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3352800" y="2209800"/>
            <a:ext cx="243840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n-lt"/>
              </a:rPr>
              <a:t>Template Provided By</a:t>
            </a:r>
            <a:endParaRPr lang="en-US" sz="1200" b="1" dirty="0">
              <a:latin typeface="+mn-lt"/>
            </a:endParaRPr>
          </a:p>
        </p:txBody>
      </p:sp>
      <p:sp>
        <p:nvSpPr>
          <p:cNvPr id="14344" name="Text Box 8">
            <a:hlinkClick r:id="rId2"/>
          </p:cNvPr>
          <p:cNvSpPr txBox="1">
            <a:spLocks noChangeArrowheads="1"/>
          </p:cNvSpPr>
          <p:nvPr/>
        </p:nvSpPr>
        <p:spPr bwMode="auto">
          <a:xfrm>
            <a:off x="2705100" y="3242846"/>
            <a:ext cx="37338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atin typeface="+mn-lt"/>
              </a:rPr>
              <a:t>www.animationfactory.com</a:t>
            </a:r>
          </a:p>
        </p:txBody>
      </p:sp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2590800" y="3733800"/>
            <a:ext cx="39624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 dirty="0" smtClean="0">
                <a:latin typeface="+mn-lt"/>
              </a:rPr>
              <a:t>500,000 Downloadable PowerPoint Templates, Animated Clip Art, Backgrounds and Videos</a:t>
            </a:r>
            <a:endParaRPr lang="en-US" sz="1200" b="1" dirty="0">
              <a:latin typeface="+mn-lt"/>
            </a:endParaRPr>
          </a:p>
        </p:txBody>
      </p:sp>
      <p:pic>
        <p:nvPicPr>
          <p:cNvPr id="13" name="Picture 12" descr="af_logo_long.png">
            <a:hlinkClick r:id="rId2"/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62100" y="2612978"/>
            <a:ext cx="6019800" cy="7674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 txBox="1">
            <a:spLocks noChangeArrowheads="1"/>
          </p:cNvSpPr>
          <p:nvPr/>
        </p:nvSpPr>
        <p:spPr>
          <a:xfrm>
            <a:off x="1907704" y="404664"/>
            <a:ext cx="8305800" cy="457200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r>
              <a:rPr lang="en-US" kern="0" dirty="0" smtClean="0"/>
              <a:t>Who and Which</a:t>
            </a:r>
            <a:endParaRPr lang="en-US" kern="0" dirty="0"/>
          </a:p>
        </p:txBody>
      </p:sp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475656" y="1340768"/>
            <a:ext cx="6553200" cy="41148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400" b="1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20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accent2">
                    <a:lumMod val="75000"/>
                  </a:schemeClr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SzPct val="200000"/>
              <a:defRPr sz="16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sz="2600" kern="0" dirty="0" smtClean="0"/>
              <a:t>Who </a:t>
            </a:r>
            <a:r>
              <a:rPr lang="en-GB" sz="2600" kern="0" dirty="0"/>
              <a:t>is used for people.</a:t>
            </a:r>
          </a:p>
          <a:p>
            <a:pPr marL="0" indent="0"/>
            <a:r>
              <a:rPr lang="en-GB" sz="2600" kern="0" dirty="0"/>
              <a:t>Which is used for animals and things.</a:t>
            </a:r>
          </a:p>
          <a:p>
            <a:pPr marL="0" indent="0"/>
            <a:r>
              <a:rPr lang="en-GB" sz="2600" kern="0" dirty="0" smtClean="0"/>
              <a:t>Examples</a:t>
            </a:r>
            <a:endParaRPr lang="en-GB" sz="2600" kern="0" dirty="0"/>
          </a:p>
          <a:p>
            <a:pPr marL="0" indent="0"/>
            <a:r>
              <a:rPr lang="en-GB" sz="2600" kern="0" dirty="0" smtClean="0"/>
              <a:t>I’m </a:t>
            </a:r>
            <a:r>
              <a:rPr lang="en-GB" sz="2600" kern="0" dirty="0"/>
              <a:t>not talking to my brother who is a pest.</a:t>
            </a:r>
          </a:p>
          <a:p>
            <a:pPr marL="0" indent="0"/>
            <a:endParaRPr lang="en-GB" sz="2600" kern="0" dirty="0"/>
          </a:p>
          <a:p>
            <a:pPr marL="0" indent="0"/>
            <a:r>
              <a:rPr lang="en-GB" sz="2600" kern="0" dirty="0" smtClean="0"/>
              <a:t>I’m </a:t>
            </a:r>
            <a:r>
              <a:rPr lang="en-GB" sz="2600" kern="0" dirty="0"/>
              <a:t>walking my dog which </a:t>
            </a:r>
            <a:r>
              <a:rPr lang="en-GB" sz="2600" kern="0" dirty="0" smtClean="0"/>
              <a:t/>
            </a:r>
            <a:br>
              <a:rPr lang="en-GB" sz="2600" kern="0" dirty="0" smtClean="0"/>
            </a:br>
            <a:r>
              <a:rPr lang="en-GB" sz="2600" kern="0" dirty="0" smtClean="0"/>
              <a:t>is </a:t>
            </a:r>
            <a:r>
              <a:rPr lang="en-GB" sz="2600" kern="0" dirty="0"/>
              <a:t>a poodle.</a:t>
            </a:r>
          </a:p>
        </p:txBody>
      </p:sp>
    </p:spTree>
    <p:extLst>
      <p:ext uri="{BB962C8B-B14F-4D97-AF65-F5344CB8AC3E}">
        <p14:creationId xmlns:p14="http://schemas.microsoft.com/office/powerpoint/2010/main" val="31427624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theme1.xml><?xml version="1.0" encoding="utf-8"?>
<a:theme xmlns:a="http://schemas.openxmlformats.org/drawingml/2006/main" name="school_supplies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business_flight">
      <a:majorFont>
        <a:latin typeface="Impact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usiness_fligh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usiness_fligh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usiness_fligh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853EDB37-A03C-4599-A6CE-A67D89982D7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School supplies design slides</Template>
  <TotalTime>1465</TotalTime>
  <Words>1654</Words>
  <Application>Microsoft Office PowerPoint</Application>
  <PresentationFormat>On-screen Show (4:3)</PresentationFormat>
  <Paragraphs>588</Paragraphs>
  <Slides>86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86</vt:i4>
      </vt:variant>
    </vt:vector>
  </HeadingPairs>
  <TitlesOfParts>
    <vt:vector size="92" baseType="lpstr">
      <vt:lpstr>20th Century Font</vt:lpstr>
      <vt:lpstr>Arial</vt:lpstr>
      <vt:lpstr>Arial Black</vt:lpstr>
      <vt:lpstr>Impact</vt:lpstr>
      <vt:lpstr>Tahoma</vt:lpstr>
      <vt:lpstr>school_supplies</vt:lpstr>
      <vt:lpstr>Knowledge About Language</vt:lpstr>
      <vt:lpstr>Saw Seen Did Done</vt:lpstr>
      <vt:lpstr>PowerPoint Presentation</vt:lpstr>
      <vt:lpstr>PowerPoint Presentation</vt:lpstr>
      <vt:lpstr>PowerPoint Presentation</vt:lpstr>
      <vt:lpstr>PowerPoint Presentation</vt:lpstr>
      <vt:lpstr>Relative Pronouns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Relative Pronouns</vt:lpstr>
      <vt:lpstr>PowerPoint Presentation</vt:lpstr>
      <vt:lpstr>PowerPoint Presentation</vt:lpstr>
      <vt:lpstr>PowerPoint Presentation</vt:lpstr>
      <vt:lpstr>PowerPoint Presentation</vt:lpstr>
      <vt:lpstr>Those and Them</vt:lpstr>
      <vt:lpstr>PowerPoint Presentation</vt:lpstr>
      <vt:lpstr>PowerPoint Presentation</vt:lpstr>
      <vt:lpstr>PowerPoint Presentation</vt:lpstr>
      <vt:lpstr>The Possessive Apostrophe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Possessive Apostrophe</vt:lpstr>
      <vt:lpstr>PowerPoint Presentation</vt:lpstr>
      <vt:lpstr>PowerPoint Presentation</vt:lpstr>
      <vt:lpstr>PowerPoint Presentation</vt:lpstr>
      <vt:lpstr>PowerPoint Presentation</vt:lpstr>
      <vt:lpstr>Proof Reading</vt:lpstr>
      <vt:lpstr>PowerPoint Presentation</vt:lpstr>
      <vt:lpstr>The Shortening Apostrophe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You’re Your There’s Their</vt:lpstr>
      <vt:lpstr>PowerPoint Presentation</vt:lpstr>
      <vt:lpstr>PowerPoint Presentation</vt:lpstr>
      <vt:lpstr>PowerPoint Presentation</vt:lpstr>
      <vt:lpstr>PowerPoint Presentation</vt:lpstr>
      <vt:lpstr>Either and Neither</vt:lpstr>
      <vt:lpstr>PowerPoint Presentation</vt:lpstr>
      <vt:lpstr>PowerPoint Presentation</vt:lpstr>
      <vt:lpstr>Each and Anyone</vt:lpstr>
      <vt:lpstr>PowerPoint Presentation</vt:lpstr>
      <vt:lpstr>PowerPoint Presentation</vt:lpstr>
      <vt:lpstr>Double Negatives</vt:lpstr>
      <vt:lpstr>PowerPoint Presentation</vt:lpstr>
      <vt:lpstr>PowerPoint Presentation</vt:lpstr>
      <vt:lpstr>PowerPoint Presentation</vt:lpstr>
      <vt:lpstr>PowerPoint Presentation</vt:lpstr>
      <vt:lpstr>Come and May</vt:lpstr>
      <vt:lpstr>PowerPoint Presentation</vt:lpstr>
      <vt:lpstr>PowerPoint Presentation</vt:lpstr>
      <vt:lpstr>e.g. and e.i</vt:lpstr>
      <vt:lpstr>PowerPoint Presentation</vt:lpstr>
      <vt:lpstr>PowerPoint Presentation</vt:lpstr>
      <vt:lpstr>May and might</vt:lpstr>
      <vt:lpstr>PowerPoint Presentation</vt:lpstr>
      <vt:lpstr>PowerPoint Presentation</vt:lpstr>
      <vt:lpstr>Former and Latter</vt:lpstr>
      <vt:lpstr>PowerPoint Presentation</vt:lpstr>
      <vt:lpstr>PowerPoint Presentation</vt:lpstr>
      <vt:lpstr>To, Too  and Two</vt:lpstr>
      <vt:lpstr>PowerPoint Presentation</vt:lpstr>
      <vt:lpstr>PowerPoint Presentation</vt:lpstr>
      <vt:lpstr>PowerPoint Presentation</vt:lpstr>
      <vt:lpstr>PowerPoint Presentation</vt:lpstr>
      <vt:lpstr>No, know and now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North Lanarkshire Council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KAL: COMMAS</dc:title>
  <dc:creator>Stacey Barr</dc:creator>
  <cp:keywords/>
  <cp:lastModifiedBy>SAMMY</cp:lastModifiedBy>
  <cp:revision>36</cp:revision>
  <dcterms:created xsi:type="dcterms:W3CDTF">2014-10-01T15:15:08Z</dcterms:created>
  <dcterms:modified xsi:type="dcterms:W3CDTF">2020-04-03T10:11:58Z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TC103368129990</vt:lpwstr>
  </property>
</Properties>
</file>