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317" r:id="rId4"/>
    <p:sldId id="319" r:id="rId5"/>
    <p:sldId id="318" r:id="rId6"/>
    <p:sldId id="320" r:id="rId7"/>
    <p:sldId id="321" r:id="rId8"/>
    <p:sldId id="322" r:id="rId9"/>
    <p:sldId id="323" r:id="rId10"/>
    <p:sldId id="324" r:id="rId11"/>
    <p:sldId id="325" r:id="rId12"/>
    <p:sldId id="328" r:id="rId13"/>
    <p:sldId id="327" r:id="rId14"/>
    <p:sldId id="335" r:id="rId15"/>
    <p:sldId id="326" r:id="rId16"/>
    <p:sldId id="329" r:id="rId17"/>
    <p:sldId id="330" r:id="rId18"/>
    <p:sldId id="331" r:id="rId19"/>
    <p:sldId id="332" r:id="rId20"/>
    <p:sldId id="333" r:id="rId21"/>
    <p:sldId id="336" r:id="rId22"/>
    <p:sldId id="337" r:id="rId23"/>
    <p:sldId id="338" r:id="rId24"/>
    <p:sldId id="33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20th Century Font" pitchFamily="2" charset="0"/>
        <a:ea typeface="+mn-ea"/>
        <a:cs typeface="+mn-cs"/>
      </a:defRPr>
    </a:lvl1pPr>
    <a:lvl2pPr marL="457200" algn="l" rtl="0" fontAlgn="base">
      <a:spcBef>
        <a:spcPct val="0"/>
      </a:spcBef>
      <a:spcAft>
        <a:spcPct val="0"/>
      </a:spcAft>
      <a:defRPr kern="1200">
        <a:solidFill>
          <a:schemeClr val="tx1"/>
        </a:solidFill>
        <a:latin typeface="20th Century Font" pitchFamily="2" charset="0"/>
        <a:ea typeface="+mn-ea"/>
        <a:cs typeface="+mn-cs"/>
      </a:defRPr>
    </a:lvl2pPr>
    <a:lvl3pPr marL="914400" algn="l" rtl="0" fontAlgn="base">
      <a:spcBef>
        <a:spcPct val="0"/>
      </a:spcBef>
      <a:spcAft>
        <a:spcPct val="0"/>
      </a:spcAft>
      <a:defRPr kern="1200">
        <a:solidFill>
          <a:schemeClr val="tx1"/>
        </a:solidFill>
        <a:latin typeface="20th Century Font" pitchFamily="2" charset="0"/>
        <a:ea typeface="+mn-ea"/>
        <a:cs typeface="+mn-cs"/>
      </a:defRPr>
    </a:lvl3pPr>
    <a:lvl4pPr marL="1371600" algn="l" rtl="0" fontAlgn="base">
      <a:spcBef>
        <a:spcPct val="0"/>
      </a:spcBef>
      <a:spcAft>
        <a:spcPct val="0"/>
      </a:spcAft>
      <a:defRPr kern="1200">
        <a:solidFill>
          <a:schemeClr val="tx1"/>
        </a:solidFill>
        <a:latin typeface="20th Century Font" pitchFamily="2" charset="0"/>
        <a:ea typeface="+mn-ea"/>
        <a:cs typeface="+mn-cs"/>
      </a:defRPr>
    </a:lvl4pPr>
    <a:lvl5pPr marL="1828800" algn="l" rtl="0" fontAlgn="base">
      <a:spcBef>
        <a:spcPct val="0"/>
      </a:spcBef>
      <a:spcAft>
        <a:spcPct val="0"/>
      </a:spcAft>
      <a:defRPr kern="1200">
        <a:solidFill>
          <a:schemeClr val="tx1"/>
        </a:solidFill>
        <a:latin typeface="20th Century Font" pitchFamily="2" charset="0"/>
        <a:ea typeface="+mn-ea"/>
        <a:cs typeface="+mn-cs"/>
      </a:defRPr>
    </a:lvl5pPr>
    <a:lvl6pPr marL="2286000" algn="l" defTabSz="914400" rtl="0" eaLnBrk="1" latinLnBrk="0" hangingPunct="1">
      <a:defRPr kern="1200">
        <a:solidFill>
          <a:schemeClr val="tx1"/>
        </a:solidFill>
        <a:latin typeface="20th Century Font" pitchFamily="2" charset="0"/>
        <a:ea typeface="+mn-ea"/>
        <a:cs typeface="+mn-cs"/>
      </a:defRPr>
    </a:lvl6pPr>
    <a:lvl7pPr marL="2743200" algn="l" defTabSz="914400" rtl="0" eaLnBrk="1" latinLnBrk="0" hangingPunct="1">
      <a:defRPr kern="1200">
        <a:solidFill>
          <a:schemeClr val="tx1"/>
        </a:solidFill>
        <a:latin typeface="20th Century Font" pitchFamily="2" charset="0"/>
        <a:ea typeface="+mn-ea"/>
        <a:cs typeface="+mn-cs"/>
      </a:defRPr>
    </a:lvl7pPr>
    <a:lvl8pPr marL="3200400" algn="l" defTabSz="914400" rtl="0" eaLnBrk="1" latinLnBrk="0" hangingPunct="1">
      <a:defRPr kern="1200">
        <a:solidFill>
          <a:schemeClr val="tx1"/>
        </a:solidFill>
        <a:latin typeface="20th Century Font" pitchFamily="2" charset="0"/>
        <a:ea typeface="+mn-ea"/>
        <a:cs typeface="+mn-cs"/>
      </a:defRPr>
    </a:lvl8pPr>
    <a:lvl9pPr marL="3657600" algn="l" defTabSz="914400" rtl="0" eaLnBrk="1" latinLnBrk="0" hangingPunct="1">
      <a:defRPr kern="1200">
        <a:solidFill>
          <a:schemeClr val="tx1"/>
        </a:solidFill>
        <a:latin typeface="20th Century Font"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FF6600"/>
    <a:srgbClr val="33CC33"/>
    <a:srgbClr val="080808"/>
    <a:srgbClr val="0066FF"/>
    <a:srgbClr val="FFFF00"/>
    <a:srgbClr val="00006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11" autoAdjust="0"/>
    <p:restoredTop sz="94660"/>
  </p:normalViewPr>
  <p:slideViewPr>
    <p:cSldViewPr>
      <p:cViewPr>
        <p:scale>
          <a:sx n="80" d="100"/>
          <a:sy n="80" d="100"/>
        </p:scale>
        <p:origin x="558"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2667000"/>
            <a:ext cx="9144000" cy="552450"/>
          </a:xfrm>
        </p:spPr>
        <p:txBody>
          <a:bodyPr/>
          <a:lstStyle>
            <a:lvl1pPr algn="ctr">
              <a:defRPr sz="4800">
                <a:ln cmpd="sng">
                  <a:solidFill>
                    <a:schemeClr val="tx1"/>
                  </a:solidFill>
                </a:ln>
                <a:solidFill>
                  <a:schemeClr val="bg1"/>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11267" name="Rectangle 3"/>
          <p:cNvSpPr>
            <a:spLocks noGrp="1" noChangeArrowheads="1"/>
          </p:cNvSpPr>
          <p:nvPr>
            <p:ph type="subTitle" idx="1"/>
          </p:nvPr>
        </p:nvSpPr>
        <p:spPr>
          <a:xfrm>
            <a:off x="0" y="3276600"/>
            <a:ext cx="9144000" cy="381000"/>
          </a:xfrm>
        </p:spPr>
        <p:txBody>
          <a:bodyPr/>
          <a:lstStyle>
            <a:lvl1pPr marL="0" indent="0" algn="ctr">
              <a:defRPr/>
            </a:lvl1pPr>
          </a:lstStyle>
          <a:p>
            <a:r>
              <a:rPr lang="en-US" smtClean="0"/>
              <a:t>Click to edit Master subtitle style</a:t>
            </a:r>
            <a:endParaRPr lang="en-US"/>
          </a:p>
        </p:txBody>
      </p:sp>
      <p:sp>
        <p:nvSpPr>
          <p:cNvPr id="11268" name="Rectangle 4"/>
          <p:cNvSpPr>
            <a:spLocks noGrp="1" noChangeArrowheads="1"/>
          </p:cNvSpPr>
          <p:nvPr>
            <p:ph type="dt" sz="half" idx="2"/>
          </p:nvPr>
        </p:nvSpPr>
        <p:spPr>
          <a:xfrm>
            <a:off x="0" y="6689725"/>
            <a:ext cx="2133600" cy="168275"/>
          </a:xfrm>
        </p:spPr>
        <p:txBody>
          <a:bodyPr/>
          <a:lstStyle>
            <a:lvl1pPr>
              <a:defRPr b="0">
                <a:latin typeface="Arial Black" pitchFamily="34" charset="0"/>
              </a:defRPr>
            </a:lvl1pPr>
          </a:lstStyle>
          <a:p>
            <a:endParaRPr lang="en-US"/>
          </a:p>
        </p:txBody>
      </p:sp>
      <p:sp>
        <p:nvSpPr>
          <p:cNvPr id="11269" name="Rectangle 5"/>
          <p:cNvSpPr>
            <a:spLocks noGrp="1" noChangeArrowheads="1"/>
          </p:cNvSpPr>
          <p:nvPr>
            <p:ph type="ftr" sz="quarter" idx="3"/>
          </p:nvPr>
        </p:nvSpPr>
        <p:spPr/>
        <p:txBody>
          <a:bodyPr/>
          <a:lstStyle>
            <a:lvl1pPr>
              <a:defRPr b="0">
                <a:latin typeface="Arial Black" pitchFamily="34" charset="0"/>
              </a:defRPr>
            </a:lvl1pPr>
          </a:lstStyle>
          <a:p>
            <a:endParaRPr lang="en-US"/>
          </a:p>
        </p:txBody>
      </p:sp>
      <p:sp>
        <p:nvSpPr>
          <p:cNvPr id="11270" name="Rectangle 6"/>
          <p:cNvSpPr>
            <a:spLocks noGrp="1" noChangeArrowheads="1"/>
          </p:cNvSpPr>
          <p:nvPr>
            <p:ph type="sldNum" sz="quarter" idx="4"/>
          </p:nvPr>
        </p:nvSpPr>
        <p:spPr>
          <a:xfrm>
            <a:off x="7010400" y="6689725"/>
            <a:ext cx="2133600" cy="168275"/>
          </a:xfrm>
        </p:spPr>
        <p:txBody>
          <a:bodyPr/>
          <a:lstStyle>
            <a:lvl1pPr>
              <a:defRPr b="0">
                <a:latin typeface="Arial Black" pitchFamily="34" charset="0"/>
              </a:defRPr>
            </a:lvl1pPr>
          </a:lstStyle>
          <a:p>
            <a:fld id="{965A50E8-66C7-4CA4-B164-8DB55A97DA9C}"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5F81791-1B55-45C5-A764-481564CDF2F0}"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0">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AF0FC3-321F-417B-AAFF-F50494764A6F}"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72200" y="381000"/>
            <a:ext cx="1676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81000"/>
            <a:ext cx="61341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C6F885-9346-4384-A8D5-0D0BF5928F9A}"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838200"/>
            <a:ext cx="41148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838200"/>
            <a:ext cx="41148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0" y="6661150"/>
            <a:ext cx="2133600" cy="196850"/>
          </a:xfrm>
        </p:spPr>
        <p:txBody>
          <a:bodyPr/>
          <a:lstStyle>
            <a:lvl1pPr>
              <a:defRPr/>
            </a:lvl1pPr>
          </a:lstStyle>
          <a:p>
            <a:endParaRPr lang="en-US"/>
          </a:p>
        </p:txBody>
      </p:sp>
      <p:sp>
        <p:nvSpPr>
          <p:cNvPr id="6" name="Footer Placeholder 5"/>
          <p:cNvSpPr>
            <a:spLocks noGrp="1"/>
          </p:cNvSpPr>
          <p:nvPr>
            <p:ph type="ftr" sz="quarter" idx="11"/>
          </p:nvPr>
        </p:nvSpPr>
        <p:spPr>
          <a:xfrm>
            <a:off x="3124200" y="6689725"/>
            <a:ext cx="2895600" cy="168275"/>
          </a:xfrm>
        </p:spPr>
        <p:txBody>
          <a:bodyPr/>
          <a:lstStyle>
            <a:lvl1pPr>
              <a:defRPr/>
            </a:lvl1pPr>
          </a:lstStyle>
          <a:p>
            <a:endParaRPr lang="en-US"/>
          </a:p>
        </p:txBody>
      </p:sp>
      <p:sp>
        <p:nvSpPr>
          <p:cNvPr id="7" name="Slide Number Placeholder 6"/>
          <p:cNvSpPr>
            <a:spLocks noGrp="1"/>
          </p:cNvSpPr>
          <p:nvPr>
            <p:ph type="sldNum" sz="quarter" idx="12"/>
          </p:nvPr>
        </p:nvSpPr>
        <p:spPr>
          <a:xfrm>
            <a:off x="7010400" y="6689725"/>
            <a:ext cx="2133600" cy="136525"/>
          </a:xfrm>
        </p:spPr>
        <p:txBody>
          <a:bodyPr/>
          <a:lstStyle>
            <a:lvl1pPr>
              <a:defRPr/>
            </a:lvl1pPr>
          </a:lstStyle>
          <a:p>
            <a:fld id="{DC2FF248-304B-4269-96A6-CD0309379EC5}"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381000"/>
            <a:ext cx="8382000" cy="4572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838200"/>
            <a:ext cx="41148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838200"/>
            <a:ext cx="41148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81000" y="3657600"/>
            <a:ext cx="41148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657600"/>
            <a:ext cx="41148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0" y="6661150"/>
            <a:ext cx="2133600" cy="196850"/>
          </a:xfrm>
        </p:spPr>
        <p:txBody>
          <a:bodyPr/>
          <a:lstStyle>
            <a:lvl1pPr>
              <a:defRPr/>
            </a:lvl1pPr>
          </a:lstStyle>
          <a:p>
            <a:endParaRPr lang="en-US"/>
          </a:p>
        </p:txBody>
      </p:sp>
      <p:sp>
        <p:nvSpPr>
          <p:cNvPr id="8" name="Footer Placeholder 7"/>
          <p:cNvSpPr>
            <a:spLocks noGrp="1"/>
          </p:cNvSpPr>
          <p:nvPr>
            <p:ph type="ftr" sz="quarter" idx="11"/>
          </p:nvPr>
        </p:nvSpPr>
        <p:spPr>
          <a:xfrm>
            <a:off x="3124200" y="6689725"/>
            <a:ext cx="2895600" cy="168275"/>
          </a:xfrm>
        </p:spPr>
        <p:txBody>
          <a:bodyPr/>
          <a:lstStyle>
            <a:lvl1pPr>
              <a:defRPr/>
            </a:lvl1pPr>
          </a:lstStyle>
          <a:p>
            <a:endParaRPr lang="en-US"/>
          </a:p>
        </p:txBody>
      </p:sp>
      <p:sp>
        <p:nvSpPr>
          <p:cNvPr id="9" name="Slide Number Placeholder 8"/>
          <p:cNvSpPr>
            <a:spLocks noGrp="1"/>
          </p:cNvSpPr>
          <p:nvPr>
            <p:ph type="sldNum" sz="quarter" idx="12"/>
          </p:nvPr>
        </p:nvSpPr>
        <p:spPr>
          <a:xfrm>
            <a:off x="7010400" y="6689725"/>
            <a:ext cx="2133600" cy="136525"/>
          </a:xfrm>
        </p:spPr>
        <p:txBody>
          <a:bodyPr/>
          <a:lstStyle>
            <a:lvl1pPr>
              <a:defRPr/>
            </a:lvl1pPr>
          </a:lstStyle>
          <a:p>
            <a:fld id="{6CD785CE-38B9-4E74-935B-04B73D917BFE}"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9DD760-A22C-441D-99DC-6F1C4C0943AA}"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143125"/>
            <a:ext cx="7772400" cy="1362075"/>
          </a:xfrm>
        </p:spPr>
        <p:txBody>
          <a:bodyPr anchor="t"/>
          <a:lstStyle>
            <a:lvl1pPr algn="ctr">
              <a:defRPr lang="en-US" sz="4800" dirty="0" smtClean="0">
                <a:ln cmpd="sng">
                  <a:solidFill>
                    <a:schemeClr val="tx1"/>
                  </a:solidFill>
                </a:ln>
                <a:solidFill>
                  <a:schemeClr val="bg1"/>
                </a:solidFill>
                <a:effectLst>
                  <a:outerShdw blurRad="50800" dist="38100" dir="2700000" algn="tl" rotWithShape="0">
                    <a:prstClr val="black">
                      <a:alpha val="40000"/>
                    </a:prstClr>
                  </a:outerShdw>
                </a:effectLst>
                <a:latin typeface="+mj-lt"/>
                <a:ea typeface="+mj-ea"/>
                <a:cs typeface="+mj-cs"/>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5721FE-3422-41A8-B7B3-BCDDE74ED9A0}"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295400"/>
            <a:ext cx="3200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200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D8D451D-359A-43DB-B681-B29FDF0D4610}"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0B77DC6-A8DD-4286-8A88-DF0FD9141D9E}"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ACEBC6A-ADB2-40AE-982D-A19553501F7D}"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1B3348B-F233-4814-A17B-3F42AEB7EA32}"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1B3348B-F233-4814-A17B-3F42AEB7EA32}"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219200"/>
            <a:ext cx="2093913" cy="10096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19200"/>
            <a:ext cx="4273550" cy="4906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2286000"/>
            <a:ext cx="2093913" cy="3840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91F54B-7AE9-4CF1-B300-23CD7DF4D42A}" type="slidenum">
              <a:rPr lang="en-US"/>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19200" y="685800"/>
            <a:ext cx="8305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1295400" y="1371600"/>
            <a:ext cx="6553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0" y="6661150"/>
            <a:ext cx="2133600"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b="1">
                <a:solidFill>
                  <a:schemeClr val="bg1"/>
                </a:solidFill>
                <a:latin typeface="+mn-lt"/>
              </a:defRPr>
            </a:lvl1pPr>
          </a:lstStyle>
          <a:p>
            <a:endParaRPr lang="en-US"/>
          </a:p>
        </p:txBody>
      </p:sp>
      <p:sp>
        <p:nvSpPr>
          <p:cNvPr id="1029" name="Rectangle 5"/>
          <p:cNvSpPr>
            <a:spLocks noGrp="1" noChangeArrowheads="1"/>
          </p:cNvSpPr>
          <p:nvPr>
            <p:ph type="ftr" sz="quarter" idx="3"/>
          </p:nvPr>
        </p:nvSpPr>
        <p:spPr bwMode="auto">
          <a:xfrm>
            <a:off x="3124200" y="6689725"/>
            <a:ext cx="2895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b="1">
                <a:solidFill>
                  <a:schemeClr val="bg1"/>
                </a:solidFill>
                <a:latin typeface="+mn-lt"/>
              </a:defRPr>
            </a:lvl1pPr>
          </a:lstStyle>
          <a:p>
            <a:endParaRPr lang="en-US"/>
          </a:p>
        </p:txBody>
      </p:sp>
      <p:sp>
        <p:nvSpPr>
          <p:cNvPr id="1030" name="Rectangle 6"/>
          <p:cNvSpPr>
            <a:spLocks noGrp="1" noChangeArrowheads="1"/>
          </p:cNvSpPr>
          <p:nvPr>
            <p:ph type="sldNum" sz="quarter" idx="4"/>
          </p:nvPr>
        </p:nvSpPr>
        <p:spPr bwMode="auto">
          <a:xfrm>
            <a:off x="7010400" y="6689725"/>
            <a:ext cx="2133600" cy="136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solidFill>
                  <a:schemeClr val="bg1"/>
                </a:solidFill>
                <a:latin typeface="+mn-lt"/>
              </a:defRPr>
            </a:lvl1pPr>
          </a:lstStyle>
          <a:p>
            <a:fld id="{EA125C66-FD94-4C83-9B7C-9FA556A1D8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2" r:id="rId8"/>
    <p:sldLayoutId id="2147483656" r:id="rId9"/>
    <p:sldLayoutId id="2147483657" r:id="rId10"/>
    <p:sldLayoutId id="2147483658" r:id="rId11"/>
    <p:sldLayoutId id="2147483659" r:id="rId12"/>
    <p:sldLayoutId id="2147483660" r:id="rId13"/>
    <p:sldLayoutId id="2147483661" r:id="rId14"/>
  </p:sldLayoutIdLst>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xStyles>
    <p:title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p:titleStyle>
    <p:body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12" y="2780928"/>
            <a:ext cx="9144000" cy="552450"/>
          </a:xfrm>
        </p:spPr>
        <p:txBody>
          <a:bodyPr/>
          <a:lstStyle/>
          <a:p>
            <a:r>
              <a:rPr lang="en-US" b="1" dirty="0" smtClean="0">
                <a:solidFill>
                  <a:srgbClr val="C00000"/>
                </a:solidFill>
                <a:latin typeface="+mn-lt"/>
              </a:rPr>
              <a:t>Figures of Speech</a:t>
            </a:r>
            <a:endParaRPr lang="en-US" b="1" dirty="0">
              <a:solidFill>
                <a:srgbClr val="C00000"/>
              </a:solidFill>
              <a:latin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835696" y="404664"/>
            <a:ext cx="5400600" cy="936104"/>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GB" sz="1600" b="1" dirty="0">
                <a:latin typeface="+mn-lt"/>
              </a:rPr>
              <a:t>Task </a:t>
            </a:r>
            <a:r>
              <a:rPr lang="en-GB" sz="1600" b="1" dirty="0" smtClean="0">
                <a:latin typeface="+mn-lt"/>
              </a:rPr>
              <a:t>1: Write </a:t>
            </a:r>
            <a:r>
              <a:rPr lang="en-GB" sz="1600" b="1" dirty="0">
                <a:latin typeface="+mn-lt"/>
              </a:rPr>
              <a:t>down four similes from the passage.</a:t>
            </a:r>
          </a:p>
          <a:p>
            <a:r>
              <a:rPr lang="en-GB" sz="1600" b="1" dirty="0">
                <a:latin typeface="+mn-lt"/>
              </a:rPr>
              <a:t> </a:t>
            </a:r>
          </a:p>
          <a:p>
            <a:r>
              <a:rPr lang="en-GB" sz="1600" b="1" dirty="0">
                <a:latin typeface="+mn-lt"/>
              </a:rPr>
              <a:t>Task </a:t>
            </a:r>
            <a:r>
              <a:rPr lang="en-GB" sz="1600" b="1" dirty="0" smtClean="0">
                <a:latin typeface="+mn-lt"/>
              </a:rPr>
              <a:t>2: Write </a:t>
            </a:r>
            <a:r>
              <a:rPr lang="en-GB" sz="1600" b="1" dirty="0">
                <a:latin typeface="+mn-lt"/>
              </a:rPr>
              <a:t>down four sentences of your own, each containing a simile</a:t>
            </a:r>
            <a:r>
              <a:rPr lang="en-GB" sz="1050" dirty="0">
                <a:latin typeface="+mn-lt"/>
              </a:rPr>
              <a:t>.</a:t>
            </a:r>
          </a:p>
          <a:p>
            <a:endParaRPr lang="en-GB" sz="2400" dirty="0"/>
          </a:p>
        </p:txBody>
      </p:sp>
      <p:sp>
        <p:nvSpPr>
          <p:cNvPr id="19" name="Rectangle 5"/>
          <p:cNvSpPr txBox="1">
            <a:spLocks noChangeArrowheads="1"/>
          </p:cNvSpPr>
          <p:nvPr/>
        </p:nvSpPr>
        <p:spPr>
          <a:xfrm>
            <a:off x="1957133" y="1556792"/>
            <a:ext cx="5400600" cy="3168352"/>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r>
              <a:rPr lang="en-GB" sz="1800" dirty="0" smtClean="0">
                <a:solidFill>
                  <a:srgbClr val="6600FF"/>
                </a:solidFill>
              </a:rPr>
              <a:t>Task 1:</a:t>
            </a:r>
            <a:endParaRPr lang="en-GB" sz="1800" dirty="0">
              <a:solidFill>
                <a:srgbClr val="6600FF"/>
              </a:solidFill>
            </a:endParaRPr>
          </a:p>
          <a:p>
            <a:pPr>
              <a:buFont typeface="Arial" panose="020B0604020202020204" pitchFamily="34" charset="0"/>
              <a:buChar char="•"/>
            </a:pPr>
            <a:r>
              <a:rPr lang="en-GB" sz="1800" dirty="0" smtClean="0">
                <a:solidFill>
                  <a:srgbClr val="6600FF"/>
                </a:solidFill>
              </a:rPr>
              <a:t>The </a:t>
            </a:r>
            <a:r>
              <a:rPr lang="en-GB" sz="1800" dirty="0">
                <a:solidFill>
                  <a:srgbClr val="6600FF"/>
                </a:solidFill>
              </a:rPr>
              <a:t>night air felt like icicles upon his pale </a:t>
            </a:r>
            <a:r>
              <a:rPr lang="en-GB" sz="1800" dirty="0" smtClean="0">
                <a:solidFill>
                  <a:srgbClr val="6600FF"/>
                </a:solidFill>
              </a:rPr>
              <a:t>face</a:t>
            </a:r>
          </a:p>
          <a:p>
            <a:pPr>
              <a:buFont typeface="Arial" panose="020B0604020202020204" pitchFamily="34" charset="0"/>
              <a:buChar char="•"/>
            </a:pPr>
            <a:r>
              <a:rPr lang="en-GB" sz="1800" dirty="0" smtClean="0">
                <a:solidFill>
                  <a:srgbClr val="6600FF"/>
                </a:solidFill>
              </a:rPr>
              <a:t>He </a:t>
            </a:r>
            <a:r>
              <a:rPr lang="en-GB" sz="1800" dirty="0">
                <a:solidFill>
                  <a:srgbClr val="6600FF"/>
                </a:solidFill>
              </a:rPr>
              <a:t>would have to run like the wind to catch </a:t>
            </a:r>
            <a:r>
              <a:rPr lang="en-GB" sz="1800" dirty="0" smtClean="0">
                <a:solidFill>
                  <a:srgbClr val="6600FF"/>
                </a:solidFill>
              </a:rPr>
              <a:t>it</a:t>
            </a:r>
          </a:p>
          <a:p>
            <a:pPr>
              <a:buFont typeface="Arial" panose="020B0604020202020204" pitchFamily="34" charset="0"/>
              <a:buChar char="•"/>
            </a:pPr>
            <a:r>
              <a:rPr lang="en-GB" sz="1800" dirty="0" smtClean="0">
                <a:solidFill>
                  <a:srgbClr val="6600FF"/>
                </a:solidFill>
              </a:rPr>
              <a:t>He </a:t>
            </a:r>
            <a:r>
              <a:rPr lang="en-GB" sz="1800" dirty="0">
                <a:solidFill>
                  <a:srgbClr val="6600FF"/>
                </a:solidFill>
              </a:rPr>
              <a:t>galloped like a </a:t>
            </a:r>
            <a:r>
              <a:rPr lang="en-GB" sz="1800" dirty="0" smtClean="0">
                <a:solidFill>
                  <a:srgbClr val="6600FF"/>
                </a:solidFill>
              </a:rPr>
              <a:t>horse</a:t>
            </a:r>
          </a:p>
          <a:p>
            <a:pPr>
              <a:buFont typeface="Arial" panose="020B0604020202020204" pitchFamily="34" charset="0"/>
              <a:buChar char="•"/>
            </a:pPr>
            <a:r>
              <a:rPr lang="en-GB" sz="1800" dirty="0" smtClean="0">
                <a:solidFill>
                  <a:srgbClr val="6600FF"/>
                </a:solidFill>
              </a:rPr>
              <a:t>His </a:t>
            </a:r>
            <a:r>
              <a:rPr lang="en-GB" sz="1800" dirty="0">
                <a:solidFill>
                  <a:srgbClr val="6600FF"/>
                </a:solidFill>
              </a:rPr>
              <a:t>hands were as cold as ice</a:t>
            </a:r>
            <a:endParaRPr lang="en-GB" sz="1800" dirty="0" smtClean="0">
              <a:solidFill>
                <a:srgbClr val="6600FF"/>
              </a:solidFill>
            </a:endParaRPr>
          </a:p>
          <a:p>
            <a:pPr>
              <a:buFont typeface="Arial" panose="020B0604020202020204" pitchFamily="34" charset="0"/>
              <a:buChar char="•"/>
            </a:pPr>
            <a:endParaRPr lang="en-GB" sz="1800" dirty="0" smtClean="0"/>
          </a:p>
          <a:p>
            <a:pPr marL="0" indent="0"/>
            <a:r>
              <a:rPr lang="en-GB" sz="1800" dirty="0" smtClean="0">
                <a:solidFill>
                  <a:srgbClr val="6600FF"/>
                </a:solidFill>
              </a:rPr>
              <a:t>Task 2: </a:t>
            </a:r>
          </a:p>
          <a:p>
            <a:pPr marL="0" indent="0"/>
            <a:r>
              <a:rPr lang="en-GB" sz="1800" dirty="0" smtClean="0">
                <a:solidFill>
                  <a:srgbClr val="6600FF"/>
                </a:solidFill>
              </a:rPr>
              <a:t>Let the teacher have a look!</a:t>
            </a:r>
          </a:p>
          <a:p>
            <a:pPr>
              <a:buFont typeface="Arial" panose="020B0604020202020204" pitchFamily="34" charset="0"/>
              <a:buChar char="•"/>
            </a:pPr>
            <a:endParaRPr lang="en-GB" sz="1400" dirty="0" smtClean="0"/>
          </a:p>
          <a:p>
            <a:pPr>
              <a:buFont typeface="Arial" panose="020B0604020202020204" pitchFamily="34" charset="0"/>
              <a:buChar char="•"/>
            </a:pPr>
            <a:endParaRPr lang="en-GB" sz="1400" dirty="0">
              <a:solidFill>
                <a:srgbClr val="6600FF"/>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08104" y="4221088"/>
            <a:ext cx="748189" cy="629090"/>
          </a:xfrm>
          <a:prstGeom prst="rect">
            <a:avLst/>
          </a:prstGeom>
        </p:spPr>
      </p:pic>
    </p:spTree>
    <p:extLst>
      <p:ext uri="{BB962C8B-B14F-4D97-AF65-F5344CB8AC3E}">
        <p14:creationId xmlns:p14="http://schemas.microsoft.com/office/powerpoint/2010/main" val="20306178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animEffect transition="in" filter="fade">
                                      <p:cBhvr>
                                        <p:cTn id="25" dur="1000"/>
                                        <p:tgtEl>
                                          <p:spTgt spid="19">
                                            <p:txEl>
                                              <p:pRg st="0" end="0"/>
                                            </p:txEl>
                                          </p:spTgt>
                                        </p:tgtEl>
                                      </p:cBhvr>
                                    </p:animEffect>
                                    <p:anim calcmode="lin" valueType="num">
                                      <p:cBhvr>
                                        <p:cTn id="26"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9">
                                            <p:txEl>
                                              <p:pRg st="1" end="1"/>
                                            </p:txEl>
                                          </p:spTgt>
                                        </p:tgtEl>
                                        <p:attrNameLst>
                                          <p:attrName>style.visibility</p:attrName>
                                        </p:attrNameLst>
                                      </p:cBhvr>
                                      <p:to>
                                        <p:strVal val="visible"/>
                                      </p:to>
                                    </p:set>
                                    <p:animEffect transition="in" filter="fade">
                                      <p:cBhvr>
                                        <p:cTn id="32" dur="1000"/>
                                        <p:tgtEl>
                                          <p:spTgt spid="19">
                                            <p:txEl>
                                              <p:pRg st="1" end="1"/>
                                            </p:txEl>
                                          </p:spTgt>
                                        </p:tgtEl>
                                      </p:cBhvr>
                                    </p:animEffect>
                                    <p:anim calcmode="lin" valueType="num">
                                      <p:cBhvr>
                                        <p:cTn id="33"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9">
                                            <p:txEl>
                                              <p:pRg st="3" end="3"/>
                                            </p:txEl>
                                          </p:spTgt>
                                        </p:tgtEl>
                                        <p:attrNameLst>
                                          <p:attrName>style.visibility</p:attrName>
                                        </p:attrNameLst>
                                      </p:cBhvr>
                                      <p:to>
                                        <p:strVal val="visible"/>
                                      </p:to>
                                    </p:set>
                                    <p:animEffect transition="in" filter="fade">
                                      <p:cBhvr>
                                        <p:cTn id="46" dur="1000"/>
                                        <p:tgtEl>
                                          <p:spTgt spid="19">
                                            <p:txEl>
                                              <p:pRg st="3" end="3"/>
                                            </p:txEl>
                                          </p:spTgt>
                                        </p:tgtEl>
                                      </p:cBhvr>
                                    </p:animEffect>
                                    <p:anim calcmode="lin" valueType="num">
                                      <p:cBhvr>
                                        <p:cTn id="47"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9">
                                            <p:txEl>
                                              <p:pRg st="4" end="4"/>
                                            </p:txEl>
                                          </p:spTgt>
                                        </p:tgtEl>
                                        <p:attrNameLst>
                                          <p:attrName>style.visibility</p:attrName>
                                        </p:attrNameLst>
                                      </p:cBhvr>
                                      <p:to>
                                        <p:strVal val="visible"/>
                                      </p:to>
                                    </p:set>
                                    <p:animEffect transition="in" filter="fade">
                                      <p:cBhvr>
                                        <p:cTn id="53" dur="1000"/>
                                        <p:tgtEl>
                                          <p:spTgt spid="19">
                                            <p:txEl>
                                              <p:pRg st="4" end="4"/>
                                            </p:txEl>
                                          </p:spTgt>
                                        </p:tgtEl>
                                      </p:cBhvr>
                                    </p:animEffect>
                                    <p:anim calcmode="lin" valueType="num">
                                      <p:cBhvr>
                                        <p:cTn id="54"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9">
                                            <p:txEl>
                                              <p:pRg st="6" end="6"/>
                                            </p:txEl>
                                          </p:spTgt>
                                        </p:tgtEl>
                                        <p:attrNameLst>
                                          <p:attrName>style.visibility</p:attrName>
                                        </p:attrNameLst>
                                      </p:cBhvr>
                                      <p:to>
                                        <p:strVal val="visible"/>
                                      </p:to>
                                    </p:set>
                                    <p:animEffect transition="in" filter="fade">
                                      <p:cBhvr>
                                        <p:cTn id="60" dur="1000"/>
                                        <p:tgtEl>
                                          <p:spTgt spid="19">
                                            <p:txEl>
                                              <p:pRg st="6" end="6"/>
                                            </p:txEl>
                                          </p:spTgt>
                                        </p:tgtEl>
                                      </p:cBhvr>
                                    </p:animEffect>
                                    <p:anim calcmode="lin" valueType="num">
                                      <p:cBhvr>
                                        <p:cTn id="61" dur="1000" fill="hold"/>
                                        <p:tgtEl>
                                          <p:spTgt spid="19">
                                            <p:txEl>
                                              <p:pRg st="6" end="6"/>
                                            </p:txEl>
                                          </p:spTgt>
                                        </p:tgtEl>
                                        <p:attrNameLst>
                                          <p:attrName>ppt_x</p:attrName>
                                        </p:attrNameLst>
                                      </p:cBhvr>
                                      <p:tavLst>
                                        <p:tav tm="0">
                                          <p:val>
                                            <p:strVal val="#ppt_x"/>
                                          </p:val>
                                        </p:tav>
                                        <p:tav tm="100000">
                                          <p:val>
                                            <p:strVal val="#ppt_x"/>
                                          </p:val>
                                        </p:tav>
                                      </p:tavLst>
                                    </p:anim>
                                    <p:anim calcmode="lin" valueType="num">
                                      <p:cBhvr>
                                        <p:cTn id="62" dur="1000" fill="hold"/>
                                        <p:tgtEl>
                                          <p:spTgt spid="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9">
                                            <p:txEl>
                                              <p:pRg st="7" end="7"/>
                                            </p:txEl>
                                          </p:spTgt>
                                        </p:tgtEl>
                                        <p:attrNameLst>
                                          <p:attrName>style.visibility</p:attrName>
                                        </p:attrNameLst>
                                      </p:cBhvr>
                                      <p:to>
                                        <p:strVal val="visible"/>
                                      </p:to>
                                    </p:set>
                                    <p:animEffect transition="in" filter="fade">
                                      <p:cBhvr>
                                        <p:cTn id="67" dur="1000"/>
                                        <p:tgtEl>
                                          <p:spTgt spid="19">
                                            <p:txEl>
                                              <p:pRg st="7" end="7"/>
                                            </p:txEl>
                                          </p:spTgt>
                                        </p:tgtEl>
                                      </p:cBhvr>
                                    </p:animEffect>
                                    <p:anim calcmode="lin" valueType="num">
                                      <p:cBhvr>
                                        <p:cTn id="68" dur="1000" fill="hold"/>
                                        <p:tgtEl>
                                          <p:spTgt spid="19">
                                            <p:txEl>
                                              <p:pRg st="7" end="7"/>
                                            </p:txEl>
                                          </p:spTgt>
                                        </p:tgtEl>
                                        <p:attrNameLst>
                                          <p:attrName>ppt_x</p:attrName>
                                        </p:attrNameLst>
                                      </p:cBhvr>
                                      <p:tavLst>
                                        <p:tav tm="0">
                                          <p:val>
                                            <p:strVal val="#ppt_x"/>
                                          </p:val>
                                        </p:tav>
                                        <p:tav tm="100000">
                                          <p:val>
                                            <p:strVal val="#ppt_x"/>
                                          </p:val>
                                        </p:tav>
                                      </p:tavLst>
                                    </p:anim>
                                    <p:anim calcmode="lin" valueType="num">
                                      <p:cBhvr>
                                        <p:cTn id="69" dur="1000" fill="hold"/>
                                        <p:tgtEl>
                                          <p:spTgt spid="1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835696" y="404664"/>
            <a:ext cx="5400600" cy="936104"/>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GB" sz="2400" b="1" kern="0" dirty="0" smtClean="0">
                <a:latin typeface="+mn-lt"/>
              </a:rPr>
              <a:t>Read the passage and attempt the tasks which follow:</a:t>
            </a:r>
            <a:endParaRPr lang="en-GB" sz="2400" b="1" dirty="0">
              <a:latin typeface="+mn-lt"/>
            </a:endParaRPr>
          </a:p>
          <a:p>
            <a:endParaRPr lang="en-GB" sz="2400" dirty="0"/>
          </a:p>
        </p:txBody>
      </p:sp>
      <p:sp>
        <p:nvSpPr>
          <p:cNvPr id="19" name="Rectangle 5"/>
          <p:cNvSpPr txBox="1">
            <a:spLocks noChangeArrowheads="1"/>
          </p:cNvSpPr>
          <p:nvPr/>
        </p:nvSpPr>
        <p:spPr>
          <a:xfrm>
            <a:off x="1835696" y="1484784"/>
            <a:ext cx="5400600" cy="3168352"/>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r>
              <a:rPr lang="en-GB" sz="1400" dirty="0"/>
              <a:t>Ann had not really wanted to see this particular film but once Mike got an idea in his mind he was like a dog with a bone.  Mike had promised that real blood was not used in horror films, only a red liquid which looked like tomato sauce. </a:t>
            </a:r>
            <a:r>
              <a:rPr lang="en-GB" sz="1400" dirty="0" smtClean="0"/>
              <a:t>She </a:t>
            </a:r>
            <a:r>
              <a:rPr lang="en-GB" sz="1400" dirty="0"/>
              <a:t>eventually relented and agreed to go but all through the film she clung to Mike’s arm as if her life depended on it.</a:t>
            </a:r>
          </a:p>
          <a:p>
            <a:r>
              <a:rPr lang="en-GB" sz="1400" dirty="0"/>
              <a:t>	</a:t>
            </a:r>
          </a:p>
          <a:p>
            <a:r>
              <a:rPr lang="en-GB" sz="1400" dirty="0"/>
              <a:t>	“Well, did you enjoy that?” asked Mike who was grinning like a </a:t>
            </a:r>
            <a:r>
              <a:rPr lang="en-GB" sz="1400" dirty="0" smtClean="0"/>
              <a:t>cat.</a:t>
            </a:r>
            <a:endParaRPr lang="en-GB" sz="1400" dirty="0"/>
          </a:p>
          <a:p>
            <a:r>
              <a:rPr lang="en-GB" sz="1400" dirty="0"/>
              <a:t>	“What do you think?” retorted Ann, still shaking like a leaf. “I’ll never let you persuade me into anything like that again</a:t>
            </a:r>
            <a:r>
              <a:rPr lang="en-GB" sz="1400" dirty="0" smtClean="0"/>
              <a:t>!”</a:t>
            </a:r>
          </a:p>
          <a:p>
            <a:endParaRPr lang="en-GB" sz="1400" dirty="0"/>
          </a:p>
          <a:p>
            <a:endParaRPr lang="en-GB" sz="1400" dirty="0" smtClean="0"/>
          </a:p>
          <a:p>
            <a:endParaRPr lang="en-GB" sz="1400" dirty="0"/>
          </a:p>
        </p:txBody>
      </p:sp>
    </p:spTree>
    <p:extLst>
      <p:ext uri="{BB962C8B-B14F-4D97-AF65-F5344CB8AC3E}">
        <p14:creationId xmlns:p14="http://schemas.microsoft.com/office/powerpoint/2010/main" val="28327489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animEffect transition="in" filter="fade">
                                      <p:cBhvr>
                                        <p:cTn id="25" dur="1000"/>
                                        <p:tgtEl>
                                          <p:spTgt spid="19">
                                            <p:txEl>
                                              <p:pRg st="0" end="0"/>
                                            </p:txEl>
                                          </p:spTgt>
                                        </p:tgtEl>
                                      </p:cBhvr>
                                    </p:animEffect>
                                    <p:anim calcmode="lin" valueType="num">
                                      <p:cBhvr>
                                        <p:cTn id="26"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9">
                                            <p:txEl>
                                              <p:pRg st="1" end="1"/>
                                            </p:txEl>
                                          </p:spTgt>
                                        </p:tgtEl>
                                        <p:attrNameLst>
                                          <p:attrName>style.visibility</p:attrName>
                                        </p:attrNameLst>
                                      </p:cBhvr>
                                      <p:to>
                                        <p:strVal val="visible"/>
                                      </p:to>
                                    </p:set>
                                    <p:animEffect transition="in" filter="fade">
                                      <p:cBhvr>
                                        <p:cTn id="32" dur="1000"/>
                                        <p:tgtEl>
                                          <p:spTgt spid="19">
                                            <p:txEl>
                                              <p:pRg st="1" end="1"/>
                                            </p:txEl>
                                          </p:spTgt>
                                        </p:tgtEl>
                                      </p:cBhvr>
                                    </p:animEffect>
                                    <p:anim calcmode="lin" valueType="num">
                                      <p:cBhvr>
                                        <p:cTn id="33"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9">
                                            <p:txEl>
                                              <p:pRg st="3" end="3"/>
                                            </p:txEl>
                                          </p:spTgt>
                                        </p:tgtEl>
                                        <p:attrNameLst>
                                          <p:attrName>style.visibility</p:attrName>
                                        </p:attrNameLst>
                                      </p:cBhvr>
                                      <p:to>
                                        <p:strVal val="visible"/>
                                      </p:to>
                                    </p:set>
                                    <p:animEffect transition="in" filter="fade">
                                      <p:cBhvr>
                                        <p:cTn id="46" dur="1000"/>
                                        <p:tgtEl>
                                          <p:spTgt spid="19">
                                            <p:txEl>
                                              <p:pRg st="3" end="3"/>
                                            </p:txEl>
                                          </p:spTgt>
                                        </p:tgtEl>
                                      </p:cBhvr>
                                    </p:animEffect>
                                    <p:anim calcmode="lin" valueType="num">
                                      <p:cBhvr>
                                        <p:cTn id="47"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835696" y="404664"/>
            <a:ext cx="5400600" cy="936104"/>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GB" sz="1600" b="1" dirty="0">
                <a:latin typeface="+mn-lt"/>
              </a:rPr>
              <a:t>Task </a:t>
            </a:r>
            <a:r>
              <a:rPr lang="en-GB" sz="1600" b="1" dirty="0" smtClean="0">
                <a:latin typeface="+mn-lt"/>
              </a:rPr>
              <a:t>1: Write </a:t>
            </a:r>
            <a:r>
              <a:rPr lang="en-GB" sz="1600" b="1" dirty="0">
                <a:latin typeface="+mn-lt"/>
              </a:rPr>
              <a:t>down four similes from the passage.</a:t>
            </a:r>
          </a:p>
          <a:p>
            <a:r>
              <a:rPr lang="en-GB" sz="1600" b="1" dirty="0">
                <a:latin typeface="+mn-lt"/>
              </a:rPr>
              <a:t> </a:t>
            </a:r>
          </a:p>
          <a:p>
            <a:r>
              <a:rPr lang="en-GB" sz="1600" b="1" dirty="0">
                <a:latin typeface="+mn-lt"/>
              </a:rPr>
              <a:t>Task </a:t>
            </a:r>
            <a:r>
              <a:rPr lang="en-GB" sz="1600" b="1" dirty="0" smtClean="0">
                <a:latin typeface="+mn-lt"/>
              </a:rPr>
              <a:t>2: Write </a:t>
            </a:r>
            <a:r>
              <a:rPr lang="en-GB" sz="1600" b="1" dirty="0">
                <a:latin typeface="+mn-lt"/>
              </a:rPr>
              <a:t>down four sentences of your own, each containing a simile</a:t>
            </a:r>
            <a:r>
              <a:rPr lang="en-GB" sz="1050" dirty="0">
                <a:latin typeface="+mn-lt"/>
              </a:rPr>
              <a:t>.</a:t>
            </a:r>
          </a:p>
          <a:p>
            <a:endParaRPr lang="en-GB" sz="2400" dirty="0"/>
          </a:p>
        </p:txBody>
      </p:sp>
      <p:sp>
        <p:nvSpPr>
          <p:cNvPr id="19" name="Rectangle 5"/>
          <p:cNvSpPr txBox="1">
            <a:spLocks noChangeArrowheads="1"/>
          </p:cNvSpPr>
          <p:nvPr/>
        </p:nvSpPr>
        <p:spPr>
          <a:xfrm>
            <a:off x="1957133" y="1556792"/>
            <a:ext cx="5400600" cy="3168352"/>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r>
              <a:rPr lang="en-GB" sz="1800" dirty="0" smtClean="0">
                <a:solidFill>
                  <a:srgbClr val="6600FF"/>
                </a:solidFill>
              </a:rPr>
              <a:t>Task 1:</a:t>
            </a:r>
            <a:endParaRPr lang="en-GB" sz="1800" dirty="0">
              <a:solidFill>
                <a:srgbClr val="6600FF"/>
              </a:solidFill>
            </a:endParaRPr>
          </a:p>
          <a:p>
            <a:pPr>
              <a:buFont typeface="Arial" panose="020B0604020202020204" pitchFamily="34" charset="0"/>
              <a:buChar char="•"/>
            </a:pPr>
            <a:r>
              <a:rPr lang="en-GB" sz="1800" dirty="0" smtClean="0">
                <a:solidFill>
                  <a:srgbClr val="6600FF"/>
                </a:solidFill>
              </a:rPr>
              <a:t>He </a:t>
            </a:r>
            <a:r>
              <a:rPr lang="en-GB" sz="1800" dirty="0">
                <a:solidFill>
                  <a:srgbClr val="6600FF"/>
                </a:solidFill>
              </a:rPr>
              <a:t>was like a dog with a bone </a:t>
            </a:r>
            <a:endParaRPr lang="en-GB" sz="1800" dirty="0" smtClean="0">
              <a:solidFill>
                <a:srgbClr val="6600FF"/>
              </a:solidFill>
            </a:endParaRPr>
          </a:p>
          <a:p>
            <a:pPr>
              <a:buFont typeface="Arial" panose="020B0604020202020204" pitchFamily="34" charset="0"/>
              <a:buChar char="•"/>
            </a:pPr>
            <a:r>
              <a:rPr lang="en-GB" sz="1800" dirty="0" smtClean="0">
                <a:solidFill>
                  <a:srgbClr val="6600FF"/>
                </a:solidFill>
              </a:rPr>
              <a:t>She </a:t>
            </a:r>
            <a:r>
              <a:rPr lang="en-GB" sz="1800" dirty="0">
                <a:solidFill>
                  <a:srgbClr val="6600FF"/>
                </a:solidFill>
              </a:rPr>
              <a:t>clung to Mike’s arm as if her life depended on it </a:t>
            </a:r>
          </a:p>
          <a:p>
            <a:pPr>
              <a:buFont typeface="Arial" panose="020B0604020202020204" pitchFamily="34" charset="0"/>
              <a:buChar char="•"/>
            </a:pPr>
            <a:r>
              <a:rPr lang="en-GB" sz="1800" dirty="0" smtClean="0">
                <a:solidFill>
                  <a:srgbClr val="6600FF"/>
                </a:solidFill>
              </a:rPr>
              <a:t>Mike </a:t>
            </a:r>
            <a:r>
              <a:rPr lang="en-GB" sz="1800" dirty="0">
                <a:solidFill>
                  <a:srgbClr val="6600FF"/>
                </a:solidFill>
              </a:rPr>
              <a:t>who was grinning like a cat</a:t>
            </a:r>
          </a:p>
          <a:p>
            <a:pPr>
              <a:buFont typeface="Arial" panose="020B0604020202020204" pitchFamily="34" charset="0"/>
              <a:buChar char="•"/>
            </a:pPr>
            <a:r>
              <a:rPr lang="en-GB" sz="1800" dirty="0" smtClean="0">
                <a:solidFill>
                  <a:srgbClr val="6600FF"/>
                </a:solidFill>
              </a:rPr>
              <a:t>Shaking </a:t>
            </a:r>
            <a:r>
              <a:rPr lang="en-GB" sz="1800" dirty="0">
                <a:solidFill>
                  <a:srgbClr val="6600FF"/>
                </a:solidFill>
              </a:rPr>
              <a:t>like a leaf</a:t>
            </a:r>
            <a:endParaRPr lang="en-GB" sz="1800" dirty="0" smtClean="0">
              <a:solidFill>
                <a:srgbClr val="6600FF"/>
              </a:solidFill>
            </a:endParaRPr>
          </a:p>
          <a:p>
            <a:pPr marL="0" indent="0"/>
            <a:endParaRPr lang="en-GB" sz="1800" dirty="0" smtClean="0">
              <a:solidFill>
                <a:srgbClr val="6600FF"/>
              </a:solidFill>
            </a:endParaRPr>
          </a:p>
          <a:p>
            <a:pPr marL="0" indent="0"/>
            <a:r>
              <a:rPr lang="en-GB" sz="1800" dirty="0" smtClean="0">
                <a:solidFill>
                  <a:srgbClr val="6600FF"/>
                </a:solidFill>
              </a:rPr>
              <a:t>Task 2: </a:t>
            </a:r>
          </a:p>
          <a:p>
            <a:pPr marL="0" indent="0"/>
            <a:r>
              <a:rPr lang="en-GB" sz="1800" dirty="0" smtClean="0">
                <a:solidFill>
                  <a:srgbClr val="6600FF"/>
                </a:solidFill>
              </a:rPr>
              <a:t>Let the teacher have a look!</a:t>
            </a:r>
          </a:p>
          <a:p>
            <a:pPr>
              <a:buFont typeface="Arial" panose="020B0604020202020204" pitchFamily="34" charset="0"/>
              <a:buChar char="•"/>
            </a:pPr>
            <a:endParaRPr lang="en-GB" sz="1400" dirty="0" smtClean="0"/>
          </a:p>
          <a:p>
            <a:pPr>
              <a:buFont typeface="Arial" panose="020B0604020202020204" pitchFamily="34" charset="0"/>
              <a:buChar char="•"/>
            </a:pPr>
            <a:endParaRPr lang="en-GB" sz="1400" dirty="0">
              <a:solidFill>
                <a:srgbClr val="6600FF"/>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6096" y="3933056"/>
            <a:ext cx="748189" cy="629090"/>
          </a:xfrm>
          <a:prstGeom prst="rect">
            <a:avLst/>
          </a:prstGeom>
        </p:spPr>
      </p:pic>
    </p:spTree>
    <p:extLst>
      <p:ext uri="{BB962C8B-B14F-4D97-AF65-F5344CB8AC3E}">
        <p14:creationId xmlns:p14="http://schemas.microsoft.com/office/powerpoint/2010/main" val="38795084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animEffect transition="in" filter="fade">
                                      <p:cBhvr>
                                        <p:cTn id="25" dur="1000"/>
                                        <p:tgtEl>
                                          <p:spTgt spid="19">
                                            <p:txEl>
                                              <p:pRg st="0" end="0"/>
                                            </p:txEl>
                                          </p:spTgt>
                                        </p:tgtEl>
                                      </p:cBhvr>
                                    </p:animEffect>
                                    <p:anim calcmode="lin" valueType="num">
                                      <p:cBhvr>
                                        <p:cTn id="26"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9">
                                            <p:txEl>
                                              <p:pRg st="1" end="1"/>
                                            </p:txEl>
                                          </p:spTgt>
                                        </p:tgtEl>
                                        <p:attrNameLst>
                                          <p:attrName>style.visibility</p:attrName>
                                        </p:attrNameLst>
                                      </p:cBhvr>
                                      <p:to>
                                        <p:strVal val="visible"/>
                                      </p:to>
                                    </p:set>
                                    <p:animEffect transition="in" filter="fade">
                                      <p:cBhvr>
                                        <p:cTn id="32" dur="1000"/>
                                        <p:tgtEl>
                                          <p:spTgt spid="19">
                                            <p:txEl>
                                              <p:pRg st="1" end="1"/>
                                            </p:txEl>
                                          </p:spTgt>
                                        </p:tgtEl>
                                      </p:cBhvr>
                                    </p:animEffect>
                                    <p:anim calcmode="lin" valueType="num">
                                      <p:cBhvr>
                                        <p:cTn id="33"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9">
                                            <p:txEl>
                                              <p:pRg st="3" end="3"/>
                                            </p:txEl>
                                          </p:spTgt>
                                        </p:tgtEl>
                                        <p:attrNameLst>
                                          <p:attrName>style.visibility</p:attrName>
                                        </p:attrNameLst>
                                      </p:cBhvr>
                                      <p:to>
                                        <p:strVal val="visible"/>
                                      </p:to>
                                    </p:set>
                                    <p:animEffect transition="in" filter="fade">
                                      <p:cBhvr>
                                        <p:cTn id="46" dur="1000"/>
                                        <p:tgtEl>
                                          <p:spTgt spid="19">
                                            <p:txEl>
                                              <p:pRg st="3" end="3"/>
                                            </p:txEl>
                                          </p:spTgt>
                                        </p:tgtEl>
                                      </p:cBhvr>
                                    </p:animEffect>
                                    <p:anim calcmode="lin" valueType="num">
                                      <p:cBhvr>
                                        <p:cTn id="47"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9">
                                            <p:txEl>
                                              <p:pRg st="6" end="6"/>
                                            </p:txEl>
                                          </p:spTgt>
                                        </p:tgtEl>
                                        <p:attrNameLst>
                                          <p:attrName>style.visibility</p:attrName>
                                        </p:attrNameLst>
                                      </p:cBhvr>
                                      <p:to>
                                        <p:strVal val="visible"/>
                                      </p:to>
                                    </p:set>
                                    <p:animEffect transition="in" filter="fade">
                                      <p:cBhvr>
                                        <p:cTn id="53" dur="1000"/>
                                        <p:tgtEl>
                                          <p:spTgt spid="19">
                                            <p:txEl>
                                              <p:pRg st="6" end="6"/>
                                            </p:txEl>
                                          </p:spTgt>
                                        </p:tgtEl>
                                      </p:cBhvr>
                                    </p:animEffect>
                                    <p:anim calcmode="lin" valueType="num">
                                      <p:cBhvr>
                                        <p:cTn id="54" dur="1000" fill="hold"/>
                                        <p:tgtEl>
                                          <p:spTgt spid="19">
                                            <p:txEl>
                                              <p:pRg st="6" end="6"/>
                                            </p:txEl>
                                          </p:spTgt>
                                        </p:tgtEl>
                                        <p:attrNameLst>
                                          <p:attrName>ppt_x</p:attrName>
                                        </p:attrNameLst>
                                      </p:cBhvr>
                                      <p:tavLst>
                                        <p:tav tm="0">
                                          <p:val>
                                            <p:strVal val="#ppt_x"/>
                                          </p:val>
                                        </p:tav>
                                        <p:tav tm="100000">
                                          <p:val>
                                            <p:strVal val="#ppt_x"/>
                                          </p:val>
                                        </p:tav>
                                      </p:tavLst>
                                    </p:anim>
                                    <p:anim calcmode="lin" valueType="num">
                                      <p:cBhvr>
                                        <p:cTn id="55" dur="1000" fill="hold"/>
                                        <p:tgtEl>
                                          <p:spTgt spid="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9">
                                            <p:txEl>
                                              <p:pRg st="7" end="7"/>
                                            </p:txEl>
                                          </p:spTgt>
                                        </p:tgtEl>
                                        <p:attrNameLst>
                                          <p:attrName>style.visibility</p:attrName>
                                        </p:attrNameLst>
                                      </p:cBhvr>
                                      <p:to>
                                        <p:strVal val="visible"/>
                                      </p:to>
                                    </p:set>
                                    <p:animEffect transition="in" filter="fade">
                                      <p:cBhvr>
                                        <p:cTn id="60" dur="1000"/>
                                        <p:tgtEl>
                                          <p:spTgt spid="19">
                                            <p:txEl>
                                              <p:pRg st="7" end="7"/>
                                            </p:txEl>
                                          </p:spTgt>
                                        </p:tgtEl>
                                      </p:cBhvr>
                                    </p:animEffect>
                                    <p:anim calcmode="lin" valueType="num">
                                      <p:cBhvr>
                                        <p:cTn id="61" dur="1000" fill="hold"/>
                                        <p:tgtEl>
                                          <p:spTgt spid="19">
                                            <p:txEl>
                                              <p:pRg st="7" end="7"/>
                                            </p:txEl>
                                          </p:spTgt>
                                        </p:tgtEl>
                                        <p:attrNameLst>
                                          <p:attrName>ppt_x</p:attrName>
                                        </p:attrNameLst>
                                      </p:cBhvr>
                                      <p:tavLst>
                                        <p:tav tm="0">
                                          <p:val>
                                            <p:strVal val="#ppt_x"/>
                                          </p:val>
                                        </p:tav>
                                        <p:tav tm="100000">
                                          <p:val>
                                            <p:strVal val="#ppt_x"/>
                                          </p:val>
                                        </p:tav>
                                      </p:tavLst>
                                    </p:anim>
                                    <p:anim calcmode="lin" valueType="num">
                                      <p:cBhvr>
                                        <p:cTn id="62" dur="1000" fill="hold"/>
                                        <p:tgtEl>
                                          <p:spTgt spid="1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12" y="2780928"/>
            <a:ext cx="9144000" cy="552450"/>
          </a:xfrm>
        </p:spPr>
        <p:txBody>
          <a:bodyPr/>
          <a:lstStyle/>
          <a:p>
            <a:r>
              <a:rPr lang="en-US" b="1" dirty="0" smtClean="0">
                <a:solidFill>
                  <a:srgbClr val="C00000"/>
                </a:solidFill>
                <a:latin typeface="+mn-lt"/>
              </a:rPr>
              <a:t>Metaphors</a:t>
            </a:r>
            <a:r>
              <a:rPr lang="en-US" dirty="0" smtClean="0">
                <a:solidFill>
                  <a:srgbClr val="C00000"/>
                </a:solidFill>
              </a:rPr>
              <a:t> </a:t>
            </a:r>
            <a:endParaRPr lang="en-US" dirty="0">
              <a:solidFill>
                <a:srgbClr val="C00000"/>
              </a:solidFill>
            </a:endParaRPr>
          </a:p>
        </p:txBody>
      </p:sp>
    </p:spTree>
    <p:extLst>
      <p:ext uri="{BB962C8B-B14F-4D97-AF65-F5344CB8AC3E}">
        <p14:creationId xmlns:p14="http://schemas.microsoft.com/office/powerpoint/2010/main" val="2080593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835696" y="404664"/>
            <a:ext cx="5400600" cy="936104"/>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GB" sz="2400" b="1" kern="0" dirty="0" smtClean="0">
                <a:latin typeface="+mn-lt"/>
              </a:rPr>
              <a:t>Read the passage and attempt the tasks which follow:</a:t>
            </a:r>
            <a:endParaRPr lang="en-GB" sz="2400" b="1" dirty="0">
              <a:latin typeface="+mn-lt"/>
            </a:endParaRPr>
          </a:p>
          <a:p>
            <a:endParaRPr lang="en-GB" sz="2400" dirty="0"/>
          </a:p>
        </p:txBody>
      </p:sp>
      <p:sp>
        <p:nvSpPr>
          <p:cNvPr id="19" name="Rectangle 5"/>
          <p:cNvSpPr txBox="1">
            <a:spLocks noChangeArrowheads="1"/>
          </p:cNvSpPr>
          <p:nvPr/>
        </p:nvSpPr>
        <p:spPr>
          <a:xfrm>
            <a:off x="1907704" y="1196752"/>
            <a:ext cx="5400600" cy="4032448"/>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r>
              <a:rPr lang="en-GB" sz="1400" dirty="0"/>
              <a:t>“What a pig!” exclaimed Sally as she threw her watch on the sofa.</a:t>
            </a:r>
          </a:p>
          <a:p>
            <a:r>
              <a:rPr lang="en-GB" sz="1400" dirty="0"/>
              <a:t>	“Is there anything wrong dear?” asked her mother.</a:t>
            </a:r>
          </a:p>
          <a:p>
            <a:r>
              <a:rPr lang="en-GB" sz="1400" dirty="0"/>
              <a:t>Sally explained that her boyfriend Paul had arranged to pick her up an hour ago and still had not arrived.</a:t>
            </a:r>
          </a:p>
          <a:p>
            <a:r>
              <a:rPr lang="en-GB" sz="1400" dirty="0"/>
              <a:t>	“My heart is broken, Mum.”</a:t>
            </a:r>
          </a:p>
          <a:p>
            <a:r>
              <a:rPr lang="en-GB" sz="1400" dirty="0"/>
              <a:t>	“You drive me up the wall with your exaggerations.  Just calm down and put the kettle on.  You can have a nice evening in with me instead.”  Sally started to weep buckets at this until she heard the doorbell ring. She wiped her tears and rushed to the door smiling.</a:t>
            </a:r>
          </a:p>
          <a:p>
            <a:r>
              <a:rPr lang="en-GB" sz="1400" dirty="0"/>
              <a:t>	“That girl is an actress!” said her exasperated mother</a:t>
            </a:r>
            <a:r>
              <a:rPr lang="en-GB" sz="1400" dirty="0" smtClean="0"/>
              <a:t>.</a:t>
            </a:r>
          </a:p>
          <a:p>
            <a:endParaRPr lang="en-GB" sz="1400" dirty="0"/>
          </a:p>
          <a:p>
            <a:r>
              <a:rPr lang="en-GB" sz="1400" dirty="0"/>
              <a:t> Before you begin to attempt the following tasks, you should remember that a metaphor is a comparison where one thing is said to be another thing.</a:t>
            </a:r>
          </a:p>
          <a:p>
            <a:endParaRPr lang="en-GB" sz="1400" dirty="0"/>
          </a:p>
        </p:txBody>
      </p:sp>
    </p:spTree>
    <p:extLst>
      <p:ext uri="{BB962C8B-B14F-4D97-AF65-F5344CB8AC3E}">
        <p14:creationId xmlns:p14="http://schemas.microsoft.com/office/powerpoint/2010/main" val="3548129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animEffect transition="in" filter="fade">
                                      <p:cBhvr>
                                        <p:cTn id="25" dur="1000"/>
                                        <p:tgtEl>
                                          <p:spTgt spid="19">
                                            <p:txEl>
                                              <p:pRg st="0" end="0"/>
                                            </p:txEl>
                                          </p:spTgt>
                                        </p:tgtEl>
                                      </p:cBhvr>
                                    </p:animEffect>
                                    <p:anim calcmode="lin" valueType="num">
                                      <p:cBhvr>
                                        <p:cTn id="26"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9">
                                            <p:txEl>
                                              <p:pRg st="1" end="1"/>
                                            </p:txEl>
                                          </p:spTgt>
                                        </p:tgtEl>
                                        <p:attrNameLst>
                                          <p:attrName>style.visibility</p:attrName>
                                        </p:attrNameLst>
                                      </p:cBhvr>
                                      <p:to>
                                        <p:strVal val="visible"/>
                                      </p:to>
                                    </p:set>
                                    <p:animEffect transition="in" filter="fade">
                                      <p:cBhvr>
                                        <p:cTn id="32" dur="1000"/>
                                        <p:tgtEl>
                                          <p:spTgt spid="19">
                                            <p:txEl>
                                              <p:pRg st="1" end="1"/>
                                            </p:txEl>
                                          </p:spTgt>
                                        </p:tgtEl>
                                      </p:cBhvr>
                                    </p:animEffect>
                                    <p:anim calcmode="lin" valueType="num">
                                      <p:cBhvr>
                                        <p:cTn id="33"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9">
                                            <p:txEl>
                                              <p:pRg st="3" end="3"/>
                                            </p:txEl>
                                          </p:spTgt>
                                        </p:tgtEl>
                                        <p:attrNameLst>
                                          <p:attrName>style.visibility</p:attrName>
                                        </p:attrNameLst>
                                      </p:cBhvr>
                                      <p:to>
                                        <p:strVal val="visible"/>
                                      </p:to>
                                    </p:set>
                                    <p:animEffect transition="in" filter="fade">
                                      <p:cBhvr>
                                        <p:cTn id="46" dur="1000"/>
                                        <p:tgtEl>
                                          <p:spTgt spid="19">
                                            <p:txEl>
                                              <p:pRg st="3" end="3"/>
                                            </p:txEl>
                                          </p:spTgt>
                                        </p:tgtEl>
                                      </p:cBhvr>
                                    </p:animEffect>
                                    <p:anim calcmode="lin" valueType="num">
                                      <p:cBhvr>
                                        <p:cTn id="47"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9">
                                            <p:txEl>
                                              <p:pRg st="4" end="4"/>
                                            </p:txEl>
                                          </p:spTgt>
                                        </p:tgtEl>
                                        <p:attrNameLst>
                                          <p:attrName>style.visibility</p:attrName>
                                        </p:attrNameLst>
                                      </p:cBhvr>
                                      <p:to>
                                        <p:strVal val="visible"/>
                                      </p:to>
                                    </p:set>
                                    <p:animEffect transition="in" filter="fade">
                                      <p:cBhvr>
                                        <p:cTn id="53" dur="1000"/>
                                        <p:tgtEl>
                                          <p:spTgt spid="19">
                                            <p:txEl>
                                              <p:pRg st="4" end="4"/>
                                            </p:txEl>
                                          </p:spTgt>
                                        </p:tgtEl>
                                      </p:cBhvr>
                                    </p:animEffect>
                                    <p:anim calcmode="lin" valueType="num">
                                      <p:cBhvr>
                                        <p:cTn id="54"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9">
                                            <p:txEl>
                                              <p:pRg st="5" end="5"/>
                                            </p:txEl>
                                          </p:spTgt>
                                        </p:tgtEl>
                                        <p:attrNameLst>
                                          <p:attrName>style.visibility</p:attrName>
                                        </p:attrNameLst>
                                      </p:cBhvr>
                                      <p:to>
                                        <p:strVal val="visible"/>
                                      </p:to>
                                    </p:set>
                                    <p:animEffect transition="in" filter="fade">
                                      <p:cBhvr>
                                        <p:cTn id="60" dur="1000"/>
                                        <p:tgtEl>
                                          <p:spTgt spid="19">
                                            <p:txEl>
                                              <p:pRg st="5" end="5"/>
                                            </p:txEl>
                                          </p:spTgt>
                                        </p:tgtEl>
                                      </p:cBhvr>
                                    </p:animEffect>
                                    <p:anim calcmode="lin" valueType="num">
                                      <p:cBhvr>
                                        <p:cTn id="61" dur="1000" fill="hold"/>
                                        <p:tgtEl>
                                          <p:spTgt spid="19">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9">
                                            <p:txEl>
                                              <p:pRg st="7" end="7"/>
                                            </p:txEl>
                                          </p:spTgt>
                                        </p:tgtEl>
                                        <p:attrNameLst>
                                          <p:attrName>style.visibility</p:attrName>
                                        </p:attrNameLst>
                                      </p:cBhvr>
                                      <p:to>
                                        <p:strVal val="visible"/>
                                      </p:to>
                                    </p:set>
                                    <p:animEffect transition="in" filter="fade">
                                      <p:cBhvr>
                                        <p:cTn id="67" dur="1000"/>
                                        <p:tgtEl>
                                          <p:spTgt spid="19">
                                            <p:txEl>
                                              <p:pRg st="7" end="7"/>
                                            </p:txEl>
                                          </p:spTgt>
                                        </p:tgtEl>
                                      </p:cBhvr>
                                    </p:animEffect>
                                    <p:anim calcmode="lin" valueType="num">
                                      <p:cBhvr>
                                        <p:cTn id="68" dur="1000" fill="hold"/>
                                        <p:tgtEl>
                                          <p:spTgt spid="19">
                                            <p:txEl>
                                              <p:pRg st="7" end="7"/>
                                            </p:txEl>
                                          </p:spTgt>
                                        </p:tgtEl>
                                        <p:attrNameLst>
                                          <p:attrName>ppt_x</p:attrName>
                                        </p:attrNameLst>
                                      </p:cBhvr>
                                      <p:tavLst>
                                        <p:tav tm="0">
                                          <p:val>
                                            <p:strVal val="#ppt_x"/>
                                          </p:val>
                                        </p:tav>
                                        <p:tav tm="100000">
                                          <p:val>
                                            <p:strVal val="#ppt_x"/>
                                          </p:val>
                                        </p:tav>
                                      </p:tavLst>
                                    </p:anim>
                                    <p:anim calcmode="lin" valueType="num">
                                      <p:cBhvr>
                                        <p:cTn id="69" dur="1000" fill="hold"/>
                                        <p:tgtEl>
                                          <p:spTgt spid="1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835696" y="404664"/>
            <a:ext cx="5400600" cy="936104"/>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GB" sz="1600" b="1" dirty="0">
                <a:latin typeface="+mn-lt"/>
              </a:rPr>
              <a:t>Task </a:t>
            </a:r>
            <a:r>
              <a:rPr lang="en-GB" sz="1600" b="1" dirty="0" smtClean="0">
                <a:latin typeface="+mn-lt"/>
              </a:rPr>
              <a:t>1: Write </a:t>
            </a:r>
            <a:r>
              <a:rPr lang="en-GB" sz="1600" b="1" dirty="0">
                <a:latin typeface="+mn-lt"/>
              </a:rPr>
              <a:t>down four </a:t>
            </a:r>
            <a:r>
              <a:rPr lang="en-GB" sz="1600" b="1" dirty="0" smtClean="0">
                <a:latin typeface="+mn-lt"/>
              </a:rPr>
              <a:t>metaphors</a:t>
            </a:r>
            <a:r>
              <a:rPr lang="en-GB" sz="1600" b="1" dirty="0" smtClean="0">
                <a:latin typeface="+mn-lt"/>
              </a:rPr>
              <a:t> </a:t>
            </a:r>
            <a:r>
              <a:rPr lang="en-GB" sz="1600" b="1" dirty="0">
                <a:latin typeface="+mn-lt"/>
              </a:rPr>
              <a:t>from the passage.</a:t>
            </a:r>
          </a:p>
          <a:p>
            <a:r>
              <a:rPr lang="en-GB" sz="1600" b="1" dirty="0">
                <a:latin typeface="+mn-lt"/>
              </a:rPr>
              <a:t> </a:t>
            </a:r>
          </a:p>
          <a:p>
            <a:r>
              <a:rPr lang="en-GB" sz="1600" b="1" dirty="0">
                <a:latin typeface="+mn-lt"/>
              </a:rPr>
              <a:t>Task </a:t>
            </a:r>
            <a:r>
              <a:rPr lang="en-GB" sz="1600" b="1" dirty="0" smtClean="0">
                <a:latin typeface="+mn-lt"/>
              </a:rPr>
              <a:t>2: Write </a:t>
            </a:r>
            <a:r>
              <a:rPr lang="en-GB" sz="1600" b="1" dirty="0">
                <a:latin typeface="+mn-lt"/>
              </a:rPr>
              <a:t>down four sentences of your own, each containing a </a:t>
            </a:r>
            <a:r>
              <a:rPr lang="en-GB" sz="1600" b="1" dirty="0" smtClean="0">
                <a:latin typeface="+mn-lt"/>
              </a:rPr>
              <a:t>metaphor</a:t>
            </a:r>
            <a:r>
              <a:rPr lang="en-GB" sz="1050" dirty="0" smtClean="0">
                <a:latin typeface="+mn-lt"/>
              </a:rPr>
              <a:t>.</a:t>
            </a:r>
            <a:endParaRPr lang="en-GB" sz="1050" dirty="0">
              <a:latin typeface="+mn-lt"/>
            </a:endParaRPr>
          </a:p>
          <a:p>
            <a:endParaRPr lang="en-GB" sz="2400" dirty="0"/>
          </a:p>
        </p:txBody>
      </p:sp>
      <p:sp>
        <p:nvSpPr>
          <p:cNvPr id="19" name="Rectangle 5"/>
          <p:cNvSpPr txBox="1">
            <a:spLocks noChangeArrowheads="1"/>
          </p:cNvSpPr>
          <p:nvPr/>
        </p:nvSpPr>
        <p:spPr>
          <a:xfrm>
            <a:off x="1957133" y="1556792"/>
            <a:ext cx="5400600" cy="3168352"/>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r>
              <a:rPr lang="en-GB" sz="1800" dirty="0" smtClean="0">
                <a:solidFill>
                  <a:srgbClr val="6600FF"/>
                </a:solidFill>
              </a:rPr>
              <a:t>Task 1:</a:t>
            </a:r>
            <a:endParaRPr lang="en-GB" sz="1800" dirty="0">
              <a:solidFill>
                <a:srgbClr val="6600FF"/>
              </a:solidFill>
            </a:endParaRPr>
          </a:p>
          <a:p>
            <a:pPr>
              <a:buFont typeface="Arial" panose="020B0604020202020204" pitchFamily="34" charset="0"/>
              <a:buChar char="•"/>
            </a:pPr>
            <a:r>
              <a:rPr lang="en-GB" sz="1800" dirty="0">
                <a:solidFill>
                  <a:srgbClr val="6600FF"/>
                </a:solidFill>
              </a:rPr>
              <a:t>What a pig</a:t>
            </a:r>
            <a:r>
              <a:rPr lang="en-GB" sz="1800" dirty="0" smtClean="0">
                <a:solidFill>
                  <a:srgbClr val="6600FF"/>
                </a:solidFill>
              </a:rPr>
              <a:t>!</a:t>
            </a:r>
          </a:p>
          <a:p>
            <a:pPr>
              <a:buFont typeface="Arial" panose="020B0604020202020204" pitchFamily="34" charset="0"/>
              <a:buChar char="•"/>
            </a:pPr>
            <a:r>
              <a:rPr lang="en-GB" sz="1800" dirty="0">
                <a:solidFill>
                  <a:srgbClr val="6600FF"/>
                </a:solidFill>
              </a:rPr>
              <a:t>My heart is broken, Mum </a:t>
            </a:r>
            <a:endParaRPr lang="en-GB" sz="1800" dirty="0" smtClean="0">
              <a:solidFill>
                <a:srgbClr val="6600FF"/>
              </a:solidFill>
            </a:endParaRPr>
          </a:p>
          <a:p>
            <a:pPr>
              <a:buFont typeface="Arial" panose="020B0604020202020204" pitchFamily="34" charset="0"/>
              <a:buChar char="•"/>
            </a:pPr>
            <a:r>
              <a:rPr lang="en-GB" sz="1800" dirty="0">
                <a:solidFill>
                  <a:srgbClr val="6600FF"/>
                </a:solidFill>
              </a:rPr>
              <a:t>You drive me up the wall with your exaggerations </a:t>
            </a:r>
          </a:p>
          <a:p>
            <a:pPr>
              <a:buFont typeface="Arial" panose="020B0604020202020204" pitchFamily="34" charset="0"/>
              <a:buChar char="•"/>
            </a:pPr>
            <a:r>
              <a:rPr lang="en-GB" sz="1800" dirty="0">
                <a:solidFill>
                  <a:srgbClr val="6600FF"/>
                </a:solidFill>
              </a:rPr>
              <a:t>Sally started to weep buckets</a:t>
            </a:r>
            <a:endParaRPr lang="en-GB" sz="1800" dirty="0" smtClean="0">
              <a:solidFill>
                <a:srgbClr val="6600FF"/>
              </a:solidFill>
            </a:endParaRPr>
          </a:p>
          <a:p>
            <a:pPr marL="0" indent="0"/>
            <a:endParaRPr lang="en-GB" sz="1800" dirty="0" smtClean="0">
              <a:solidFill>
                <a:srgbClr val="6600FF"/>
              </a:solidFill>
            </a:endParaRPr>
          </a:p>
          <a:p>
            <a:pPr marL="0" indent="0"/>
            <a:r>
              <a:rPr lang="en-GB" sz="1800" dirty="0" smtClean="0">
                <a:solidFill>
                  <a:srgbClr val="6600FF"/>
                </a:solidFill>
              </a:rPr>
              <a:t>Task 2: </a:t>
            </a:r>
          </a:p>
          <a:p>
            <a:pPr marL="0" indent="0"/>
            <a:r>
              <a:rPr lang="en-GB" sz="1800" dirty="0" smtClean="0">
                <a:solidFill>
                  <a:srgbClr val="6600FF"/>
                </a:solidFill>
              </a:rPr>
              <a:t>Let the teacher have a look!</a:t>
            </a:r>
          </a:p>
          <a:p>
            <a:pPr>
              <a:buFont typeface="Arial" panose="020B0604020202020204" pitchFamily="34" charset="0"/>
              <a:buChar char="•"/>
            </a:pPr>
            <a:endParaRPr lang="en-GB" sz="1400" dirty="0" smtClean="0"/>
          </a:p>
          <a:p>
            <a:pPr>
              <a:buFont typeface="Arial" panose="020B0604020202020204" pitchFamily="34" charset="0"/>
              <a:buChar char="•"/>
            </a:pPr>
            <a:endParaRPr lang="en-GB" sz="1400" dirty="0">
              <a:solidFill>
                <a:srgbClr val="6600FF"/>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6096" y="3933056"/>
            <a:ext cx="748189" cy="629090"/>
          </a:xfrm>
          <a:prstGeom prst="rect">
            <a:avLst/>
          </a:prstGeom>
        </p:spPr>
      </p:pic>
    </p:spTree>
    <p:extLst>
      <p:ext uri="{BB962C8B-B14F-4D97-AF65-F5344CB8AC3E}">
        <p14:creationId xmlns:p14="http://schemas.microsoft.com/office/powerpoint/2010/main" val="38911518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animEffect transition="in" filter="fade">
                                      <p:cBhvr>
                                        <p:cTn id="25" dur="1000"/>
                                        <p:tgtEl>
                                          <p:spTgt spid="19">
                                            <p:txEl>
                                              <p:pRg st="0" end="0"/>
                                            </p:txEl>
                                          </p:spTgt>
                                        </p:tgtEl>
                                      </p:cBhvr>
                                    </p:animEffect>
                                    <p:anim calcmode="lin" valueType="num">
                                      <p:cBhvr>
                                        <p:cTn id="26"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9">
                                            <p:txEl>
                                              <p:pRg st="1" end="1"/>
                                            </p:txEl>
                                          </p:spTgt>
                                        </p:tgtEl>
                                        <p:attrNameLst>
                                          <p:attrName>style.visibility</p:attrName>
                                        </p:attrNameLst>
                                      </p:cBhvr>
                                      <p:to>
                                        <p:strVal val="visible"/>
                                      </p:to>
                                    </p:set>
                                    <p:animEffect transition="in" filter="fade">
                                      <p:cBhvr>
                                        <p:cTn id="32" dur="1000"/>
                                        <p:tgtEl>
                                          <p:spTgt spid="19">
                                            <p:txEl>
                                              <p:pRg st="1" end="1"/>
                                            </p:txEl>
                                          </p:spTgt>
                                        </p:tgtEl>
                                      </p:cBhvr>
                                    </p:animEffect>
                                    <p:anim calcmode="lin" valueType="num">
                                      <p:cBhvr>
                                        <p:cTn id="33"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9">
                                            <p:txEl>
                                              <p:pRg st="6" end="6"/>
                                            </p:txEl>
                                          </p:spTgt>
                                        </p:tgtEl>
                                        <p:attrNameLst>
                                          <p:attrName>style.visibility</p:attrName>
                                        </p:attrNameLst>
                                      </p:cBhvr>
                                      <p:to>
                                        <p:strVal val="visible"/>
                                      </p:to>
                                    </p:set>
                                    <p:animEffect transition="in" filter="fade">
                                      <p:cBhvr>
                                        <p:cTn id="46" dur="1000"/>
                                        <p:tgtEl>
                                          <p:spTgt spid="19">
                                            <p:txEl>
                                              <p:pRg st="6" end="6"/>
                                            </p:txEl>
                                          </p:spTgt>
                                        </p:tgtEl>
                                      </p:cBhvr>
                                    </p:animEffect>
                                    <p:anim calcmode="lin" valueType="num">
                                      <p:cBhvr>
                                        <p:cTn id="47" dur="1000" fill="hold"/>
                                        <p:tgtEl>
                                          <p:spTgt spid="19">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9">
                                            <p:txEl>
                                              <p:pRg st="7" end="7"/>
                                            </p:txEl>
                                          </p:spTgt>
                                        </p:tgtEl>
                                        <p:attrNameLst>
                                          <p:attrName>style.visibility</p:attrName>
                                        </p:attrNameLst>
                                      </p:cBhvr>
                                      <p:to>
                                        <p:strVal val="visible"/>
                                      </p:to>
                                    </p:set>
                                    <p:animEffect transition="in" filter="fade">
                                      <p:cBhvr>
                                        <p:cTn id="53" dur="1000"/>
                                        <p:tgtEl>
                                          <p:spTgt spid="19">
                                            <p:txEl>
                                              <p:pRg st="7" end="7"/>
                                            </p:txEl>
                                          </p:spTgt>
                                        </p:tgtEl>
                                      </p:cBhvr>
                                    </p:animEffect>
                                    <p:anim calcmode="lin" valueType="num">
                                      <p:cBhvr>
                                        <p:cTn id="54" dur="1000" fill="hold"/>
                                        <p:tgtEl>
                                          <p:spTgt spid="19">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1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835696" y="404664"/>
            <a:ext cx="5400600" cy="936104"/>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GB" sz="2400" b="1" kern="0" dirty="0" smtClean="0">
                <a:latin typeface="+mn-lt"/>
              </a:rPr>
              <a:t>Read the passage and attempt the tasks which follow:</a:t>
            </a:r>
            <a:endParaRPr lang="en-GB" sz="2400" b="1" dirty="0">
              <a:latin typeface="+mn-lt"/>
            </a:endParaRPr>
          </a:p>
          <a:p>
            <a:endParaRPr lang="en-GB" sz="2400" dirty="0"/>
          </a:p>
        </p:txBody>
      </p:sp>
      <p:sp>
        <p:nvSpPr>
          <p:cNvPr id="19" name="Rectangle 5"/>
          <p:cNvSpPr txBox="1">
            <a:spLocks noChangeArrowheads="1"/>
          </p:cNvSpPr>
          <p:nvPr/>
        </p:nvSpPr>
        <p:spPr>
          <a:xfrm>
            <a:off x="1907704" y="1196752"/>
            <a:ext cx="5400600" cy="4032448"/>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r>
              <a:rPr lang="en-GB" sz="1400" dirty="0"/>
              <a:t>	“Look at that bird’s nest of a haircut!” exclaimed Tony’s dad. </a:t>
            </a:r>
          </a:p>
          <a:p>
            <a:r>
              <a:rPr lang="en-GB" sz="1400" dirty="0"/>
              <a:t>	“But it’s the fashion, honest dad!” Tony replied.  </a:t>
            </a:r>
          </a:p>
          <a:p>
            <a:r>
              <a:rPr lang="en-GB" sz="1400" dirty="0"/>
              <a:t>Tony was quite proud of his haircut and couldn’t understand why even the hairdresser had been doubtful of it at first.	</a:t>
            </a:r>
          </a:p>
          <a:p>
            <a:r>
              <a:rPr lang="en-GB" sz="1400" dirty="0"/>
              <a:t>	“This is a big step, lad, from your last style, ” the hairdresser had warned him.</a:t>
            </a:r>
          </a:p>
          <a:p>
            <a:r>
              <a:rPr lang="en-GB" sz="1400" dirty="0"/>
              <a:t>Tony’s face had turned beetroot at this but he had insisted on proceeding.</a:t>
            </a:r>
          </a:p>
          <a:p>
            <a:r>
              <a:rPr lang="en-GB" sz="1400" dirty="0"/>
              <a:t>	“I’ve got to fly, Dad.  I said I’d take Gran’s dog for a walk.”</a:t>
            </a:r>
          </a:p>
          <a:p>
            <a:r>
              <a:rPr lang="en-GB" sz="1400" dirty="0"/>
              <a:t>	“You’ll be lucky.  The dog will run a mile when he sees the state of your hair!” laughed his dad.</a:t>
            </a:r>
          </a:p>
          <a:p>
            <a:endParaRPr lang="en-GB" sz="1400" dirty="0"/>
          </a:p>
        </p:txBody>
      </p:sp>
    </p:spTree>
    <p:extLst>
      <p:ext uri="{BB962C8B-B14F-4D97-AF65-F5344CB8AC3E}">
        <p14:creationId xmlns:p14="http://schemas.microsoft.com/office/powerpoint/2010/main" val="30554606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animEffect transition="in" filter="fade">
                                      <p:cBhvr>
                                        <p:cTn id="25" dur="1000"/>
                                        <p:tgtEl>
                                          <p:spTgt spid="19">
                                            <p:txEl>
                                              <p:pRg st="0" end="0"/>
                                            </p:txEl>
                                          </p:spTgt>
                                        </p:tgtEl>
                                      </p:cBhvr>
                                    </p:animEffect>
                                    <p:anim calcmode="lin" valueType="num">
                                      <p:cBhvr>
                                        <p:cTn id="26"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9">
                                            <p:txEl>
                                              <p:pRg st="1" end="1"/>
                                            </p:txEl>
                                          </p:spTgt>
                                        </p:tgtEl>
                                        <p:attrNameLst>
                                          <p:attrName>style.visibility</p:attrName>
                                        </p:attrNameLst>
                                      </p:cBhvr>
                                      <p:to>
                                        <p:strVal val="visible"/>
                                      </p:to>
                                    </p:set>
                                    <p:animEffect transition="in" filter="fade">
                                      <p:cBhvr>
                                        <p:cTn id="32" dur="1000"/>
                                        <p:tgtEl>
                                          <p:spTgt spid="19">
                                            <p:txEl>
                                              <p:pRg st="1" end="1"/>
                                            </p:txEl>
                                          </p:spTgt>
                                        </p:tgtEl>
                                      </p:cBhvr>
                                    </p:animEffect>
                                    <p:anim calcmode="lin" valueType="num">
                                      <p:cBhvr>
                                        <p:cTn id="33"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9">
                                            <p:txEl>
                                              <p:pRg st="3" end="3"/>
                                            </p:txEl>
                                          </p:spTgt>
                                        </p:tgtEl>
                                        <p:attrNameLst>
                                          <p:attrName>style.visibility</p:attrName>
                                        </p:attrNameLst>
                                      </p:cBhvr>
                                      <p:to>
                                        <p:strVal val="visible"/>
                                      </p:to>
                                    </p:set>
                                    <p:animEffect transition="in" filter="fade">
                                      <p:cBhvr>
                                        <p:cTn id="46" dur="1000"/>
                                        <p:tgtEl>
                                          <p:spTgt spid="19">
                                            <p:txEl>
                                              <p:pRg st="3" end="3"/>
                                            </p:txEl>
                                          </p:spTgt>
                                        </p:tgtEl>
                                      </p:cBhvr>
                                    </p:animEffect>
                                    <p:anim calcmode="lin" valueType="num">
                                      <p:cBhvr>
                                        <p:cTn id="47"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9">
                                            <p:txEl>
                                              <p:pRg st="4" end="4"/>
                                            </p:txEl>
                                          </p:spTgt>
                                        </p:tgtEl>
                                        <p:attrNameLst>
                                          <p:attrName>style.visibility</p:attrName>
                                        </p:attrNameLst>
                                      </p:cBhvr>
                                      <p:to>
                                        <p:strVal val="visible"/>
                                      </p:to>
                                    </p:set>
                                    <p:animEffect transition="in" filter="fade">
                                      <p:cBhvr>
                                        <p:cTn id="53" dur="1000"/>
                                        <p:tgtEl>
                                          <p:spTgt spid="19">
                                            <p:txEl>
                                              <p:pRg st="4" end="4"/>
                                            </p:txEl>
                                          </p:spTgt>
                                        </p:tgtEl>
                                      </p:cBhvr>
                                    </p:animEffect>
                                    <p:anim calcmode="lin" valueType="num">
                                      <p:cBhvr>
                                        <p:cTn id="54"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9">
                                            <p:txEl>
                                              <p:pRg st="5" end="5"/>
                                            </p:txEl>
                                          </p:spTgt>
                                        </p:tgtEl>
                                        <p:attrNameLst>
                                          <p:attrName>style.visibility</p:attrName>
                                        </p:attrNameLst>
                                      </p:cBhvr>
                                      <p:to>
                                        <p:strVal val="visible"/>
                                      </p:to>
                                    </p:set>
                                    <p:animEffect transition="in" filter="fade">
                                      <p:cBhvr>
                                        <p:cTn id="60" dur="1000"/>
                                        <p:tgtEl>
                                          <p:spTgt spid="19">
                                            <p:txEl>
                                              <p:pRg st="5" end="5"/>
                                            </p:txEl>
                                          </p:spTgt>
                                        </p:tgtEl>
                                      </p:cBhvr>
                                    </p:animEffect>
                                    <p:anim calcmode="lin" valueType="num">
                                      <p:cBhvr>
                                        <p:cTn id="61" dur="1000" fill="hold"/>
                                        <p:tgtEl>
                                          <p:spTgt spid="19">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9">
                                            <p:txEl>
                                              <p:pRg st="6" end="6"/>
                                            </p:txEl>
                                          </p:spTgt>
                                        </p:tgtEl>
                                        <p:attrNameLst>
                                          <p:attrName>style.visibility</p:attrName>
                                        </p:attrNameLst>
                                      </p:cBhvr>
                                      <p:to>
                                        <p:strVal val="visible"/>
                                      </p:to>
                                    </p:set>
                                    <p:animEffect transition="in" filter="fade">
                                      <p:cBhvr>
                                        <p:cTn id="67" dur="1000"/>
                                        <p:tgtEl>
                                          <p:spTgt spid="19">
                                            <p:txEl>
                                              <p:pRg st="6" end="6"/>
                                            </p:txEl>
                                          </p:spTgt>
                                        </p:tgtEl>
                                      </p:cBhvr>
                                    </p:animEffect>
                                    <p:anim calcmode="lin" valueType="num">
                                      <p:cBhvr>
                                        <p:cTn id="68" dur="1000" fill="hold"/>
                                        <p:tgtEl>
                                          <p:spTgt spid="19">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1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835696" y="404664"/>
            <a:ext cx="5400600" cy="936104"/>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GB" sz="1600" b="1" dirty="0">
                <a:latin typeface="+mn-lt"/>
              </a:rPr>
              <a:t>Task </a:t>
            </a:r>
            <a:r>
              <a:rPr lang="en-GB" sz="1600" b="1" dirty="0" smtClean="0">
                <a:latin typeface="+mn-lt"/>
              </a:rPr>
              <a:t>1: Write </a:t>
            </a:r>
            <a:r>
              <a:rPr lang="en-GB" sz="1600" b="1" dirty="0">
                <a:latin typeface="+mn-lt"/>
              </a:rPr>
              <a:t>down four </a:t>
            </a:r>
            <a:r>
              <a:rPr lang="en-GB" sz="1600" b="1" dirty="0" smtClean="0">
                <a:latin typeface="+mn-lt"/>
              </a:rPr>
              <a:t>metaphors</a:t>
            </a:r>
            <a:r>
              <a:rPr lang="en-GB" sz="1600" b="1" dirty="0" smtClean="0">
                <a:latin typeface="+mn-lt"/>
              </a:rPr>
              <a:t> </a:t>
            </a:r>
            <a:r>
              <a:rPr lang="en-GB" sz="1600" b="1" dirty="0">
                <a:latin typeface="+mn-lt"/>
              </a:rPr>
              <a:t>from the passage.</a:t>
            </a:r>
          </a:p>
          <a:p>
            <a:r>
              <a:rPr lang="en-GB" sz="1600" b="1" dirty="0">
                <a:latin typeface="+mn-lt"/>
              </a:rPr>
              <a:t> </a:t>
            </a:r>
          </a:p>
          <a:p>
            <a:r>
              <a:rPr lang="en-GB" sz="1600" b="1" dirty="0">
                <a:latin typeface="+mn-lt"/>
              </a:rPr>
              <a:t>Task </a:t>
            </a:r>
            <a:r>
              <a:rPr lang="en-GB" sz="1600" b="1" dirty="0" smtClean="0">
                <a:latin typeface="+mn-lt"/>
              </a:rPr>
              <a:t>2: Write </a:t>
            </a:r>
            <a:r>
              <a:rPr lang="en-GB" sz="1600" b="1" dirty="0">
                <a:latin typeface="+mn-lt"/>
              </a:rPr>
              <a:t>down four sentences of your own, each containing a </a:t>
            </a:r>
            <a:r>
              <a:rPr lang="en-GB" sz="1600" b="1" dirty="0" smtClean="0">
                <a:latin typeface="+mn-lt"/>
              </a:rPr>
              <a:t>metaphor</a:t>
            </a:r>
            <a:r>
              <a:rPr lang="en-GB" sz="1050" dirty="0" smtClean="0">
                <a:latin typeface="+mn-lt"/>
              </a:rPr>
              <a:t>.</a:t>
            </a:r>
            <a:endParaRPr lang="en-GB" sz="1050" dirty="0">
              <a:latin typeface="+mn-lt"/>
            </a:endParaRPr>
          </a:p>
          <a:p>
            <a:endParaRPr lang="en-GB" sz="2400" dirty="0"/>
          </a:p>
        </p:txBody>
      </p:sp>
      <p:sp>
        <p:nvSpPr>
          <p:cNvPr id="19" name="Rectangle 5"/>
          <p:cNvSpPr txBox="1">
            <a:spLocks noChangeArrowheads="1"/>
          </p:cNvSpPr>
          <p:nvPr/>
        </p:nvSpPr>
        <p:spPr>
          <a:xfrm>
            <a:off x="1957133" y="1556792"/>
            <a:ext cx="5400600" cy="3168352"/>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r>
              <a:rPr lang="en-GB" sz="1800" dirty="0" smtClean="0">
                <a:solidFill>
                  <a:srgbClr val="6600FF"/>
                </a:solidFill>
              </a:rPr>
              <a:t>Task 1:</a:t>
            </a:r>
            <a:endParaRPr lang="en-GB" sz="1800" dirty="0">
              <a:solidFill>
                <a:srgbClr val="6600FF"/>
              </a:solidFill>
            </a:endParaRPr>
          </a:p>
          <a:p>
            <a:pPr>
              <a:buFont typeface="Arial" panose="020B0604020202020204" pitchFamily="34" charset="0"/>
              <a:buChar char="•"/>
            </a:pPr>
            <a:r>
              <a:rPr lang="en-GB" sz="1800" dirty="0">
                <a:solidFill>
                  <a:srgbClr val="6600FF"/>
                </a:solidFill>
              </a:rPr>
              <a:t>Look at that bird’s nest of a haircut</a:t>
            </a:r>
            <a:r>
              <a:rPr lang="en-GB" sz="1800" dirty="0" smtClean="0">
                <a:solidFill>
                  <a:srgbClr val="6600FF"/>
                </a:solidFill>
              </a:rPr>
              <a:t>! </a:t>
            </a:r>
          </a:p>
          <a:p>
            <a:pPr>
              <a:buFont typeface="Arial" panose="020B0604020202020204" pitchFamily="34" charset="0"/>
              <a:buChar char="•"/>
            </a:pPr>
            <a:r>
              <a:rPr lang="en-GB" sz="1800" dirty="0">
                <a:solidFill>
                  <a:srgbClr val="6600FF"/>
                </a:solidFill>
              </a:rPr>
              <a:t>Tony’s face had turned beetroot </a:t>
            </a:r>
            <a:endParaRPr lang="en-GB" sz="1800" dirty="0" smtClean="0">
              <a:solidFill>
                <a:srgbClr val="6600FF"/>
              </a:solidFill>
            </a:endParaRPr>
          </a:p>
          <a:p>
            <a:pPr>
              <a:buFont typeface="Arial" panose="020B0604020202020204" pitchFamily="34" charset="0"/>
              <a:buChar char="•"/>
            </a:pPr>
            <a:r>
              <a:rPr lang="en-GB" sz="1800" dirty="0">
                <a:solidFill>
                  <a:srgbClr val="6600FF"/>
                </a:solidFill>
              </a:rPr>
              <a:t>I’ve got to fly, Dad </a:t>
            </a:r>
            <a:endParaRPr lang="en-GB" sz="1800" dirty="0" smtClean="0">
              <a:solidFill>
                <a:srgbClr val="6600FF"/>
              </a:solidFill>
            </a:endParaRPr>
          </a:p>
          <a:p>
            <a:pPr>
              <a:buFont typeface="Arial" panose="020B0604020202020204" pitchFamily="34" charset="0"/>
              <a:buChar char="•"/>
            </a:pPr>
            <a:r>
              <a:rPr lang="en-GB" sz="1800" dirty="0">
                <a:solidFill>
                  <a:srgbClr val="6600FF"/>
                </a:solidFill>
              </a:rPr>
              <a:t>The dog will run a mile</a:t>
            </a:r>
            <a:endParaRPr lang="en-GB" sz="1800" dirty="0" smtClean="0">
              <a:solidFill>
                <a:srgbClr val="6600FF"/>
              </a:solidFill>
            </a:endParaRPr>
          </a:p>
          <a:p>
            <a:pPr marL="0" indent="0"/>
            <a:endParaRPr lang="en-GB" sz="1800" dirty="0" smtClean="0">
              <a:solidFill>
                <a:srgbClr val="6600FF"/>
              </a:solidFill>
            </a:endParaRPr>
          </a:p>
          <a:p>
            <a:pPr marL="0" indent="0"/>
            <a:endParaRPr lang="en-GB" sz="1800" dirty="0">
              <a:solidFill>
                <a:srgbClr val="6600FF"/>
              </a:solidFill>
            </a:endParaRPr>
          </a:p>
          <a:p>
            <a:pPr marL="0" indent="0"/>
            <a:r>
              <a:rPr lang="en-GB" sz="1800" dirty="0" smtClean="0">
                <a:solidFill>
                  <a:srgbClr val="6600FF"/>
                </a:solidFill>
              </a:rPr>
              <a:t>Task 2: </a:t>
            </a:r>
          </a:p>
          <a:p>
            <a:pPr marL="0" indent="0"/>
            <a:r>
              <a:rPr lang="en-GB" sz="1800" dirty="0" smtClean="0">
                <a:solidFill>
                  <a:srgbClr val="6600FF"/>
                </a:solidFill>
              </a:rPr>
              <a:t>Let the teacher have a look!</a:t>
            </a:r>
          </a:p>
          <a:p>
            <a:pPr>
              <a:buFont typeface="Arial" panose="020B0604020202020204" pitchFamily="34" charset="0"/>
              <a:buChar char="•"/>
            </a:pPr>
            <a:endParaRPr lang="en-GB" sz="1400" dirty="0" smtClean="0"/>
          </a:p>
          <a:p>
            <a:pPr>
              <a:buFont typeface="Arial" panose="020B0604020202020204" pitchFamily="34" charset="0"/>
              <a:buChar char="•"/>
            </a:pPr>
            <a:endParaRPr lang="en-GB" sz="1400" dirty="0">
              <a:solidFill>
                <a:srgbClr val="6600FF"/>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6096" y="3933056"/>
            <a:ext cx="748189" cy="629090"/>
          </a:xfrm>
          <a:prstGeom prst="rect">
            <a:avLst/>
          </a:prstGeom>
        </p:spPr>
      </p:pic>
    </p:spTree>
    <p:extLst>
      <p:ext uri="{BB962C8B-B14F-4D97-AF65-F5344CB8AC3E}">
        <p14:creationId xmlns:p14="http://schemas.microsoft.com/office/powerpoint/2010/main" val="28361173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animEffect transition="in" filter="fade">
                                      <p:cBhvr>
                                        <p:cTn id="25" dur="1000"/>
                                        <p:tgtEl>
                                          <p:spTgt spid="19">
                                            <p:txEl>
                                              <p:pRg st="0" end="0"/>
                                            </p:txEl>
                                          </p:spTgt>
                                        </p:tgtEl>
                                      </p:cBhvr>
                                    </p:animEffect>
                                    <p:anim calcmode="lin" valueType="num">
                                      <p:cBhvr>
                                        <p:cTn id="26"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9">
                                            <p:txEl>
                                              <p:pRg st="1" end="1"/>
                                            </p:txEl>
                                          </p:spTgt>
                                        </p:tgtEl>
                                        <p:attrNameLst>
                                          <p:attrName>style.visibility</p:attrName>
                                        </p:attrNameLst>
                                      </p:cBhvr>
                                      <p:to>
                                        <p:strVal val="visible"/>
                                      </p:to>
                                    </p:set>
                                    <p:animEffect transition="in" filter="fade">
                                      <p:cBhvr>
                                        <p:cTn id="32" dur="1000"/>
                                        <p:tgtEl>
                                          <p:spTgt spid="19">
                                            <p:txEl>
                                              <p:pRg st="1" end="1"/>
                                            </p:txEl>
                                          </p:spTgt>
                                        </p:tgtEl>
                                      </p:cBhvr>
                                    </p:animEffect>
                                    <p:anim calcmode="lin" valueType="num">
                                      <p:cBhvr>
                                        <p:cTn id="33"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9">
                                            <p:txEl>
                                              <p:pRg st="7" end="7"/>
                                            </p:txEl>
                                          </p:spTgt>
                                        </p:tgtEl>
                                        <p:attrNameLst>
                                          <p:attrName>style.visibility</p:attrName>
                                        </p:attrNameLst>
                                      </p:cBhvr>
                                      <p:to>
                                        <p:strVal val="visible"/>
                                      </p:to>
                                    </p:set>
                                    <p:animEffect transition="in" filter="fade">
                                      <p:cBhvr>
                                        <p:cTn id="39" dur="1000"/>
                                        <p:tgtEl>
                                          <p:spTgt spid="19">
                                            <p:txEl>
                                              <p:pRg st="7" end="7"/>
                                            </p:txEl>
                                          </p:spTgt>
                                        </p:tgtEl>
                                      </p:cBhvr>
                                    </p:animEffect>
                                    <p:anim calcmode="lin" valueType="num">
                                      <p:cBhvr>
                                        <p:cTn id="40" dur="1000" fill="hold"/>
                                        <p:tgtEl>
                                          <p:spTgt spid="19">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9">
                                            <p:txEl>
                                              <p:pRg st="8" end="8"/>
                                            </p:txEl>
                                          </p:spTgt>
                                        </p:tgtEl>
                                        <p:attrNameLst>
                                          <p:attrName>style.visibility</p:attrName>
                                        </p:attrNameLst>
                                      </p:cBhvr>
                                      <p:to>
                                        <p:strVal val="visible"/>
                                      </p:to>
                                    </p:set>
                                    <p:animEffect transition="in" filter="fade">
                                      <p:cBhvr>
                                        <p:cTn id="46" dur="1000"/>
                                        <p:tgtEl>
                                          <p:spTgt spid="19">
                                            <p:txEl>
                                              <p:pRg st="8" end="8"/>
                                            </p:txEl>
                                          </p:spTgt>
                                        </p:tgtEl>
                                      </p:cBhvr>
                                    </p:animEffect>
                                    <p:anim calcmode="lin" valueType="num">
                                      <p:cBhvr>
                                        <p:cTn id="47" dur="1000" fill="hold"/>
                                        <p:tgtEl>
                                          <p:spTgt spid="19">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1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835696" y="404664"/>
            <a:ext cx="5400600" cy="936104"/>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GB" sz="2400" b="1" kern="0" dirty="0" smtClean="0">
                <a:latin typeface="+mn-lt"/>
              </a:rPr>
              <a:t>‘Noise’ by J Pope</a:t>
            </a:r>
            <a:endParaRPr lang="en-GB" sz="2400" b="1" dirty="0">
              <a:latin typeface="+mn-lt"/>
            </a:endParaRPr>
          </a:p>
          <a:p>
            <a:endParaRPr lang="en-GB" sz="2400" dirty="0"/>
          </a:p>
        </p:txBody>
      </p:sp>
      <p:sp>
        <p:nvSpPr>
          <p:cNvPr id="19" name="Rectangle 5"/>
          <p:cNvSpPr txBox="1">
            <a:spLocks noChangeArrowheads="1"/>
          </p:cNvSpPr>
          <p:nvPr/>
        </p:nvSpPr>
        <p:spPr>
          <a:xfrm>
            <a:off x="1907704" y="1196752"/>
            <a:ext cx="5400600" cy="4032448"/>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r>
              <a:rPr lang="en-GB" sz="1400" dirty="0"/>
              <a:t>I like noise.</a:t>
            </a:r>
          </a:p>
          <a:p>
            <a:r>
              <a:rPr lang="en-GB" sz="1400" dirty="0"/>
              <a:t>The whoop of a boy, the thud of a hoof, </a:t>
            </a:r>
          </a:p>
          <a:p>
            <a:r>
              <a:rPr lang="en-GB" sz="1400" dirty="0"/>
              <a:t>The rattle of rain on a galvanised roof.</a:t>
            </a:r>
          </a:p>
          <a:p>
            <a:r>
              <a:rPr lang="en-GB" sz="1400" dirty="0"/>
              <a:t>The hubbub of traffic, the roar of a train,</a:t>
            </a:r>
          </a:p>
          <a:p>
            <a:r>
              <a:rPr lang="en-GB" sz="1400" dirty="0"/>
              <a:t>The throb of machinery numbing the brain, </a:t>
            </a:r>
          </a:p>
          <a:p>
            <a:r>
              <a:rPr lang="en-GB" sz="1400" dirty="0"/>
              <a:t>The switch of wires in an overhead train,</a:t>
            </a:r>
          </a:p>
          <a:p>
            <a:r>
              <a:rPr lang="en-GB" sz="1400" dirty="0"/>
              <a:t>The rush of the wind, a door on the slam,</a:t>
            </a:r>
          </a:p>
          <a:p>
            <a:r>
              <a:rPr lang="en-GB" sz="1400" dirty="0"/>
              <a:t>The boom of the thunder, the crash of the waves,</a:t>
            </a:r>
          </a:p>
          <a:p>
            <a:r>
              <a:rPr lang="en-GB" sz="1400" dirty="0"/>
              <a:t>The din of a river that races and roars.</a:t>
            </a:r>
          </a:p>
          <a:p>
            <a:r>
              <a:rPr lang="en-GB" sz="1400" dirty="0"/>
              <a:t>The crack of a rifle, the clank of a pail, </a:t>
            </a:r>
            <a:br>
              <a:rPr lang="en-GB" sz="1400" dirty="0"/>
            </a:br>
            <a:r>
              <a:rPr lang="en-GB" sz="1400" dirty="0"/>
              <a:t>The strident tattoo of a swift-slapping sail.</a:t>
            </a:r>
          </a:p>
          <a:p>
            <a:r>
              <a:rPr lang="en-GB" sz="1400" dirty="0"/>
              <a:t>From any old sound that the silence destroys,</a:t>
            </a:r>
          </a:p>
          <a:p>
            <a:r>
              <a:rPr lang="en-GB" sz="1400" dirty="0"/>
              <a:t>Arises a gamut of soul-stirring joys.</a:t>
            </a:r>
          </a:p>
          <a:p>
            <a:r>
              <a:rPr lang="en-GB" sz="1400" dirty="0"/>
              <a:t>I like noise.</a:t>
            </a:r>
          </a:p>
          <a:p>
            <a:endParaRPr lang="en-GB" sz="1400" dirty="0"/>
          </a:p>
        </p:txBody>
      </p:sp>
    </p:spTree>
    <p:extLst>
      <p:ext uri="{BB962C8B-B14F-4D97-AF65-F5344CB8AC3E}">
        <p14:creationId xmlns:p14="http://schemas.microsoft.com/office/powerpoint/2010/main" val="42545704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animEffect transition="in" filter="fade">
                                      <p:cBhvr>
                                        <p:cTn id="25" dur="1000"/>
                                        <p:tgtEl>
                                          <p:spTgt spid="19">
                                            <p:txEl>
                                              <p:pRg st="0" end="0"/>
                                            </p:txEl>
                                          </p:spTgt>
                                        </p:tgtEl>
                                      </p:cBhvr>
                                    </p:animEffect>
                                    <p:anim calcmode="lin" valueType="num">
                                      <p:cBhvr>
                                        <p:cTn id="26"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9">
                                            <p:txEl>
                                              <p:pRg st="1" end="1"/>
                                            </p:txEl>
                                          </p:spTgt>
                                        </p:tgtEl>
                                        <p:attrNameLst>
                                          <p:attrName>style.visibility</p:attrName>
                                        </p:attrNameLst>
                                      </p:cBhvr>
                                      <p:to>
                                        <p:strVal val="visible"/>
                                      </p:to>
                                    </p:set>
                                    <p:animEffect transition="in" filter="fade">
                                      <p:cBhvr>
                                        <p:cTn id="32" dur="1000"/>
                                        <p:tgtEl>
                                          <p:spTgt spid="19">
                                            <p:txEl>
                                              <p:pRg st="1" end="1"/>
                                            </p:txEl>
                                          </p:spTgt>
                                        </p:tgtEl>
                                      </p:cBhvr>
                                    </p:animEffect>
                                    <p:anim calcmode="lin" valueType="num">
                                      <p:cBhvr>
                                        <p:cTn id="33"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9">
                                            <p:txEl>
                                              <p:pRg st="3" end="3"/>
                                            </p:txEl>
                                          </p:spTgt>
                                        </p:tgtEl>
                                        <p:attrNameLst>
                                          <p:attrName>style.visibility</p:attrName>
                                        </p:attrNameLst>
                                      </p:cBhvr>
                                      <p:to>
                                        <p:strVal val="visible"/>
                                      </p:to>
                                    </p:set>
                                    <p:animEffect transition="in" filter="fade">
                                      <p:cBhvr>
                                        <p:cTn id="46" dur="1000"/>
                                        <p:tgtEl>
                                          <p:spTgt spid="19">
                                            <p:txEl>
                                              <p:pRg st="3" end="3"/>
                                            </p:txEl>
                                          </p:spTgt>
                                        </p:tgtEl>
                                      </p:cBhvr>
                                    </p:animEffect>
                                    <p:anim calcmode="lin" valueType="num">
                                      <p:cBhvr>
                                        <p:cTn id="47"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9">
                                            <p:txEl>
                                              <p:pRg st="4" end="4"/>
                                            </p:txEl>
                                          </p:spTgt>
                                        </p:tgtEl>
                                        <p:attrNameLst>
                                          <p:attrName>style.visibility</p:attrName>
                                        </p:attrNameLst>
                                      </p:cBhvr>
                                      <p:to>
                                        <p:strVal val="visible"/>
                                      </p:to>
                                    </p:set>
                                    <p:animEffect transition="in" filter="fade">
                                      <p:cBhvr>
                                        <p:cTn id="53" dur="1000"/>
                                        <p:tgtEl>
                                          <p:spTgt spid="19">
                                            <p:txEl>
                                              <p:pRg st="4" end="4"/>
                                            </p:txEl>
                                          </p:spTgt>
                                        </p:tgtEl>
                                      </p:cBhvr>
                                    </p:animEffect>
                                    <p:anim calcmode="lin" valueType="num">
                                      <p:cBhvr>
                                        <p:cTn id="54"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9">
                                            <p:txEl>
                                              <p:pRg st="5" end="5"/>
                                            </p:txEl>
                                          </p:spTgt>
                                        </p:tgtEl>
                                        <p:attrNameLst>
                                          <p:attrName>style.visibility</p:attrName>
                                        </p:attrNameLst>
                                      </p:cBhvr>
                                      <p:to>
                                        <p:strVal val="visible"/>
                                      </p:to>
                                    </p:set>
                                    <p:animEffect transition="in" filter="fade">
                                      <p:cBhvr>
                                        <p:cTn id="60" dur="1000"/>
                                        <p:tgtEl>
                                          <p:spTgt spid="19">
                                            <p:txEl>
                                              <p:pRg st="5" end="5"/>
                                            </p:txEl>
                                          </p:spTgt>
                                        </p:tgtEl>
                                      </p:cBhvr>
                                    </p:animEffect>
                                    <p:anim calcmode="lin" valueType="num">
                                      <p:cBhvr>
                                        <p:cTn id="61" dur="1000" fill="hold"/>
                                        <p:tgtEl>
                                          <p:spTgt spid="19">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9">
                                            <p:txEl>
                                              <p:pRg st="6" end="6"/>
                                            </p:txEl>
                                          </p:spTgt>
                                        </p:tgtEl>
                                        <p:attrNameLst>
                                          <p:attrName>style.visibility</p:attrName>
                                        </p:attrNameLst>
                                      </p:cBhvr>
                                      <p:to>
                                        <p:strVal val="visible"/>
                                      </p:to>
                                    </p:set>
                                    <p:animEffect transition="in" filter="fade">
                                      <p:cBhvr>
                                        <p:cTn id="67" dur="1000"/>
                                        <p:tgtEl>
                                          <p:spTgt spid="19">
                                            <p:txEl>
                                              <p:pRg st="6" end="6"/>
                                            </p:txEl>
                                          </p:spTgt>
                                        </p:tgtEl>
                                      </p:cBhvr>
                                    </p:animEffect>
                                    <p:anim calcmode="lin" valueType="num">
                                      <p:cBhvr>
                                        <p:cTn id="68" dur="1000" fill="hold"/>
                                        <p:tgtEl>
                                          <p:spTgt spid="19">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9">
                                            <p:txEl>
                                              <p:pRg st="7" end="7"/>
                                            </p:txEl>
                                          </p:spTgt>
                                        </p:tgtEl>
                                        <p:attrNameLst>
                                          <p:attrName>style.visibility</p:attrName>
                                        </p:attrNameLst>
                                      </p:cBhvr>
                                      <p:to>
                                        <p:strVal val="visible"/>
                                      </p:to>
                                    </p:set>
                                    <p:animEffect transition="in" filter="fade">
                                      <p:cBhvr>
                                        <p:cTn id="74" dur="1000"/>
                                        <p:tgtEl>
                                          <p:spTgt spid="19">
                                            <p:txEl>
                                              <p:pRg st="7" end="7"/>
                                            </p:txEl>
                                          </p:spTgt>
                                        </p:tgtEl>
                                      </p:cBhvr>
                                    </p:animEffect>
                                    <p:anim calcmode="lin" valueType="num">
                                      <p:cBhvr>
                                        <p:cTn id="75" dur="1000" fill="hold"/>
                                        <p:tgtEl>
                                          <p:spTgt spid="19">
                                            <p:txEl>
                                              <p:pRg st="7" end="7"/>
                                            </p:txEl>
                                          </p:spTgt>
                                        </p:tgtEl>
                                        <p:attrNameLst>
                                          <p:attrName>ppt_x</p:attrName>
                                        </p:attrNameLst>
                                      </p:cBhvr>
                                      <p:tavLst>
                                        <p:tav tm="0">
                                          <p:val>
                                            <p:strVal val="#ppt_x"/>
                                          </p:val>
                                        </p:tav>
                                        <p:tav tm="100000">
                                          <p:val>
                                            <p:strVal val="#ppt_x"/>
                                          </p:val>
                                        </p:tav>
                                      </p:tavLst>
                                    </p:anim>
                                    <p:anim calcmode="lin" valueType="num">
                                      <p:cBhvr>
                                        <p:cTn id="76" dur="1000" fill="hold"/>
                                        <p:tgtEl>
                                          <p:spTgt spid="1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19">
                                            <p:txEl>
                                              <p:pRg st="8" end="8"/>
                                            </p:txEl>
                                          </p:spTgt>
                                        </p:tgtEl>
                                        <p:attrNameLst>
                                          <p:attrName>style.visibility</p:attrName>
                                        </p:attrNameLst>
                                      </p:cBhvr>
                                      <p:to>
                                        <p:strVal val="visible"/>
                                      </p:to>
                                    </p:set>
                                    <p:animEffect transition="in" filter="fade">
                                      <p:cBhvr>
                                        <p:cTn id="81" dur="1000"/>
                                        <p:tgtEl>
                                          <p:spTgt spid="19">
                                            <p:txEl>
                                              <p:pRg st="8" end="8"/>
                                            </p:txEl>
                                          </p:spTgt>
                                        </p:tgtEl>
                                      </p:cBhvr>
                                    </p:animEffect>
                                    <p:anim calcmode="lin" valueType="num">
                                      <p:cBhvr>
                                        <p:cTn id="82" dur="1000" fill="hold"/>
                                        <p:tgtEl>
                                          <p:spTgt spid="19">
                                            <p:txEl>
                                              <p:pRg st="8" end="8"/>
                                            </p:txEl>
                                          </p:spTgt>
                                        </p:tgtEl>
                                        <p:attrNameLst>
                                          <p:attrName>ppt_x</p:attrName>
                                        </p:attrNameLst>
                                      </p:cBhvr>
                                      <p:tavLst>
                                        <p:tav tm="0">
                                          <p:val>
                                            <p:strVal val="#ppt_x"/>
                                          </p:val>
                                        </p:tav>
                                        <p:tav tm="100000">
                                          <p:val>
                                            <p:strVal val="#ppt_x"/>
                                          </p:val>
                                        </p:tav>
                                      </p:tavLst>
                                    </p:anim>
                                    <p:anim calcmode="lin" valueType="num">
                                      <p:cBhvr>
                                        <p:cTn id="83" dur="1000" fill="hold"/>
                                        <p:tgtEl>
                                          <p:spTgt spid="1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19">
                                            <p:txEl>
                                              <p:pRg st="9" end="9"/>
                                            </p:txEl>
                                          </p:spTgt>
                                        </p:tgtEl>
                                        <p:attrNameLst>
                                          <p:attrName>style.visibility</p:attrName>
                                        </p:attrNameLst>
                                      </p:cBhvr>
                                      <p:to>
                                        <p:strVal val="visible"/>
                                      </p:to>
                                    </p:set>
                                    <p:animEffect transition="in" filter="fade">
                                      <p:cBhvr>
                                        <p:cTn id="88" dur="1000"/>
                                        <p:tgtEl>
                                          <p:spTgt spid="19">
                                            <p:txEl>
                                              <p:pRg st="9" end="9"/>
                                            </p:txEl>
                                          </p:spTgt>
                                        </p:tgtEl>
                                      </p:cBhvr>
                                    </p:animEffect>
                                    <p:anim calcmode="lin" valueType="num">
                                      <p:cBhvr>
                                        <p:cTn id="89" dur="1000" fill="hold"/>
                                        <p:tgtEl>
                                          <p:spTgt spid="19">
                                            <p:txEl>
                                              <p:pRg st="9" end="9"/>
                                            </p:txEl>
                                          </p:spTgt>
                                        </p:tgtEl>
                                        <p:attrNameLst>
                                          <p:attrName>ppt_x</p:attrName>
                                        </p:attrNameLst>
                                      </p:cBhvr>
                                      <p:tavLst>
                                        <p:tav tm="0">
                                          <p:val>
                                            <p:strVal val="#ppt_x"/>
                                          </p:val>
                                        </p:tav>
                                        <p:tav tm="100000">
                                          <p:val>
                                            <p:strVal val="#ppt_x"/>
                                          </p:val>
                                        </p:tav>
                                      </p:tavLst>
                                    </p:anim>
                                    <p:anim calcmode="lin" valueType="num">
                                      <p:cBhvr>
                                        <p:cTn id="90" dur="1000" fill="hold"/>
                                        <p:tgtEl>
                                          <p:spTgt spid="19">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19">
                                            <p:txEl>
                                              <p:pRg st="10" end="10"/>
                                            </p:txEl>
                                          </p:spTgt>
                                        </p:tgtEl>
                                        <p:attrNameLst>
                                          <p:attrName>style.visibility</p:attrName>
                                        </p:attrNameLst>
                                      </p:cBhvr>
                                      <p:to>
                                        <p:strVal val="visible"/>
                                      </p:to>
                                    </p:set>
                                    <p:animEffect transition="in" filter="fade">
                                      <p:cBhvr>
                                        <p:cTn id="95" dur="1000"/>
                                        <p:tgtEl>
                                          <p:spTgt spid="19">
                                            <p:txEl>
                                              <p:pRg st="10" end="10"/>
                                            </p:txEl>
                                          </p:spTgt>
                                        </p:tgtEl>
                                      </p:cBhvr>
                                    </p:animEffect>
                                    <p:anim calcmode="lin" valueType="num">
                                      <p:cBhvr>
                                        <p:cTn id="96" dur="1000" fill="hold"/>
                                        <p:tgtEl>
                                          <p:spTgt spid="19">
                                            <p:txEl>
                                              <p:pRg st="10" end="10"/>
                                            </p:txEl>
                                          </p:spTgt>
                                        </p:tgtEl>
                                        <p:attrNameLst>
                                          <p:attrName>ppt_x</p:attrName>
                                        </p:attrNameLst>
                                      </p:cBhvr>
                                      <p:tavLst>
                                        <p:tav tm="0">
                                          <p:val>
                                            <p:strVal val="#ppt_x"/>
                                          </p:val>
                                        </p:tav>
                                        <p:tav tm="100000">
                                          <p:val>
                                            <p:strVal val="#ppt_x"/>
                                          </p:val>
                                        </p:tav>
                                      </p:tavLst>
                                    </p:anim>
                                    <p:anim calcmode="lin" valueType="num">
                                      <p:cBhvr>
                                        <p:cTn id="97" dur="1000" fill="hold"/>
                                        <p:tgtEl>
                                          <p:spTgt spid="19">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19">
                                            <p:txEl>
                                              <p:pRg st="11" end="11"/>
                                            </p:txEl>
                                          </p:spTgt>
                                        </p:tgtEl>
                                        <p:attrNameLst>
                                          <p:attrName>style.visibility</p:attrName>
                                        </p:attrNameLst>
                                      </p:cBhvr>
                                      <p:to>
                                        <p:strVal val="visible"/>
                                      </p:to>
                                    </p:set>
                                    <p:animEffect transition="in" filter="fade">
                                      <p:cBhvr>
                                        <p:cTn id="102" dur="1000"/>
                                        <p:tgtEl>
                                          <p:spTgt spid="19">
                                            <p:txEl>
                                              <p:pRg st="11" end="11"/>
                                            </p:txEl>
                                          </p:spTgt>
                                        </p:tgtEl>
                                      </p:cBhvr>
                                    </p:animEffect>
                                    <p:anim calcmode="lin" valueType="num">
                                      <p:cBhvr>
                                        <p:cTn id="103" dur="1000" fill="hold"/>
                                        <p:tgtEl>
                                          <p:spTgt spid="19">
                                            <p:txEl>
                                              <p:pRg st="11" end="11"/>
                                            </p:txEl>
                                          </p:spTgt>
                                        </p:tgtEl>
                                        <p:attrNameLst>
                                          <p:attrName>ppt_x</p:attrName>
                                        </p:attrNameLst>
                                      </p:cBhvr>
                                      <p:tavLst>
                                        <p:tav tm="0">
                                          <p:val>
                                            <p:strVal val="#ppt_x"/>
                                          </p:val>
                                        </p:tav>
                                        <p:tav tm="100000">
                                          <p:val>
                                            <p:strVal val="#ppt_x"/>
                                          </p:val>
                                        </p:tav>
                                      </p:tavLst>
                                    </p:anim>
                                    <p:anim calcmode="lin" valueType="num">
                                      <p:cBhvr>
                                        <p:cTn id="104" dur="1000" fill="hold"/>
                                        <p:tgtEl>
                                          <p:spTgt spid="19">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grpId="0" nodeType="clickEffect">
                                  <p:stCondLst>
                                    <p:cond delay="0"/>
                                  </p:stCondLst>
                                  <p:childTnLst>
                                    <p:set>
                                      <p:cBhvr>
                                        <p:cTn id="108" dur="1" fill="hold">
                                          <p:stCondLst>
                                            <p:cond delay="0"/>
                                          </p:stCondLst>
                                        </p:cTn>
                                        <p:tgtEl>
                                          <p:spTgt spid="19">
                                            <p:txEl>
                                              <p:pRg st="12" end="12"/>
                                            </p:txEl>
                                          </p:spTgt>
                                        </p:tgtEl>
                                        <p:attrNameLst>
                                          <p:attrName>style.visibility</p:attrName>
                                        </p:attrNameLst>
                                      </p:cBhvr>
                                      <p:to>
                                        <p:strVal val="visible"/>
                                      </p:to>
                                    </p:set>
                                    <p:animEffect transition="in" filter="fade">
                                      <p:cBhvr>
                                        <p:cTn id="109" dur="1000"/>
                                        <p:tgtEl>
                                          <p:spTgt spid="19">
                                            <p:txEl>
                                              <p:pRg st="12" end="12"/>
                                            </p:txEl>
                                          </p:spTgt>
                                        </p:tgtEl>
                                      </p:cBhvr>
                                    </p:animEffect>
                                    <p:anim calcmode="lin" valueType="num">
                                      <p:cBhvr>
                                        <p:cTn id="110" dur="1000" fill="hold"/>
                                        <p:tgtEl>
                                          <p:spTgt spid="19">
                                            <p:txEl>
                                              <p:pRg st="12" end="12"/>
                                            </p:txEl>
                                          </p:spTgt>
                                        </p:tgtEl>
                                        <p:attrNameLst>
                                          <p:attrName>ppt_x</p:attrName>
                                        </p:attrNameLst>
                                      </p:cBhvr>
                                      <p:tavLst>
                                        <p:tav tm="0">
                                          <p:val>
                                            <p:strVal val="#ppt_x"/>
                                          </p:val>
                                        </p:tav>
                                        <p:tav tm="100000">
                                          <p:val>
                                            <p:strVal val="#ppt_x"/>
                                          </p:val>
                                        </p:tav>
                                      </p:tavLst>
                                    </p:anim>
                                    <p:anim calcmode="lin" valueType="num">
                                      <p:cBhvr>
                                        <p:cTn id="111" dur="1000" fill="hold"/>
                                        <p:tgtEl>
                                          <p:spTgt spid="19">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835696" y="548680"/>
            <a:ext cx="5400600" cy="648072"/>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GB" sz="1600" b="1" dirty="0">
                <a:latin typeface="+mn-lt"/>
              </a:rPr>
              <a:t>Task </a:t>
            </a:r>
            <a:r>
              <a:rPr lang="en-GB" sz="1600" b="1" dirty="0" smtClean="0">
                <a:latin typeface="+mn-lt"/>
              </a:rPr>
              <a:t>1: Answer the questions </a:t>
            </a:r>
            <a:endParaRPr lang="en-GB" sz="1600" b="1" dirty="0">
              <a:latin typeface="+mn-lt"/>
            </a:endParaRPr>
          </a:p>
          <a:p>
            <a:r>
              <a:rPr lang="en-GB" sz="1600" b="1" dirty="0">
                <a:latin typeface="+mn-lt"/>
              </a:rPr>
              <a:t> </a:t>
            </a:r>
          </a:p>
          <a:p>
            <a:endParaRPr lang="en-GB" sz="1050" dirty="0">
              <a:latin typeface="+mn-lt"/>
            </a:endParaRPr>
          </a:p>
          <a:p>
            <a:endParaRPr lang="en-GB" sz="2400" dirty="0"/>
          </a:p>
        </p:txBody>
      </p:sp>
      <p:sp>
        <p:nvSpPr>
          <p:cNvPr id="19" name="Rectangle 5"/>
          <p:cNvSpPr txBox="1">
            <a:spLocks noChangeArrowheads="1"/>
          </p:cNvSpPr>
          <p:nvPr/>
        </p:nvSpPr>
        <p:spPr>
          <a:xfrm>
            <a:off x="1957133" y="1556792"/>
            <a:ext cx="5400600" cy="3168352"/>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pPr>
              <a:buFont typeface="+mj-lt"/>
              <a:buAutoNum type="arabicPeriod"/>
            </a:pPr>
            <a:r>
              <a:rPr lang="en-GB" sz="1400" dirty="0" smtClean="0"/>
              <a:t>Which </a:t>
            </a:r>
            <a:r>
              <a:rPr lang="en-GB" sz="1400" dirty="0"/>
              <a:t>animal is the poet thinking of when she writes “the </a:t>
            </a:r>
            <a:r>
              <a:rPr lang="en-GB" sz="1400" dirty="0" smtClean="0"/>
              <a:t>thud </a:t>
            </a:r>
            <a:r>
              <a:rPr lang="en-GB" sz="1400" dirty="0"/>
              <a:t>of a hoof</a:t>
            </a:r>
            <a:r>
              <a:rPr lang="en-GB" sz="1400" dirty="0" smtClean="0"/>
              <a:t>”?</a:t>
            </a:r>
          </a:p>
          <a:p>
            <a:pPr>
              <a:buFont typeface="+mj-lt"/>
              <a:buAutoNum type="arabicPeriod"/>
            </a:pPr>
            <a:endParaRPr lang="en-GB" sz="1400" dirty="0"/>
          </a:p>
          <a:p>
            <a:pPr>
              <a:buFont typeface="+mj-lt"/>
              <a:buAutoNum type="arabicPeriod"/>
            </a:pPr>
            <a:r>
              <a:rPr lang="en-GB" sz="1400" dirty="0" smtClean="0"/>
              <a:t>What </a:t>
            </a:r>
            <a:r>
              <a:rPr lang="en-GB" sz="1400" dirty="0"/>
              <a:t>does “numbing the brain” mean</a:t>
            </a:r>
            <a:r>
              <a:rPr lang="en-GB" sz="1400" dirty="0" smtClean="0"/>
              <a:t>?</a:t>
            </a:r>
          </a:p>
          <a:p>
            <a:pPr>
              <a:buFont typeface="+mj-lt"/>
              <a:buAutoNum type="arabicPeriod"/>
            </a:pPr>
            <a:endParaRPr lang="en-GB" sz="1400" dirty="0"/>
          </a:p>
          <a:p>
            <a:pPr>
              <a:buFont typeface="+mj-lt"/>
              <a:buAutoNum type="arabicPeriod"/>
            </a:pPr>
            <a:r>
              <a:rPr lang="en-GB" sz="1400" dirty="0" smtClean="0"/>
              <a:t>What </a:t>
            </a:r>
            <a:r>
              <a:rPr lang="en-GB" sz="1400" dirty="0"/>
              <a:t>is meant by “a river that races and roars</a:t>
            </a:r>
            <a:r>
              <a:rPr lang="en-GB" sz="1400" dirty="0" smtClean="0"/>
              <a:t>”?</a:t>
            </a:r>
          </a:p>
          <a:p>
            <a:pPr>
              <a:buFont typeface="+mj-lt"/>
              <a:buAutoNum type="arabicPeriod"/>
            </a:pPr>
            <a:endParaRPr lang="en-GB" sz="1400" dirty="0"/>
          </a:p>
          <a:p>
            <a:pPr>
              <a:buFont typeface="+mj-lt"/>
              <a:buAutoNum type="arabicPeriod"/>
            </a:pPr>
            <a:r>
              <a:rPr lang="en-GB" sz="1400" dirty="0" smtClean="0"/>
              <a:t>Explain </a:t>
            </a:r>
            <a:r>
              <a:rPr lang="en-GB" sz="1400" dirty="0"/>
              <a:t>the phrase “a strident tattoo”.</a:t>
            </a:r>
          </a:p>
          <a:p>
            <a:pPr marL="0" indent="0"/>
            <a:endParaRPr lang="en-GB" sz="1400" dirty="0" smtClean="0"/>
          </a:p>
          <a:p>
            <a:pPr>
              <a:buFont typeface="Arial" panose="020B0604020202020204" pitchFamily="34" charset="0"/>
              <a:buChar char="•"/>
            </a:pPr>
            <a:endParaRPr lang="en-GB" sz="1400" dirty="0">
              <a:solidFill>
                <a:srgbClr val="6600FF"/>
              </a:solidFill>
            </a:endParaRPr>
          </a:p>
        </p:txBody>
      </p:sp>
      <p:sp>
        <p:nvSpPr>
          <p:cNvPr id="4" name="Rectangle 3"/>
          <p:cNvSpPr/>
          <p:nvPr/>
        </p:nvSpPr>
        <p:spPr>
          <a:xfrm>
            <a:off x="2123728" y="2012559"/>
            <a:ext cx="1368152" cy="338554"/>
          </a:xfrm>
          <a:prstGeom prst="rect">
            <a:avLst/>
          </a:prstGeom>
          <a:noFill/>
        </p:spPr>
        <p:txBody>
          <a:bodyPr wrap="square" lIns="91440" tIns="45720" rIns="91440" bIns="45720">
            <a:spAutoFit/>
          </a:bodyPr>
          <a:lstStyle/>
          <a:p>
            <a:pPr algn="ctr"/>
            <a:r>
              <a:rPr lang="en-US" sz="1600" dirty="0" smtClean="0">
                <a:ln w="0"/>
                <a:solidFill>
                  <a:srgbClr val="6600FF"/>
                </a:solidFill>
                <a:effectLst>
                  <a:outerShdw blurRad="38100" dist="19050" dir="2700000" algn="tl" rotWithShape="0">
                    <a:schemeClr val="dk1">
                      <a:alpha val="40000"/>
                    </a:schemeClr>
                  </a:outerShdw>
                </a:effectLst>
                <a:latin typeface="+mn-lt"/>
              </a:rPr>
              <a:t>A horse</a:t>
            </a:r>
            <a:endParaRPr lang="en-US" sz="1600" b="0" cap="none" spc="0" dirty="0">
              <a:ln w="0"/>
              <a:solidFill>
                <a:srgbClr val="6600FF"/>
              </a:solidFill>
              <a:effectLst>
                <a:outerShdw blurRad="38100" dist="19050" dir="2700000" algn="tl" rotWithShape="0">
                  <a:schemeClr val="dk1">
                    <a:alpha val="40000"/>
                  </a:schemeClr>
                </a:outerShdw>
              </a:effectLst>
              <a:latin typeface="+mn-lt"/>
            </a:endParaRPr>
          </a:p>
        </p:txBody>
      </p:sp>
      <p:sp>
        <p:nvSpPr>
          <p:cNvPr id="5" name="Rectangle 4"/>
          <p:cNvSpPr/>
          <p:nvPr/>
        </p:nvSpPr>
        <p:spPr>
          <a:xfrm>
            <a:off x="1835696" y="2517974"/>
            <a:ext cx="4199043" cy="338554"/>
          </a:xfrm>
          <a:prstGeom prst="rect">
            <a:avLst/>
          </a:prstGeom>
          <a:noFill/>
        </p:spPr>
        <p:txBody>
          <a:bodyPr wrap="square" lIns="91440" tIns="45720" rIns="91440" bIns="45720">
            <a:spAutoFit/>
          </a:bodyPr>
          <a:lstStyle/>
          <a:p>
            <a:pPr algn="ctr"/>
            <a:r>
              <a:rPr lang="en-US" sz="1600" dirty="0" smtClean="0">
                <a:ln w="0"/>
                <a:solidFill>
                  <a:srgbClr val="6600FF"/>
                </a:solidFill>
                <a:effectLst>
                  <a:outerShdw blurRad="38100" dist="19050" dir="2700000" algn="tl" rotWithShape="0">
                    <a:schemeClr val="dk1">
                      <a:alpha val="40000"/>
                    </a:schemeClr>
                  </a:outerShdw>
                </a:effectLst>
                <a:latin typeface="+mn-lt"/>
              </a:rPr>
              <a:t>Stopping thinking about anything else</a:t>
            </a:r>
            <a:endParaRPr lang="en-US" sz="1600" b="0" cap="none" spc="0" dirty="0">
              <a:ln w="0"/>
              <a:solidFill>
                <a:srgbClr val="6600FF"/>
              </a:solidFill>
              <a:effectLst>
                <a:outerShdw blurRad="38100" dist="19050" dir="2700000" algn="tl" rotWithShape="0">
                  <a:schemeClr val="dk1">
                    <a:alpha val="40000"/>
                  </a:schemeClr>
                </a:outerShdw>
              </a:effectLst>
              <a:latin typeface="+mn-lt"/>
            </a:endParaRPr>
          </a:p>
        </p:txBody>
      </p:sp>
      <p:sp>
        <p:nvSpPr>
          <p:cNvPr id="6" name="Rectangle 5"/>
          <p:cNvSpPr/>
          <p:nvPr/>
        </p:nvSpPr>
        <p:spPr>
          <a:xfrm>
            <a:off x="1968422" y="3036328"/>
            <a:ext cx="3046915" cy="338554"/>
          </a:xfrm>
          <a:prstGeom prst="rect">
            <a:avLst/>
          </a:prstGeom>
          <a:noFill/>
        </p:spPr>
        <p:txBody>
          <a:bodyPr wrap="square" lIns="91440" tIns="45720" rIns="91440" bIns="45720">
            <a:spAutoFit/>
          </a:bodyPr>
          <a:lstStyle/>
          <a:p>
            <a:pPr algn="ctr"/>
            <a:r>
              <a:rPr lang="en-US" sz="1600" dirty="0" smtClean="0">
                <a:ln w="0"/>
                <a:solidFill>
                  <a:srgbClr val="6600FF"/>
                </a:solidFill>
                <a:effectLst>
                  <a:outerShdw blurRad="38100" dist="19050" dir="2700000" algn="tl" rotWithShape="0">
                    <a:schemeClr val="dk1">
                      <a:alpha val="40000"/>
                    </a:schemeClr>
                  </a:outerShdw>
                </a:effectLst>
                <a:latin typeface="+mn-lt"/>
              </a:rPr>
              <a:t>A fast and powerful river</a:t>
            </a:r>
            <a:endParaRPr lang="en-US" sz="1600" b="0" cap="none" spc="0" dirty="0">
              <a:ln w="0"/>
              <a:solidFill>
                <a:srgbClr val="6600FF"/>
              </a:solidFill>
              <a:effectLst>
                <a:outerShdw blurRad="38100" dist="19050" dir="2700000" algn="tl" rotWithShape="0">
                  <a:schemeClr val="dk1">
                    <a:alpha val="40000"/>
                  </a:schemeClr>
                </a:outerShdw>
              </a:effectLst>
              <a:latin typeface="+mn-lt"/>
            </a:endParaRPr>
          </a:p>
        </p:txBody>
      </p:sp>
      <p:sp>
        <p:nvSpPr>
          <p:cNvPr id="7" name="Rectangle 6"/>
          <p:cNvSpPr/>
          <p:nvPr/>
        </p:nvSpPr>
        <p:spPr>
          <a:xfrm>
            <a:off x="1832610" y="3590355"/>
            <a:ext cx="5525123" cy="338554"/>
          </a:xfrm>
          <a:prstGeom prst="rect">
            <a:avLst/>
          </a:prstGeom>
          <a:noFill/>
        </p:spPr>
        <p:txBody>
          <a:bodyPr wrap="square" lIns="91440" tIns="45720" rIns="91440" bIns="45720">
            <a:spAutoFit/>
          </a:bodyPr>
          <a:lstStyle/>
          <a:p>
            <a:pPr algn="ctr"/>
            <a:r>
              <a:rPr lang="en-US" sz="1600" dirty="0" smtClean="0">
                <a:ln w="0"/>
                <a:solidFill>
                  <a:srgbClr val="6600FF"/>
                </a:solidFill>
                <a:effectLst>
                  <a:outerShdw blurRad="38100" dist="19050" dir="2700000" algn="tl" rotWithShape="0">
                    <a:schemeClr val="dk1">
                      <a:alpha val="40000"/>
                    </a:schemeClr>
                  </a:outerShdw>
                </a:effectLst>
                <a:latin typeface="+mn-lt"/>
              </a:rPr>
              <a:t>The drum-like noise a sail flapping in the wind might make</a:t>
            </a:r>
            <a:endParaRPr lang="en-US" sz="1600" b="0" cap="none" spc="0" dirty="0">
              <a:ln w="0"/>
              <a:solidFill>
                <a:srgbClr val="6600FF"/>
              </a:solidFill>
              <a:effectLst>
                <a:outerShdw blurRad="38100" dist="19050" dir="2700000" algn="tl" rotWithShape="0">
                  <a:schemeClr val="dk1">
                    <a:alpha val="40000"/>
                  </a:schemeClr>
                </a:outerShdw>
              </a:effectLst>
              <a:latin typeface="+mn-lt"/>
            </a:endParaRPr>
          </a:p>
        </p:txBody>
      </p:sp>
    </p:spTree>
    <p:extLst>
      <p:ext uri="{BB962C8B-B14F-4D97-AF65-F5344CB8AC3E}">
        <p14:creationId xmlns:p14="http://schemas.microsoft.com/office/powerpoint/2010/main" val="19242403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12" y="2780928"/>
            <a:ext cx="9144000" cy="552450"/>
          </a:xfrm>
        </p:spPr>
        <p:txBody>
          <a:bodyPr/>
          <a:lstStyle/>
          <a:p>
            <a:r>
              <a:rPr lang="en-US" b="1" dirty="0" smtClean="0">
                <a:solidFill>
                  <a:srgbClr val="C00000"/>
                </a:solidFill>
                <a:latin typeface="+mn-lt"/>
              </a:rPr>
              <a:t>Similes</a:t>
            </a:r>
            <a:r>
              <a:rPr lang="en-US" dirty="0" smtClean="0">
                <a:solidFill>
                  <a:srgbClr val="C00000"/>
                </a:solidFill>
              </a:rPr>
              <a:t> </a:t>
            </a:r>
            <a:endParaRPr lang="en-US" dirty="0">
              <a:solidFill>
                <a:srgbClr val="C00000"/>
              </a:solidFill>
            </a:endParaRPr>
          </a:p>
        </p:txBody>
      </p:sp>
    </p:spTree>
    <p:extLst>
      <p:ext uri="{BB962C8B-B14F-4D97-AF65-F5344CB8AC3E}">
        <p14:creationId xmlns:p14="http://schemas.microsoft.com/office/powerpoint/2010/main" val="29089056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835696" y="548680"/>
            <a:ext cx="5400600" cy="648072"/>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GB" sz="1600" b="1" dirty="0">
                <a:latin typeface="+mn-lt"/>
              </a:rPr>
              <a:t>Task </a:t>
            </a:r>
            <a:r>
              <a:rPr lang="en-GB" sz="1600" b="1" dirty="0" smtClean="0">
                <a:latin typeface="+mn-lt"/>
              </a:rPr>
              <a:t>1: Answer the questions </a:t>
            </a:r>
            <a:endParaRPr lang="en-GB" sz="1600" b="1" dirty="0">
              <a:latin typeface="+mn-lt"/>
            </a:endParaRPr>
          </a:p>
          <a:p>
            <a:r>
              <a:rPr lang="en-GB" sz="1600" b="1" dirty="0">
                <a:latin typeface="+mn-lt"/>
              </a:rPr>
              <a:t> </a:t>
            </a:r>
          </a:p>
          <a:p>
            <a:endParaRPr lang="en-GB" sz="1050" dirty="0">
              <a:latin typeface="+mn-lt"/>
            </a:endParaRPr>
          </a:p>
          <a:p>
            <a:endParaRPr lang="en-GB" sz="2400" dirty="0"/>
          </a:p>
        </p:txBody>
      </p:sp>
      <p:sp>
        <p:nvSpPr>
          <p:cNvPr id="19" name="Rectangle 5"/>
          <p:cNvSpPr txBox="1">
            <a:spLocks noChangeArrowheads="1"/>
          </p:cNvSpPr>
          <p:nvPr/>
        </p:nvSpPr>
        <p:spPr>
          <a:xfrm>
            <a:off x="1957133" y="1556792"/>
            <a:ext cx="5400600" cy="3168352"/>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pPr>
              <a:buFont typeface="+mj-lt"/>
              <a:buAutoNum type="arabicPeriod" startAt="5"/>
            </a:pPr>
            <a:r>
              <a:rPr lang="en-GB" sz="1400" dirty="0"/>
              <a:t>What is different about the sentence beginning “From any old sound”?</a:t>
            </a:r>
          </a:p>
          <a:p>
            <a:pPr>
              <a:buFont typeface="+mj-lt"/>
              <a:buAutoNum type="arabicPeriod" startAt="5"/>
            </a:pPr>
            <a:endParaRPr lang="en-GB" sz="1400" dirty="0"/>
          </a:p>
          <a:p>
            <a:pPr>
              <a:buFont typeface="+mj-lt"/>
              <a:buAutoNum type="arabicPeriod" startAt="5"/>
            </a:pPr>
            <a:r>
              <a:rPr lang="en-GB" sz="1400" dirty="0"/>
              <a:t>Explain in your own words “a gamut of soul-stirring joys”.</a:t>
            </a:r>
          </a:p>
          <a:p>
            <a:pPr>
              <a:buFont typeface="+mj-lt"/>
              <a:buAutoNum type="arabicPeriod" startAt="5"/>
            </a:pPr>
            <a:endParaRPr lang="en-GB" sz="1400" dirty="0"/>
          </a:p>
          <a:p>
            <a:pPr>
              <a:buFont typeface="+mj-lt"/>
              <a:buAutoNum type="arabicPeriod" startAt="5"/>
            </a:pPr>
            <a:r>
              <a:rPr lang="en-GB" sz="1400" dirty="0" smtClean="0"/>
              <a:t>What </a:t>
            </a:r>
            <a:r>
              <a:rPr lang="en-GB" sz="1400" dirty="0"/>
              <a:t>do you notice about the first and last lines of the poem</a:t>
            </a:r>
            <a:r>
              <a:rPr lang="en-GB" sz="1400" dirty="0" smtClean="0"/>
              <a:t>?</a:t>
            </a:r>
          </a:p>
          <a:p>
            <a:pPr>
              <a:buFont typeface="+mj-lt"/>
              <a:buAutoNum type="arabicPeriod" startAt="5"/>
            </a:pPr>
            <a:endParaRPr lang="en-GB" sz="1400" dirty="0" smtClean="0"/>
          </a:p>
          <a:p>
            <a:pPr>
              <a:buFont typeface="+mj-lt"/>
              <a:buAutoNum type="arabicPeriod" startAt="5"/>
            </a:pPr>
            <a:r>
              <a:rPr lang="en-GB" sz="1400" dirty="0"/>
              <a:t>Why has the poet done this?</a:t>
            </a:r>
          </a:p>
          <a:p>
            <a:pPr marL="0" indent="0"/>
            <a:endParaRPr lang="en-GB" sz="1400" dirty="0" smtClean="0"/>
          </a:p>
          <a:p>
            <a:pPr>
              <a:buFont typeface="Arial" panose="020B0604020202020204" pitchFamily="34" charset="0"/>
              <a:buChar char="•"/>
            </a:pPr>
            <a:endParaRPr lang="en-GB" sz="1400" dirty="0">
              <a:solidFill>
                <a:srgbClr val="6600FF"/>
              </a:solidFill>
            </a:endParaRPr>
          </a:p>
        </p:txBody>
      </p:sp>
      <p:sp>
        <p:nvSpPr>
          <p:cNvPr id="4" name="Rectangle 3"/>
          <p:cNvSpPr/>
          <p:nvPr/>
        </p:nvSpPr>
        <p:spPr>
          <a:xfrm>
            <a:off x="2123728" y="2012559"/>
            <a:ext cx="2592288" cy="338554"/>
          </a:xfrm>
          <a:prstGeom prst="rect">
            <a:avLst/>
          </a:prstGeom>
          <a:noFill/>
        </p:spPr>
        <p:txBody>
          <a:bodyPr wrap="square" lIns="91440" tIns="45720" rIns="91440" bIns="45720">
            <a:spAutoFit/>
          </a:bodyPr>
          <a:lstStyle/>
          <a:p>
            <a:pPr algn="ctr"/>
            <a:r>
              <a:rPr lang="en-US" sz="1600" dirty="0" smtClean="0">
                <a:ln w="0"/>
                <a:solidFill>
                  <a:srgbClr val="6600FF"/>
                </a:solidFill>
                <a:effectLst>
                  <a:outerShdw blurRad="38100" dist="19050" dir="2700000" algn="tl" rotWithShape="0">
                    <a:schemeClr val="dk1">
                      <a:alpha val="40000"/>
                    </a:schemeClr>
                  </a:outerShdw>
                </a:effectLst>
                <a:latin typeface="+mn-lt"/>
              </a:rPr>
              <a:t>Doesn’t start with ‘The’</a:t>
            </a:r>
            <a:endParaRPr lang="en-US" sz="1600" b="0" cap="none" spc="0" dirty="0">
              <a:ln w="0"/>
              <a:solidFill>
                <a:srgbClr val="6600FF"/>
              </a:solidFill>
              <a:effectLst>
                <a:outerShdw blurRad="38100" dist="19050" dir="2700000" algn="tl" rotWithShape="0">
                  <a:schemeClr val="dk1">
                    <a:alpha val="40000"/>
                  </a:schemeClr>
                </a:outerShdw>
              </a:effectLst>
              <a:latin typeface="+mn-lt"/>
            </a:endParaRPr>
          </a:p>
        </p:txBody>
      </p:sp>
      <p:sp>
        <p:nvSpPr>
          <p:cNvPr id="5" name="Rectangle 4"/>
          <p:cNvSpPr/>
          <p:nvPr/>
        </p:nvSpPr>
        <p:spPr>
          <a:xfrm>
            <a:off x="1835696" y="2677417"/>
            <a:ext cx="4199043" cy="338554"/>
          </a:xfrm>
          <a:prstGeom prst="rect">
            <a:avLst/>
          </a:prstGeom>
          <a:noFill/>
        </p:spPr>
        <p:txBody>
          <a:bodyPr wrap="square" lIns="91440" tIns="45720" rIns="91440" bIns="45720">
            <a:spAutoFit/>
          </a:bodyPr>
          <a:lstStyle/>
          <a:p>
            <a:pPr algn="ctr"/>
            <a:r>
              <a:rPr lang="en-US" sz="1600" dirty="0" smtClean="0">
                <a:ln w="0"/>
                <a:solidFill>
                  <a:srgbClr val="6600FF"/>
                </a:solidFill>
                <a:effectLst>
                  <a:outerShdw blurRad="38100" dist="19050" dir="2700000" algn="tl" rotWithShape="0">
                    <a:schemeClr val="dk1">
                      <a:alpha val="40000"/>
                    </a:schemeClr>
                  </a:outerShdw>
                </a:effectLst>
                <a:latin typeface="+mn-lt"/>
              </a:rPr>
              <a:t>Lots of things to make you happy</a:t>
            </a:r>
            <a:endParaRPr lang="en-US" sz="1600" b="0" cap="none" spc="0" dirty="0">
              <a:ln w="0"/>
              <a:solidFill>
                <a:srgbClr val="6600FF"/>
              </a:solidFill>
              <a:effectLst>
                <a:outerShdw blurRad="38100" dist="19050" dir="2700000" algn="tl" rotWithShape="0">
                  <a:schemeClr val="dk1">
                    <a:alpha val="40000"/>
                  </a:schemeClr>
                </a:outerShdw>
              </a:effectLst>
              <a:latin typeface="+mn-lt"/>
            </a:endParaRPr>
          </a:p>
        </p:txBody>
      </p:sp>
      <p:sp>
        <p:nvSpPr>
          <p:cNvPr id="6" name="Rectangle 5"/>
          <p:cNvSpPr/>
          <p:nvPr/>
        </p:nvSpPr>
        <p:spPr>
          <a:xfrm>
            <a:off x="1835696" y="3452282"/>
            <a:ext cx="3046915" cy="338554"/>
          </a:xfrm>
          <a:prstGeom prst="rect">
            <a:avLst/>
          </a:prstGeom>
          <a:noFill/>
        </p:spPr>
        <p:txBody>
          <a:bodyPr wrap="square" lIns="91440" tIns="45720" rIns="91440" bIns="45720">
            <a:spAutoFit/>
          </a:bodyPr>
          <a:lstStyle/>
          <a:p>
            <a:pPr algn="ctr"/>
            <a:r>
              <a:rPr lang="en-US" sz="1600" dirty="0" smtClean="0">
                <a:ln w="0"/>
                <a:solidFill>
                  <a:srgbClr val="6600FF"/>
                </a:solidFill>
                <a:effectLst>
                  <a:outerShdw blurRad="38100" dist="19050" dir="2700000" algn="tl" rotWithShape="0">
                    <a:schemeClr val="dk1">
                      <a:alpha val="40000"/>
                    </a:schemeClr>
                  </a:outerShdw>
                </a:effectLst>
                <a:latin typeface="+mn-lt"/>
              </a:rPr>
              <a:t>They are the same</a:t>
            </a:r>
            <a:endParaRPr lang="en-US" sz="1600" b="0" cap="none" spc="0" dirty="0">
              <a:ln w="0"/>
              <a:solidFill>
                <a:srgbClr val="6600FF"/>
              </a:solidFill>
              <a:effectLst>
                <a:outerShdw blurRad="38100" dist="19050" dir="2700000" algn="tl" rotWithShape="0">
                  <a:schemeClr val="dk1">
                    <a:alpha val="40000"/>
                  </a:schemeClr>
                </a:outerShdw>
              </a:effectLst>
              <a:latin typeface="+mn-lt"/>
            </a:endParaRPr>
          </a:p>
        </p:txBody>
      </p:sp>
      <p:sp>
        <p:nvSpPr>
          <p:cNvPr id="8" name="Rectangle 7"/>
          <p:cNvSpPr/>
          <p:nvPr/>
        </p:nvSpPr>
        <p:spPr>
          <a:xfrm>
            <a:off x="1845550" y="4057870"/>
            <a:ext cx="4293811" cy="338554"/>
          </a:xfrm>
          <a:prstGeom prst="rect">
            <a:avLst/>
          </a:prstGeom>
          <a:noFill/>
        </p:spPr>
        <p:txBody>
          <a:bodyPr wrap="square" lIns="91440" tIns="45720" rIns="91440" bIns="45720">
            <a:spAutoFit/>
          </a:bodyPr>
          <a:lstStyle/>
          <a:p>
            <a:pPr algn="ctr"/>
            <a:r>
              <a:rPr lang="en-US" sz="1600" dirty="0" smtClean="0">
                <a:ln w="0"/>
                <a:solidFill>
                  <a:srgbClr val="6600FF"/>
                </a:solidFill>
                <a:effectLst>
                  <a:outerShdw blurRad="38100" dist="19050" dir="2700000" algn="tl" rotWithShape="0">
                    <a:schemeClr val="dk1">
                      <a:alpha val="40000"/>
                    </a:schemeClr>
                  </a:outerShdw>
                </a:effectLst>
                <a:latin typeface="+mn-lt"/>
              </a:rPr>
              <a:t>To emphasis how much they like noise</a:t>
            </a:r>
            <a:endParaRPr lang="en-US" sz="1600" b="0" cap="none" spc="0" dirty="0">
              <a:ln w="0"/>
              <a:solidFill>
                <a:srgbClr val="6600FF"/>
              </a:solidFill>
              <a:effectLst>
                <a:outerShdw blurRad="38100" dist="19050" dir="2700000" algn="tl" rotWithShape="0">
                  <a:schemeClr val="dk1">
                    <a:alpha val="40000"/>
                  </a:schemeClr>
                </a:outerShdw>
              </a:effectLst>
              <a:latin typeface="+mn-lt"/>
            </a:endParaRPr>
          </a:p>
        </p:txBody>
      </p:sp>
    </p:spTree>
    <p:extLst>
      <p:ext uri="{BB962C8B-B14F-4D97-AF65-F5344CB8AC3E}">
        <p14:creationId xmlns:p14="http://schemas.microsoft.com/office/powerpoint/2010/main" val="6249752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835696" y="548680"/>
            <a:ext cx="5400600" cy="648072"/>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GB" sz="1600" b="1" dirty="0">
                <a:latin typeface="+mn-lt"/>
              </a:rPr>
              <a:t>Task </a:t>
            </a:r>
            <a:r>
              <a:rPr lang="en-GB" sz="1600" b="1" dirty="0" smtClean="0">
                <a:latin typeface="+mn-lt"/>
              </a:rPr>
              <a:t>2: </a:t>
            </a:r>
            <a:r>
              <a:rPr lang="en-GB" sz="1600" b="1" dirty="0">
                <a:latin typeface="Tahoma" panose="020B0604030504040204" pitchFamily="34" charset="0"/>
                <a:ea typeface="Tahoma" panose="020B0604030504040204" pitchFamily="34" charset="0"/>
                <a:cs typeface="Tahoma" panose="020B0604030504040204" pitchFamily="34" charset="0"/>
              </a:rPr>
              <a:t>Make a list of all the onomatopoeic words and nouns which cause the noise </a:t>
            </a:r>
            <a:endParaRPr lang="en-GB" sz="1600" b="1" dirty="0">
              <a:latin typeface="Tahoma" panose="020B0604030504040204" pitchFamily="34" charset="0"/>
              <a:ea typeface="Tahoma" panose="020B0604030504040204" pitchFamily="34" charset="0"/>
              <a:cs typeface="Tahoma" panose="020B0604030504040204" pitchFamily="34" charset="0"/>
            </a:endParaRPr>
          </a:p>
          <a:p>
            <a:r>
              <a:rPr lang="en-GB" sz="1600" b="1" dirty="0">
                <a:latin typeface="+mn-lt"/>
              </a:rPr>
              <a:t> </a:t>
            </a:r>
          </a:p>
          <a:p>
            <a:endParaRPr lang="en-GB" sz="1050" dirty="0">
              <a:latin typeface="+mn-lt"/>
            </a:endParaRPr>
          </a:p>
          <a:p>
            <a:endParaRPr lang="en-GB" sz="2400" dirty="0"/>
          </a:p>
        </p:txBody>
      </p:sp>
      <p:sp>
        <p:nvSpPr>
          <p:cNvPr id="19" name="Rectangle 5"/>
          <p:cNvSpPr txBox="1">
            <a:spLocks noChangeArrowheads="1"/>
          </p:cNvSpPr>
          <p:nvPr/>
        </p:nvSpPr>
        <p:spPr>
          <a:xfrm>
            <a:off x="1957133" y="1556792"/>
            <a:ext cx="5400600" cy="3168352"/>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pPr>
              <a:buFont typeface="Arial" panose="020B0604020202020204" pitchFamily="34" charset="0"/>
              <a:buChar char="•"/>
            </a:pPr>
            <a:endParaRPr lang="en-GB" sz="1400" dirty="0">
              <a:solidFill>
                <a:srgbClr val="6600FF"/>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902399640"/>
              </p:ext>
            </p:extLst>
          </p:nvPr>
        </p:nvGraphicFramePr>
        <p:xfrm>
          <a:off x="1763688" y="1185962"/>
          <a:ext cx="4546744" cy="3910011"/>
        </p:xfrm>
        <a:graphic>
          <a:graphicData uri="http://schemas.openxmlformats.org/drawingml/2006/table">
            <a:tbl>
              <a:tblPr firstRow="1" bandRow="1">
                <a:tableStyleId>{00A15C55-8517-42AA-B614-E9B94910E393}</a:tableStyleId>
              </a:tblPr>
              <a:tblGrid>
                <a:gridCol w="2273372"/>
                <a:gridCol w="2273372"/>
              </a:tblGrid>
              <a:tr h="297497">
                <a:tc>
                  <a:txBody>
                    <a:bodyPr/>
                    <a:lstStyle/>
                    <a:p>
                      <a:r>
                        <a:rPr lang="en-GB" sz="1200" dirty="0" smtClean="0"/>
                        <a:t>Noise</a:t>
                      </a:r>
                      <a:endParaRPr lang="en-GB" sz="1200" dirty="0"/>
                    </a:p>
                  </a:txBody>
                  <a:tcPr/>
                </a:tc>
                <a:tc>
                  <a:txBody>
                    <a:bodyPr/>
                    <a:lstStyle/>
                    <a:p>
                      <a:r>
                        <a:rPr lang="en-GB" sz="1200" dirty="0" smtClean="0"/>
                        <a:t>Noun </a:t>
                      </a:r>
                      <a:endParaRPr lang="en-GB" sz="1200" dirty="0"/>
                    </a:p>
                  </a:txBody>
                  <a:tcPr/>
                </a:tc>
              </a:tr>
              <a:tr h="297497">
                <a:tc>
                  <a:txBody>
                    <a:bodyPr/>
                    <a:lstStyle/>
                    <a:p>
                      <a:r>
                        <a:rPr lang="en-GB" sz="1200" dirty="0" smtClean="0">
                          <a:solidFill>
                            <a:srgbClr val="6600FF"/>
                          </a:solidFill>
                        </a:rPr>
                        <a:t>Whoop </a:t>
                      </a:r>
                      <a:endParaRPr lang="en-GB" sz="1200" dirty="0">
                        <a:solidFill>
                          <a:srgbClr val="6600FF"/>
                        </a:solidFill>
                      </a:endParaRPr>
                    </a:p>
                  </a:txBody>
                  <a:tcPr/>
                </a:tc>
                <a:tc>
                  <a:txBody>
                    <a:bodyPr/>
                    <a:lstStyle/>
                    <a:p>
                      <a:r>
                        <a:rPr lang="en-GB" sz="1200" dirty="0" smtClean="0">
                          <a:solidFill>
                            <a:srgbClr val="6600FF"/>
                          </a:solidFill>
                        </a:rPr>
                        <a:t>boy</a:t>
                      </a:r>
                      <a:endParaRPr lang="en-GB" sz="1200" dirty="0">
                        <a:solidFill>
                          <a:srgbClr val="6600FF"/>
                        </a:solidFill>
                      </a:endParaRPr>
                    </a:p>
                  </a:txBody>
                  <a:tcPr/>
                </a:tc>
              </a:tr>
              <a:tr h="297497">
                <a:tc>
                  <a:txBody>
                    <a:bodyPr/>
                    <a:lstStyle/>
                    <a:p>
                      <a:r>
                        <a:rPr lang="en-GB" sz="1200" dirty="0" smtClean="0">
                          <a:solidFill>
                            <a:srgbClr val="6600FF"/>
                          </a:solidFill>
                        </a:rPr>
                        <a:t>Thud </a:t>
                      </a:r>
                      <a:endParaRPr lang="en-GB" sz="1200" dirty="0">
                        <a:solidFill>
                          <a:srgbClr val="6600FF"/>
                        </a:solidFill>
                      </a:endParaRPr>
                    </a:p>
                  </a:txBody>
                  <a:tcPr/>
                </a:tc>
                <a:tc>
                  <a:txBody>
                    <a:bodyPr/>
                    <a:lstStyle/>
                    <a:p>
                      <a:r>
                        <a:rPr lang="en-GB" sz="1200" dirty="0" smtClean="0">
                          <a:solidFill>
                            <a:srgbClr val="6600FF"/>
                          </a:solidFill>
                        </a:rPr>
                        <a:t>Hoof</a:t>
                      </a:r>
                      <a:endParaRPr lang="en-GB" sz="1200" dirty="0">
                        <a:solidFill>
                          <a:srgbClr val="6600FF"/>
                        </a:solidFill>
                      </a:endParaRPr>
                    </a:p>
                  </a:txBody>
                  <a:tcPr/>
                </a:tc>
              </a:tr>
              <a:tr h="265087">
                <a:tc>
                  <a:txBody>
                    <a:bodyPr/>
                    <a:lstStyle/>
                    <a:p>
                      <a:r>
                        <a:rPr lang="en-GB" sz="1200" dirty="0" smtClean="0">
                          <a:solidFill>
                            <a:srgbClr val="6600FF"/>
                          </a:solidFill>
                        </a:rPr>
                        <a:t>Rattle</a:t>
                      </a:r>
                      <a:r>
                        <a:rPr lang="en-GB" sz="1200" baseline="0" dirty="0" smtClean="0">
                          <a:solidFill>
                            <a:srgbClr val="6600FF"/>
                          </a:solidFill>
                        </a:rPr>
                        <a:t> </a:t>
                      </a:r>
                      <a:endParaRPr lang="en-GB" sz="1200" dirty="0">
                        <a:solidFill>
                          <a:srgbClr val="6600FF"/>
                        </a:solidFill>
                      </a:endParaRPr>
                    </a:p>
                  </a:txBody>
                  <a:tcPr/>
                </a:tc>
                <a:tc>
                  <a:txBody>
                    <a:bodyPr/>
                    <a:lstStyle/>
                    <a:p>
                      <a:r>
                        <a:rPr lang="en-GB" sz="1200" dirty="0" smtClean="0">
                          <a:solidFill>
                            <a:srgbClr val="6600FF"/>
                          </a:solidFill>
                        </a:rPr>
                        <a:t>Rain</a:t>
                      </a:r>
                      <a:r>
                        <a:rPr lang="en-GB" sz="1200" baseline="0" dirty="0" smtClean="0">
                          <a:solidFill>
                            <a:srgbClr val="6600FF"/>
                          </a:solidFill>
                        </a:rPr>
                        <a:t> </a:t>
                      </a:r>
                      <a:endParaRPr lang="en-GB" sz="1200" dirty="0">
                        <a:solidFill>
                          <a:srgbClr val="6600FF"/>
                        </a:solidFill>
                      </a:endParaRPr>
                    </a:p>
                  </a:txBody>
                  <a:tcPr/>
                </a:tc>
              </a:tr>
              <a:tr h="265087">
                <a:tc>
                  <a:txBody>
                    <a:bodyPr/>
                    <a:lstStyle/>
                    <a:p>
                      <a:r>
                        <a:rPr lang="en-GB" sz="1200" dirty="0" smtClean="0">
                          <a:solidFill>
                            <a:srgbClr val="6600FF"/>
                          </a:solidFill>
                        </a:rPr>
                        <a:t>Hubbub</a:t>
                      </a:r>
                      <a:r>
                        <a:rPr lang="en-GB" sz="1200" baseline="0" dirty="0" smtClean="0">
                          <a:solidFill>
                            <a:srgbClr val="6600FF"/>
                          </a:solidFill>
                        </a:rPr>
                        <a:t> </a:t>
                      </a:r>
                      <a:endParaRPr lang="en-GB" sz="1200" dirty="0">
                        <a:solidFill>
                          <a:srgbClr val="6600FF"/>
                        </a:solidFill>
                      </a:endParaRPr>
                    </a:p>
                  </a:txBody>
                  <a:tcPr/>
                </a:tc>
                <a:tc>
                  <a:txBody>
                    <a:bodyPr/>
                    <a:lstStyle/>
                    <a:p>
                      <a:r>
                        <a:rPr lang="en-GB" sz="1200" dirty="0" smtClean="0">
                          <a:solidFill>
                            <a:srgbClr val="6600FF"/>
                          </a:solidFill>
                        </a:rPr>
                        <a:t>Traffic</a:t>
                      </a:r>
                      <a:r>
                        <a:rPr lang="en-GB" sz="1200" baseline="0" dirty="0" smtClean="0">
                          <a:solidFill>
                            <a:srgbClr val="6600FF"/>
                          </a:solidFill>
                        </a:rPr>
                        <a:t> </a:t>
                      </a:r>
                      <a:endParaRPr lang="en-GB" sz="1200" dirty="0">
                        <a:solidFill>
                          <a:srgbClr val="6600FF"/>
                        </a:solidFill>
                      </a:endParaRPr>
                    </a:p>
                  </a:txBody>
                  <a:tcPr/>
                </a:tc>
              </a:tr>
              <a:tr h="265087">
                <a:tc>
                  <a:txBody>
                    <a:bodyPr/>
                    <a:lstStyle/>
                    <a:p>
                      <a:r>
                        <a:rPr lang="en-GB" sz="1200" dirty="0" smtClean="0">
                          <a:solidFill>
                            <a:srgbClr val="6600FF"/>
                          </a:solidFill>
                        </a:rPr>
                        <a:t>Roar</a:t>
                      </a:r>
                      <a:r>
                        <a:rPr lang="en-GB" sz="1200" baseline="0" dirty="0" smtClean="0">
                          <a:solidFill>
                            <a:srgbClr val="6600FF"/>
                          </a:solidFill>
                        </a:rPr>
                        <a:t> </a:t>
                      </a:r>
                      <a:endParaRPr lang="en-GB" sz="1200" dirty="0">
                        <a:solidFill>
                          <a:srgbClr val="6600FF"/>
                        </a:solidFill>
                      </a:endParaRPr>
                    </a:p>
                  </a:txBody>
                  <a:tcPr/>
                </a:tc>
                <a:tc>
                  <a:txBody>
                    <a:bodyPr/>
                    <a:lstStyle/>
                    <a:p>
                      <a:r>
                        <a:rPr lang="en-GB" sz="1200" dirty="0" smtClean="0">
                          <a:solidFill>
                            <a:srgbClr val="6600FF"/>
                          </a:solidFill>
                        </a:rPr>
                        <a:t>Train </a:t>
                      </a:r>
                      <a:endParaRPr lang="en-GB" sz="1200" dirty="0">
                        <a:solidFill>
                          <a:srgbClr val="6600FF"/>
                        </a:solidFill>
                      </a:endParaRPr>
                    </a:p>
                  </a:txBody>
                  <a:tcPr/>
                </a:tc>
              </a:tr>
              <a:tr h="265087">
                <a:tc>
                  <a:txBody>
                    <a:bodyPr/>
                    <a:lstStyle/>
                    <a:p>
                      <a:r>
                        <a:rPr lang="en-GB" sz="1200" dirty="0" smtClean="0">
                          <a:solidFill>
                            <a:srgbClr val="6600FF"/>
                          </a:solidFill>
                        </a:rPr>
                        <a:t>throb</a:t>
                      </a:r>
                      <a:endParaRPr lang="en-GB" sz="1200" dirty="0">
                        <a:solidFill>
                          <a:srgbClr val="6600FF"/>
                        </a:solidFill>
                      </a:endParaRPr>
                    </a:p>
                  </a:txBody>
                  <a:tcPr/>
                </a:tc>
                <a:tc>
                  <a:txBody>
                    <a:bodyPr/>
                    <a:lstStyle/>
                    <a:p>
                      <a:r>
                        <a:rPr lang="en-GB" sz="1200" dirty="0" smtClean="0">
                          <a:solidFill>
                            <a:srgbClr val="6600FF"/>
                          </a:solidFill>
                        </a:rPr>
                        <a:t>Machinery</a:t>
                      </a:r>
                      <a:r>
                        <a:rPr lang="en-GB" sz="1200" baseline="0" dirty="0" smtClean="0">
                          <a:solidFill>
                            <a:srgbClr val="6600FF"/>
                          </a:solidFill>
                        </a:rPr>
                        <a:t> </a:t>
                      </a:r>
                      <a:endParaRPr lang="en-GB" sz="1200" dirty="0">
                        <a:solidFill>
                          <a:srgbClr val="6600FF"/>
                        </a:solidFill>
                      </a:endParaRPr>
                    </a:p>
                  </a:txBody>
                  <a:tcPr/>
                </a:tc>
              </a:tr>
              <a:tr h="265087">
                <a:tc>
                  <a:txBody>
                    <a:bodyPr/>
                    <a:lstStyle/>
                    <a:p>
                      <a:r>
                        <a:rPr lang="en-GB" sz="1200" dirty="0" smtClean="0">
                          <a:solidFill>
                            <a:srgbClr val="6600FF"/>
                          </a:solidFill>
                        </a:rPr>
                        <a:t>Switch</a:t>
                      </a:r>
                      <a:endParaRPr lang="en-GB" sz="1200" dirty="0">
                        <a:solidFill>
                          <a:srgbClr val="6600FF"/>
                        </a:solidFill>
                      </a:endParaRPr>
                    </a:p>
                  </a:txBody>
                  <a:tcPr/>
                </a:tc>
                <a:tc>
                  <a:txBody>
                    <a:bodyPr/>
                    <a:lstStyle/>
                    <a:p>
                      <a:r>
                        <a:rPr lang="en-GB" sz="1200" dirty="0" smtClean="0">
                          <a:solidFill>
                            <a:srgbClr val="6600FF"/>
                          </a:solidFill>
                        </a:rPr>
                        <a:t>Wires </a:t>
                      </a:r>
                      <a:endParaRPr lang="en-GB" sz="1200" dirty="0">
                        <a:solidFill>
                          <a:srgbClr val="6600FF"/>
                        </a:solidFill>
                      </a:endParaRPr>
                    </a:p>
                  </a:txBody>
                  <a:tcPr/>
                </a:tc>
              </a:tr>
              <a:tr h="265087">
                <a:tc>
                  <a:txBody>
                    <a:bodyPr/>
                    <a:lstStyle/>
                    <a:p>
                      <a:r>
                        <a:rPr lang="en-GB" sz="1200" dirty="0" smtClean="0">
                          <a:solidFill>
                            <a:srgbClr val="6600FF"/>
                          </a:solidFill>
                        </a:rPr>
                        <a:t>Rush</a:t>
                      </a:r>
                      <a:r>
                        <a:rPr lang="en-GB" sz="1200" baseline="0" dirty="0" smtClean="0">
                          <a:solidFill>
                            <a:srgbClr val="6600FF"/>
                          </a:solidFill>
                        </a:rPr>
                        <a:t> </a:t>
                      </a:r>
                      <a:endParaRPr lang="en-GB" sz="1200" dirty="0">
                        <a:solidFill>
                          <a:srgbClr val="6600FF"/>
                        </a:solidFill>
                      </a:endParaRPr>
                    </a:p>
                  </a:txBody>
                  <a:tcPr/>
                </a:tc>
                <a:tc>
                  <a:txBody>
                    <a:bodyPr/>
                    <a:lstStyle/>
                    <a:p>
                      <a:r>
                        <a:rPr lang="en-GB" sz="1200" dirty="0" smtClean="0">
                          <a:solidFill>
                            <a:srgbClr val="6600FF"/>
                          </a:solidFill>
                        </a:rPr>
                        <a:t>Wind </a:t>
                      </a:r>
                      <a:endParaRPr lang="en-GB" sz="1200" dirty="0">
                        <a:solidFill>
                          <a:srgbClr val="6600FF"/>
                        </a:solidFill>
                      </a:endParaRPr>
                    </a:p>
                  </a:txBody>
                  <a:tcPr/>
                </a:tc>
              </a:tr>
              <a:tr h="265087">
                <a:tc>
                  <a:txBody>
                    <a:bodyPr/>
                    <a:lstStyle/>
                    <a:p>
                      <a:r>
                        <a:rPr lang="en-GB" sz="1200" dirty="0" smtClean="0">
                          <a:solidFill>
                            <a:srgbClr val="6600FF"/>
                          </a:solidFill>
                        </a:rPr>
                        <a:t>Boom </a:t>
                      </a:r>
                      <a:endParaRPr lang="en-GB" sz="1200" dirty="0">
                        <a:solidFill>
                          <a:srgbClr val="6600FF"/>
                        </a:solidFill>
                      </a:endParaRPr>
                    </a:p>
                  </a:txBody>
                  <a:tcPr/>
                </a:tc>
                <a:tc>
                  <a:txBody>
                    <a:bodyPr/>
                    <a:lstStyle/>
                    <a:p>
                      <a:r>
                        <a:rPr lang="en-GB" sz="1200" dirty="0" smtClean="0">
                          <a:solidFill>
                            <a:srgbClr val="6600FF"/>
                          </a:solidFill>
                        </a:rPr>
                        <a:t>Thunder</a:t>
                      </a:r>
                      <a:r>
                        <a:rPr lang="en-GB" sz="1200" baseline="0" dirty="0" smtClean="0">
                          <a:solidFill>
                            <a:srgbClr val="6600FF"/>
                          </a:solidFill>
                        </a:rPr>
                        <a:t> </a:t>
                      </a:r>
                      <a:endParaRPr lang="en-GB" sz="1200" dirty="0">
                        <a:solidFill>
                          <a:srgbClr val="6600FF"/>
                        </a:solidFill>
                      </a:endParaRPr>
                    </a:p>
                  </a:txBody>
                  <a:tcPr/>
                </a:tc>
              </a:tr>
              <a:tr h="265087">
                <a:tc>
                  <a:txBody>
                    <a:bodyPr/>
                    <a:lstStyle/>
                    <a:p>
                      <a:r>
                        <a:rPr lang="en-GB" sz="1200" dirty="0" smtClean="0">
                          <a:solidFill>
                            <a:srgbClr val="6600FF"/>
                          </a:solidFill>
                        </a:rPr>
                        <a:t>Din </a:t>
                      </a:r>
                      <a:endParaRPr lang="en-GB" sz="1200" dirty="0">
                        <a:solidFill>
                          <a:srgbClr val="6600FF"/>
                        </a:solidFill>
                      </a:endParaRPr>
                    </a:p>
                  </a:txBody>
                  <a:tcPr/>
                </a:tc>
                <a:tc>
                  <a:txBody>
                    <a:bodyPr/>
                    <a:lstStyle/>
                    <a:p>
                      <a:r>
                        <a:rPr lang="en-GB" sz="1200" dirty="0" smtClean="0">
                          <a:solidFill>
                            <a:srgbClr val="6600FF"/>
                          </a:solidFill>
                        </a:rPr>
                        <a:t>River </a:t>
                      </a:r>
                      <a:endParaRPr lang="en-GB" sz="1200" dirty="0">
                        <a:solidFill>
                          <a:srgbClr val="6600FF"/>
                        </a:solidFill>
                      </a:endParaRPr>
                    </a:p>
                  </a:txBody>
                  <a:tcPr/>
                </a:tc>
              </a:tr>
              <a:tr h="265087">
                <a:tc>
                  <a:txBody>
                    <a:bodyPr/>
                    <a:lstStyle/>
                    <a:p>
                      <a:r>
                        <a:rPr lang="en-GB" sz="1200" dirty="0" smtClean="0">
                          <a:solidFill>
                            <a:srgbClr val="6600FF"/>
                          </a:solidFill>
                        </a:rPr>
                        <a:t>Crack</a:t>
                      </a:r>
                      <a:endParaRPr lang="en-GB" sz="1200" dirty="0">
                        <a:solidFill>
                          <a:srgbClr val="6600FF"/>
                        </a:solidFill>
                      </a:endParaRPr>
                    </a:p>
                  </a:txBody>
                  <a:tcPr/>
                </a:tc>
                <a:tc>
                  <a:txBody>
                    <a:bodyPr/>
                    <a:lstStyle/>
                    <a:p>
                      <a:r>
                        <a:rPr lang="en-GB" sz="1200" dirty="0" smtClean="0">
                          <a:solidFill>
                            <a:srgbClr val="6600FF"/>
                          </a:solidFill>
                        </a:rPr>
                        <a:t>Rifle </a:t>
                      </a:r>
                      <a:endParaRPr lang="en-GB" sz="1200" dirty="0">
                        <a:solidFill>
                          <a:srgbClr val="6600FF"/>
                        </a:solidFill>
                      </a:endParaRPr>
                    </a:p>
                  </a:txBody>
                  <a:tcPr/>
                </a:tc>
              </a:tr>
              <a:tr h="265087">
                <a:tc>
                  <a:txBody>
                    <a:bodyPr/>
                    <a:lstStyle/>
                    <a:p>
                      <a:r>
                        <a:rPr lang="en-GB" sz="1200" dirty="0" smtClean="0">
                          <a:solidFill>
                            <a:srgbClr val="6600FF"/>
                          </a:solidFill>
                        </a:rPr>
                        <a:t>Clank</a:t>
                      </a:r>
                      <a:r>
                        <a:rPr lang="en-GB" sz="1200" baseline="0" dirty="0" smtClean="0">
                          <a:solidFill>
                            <a:srgbClr val="6600FF"/>
                          </a:solidFill>
                        </a:rPr>
                        <a:t> </a:t>
                      </a:r>
                      <a:endParaRPr lang="en-GB" sz="1200" dirty="0">
                        <a:solidFill>
                          <a:srgbClr val="6600FF"/>
                        </a:solidFill>
                      </a:endParaRPr>
                    </a:p>
                  </a:txBody>
                  <a:tcPr/>
                </a:tc>
                <a:tc>
                  <a:txBody>
                    <a:bodyPr/>
                    <a:lstStyle/>
                    <a:p>
                      <a:r>
                        <a:rPr lang="en-GB" sz="1200" dirty="0" smtClean="0">
                          <a:solidFill>
                            <a:srgbClr val="6600FF"/>
                          </a:solidFill>
                        </a:rPr>
                        <a:t>Pail </a:t>
                      </a:r>
                      <a:endParaRPr lang="en-GB" sz="1200" dirty="0">
                        <a:solidFill>
                          <a:srgbClr val="6600FF"/>
                        </a:solidFill>
                      </a:endParaRPr>
                    </a:p>
                  </a:txBody>
                  <a:tcPr/>
                </a:tc>
              </a:tr>
              <a:tr h="265087">
                <a:tc>
                  <a:txBody>
                    <a:bodyPr/>
                    <a:lstStyle/>
                    <a:p>
                      <a:r>
                        <a:rPr lang="en-GB" sz="1200" dirty="0" smtClean="0">
                          <a:solidFill>
                            <a:srgbClr val="6600FF"/>
                          </a:solidFill>
                        </a:rPr>
                        <a:t>Tattoo </a:t>
                      </a:r>
                      <a:endParaRPr lang="en-GB" sz="1200" dirty="0">
                        <a:solidFill>
                          <a:srgbClr val="6600FF"/>
                        </a:solidFill>
                      </a:endParaRPr>
                    </a:p>
                  </a:txBody>
                  <a:tcPr/>
                </a:tc>
                <a:tc>
                  <a:txBody>
                    <a:bodyPr/>
                    <a:lstStyle/>
                    <a:p>
                      <a:r>
                        <a:rPr lang="en-GB" sz="1200" dirty="0" smtClean="0">
                          <a:solidFill>
                            <a:srgbClr val="6600FF"/>
                          </a:solidFill>
                        </a:rPr>
                        <a:t>Sail </a:t>
                      </a:r>
                      <a:endParaRPr lang="en-GB" sz="1200" dirty="0">
                        <a:solidFill>
                          <a:srgbClr val="6600FF"/>
                        </a:solidFill>
                      </a:endParaRPr>
                    </a:p>
                  </a:txBody>
                  <a:tcPr/>
                </a:tc>
              </a:tr>
            </a:tbl>
          </a:graphicData>
        </a:graphic>
      </p:graphicFrame>
    </p:spTree>
    <p:extLst>
      <p:ext uri="{BB962C8B-B14F-4D97-AF65-F5344CB8AC3E}">
        <p14:creationId xmlns:p14="http://schemas.microsoft.com/office/powerpoint/2010/main" val="14213458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2384061" y="4400365"/>
            <a:ext cx="5400600" cy="648072"/>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GB" sz="1600" b="1" dirty="0" smtClean="0">
                <a:solidFill>
                  <a:srgbClr val="6600FF"/>
                </a:solidFill>
                <a:latin typeface="+mn-lt"/>
              </a:rPr>
              <a:t>Let the teacher have a look! </a:t>
            </a:r>
            <a:endParaRPr lang="en-GB" sz="1600" dirty="0">
              <a:solidFill>
                <a:srgbClr val="6600FF"/>
              </a:solidFill>
              <a:latin typeface="+mn-lt"/>
              <a:ea typeface="Times New Roman" panose="02020603050405020304" pitchFamily="18" charset="0"/>
            </a:endParaRPr>
          </a:p>
          <a:p>
            <a:endParaRPr lang="en-GB" sz="1600" b="1" dirty="0">
              <a:latin typeface="Tahoma" panose="020B0604030504040204" pitchFamily="34" charset="0"/>
              <a:ea typeface="Tahoma" panose="020B0604030504040204" pitchFamily="34" charset="0"/>
              <a:cs typeface="Tahoma" panose="020B0604030504040204" pitchFamily="34" charset="0"/>
            </a:endParaRPr>
          </a:p>
          <a:p>
            <a:r>
              <a:rPr lang="en-GB" sz="1600" b="1" dirty="0">
                <a:latin typeface="+mn-lt"/>
              </a:rPr>
              <a:t> </a:t>
            </a:r>
          </a:p>
          <a:p>
            <a:endParaRPr lang="en-GB" sz="1050" dirty="0">
              <a:latin typeface="+mn-lt"/>
            </a:endParaRPr>
          </a:p>
          <a:p>
            <a:endParaRPr lang="en-GB" sz="2400" dirty="0"/>
          </a:p>
        </p:txBody>
      </p:sp>
      <p:sp>
        <p:nvSpPr>
          <p:cNvPr id="19" name="Rectangle 5"/>
          <p:cNvSpPr txBox="1">
            <a:spLocks noChangeArrowheads="1"/>
          </p:cNvSpPr>
          <p:nvPr/>
        </p:nvSpPr>
        <p:spPr>
          <a:xfrm>
            <a:off x="1957133" y="1556792"/>
            <a:ext cx="5400600" cy="3168352"/>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pPr>
              <a:buFont typeface="Arial" panose="020B0604020202020204" pitchFamily="34" charset="0"/>
              <a:buChar char="•"/>
            </a:pPr>
            <a:endParaRPr lang="en-GB" sz="1400" dirty="0">
              <a:solidFill>
                <a:srgbClr val="6600FF"/>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504036075"/>
              </p:ext>
            </p:extLst>
          </p:nvPr>
        </p:nvGraphicFramePr>
        <p:xfrm>
          <a:off x="2384061" y="1311770"/>
          <a:ext cx="4546744" cy="2801941"/>
        </p:xfrm>
        <a:graphic>
          <a:graphicData uri="http://schemas.openxmlformats.org/drawingml/2006/table">
            <a:tbl>
              <a:tblPr firstRow="1" bandRow="1">
                <a:tableStyleId>{00A15C55-8517-42AA-B614-E9B94910E393}</a:tableStyleId>
              </a:tblPr>
              <a:tblGrid>
                <a:gridCol w="2273372"/>
                <a:gridCol w="2273372"/>
              </a:tblGrid>
              <a:tr h="286707">
                <a:tc>
                  <a:txBody>
                    <a:bodyPr/>
                    <a:lstStyle/>
                    <a:p>
                      <a:r>
                        <a:rPr lang="en-GB" sz="1200" dirty="0" smtClean="0"/>
                        <a:t>Noise</a:t>
                      </a:r>
                      <a:endParaRPr lang="en-GB" sz="1200" dirty="0"/>
                    </a:p>
                  </a:txBody>
                  <a:tcPr/>
                </a:tc>
                <a:tc>
                  <a:txBody>
                    <a:bodyPr/>
                    <a:lstStyle/>
                    <a:p>
                      <a:r>
                        <a:rPr lang="en-GB" sz="1200" dirty="0" smtClean="0"/>
                        <a:t>Noun </a:t>
                      </a:r>
                      <a:endParaRPr lang="en-GB" sz="1200" dirty="0"/>
                    </a:p>
                  </a:txBody>
                  <a:tcPr/>
                </a:tc>
              </a:tr>
              <a:tr h="297497">
                <a:tc>
                  <a:txBody>
                    <a:bodyPr/>
                    <a:lstStyle/>
                    <a:p>
                      <a:r>
                        <a:rPr lang="en-GB" sz="1200" dirty="0" smtClean="0">
                          <a:solidFill>
                            <a:srgbClr val="6600FF"/>
                          </a:solidFill>
                        </a:rPr>
                        <a:t>Yelp</a:t>
                      </a:r>
                      <a:r>
                        <a:rPr lang="en-GB" sz="1200" baseline="0" dirty="0" smtClean="0">
                          <a:solidFill>
                            <a:srgbClr val="6600FF"/>
                          </a:solidFill>
                        </a:rPr>
                        <a:t> </a:t>
                      </a:r>
                      <a:endParaRPr lang="en-GB" sz="1200" dirty="0">
                        <a:solidFill>
                          <a:srgbClr val="6600FF"/>
                        </a:solidFill>
                      </a:endParaRPr>
                    </a:p>
                  </a:txBody>
                  <a:tcPr/>
                </a:tc>
                <a:tc>
                  <a:txBody>
                    <a:bodyPr/>
                    <a:lstStyle/>
                    <a:p>
                      <a:r>
                        <a:rPr lang="en-GB" sz="1200" dirty="0" smtClean="0">
                          <a:solidFill>
                            <a:srgbClr val="6600FF"/>
                          </a:solidFill>
                        </a:rPr>
                        <a:t>Boy</a:t>
                      </a:r>
                      <a:endParaRPr lang="en-GB" sz="1200" dirty="0">
                        <a:solidFill>
                          <a:srgbClr val="6600FF"/>
                        </a:solidFill>
                      </a:endParaRPr>
                    </a:p>
                  </a:txBody>
                  <a:tcPr/>
                </a:tc>
              </a:tr>
              <a:tr h="297497">
                <a:tc>
                  <a:txBody>
                    <a:bodyPr/>
                    <a:lstStyle/>
                    <a:p>
                      <a:r>
                        <a:rPr lang="en-GB" sz="1200" dirty="0" smtClean="0">
                          <a:solidFill>
                            <a:srgbClr val="6600FF"/>
                          </a:solidFill>
                        </a:rPr>
                        <a:t>Swish</a:t>
                      </a:r>
                      <a:r>
                        <a:rPr lang="en-GB" sz="1200" baseline="0" dirty="0" smtClean="0">
                          <a:solidFill>
                            <a:srgbClr val="6600FF"/>
                          </a:solidFill>
                        </a:rPr>
                        <a:t> </a:t>
                      </a:r>
                      <a:r>
                        <a:rPr lang="en-GB" sz="1200" dirty="0" smtClean="0">
                          <a:solidFill>
                            <a:srgbClr val="6600FF"/>
                          </a:solidFill>
                        </a:rPr>
                        <a:t> </a:t>
                      </a:r>
                      <a:endParaRPr lang="en-GB" sz="1200" dirty="0">
                        <a:solidFill>
                          <a:srgbClr val="6600FF"/>
                        </a:solidFill>
                      </a:endParaRPr>
                    </a:p>
                  </a:txBody>
                  <a:tcPr/>
                </a:tc>
                <a:tc>
                  <a:txBody>
                    <a:bodyPr/>
                    <a:lstStyle/>
                    <a:p>
                      <a:r>
                        <a:rPr lang="en-GB" sz="1200" dirty="0" smtClean="0">
                          <a:solidFill>
                            <a:srgbClr val="6600FF"/>
                          </a:solidFill>
                        </a:rPr>
                        <a:t>Wind </a:t>
                      </a:r>
                      <a:endParaRPr lang="en-GB" sz="1200" dirty="0">
                        <a:solidFill>
                          <a:srgbClr val="6600FF"/>
                        </a:solidFill>
                      </a:endParaRPr>
                    </a:p>
                  </a:txBody>
                  <a:tcPr/>
                </a:tc>
              </a:tr>
              <a:tr h="265087">
                <a:tc>
                  <a:txBody>
                    <a:bodyPr/>
                    <a:lstStyle/>
                    <a:p>
                      <a:r>
                        <a:rPr lang="en-GB" sz="1200" dirty="0" smtClean="0">
                          <a:solidFill>
                            <a:srgbClr val="6600FF"/>
                          </a:solidFill>
                        </a:rPr>
                        <a:t>Drip</a:t>
                      </a:r>
                      <a:r>
                        <a:rPr lang="en-GB" sz="1200" baseline="0" dirty="0" smtClean="0">
                          <a:solidFill>
                            <a:srgbClr val="6600FF"/>
                          </a:solidFill>
                        </a:rPr>
                        <a:t> </a:t>
                      </a:r>
                      <a:endParaRPr lang="en-GB" sz="1200" dirty="0">
                        <a:solidFill>
                          <a:srgbClr val="6600FF"/>
                        </a:solidFill>
                      </a:endParaRPr>
                    </a:p>
                  </a:txBody>
                  <a:tcPr/>
                </a:tc>
                <a:tc>
                  <a:txBody>
                    <a:bodyPr/>
                    <a:lstStyle/>
                    <a:p>
                      <a:r>
                        <a:rPr lang="en-GB" sz="1200" dirty="0" smtClean="0">
                          <a:solidFill>
                            <a:srgbClr val="6600FF"/>
                          </a:solidFill>
                        </a:rPr>
                        <a:t>Rain</a:t>
                      </a:r>
                      <a:r>
                        <a:rPr lang="en-GB" sz="1200" baseline="0" dirty="0" smtClean="0">
                          <a:solidFill>
                            <a:srgbClr val="6600FF"/>
                          </a:solidFill>
                        </a:rPr>
                        <a:t> </a:t>
                      </a:r>
                      <a:endParaRPr lang="en-GB" sz="1200" dirty="0">
                        <a:solidFill>
                          <a:srgbClr val="6600FF"/>
                        </a:solidFill>
                      </a:endParaRPr>
                    </a:p>
                  </a:txBody>
                  <a:tcPr/>
                </a:tc>
              </a:tr>
              <a:tr h="265087">
                <a:tc>
                  <a:txBody>
                    <a:bodyPr/>
                    <a:lstStyle/>
                    <a:p>
                      <a:r>
                        <a:rPr lang="en-GB" sz="1200" baseline="0" dirty="0" smtClean="0">
                          <a:solidFill>
                            <a:srgbClr val="6600FF"/>
                          </a:solidFill>
                        </a:rPr>
                        <a:t>Screeching  </a:t>
                      </a:r>
                      <a:endParaRPr lang="en-GB" sz="1200" dirty="0">
                        <a:solidFill>
                          <a:srgbClr val="6600FF"/>
                        </a:solidFill>
                      </a:endParaRPr>
                    </a:p>
                  </a:txBody>
                  <a:tcPr/>
                </a:tc>
                <a:tc>
                  <a:txBody>
                    <a:bodyPr/>
                    <a:lstStyle/>
                    <a:p>
                      <a:r>
                        <a:rPr lang="en-GB" sz="1200" dirty="0" smtClean="0">
                          <a:solidFill>
                            <a:srgbClr val="6600FF"/>
                          </a:solidFill>
                        </a:rPr>
                        <a:t>Traffic</a:t>
                      </a:r>
                      <a:r>
                        <a:rPr lang="en-GB" sz="1200" baseline="0" dirty="0" smtClean="0">
                          <a:solidFill>
                            <a:srgbClr val="6600FF"/>
                          </a:solidFill>
                        </a:rPr>
                        <a:t> </a:t>
                      </a:r>
                      <a:endParaRPr lang="en-GB" sz="1200" dirty="0">
                        <a:solidFill>
                          <a:srgbClr val="6600FF"/>
                        </a:solidFill>
                      </a:endParaRPr>
                    </a:p>
                  </a:txBody>
                  <a:tcPr/>
                </a:tc>
              </a:tr>
              <a:tr h="265087">
                <a:tc>
                  <a:txBody>
                    <a:bodyPr/>
                    <a:lstStyle/>
                    <a:p>
                      <a:r>
                        <a:rPr lang="en-GB" sz="1200" dirty="0" smtClean="0">
                          <a:solidFill>
                            <a:srgbClr val="6600FF"/>
                          </a:solidFill>
                        </a:rPr>
                        <a:t>Throng </a:t>
                      </a:r>
                      <a:endParaRPr lang="en-GB" sz="1200" dirty="0">
                        <a:solidFill>
                          <a:srgbClr val="6600FF"/>
                        </a:solidFill>
                      </a:endParaRPr>
                    </a:p>
                  </a:txBody>
                  <a:tcPr/>
                </a:tc>
                <a:tc>
                  <a:txBody>
                    <a:bodyPr/>
                    <a:lstStyle/>
                    <a:p>
                      <a:r>
                        <a:rPr lang="en-GB" sz="1200" dirty="0" smtClean="0">
                          <a:solidFill>
                            <a:srgbClr val="6600FF"/>
                          </a:solidFill>
                        </a:rPr>
                        <a:t>Train </a:t>
                      </a:r>
                      <a:endParaRPr lang="en-GB" sz="1200" dirty="0">
                        <a:solidFill>
                          <a:srgbClr val="6600FF"/>
                        </a:solidFill>
                      </a:endParaRPr>
                    </a:p>
                  </a:txBody>
                  <a:tcPr/>
                </a:tc>
              </a:tr>
              <a:tr h="0">
                <a:tc>
                  <a:txBody>
                    <a:bodyPr/>
                    <a:lstStyle/>
                    <a:p>
                      <a:r>
                        <a:rPr lang="en-GB" sz="1200" dirty="0" smtClean="0">
                          <a:solidFill>
                            <a:srgbClr val="6600FF"/>
                          </a:solidFill>
                        </a:rPr>
                        <a:t>Clank</a:t>
                      </a:r>
                      <a:r>
                        <a:rPr lang="en-GB" sz="1200" baseline="0" dirty="0" smtClean="0">
                          <a:solidFill>
                            <a:srgbClr val="6600FF"/>
                          </a:solidFill>
                        </a:rPr>
                        <a:t> </a:t>
                      </a:r>
                      <a:endParaRPr lang="en-GB" sz="1200" dirty="0">
                        <a:solidFill>
                          <a:srgbClr val="6600FF"/>
                        </a:solidFill>
                      </a:endParaRPr>
                    </a:p>
                  </a:txBody>
                  <a:tcPr/>
                </a:tc>
                <a:tc>
                  <a:txBody>
                    <a:bodyPr/>
                    <a:lstStyle/>
                    <a:p>
                      <a:r>
                        <a:rPr lang="en-GB" sz="1200" dirty="0" smtClean="0">
                          <a:solidFill>
                            <a:srgbClr val="6600FF"/>
                          </a:solidFill>
                        </a:rPr>
                        <a:t>Machinery</a:t>
                      </a:r>
                      <a:r>
                        <a:rPr lang="en-GB" sz="1200" baseline="0" dirty="0" smtClean="0">
                          <a:solidFill>
                            <a:srgbClr val="6600FF"/>
                          </a:solidFill>
                        </a:rPr>
                        <a:t> </a:t>
                      </a:r>
                      <a:endParaRPr lang="en-GB" sz="1200" dirty="0">
                        <a:solidFill>
                          <a:srgbClr val="6600FF"/>
                        </a:solidFill>
                      </a:endParaRPr>
                    </a:p>
                  </a:txBody>
                  <a:tcPr/>
                </a:tc>
              </a:tr>
              <a:tr h="182880">
                <a:tc>
                  <a:txBody>
                    <a:bodyPr/>
                    <a:lstStyle/>
                    <a:p>
                      <a:r>
                        <a:rPr lang="en-GB" sz="1200" dirty="0" smtClean="0">
                          <a:solidFill>
                            <a:srgbClr val="6600FF"/>
                          </a:solidFill>
                        </a:rPr>
                        <a:t>Crash </a:t>
                      </a:r>
                      <a:endParaRPr lang="en-GB" sz="1200" dirty="0">
                        <a:solidFill>
                          <a:srgbClr val="6600FF"/>
                        </a:solidFill>
                      </a:endParaRPr>
                    </a:p>
                  </a:txBody>
                  <a:tcPr/>
                </a:tc>
                <a:tc>
                  <a:txBody>
                    <a:bodyPr/>
                    <a:lstStyle/>
                    <a:p>
                      <a:r>
                        <a:rPr lang="en-GB" sz="1200" dirty="0" smtClean="0">
                          <a:solidFill>
                            <a:srgbClr val="6600FF"/>
                          </a:solidFill>
                        </a:rPr>
                        <a:t>Thunder </a:t>
                      </a:r>
                      <a:endParaRPr lang="en-GB" sz="1200" dirty="0">
                        <a:solidFill>
                          <a:srgbClr val="6600FF"/>
                        </a:solidFill>
                      </a:endParaRPr>
                    </a:p>
                  </a:txBody>
                  <a:tcPr/>
                </a:tc>
              </a:tr>
              <a:tr h="137160">
                <a:tc>
                  <a:txBody>
                    <a:bodyPr/>
                    <a:lstStyle/>
                    <a:p>
                      <a:r>
                        <a:rPr lang="en-GB" sz="1200" dirty="0" smtClean="0">
                          <a:solidFill>
                            <a:srgbClr val="6600FF"/>
                          </a:solidFill>
                        </a:rPr>
                        <a:t>Trickle </a:t>
                      </a:r>
                      <a:endParaRPr lang="en-GB" sz="1200" dirty="0">
                        <a:solidFill>
                          <a:srgbClr val="6600FF"/>
                        </a:solidFill>
                      </a:endParaRPr>
                    </a:p>
                  </a:txBody>
                  <a:tcPr/>
                </a:tc>
                <a:tc>
                  <a:txBody>
                    <a:bodyPr/>
                    <a:lstStyle/>
                    <a:p>
                      <a:r>
                        <a:rPr lang="en-GB" sz="1200" dirty="0" smtClean="0">
                          <a:solidFill>
                            <a:srgbClr val="6600FF"/>
                          </a:solidFill>
                        </a:rPr>
                        <a:t>River</a:t>
                      </a:r>
                      <a:r>
                        <a:rPr lang="en-GB" sz="1200" baseline="0" dirty="0" smtClean="0">
                          <a:solidFill>
                            <a:srgbClr val="6600FF"/>
                          </a:solidFill>
                        </a:rPr>
                        <a:t> </a:t>
                      </a:r>
                      <a:endParaRPr lang="en-GB" sz="1200" dirty="0">
                        <a:solidFill>
                          <a:srgbClr val="6600FF"/>
                        </a:solidFill>
                      </a:endParaRPr>
                    </a:p>
                  </a:txBody>
                  <a:tcPr/>
                </a:tc>
              </a:tr>
              <a:tr h="137160">
                <a:tc>
                  <a:txBody>
                    <a:bodyPr/>
                    <a:lstStyle/>
                    <a:p>
                      <a:r>
                        <a:rPr lang="en-GB" sz="1200" dirty="0" smtClean="0">
                          <a:solidFill>
                            <a:srgbClr val="6600FF"/>
                          </a:solidFill>
                        </a:rPr>
                        <a:t>Scrape </a:t>
                      </a:r>
                      <a:endParaRPr lang="en-GB" sz="1200" dirty="0">
                        <a:solidFill>
                          <a:srgbClr val="6600FF"/>
                        </a:solidFill>
                      </a:endParaRPr>
                    </a:p>
                  </a:txBody>
                  <a:tcPr/>
                </a:tc>
                <a:tc>
                  <a:txBody>
                    <a:bodyPr/>
                    <a:lstStyle/>
                    <a:p>
                      <a:r>
                        <a:rPr lang="en-GB" sz="1200" dirty="0" smtClean="0">
                          <a:solidFill>
                            <a:srgbClr val="6600FF"/>
                          </a:solidFill>
                        </a:rPr>
                        <a:t>Pail </a:t>
                      </a:r>
                      <a:endParaRPr lang="en-GB" sz="1200" dirty="0">
                        <a:solidFill>
                          <a:srgbClr val="6600FF"/>
                        </a:solidFill>
                      </a:endParaRPr>
                    </a:p>
                  </a:txBody>
                  <a:tcPr/>
                </a:tc>
              </a:tr>
            </a:tbl>
          </a:graphicData>
        </a:graphic>
      </p:graphicFrame>
      <p:sp>
        <p:nvSpPr>
          <p:cNvPr id="6" name="Rectangle 4"/>
          <p:cNvSpPr txBox="1">
            <a:spLocks noChangeArrowheads="1"/>
          </p:cNvSpPr>
          <p:nvPr/>
        </p:nvSpPr>
        <p:spPr>
          <a:xfrm>
            <a:off x="1988096" y="701080"/>
            <a:ext cx="5400600" cy="648072"/>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GB" sz="1600" b="1" dirty="0">
                <a:latin typeface="+mn-lt"/>
              </a:rPr>
              <a:t>Task </a:t>
            </a:r>
            <a:r>
              <a:rPr lang="en-GB" sz="1600" b="1" dirty="0" smtClean="0">
                <a:latin typeface="+mn-lt"/>
              </a:rPr>
              <a:t>3: </a:t>
            </a:r>
            <a:r>
              <a:rPr lang="en-GB" sz="1600" b="1" dirty="0">
                <a:solidFill>
                  <a:srgbClr val="C00000"/>
                </a:solidFill>
                <a:latin typeface="+mn-lt"/>
                <a:ea typeface="Times New Roman" panose="02020603050405020304" pitchFamily="18" charset="0"/>
              </a:rPr>
              <a:t>Suggest as many different noises for each of the following:</a:t>
            </a:r>
            <a:endParaRPr lang="en-GB" sz="1600" dirty="0">
              <a:solidFill>
                <a:srgbClr val="C00000"/>
              </a:solidFill>
              <a:latin typeface="+mn-lt"/>
              <a:ea typeface="Times New Roman" panose="02020603050405020304" pitchFamily="18" charset="0"/>
            </a:endParaRPr>
          </a:p>
          <a:p>
            <a:endParaRPr lang="en-GB" sz="1600" b="1" dirty="0">
              <a:latin typeface="Tahoma" panose="020B0604030504040204" pitchFamily="34" charset="0"/>
              <a:ea typeface="Tahoma" panose="020B0604030504040204" pitchFamily="34" charset="0"/>
              <a:cs typeface="Tahoma" panose="020B0604030504040204" pitchFamily="34" charset="0"/>
            </a:endParaRPr>
          </a:p>
          <a:p>
            <a:r>
              <a:rPr lang="en-GB" sz="1600" b="1" dirty="0">
                <a:latin typeface="+mn-lt"/>
              </a:rPr>
              <a:t> </a:t>
            </a:r>
          </a:p>
          <a:p>
            <a:endParaRPr lang="en-GB" sz="1050" dirty="0">
              <a:latin typeface="+mn-lt"/>
            </a:endParaRPr>
          </a:p>
          <a:p>
            <a:endParaRPr lang="en-GB" sz="24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6096" y="4220305"/>
            <a:ext cx="748189" cy="629090"/>
          </a:xfrm>
          <a:prstGeom prst="rect">
            <a:avLst/>
          </a:prstGeom>
        </p:spPr>
      </p:pic>
    </p:spTree>
    <p:extLst>
      <p:ext uri="{BB962C8B-B14F-4D97-AF65-F5344CB8AC3E}">
        <p14:creationId xmlns:p14="http://schemas.microsoft.com/office/powerpoint/2010/main" val="17276889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835696" y="548680"/>
            <a:ext cx="5400600" cy="648072"/>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GB" sz="1600" b="1" dirty="0">
                <a:latin typeface="+mn-lt"/>
              </a:rPr>
              <a:t>Task </a:t>
            </a:r>
            <a:r>
              <a:rPr lang="en-GB" sz="1600" b="1" dirty="0" smtClean="0">
                <a:latin typeface="+mn-lt"/>
              </a:rPr>
              <a:t>4</a:t>
            </a:r>
            <a:r>
              <a:rPr lang="en-GB" sz="1600" b="1" dirty="0" smtClean="0">
                <a:latin typeface="+mn-lt"/>
              </a:rPr>
              <a:t>: </a:t>
            </a:r>
            <a:r>
              <a:rPr lang="en-GB" sz="1600" b="1" dirty="0" smtClean="0">
                <a:latin typeface="Tahoma" panose="020B0604030504040204" pitchFamily="34" charset="0"/>
                <a:ea typeface="Tahoma" panose="020B0604030504040204" pitchFamily="34" charset="0"/>
                <a:cs typeface="Tahoma" panose="020B0604030504040204" pitchFamily="34" charset="0"/>
              </a:rPr>
              <a:t>Write your own ‘I like noise’ poe</a:t>
            </a:r>
            <a:r>
              <a:rPr lang="en-GB" sz="1600" b="1" dirty="0">
                <a:latin typeface="Tahoma" panose="020B0604030504040204" pitchFamily="34" charset="0"/>
                <a:ea typeface="Tahoma" panose="020B0604030504040204" pitchFamily="34" charset="0"/>
                <a:cs typeface="Tahoma" panose="020B0604030504040204" pitchFamily="34" charset="0"/>
              </a:rPr>
              <a:t>m</a:t>
            </a:r>
            <a:endParaRPr lang="en-GB" sz="1600" b="1" dirty="0">
              <a:latin typeface="Tahoma" panose="020B0604030504040204" pitchFamily="34" charset="0"/>
              <a:ea typeface="Tahoma" panose="020B0604030504040204" pitchFamily="34" charset="0"/>
              <a:cs typeface="Tahoma" panose="020B0604030504040204" pitchFamily="34" charset="0"/>
            </a:endParaRPr>
          </a:p>
          <a:p>
            <a:r>
              <a:rPr lang="en-GB" sz="1600" b="1" dirty="0">
                <a:latin typeface="+mn-lt"/>
              </a:rPr>
              <a:t> </a:t>
            </a:r>
          </a:p>
          <a:p>
            <a:endParaRPr lang="en-GB" sz="1050" dirty="0">
              <a:latin typeface="+mn-lt"/>
            </a:endParaRPr>
          </a:p>
          <a:p>
            <a:endParaRPr lang="en-GB" sz="2400" dirty="0"/>
          </a:p>
        </p:txBody>
      </p:sp>
      <p:sp>
        <p:nvSpPr>
          <p:cNvPr id="19" name="Rectangle 5"/>
          <p:cNvSpPr txBox="1">
            <a:spLocks noChangeArrowheads="1"/>
          </p:cNvSpPr>
          <p:nvPr/>
        </p:nvSpPr>
        <p:spPr>
          <a:xfrm>
            <a:off x="1957133" y="1556792"/>
            <a:ext cx="5400600" cy="3168352"/>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pPr>
              <a:buFont typeface="Arial" panose="020B0604020202020204" pitchFamily="34" charset="0"/>
              <a:buChar char="•"/>
            </a:pPr>
            <a:endParaRPr lang="en-GB" sz="1400" dirty="0">
              <a:solidFill>
                <a:srgbClr val="6600FF"/>
              </a:solidFill>
            </a:endParaRPr>
          </a:p>
        </p:txBody>
      </p:sp>
      <p:sp>
        <p:nvSpPr>
          <p:cNvPr id="3" name="Rectangle 2"/>
          <p:cNvSpPr/>
          <p:nvPr/>
        </p:nvSpPr>
        <p:spPr>
          <a:xfrm>
            <a:off x="2249996" y="1196752"/>
            <a:ext cx="4572000" cy="1046440"/>
          </a:xfrm>
          <a:prstGeom prst="rect">
            <a:avLst/>
          </a:prstGeom>
        </p:spPr>
        <p:txBody>
          <a:bodyPr>
            <a:spAutoFit/>
          </a:bodyPr>
          <a:lstStyle/>
          <a:p>
            <a:pPr marL="228600">
              <a:spcAft>
                <a:spcPts val="0"/>
              </a:spcAft>
            </a:pPr>
            <a:r>
              <a:rPr lang="en-GB" sz="1400" dirty="0">
                <a:solidFill>
                  <a:srgbClr val="C00000"/>
                </a:solidFill>
                <a:ea typeface="Times New Roman" panose="02020603050405020304" pitchFamily="18" charset="0"/>
              </a:rPr>
              <a:t> </a:t>
            </a:r>
            <a:r>
              <a:rPr lang="en-GB" sz="2000" dirty="0" smtClean="0">
                <a:solidFill>
                  <a:srgbClr val="6600FF"/>
                </a:solidFill>
                <a:latin typeface="+mn-lt"/>
                <a:ea typeface="Times New Roman" panose="02020603050405020304" pitchFamily="18" charset="0"/>
              </a:rPr>
              <a:t>Let the teacher have a look!</a:t>
            </a:r>
            <a:endParaRPr lang="en-GB" sz="2000" dirty="0">
              <a:solidFill>
                <a:srgbClr val="6600FF"/>
              </a:solidFill>
              <a:latin typeface="+mn-lt"/>
              <a:ea typeface="Times New Roman" panose="02020603050405020304" pitchFamily="18" charset="0"/>
            </a:endParaRPr>
          </a:p>
          <a:p>
            <a:pPr marL="228600">
              <a:spcAft>
                <a:spcPts val="0"/>
              </a:spcAft>
            </a:pPr>
            <a:r>
              <a:rPr lang="en-GB" sz="1400" b="1" dirty="0">
                <a:solidFill>
                  <a:srgbClr val="C00000"/>
                </a:solidFill>
                <a:ea typeface="Times New Roman" panose="02020603050405020304" pitchFamily="18" charset="0"/>
              </a:rPr>
              <a:t> </a:t>
            </a:r>
            <a:endParaRPr lang="en-GB" sz="1400" dirty="0">
              <a:solidFill>
                <a:srgbClr val="C00000"/>
              </a:solidFill>
              <a:ea typeface="Times New Roman" panose="02020603050405020304" pitchFamily="18" charset="0"/>
            </a:endParaRPr>
          </a:p>
          <a:p>
            <a:r>
              <a:rPr lang="en-GB" sz="1400" dirty="0" smtClean="0">
                <a:solidFill>
                  <a:srgbClr val="C00000"/>
                </a:solidFill>
                <a:latin typeface="Comic Sans MS" panose="030F0702030302020204" pitchFamily="66" charset="0"/>
                <a:ea typeface="Times New Roman" panose="02020603050405020304" pitchFamily="18" charset="0"/>
                <a:cs typeface="Times New Roman" panose="02020603050405020304" pitchFamily="18" charset="0"/>
              </a:rPr>
              <a:t> </a:t>
            </a:r>
            <a:endParaRPr lang="en-GB" sz="1400" dirty="0">
              <a:solidFill>
                <a:srgbClr val="C00000"/>
              </a:solidFill>
            </a:endParaRPr>
          </a:p>
          <a:p>
            <a:pPr marL="228600">
              <a:spcAft>
                <a:spcPts val="0"/>
              </a:spcAft>
            </a:pPr>
            <a:r>
              <a:rPr lang="en-GB" sz="1400" dirty="0">
                <a:solidFill>
                  <a:srgbClr val="C00000"/>
                </a:solidFill>
                <a:latin typeface="+mn-lt"/>
                <a:ea typeface="Times New Roman" panose="02020603050405020304" pitchFamily="18" charset="0"/>
              </a:rPr>
              <a:t>				</a:t>
            </a:r>
            <a:r>
              <a:rPr lang="en-GB" sz="1000" dirty="0">
                <a:solidFill>
                  <a:srgbClr val="C00000"/>
                </a:solidFill>
                <a:latin typeface="+mn-lt"/>
                <a:ea typeface="Times New Roman" panose="02020603050405020304" pitchFamily="18" charset="0"/>
              </a:rPr>
              <a:t>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06863" y="1164921"/>
            <a:ext cx="748189" cy="629090"/>
          </a:xfrm>
          <a:prstGeom prst="rect">
            <a:avLst/>
          </a:prstGeom>
        </p:spPr>
      </p:pic>
    </p:spTree>
    <p:extLst>
      <p:ext uri="{BB962C8B-B14F-4D97-AF65-F5344CB8AC3E}">
        <p14:creationId xmlns:p14="http://schemas.microsoft.com/office/powerpoint/2010/main" val="33996610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907704" y="404664"/>
            <a:ext cx="8305800" cy="457200"/>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endParaRPr lang="en-US" kern="0" dirty="0"/>
          </a:p>
        </p:txBody>
      </p:sp>
      <p:sp>
        <p:nvSpPr>
          <p:cNvPr id="3" name="Rectangle 5"/>
          <p:cNvSpPr txBox="1">
            <a:spLocks noChangeArrowheads="1"/>
          </p:cNvSpPr>
          <p:nvPr/>
        </p:nvSpPr>
        <p:spPr>
          <a:xfrm>
            <a:off x="323528" y="1052736"/>
            <a:ext cx="6553200" cy="4114800"/>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r>
              <a:rPr lang="en-GB" sz="2800" dirty="0"/>
              <a:t>A simile is when you compare one thing to another using like or as. </a:t>
            </a:r>
          </a:p>
          <a:p>
            <a:r>
              <a:rPr lang="en-GB" sz="2800" dirty="0"/>
              <a:t> </a:t>
            </a:r>
          </a:p>
          <a:p>
            <a:r>
              <a:rPr lang="en-GB" sz="2800" dirty="0"/>
              <a:t>For </a:t>
            </a:r>
            <a:r>
              <a:rPr lang="en-GB" sz="2800" dirty="0" smtClean="0"/>
              <a:t>example: as </a:t>
            </a:r>
            <a:r>
              <a:rPr lang="en-GB" sz="2800" dirty="0"/>
              <a:t>daft as a brush</a:t>
            </a:r>
          </a:p>
          <a:p>
            <a:r>
              <a:rPr lang="en-GB" sz="2800" dirty="0"/>
              <a:t>			as mad as a hatter</a:t>
            </a:r>
          </a:p>
          <a:p>
            <a:r>
              <a:rPr lang="en-GB" sz="2800" dirty="0"/>
              <a:t>			as cool as ice</a:t>
            </a:r>
          </a:p>
          <a:p>
            <a:r>
              <a:rPr lang="en-GB" sz="2800" dirty="0"/>
              <a:t>			this room is like a pigsty.</a:t>
            </a:r>
          </a:p>
        </p:txBody>
      </p:sp>
    </p:spTree>
    <p:extLst>
      <p:ext uri="{BB962C8B-B14F-4D97-AF65-F5344CB8AC3E}">
        <p14:creationId xmlns:p14="http://schemas.microsoft.com/office/powerpoint/2010/main" val="1864579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0"/>
                                        <p:tgtEl>
                                          <p:spTgt spid="3">
                                            <p:txEl>
                                              <p:pRg st="2" end="2"/>
                                            </p:txEl>
                                          </p:spTgt>
                                        </p:tgtEl>
                                      </p:cBhvr>
                                    </p:animEffect>
                                    <p:anim calcmode="lin" valueType="num">
                                      <p:cBhvr>
                                        <p:cTn id="4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1000"/>
                                        <p:tgtEl>
                                          <p:spTgt spid="3">
                                            <p:txEl>
                                              <p:pRg st="3" end="3"/>
                                            </p:txEl>
                                          </p:spTgt>
                                        </p:tgtEl>
                                      </p:cBhvr>
                                    </p:animEffect>
                                    <p:anim calcmode="lin" valueType="num">
                                      <p:cBhvr>
                                        <p:cTn id="4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fade">
                                      <p:cBhvr>
                                        <p:cTn id="53" dur="1000"/>
                                        <p:tgtEl>
                                          <p:spTgt spid="3">
                                            <p:txEl>
                                              <p:pRg st="4" end="4"/>
                                            </p:txEl>
                                          </p:spTgt>
                                        </p:tgtEl>
                                      </p:cBhvr>
                                    </p:animEffect>
                                    <p:anim calcmode="lin" valueType="num">
                                      <p:cBhvr>
                                        <p:cTn id="5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Effect transition="in" filter="fade">
                                      <p:cBhvr>
                                        <p:cTn id="60" dur="1000"/>
                                        <p:tgtEl>
                                          <p:spTgt spid="3">
                                            <p:txEl>
                                              <p:pRg st="5" end="5"/>
                                            </p:txEl>
                                          </p:spTgt>
                                        </p:tgtEl>
                                      </p:cBhvr>
                                    </p:animEffect>
                                    <p:anim calcmode="lin" valueType="num">
                                      <p:cBhvr>
                                        <p:cTn id="6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979712" y="404664"/>
            <a:ext cx="5315136" cy="457200"/>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US" sz="1600" b="1" kern="0" dirty="0" smtClean="0">
                <a:latin typeface="+mn-lt"/>
              </a:rPr>
              <a:t>Task 1: Explain each simile in your own words</a:t>
            </a:r>
            <a:endParaRPr lang="en-US" sz="1600" b="1" kern="0" dirty="0">
              <a:latin typeface="+mn-lt"/>
            </a:endParaRPr>
          </a:p>
        </p:txBody>
      </p:sp>
      <p:sp>
        <p:nvSpPr>
          <p:cNvPr id="3" name="Rectangle 5"/>
          <p:cNvSpPr txBox="1">
            <a:spLocks noChangeArrowheads="1"/>
          </p:cNvSpPr>
          <p:nvPr/>
        </p:nvSpPr>
        <p:spPr>
          <a:xfrm>
            <a:off x="683568" y="980728"/>
            <a:ext cx="6553200" cy="4114800"/>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pPr marL="228600" lvl="0" indent="-228600">
              <a:buFont typeface="+mj-lt"/>
              <a:buAutoNum type="arabicPeriod"/>
            </a:pPr>
            <a:r>
              <a:rPr lang="en-GB" sz="1400" dirty="0"/>
              <a:t>The athlete ran like a greyhound.</a:t>
            </a:r>
          </a:p>
          <a:p>
            <a:pPr>
              <a:buFont typeface="+mj-lt"/>
              <a:buAutoNum type="arabicPeriod"/>
            </a:pPr>
            <a:endParaRPr lang="en-GB" sz="1400" dirty="0"/>
          </a:p>
          <a:p>
            <a:pPr marL="228600" lvl="0" indent="-228600">
              <a:buFont typeface="+mj-lt"/>
              <a:buAutoNum type="arabicPeriod"/>
            </a:pPr>
            <a:r>
              <a:rPr lang="en-GB" sz="1400" dirty="0"/>
              <a:t>The teacher laughed like a </a:t>
            </a:r>
            <a:r>
              <a:rPr lang="en-GB" sz="1400" dirty="0" smtClean="0"/>
              <a:t>hyena.</a:t>
            </a:r>
          </a:p>
          <a:p>
            <a:pPr>
              <a:buFont typeface="+mj-lt"/>
              <a:buAutoNum type="arabicPeriod"/>
            </a:pPr>
            <a:endParaRPr lang="en-GB" sz="1400" dirty="0" smtClean="0"/>
          </a:p>
          <a:p>
            <a:pPr marL="228600" lvl="0" indent="-228600">
              <a:buFont typeface="+mj-lt"/>
              <a:buAutoNum type="arabicPeriod"/>
            </a:pPr>
            <a:r>
              <a:rPr lang="en-GB" sz="1400" dirty="0" smtClean="0"/>
              <a:t>The </a:t>
            </a:r>
            <a:r>
              <a:rPr lang="en-GB" sz="1400" dirty="0"/>
              <a:t>fire-fighter was as brave as a lion.</a:t>
            </a:r>
          </a:p>
          <a:p>
            <a:pPr>
              <a:buFont typeface="+mj-lt"/>
              <a:buAutoNum type="arabicPeriod"/>
            </a:pPr>
            <a:endParaRPr lang="en-GB" sz="1400" dirty="0"/>
          </a:p>
          <a:p>
            <a:pPr marL="228600" lvl="0" indent="-228600">
              <a:buFont typeface="+mj-lt"/>
              <a:buAutoNum type="arabicPeriod"/>
            </a:pPr>
            <a:r>
              <a:rPr lang="en-GB" sz="1400" dirty="0"/>
              <a:t>The roads were like tangled spaghetti.</a:t>
            </a:r>
          </a:p>
          <a:p>
            <a:pPr>
              <a:buFont typeface="+mj-lt"/>
              <a:buAutoNum type="arabicPeriod"/>
            </a:pPr>
            <a:endParaRPr lang="en-GB" sz="1400" dirty="0"/>
          </a:p>
          <a:p>
            <a:pPr marL="228600" lvl="0" indent="-228600">
              <a:buFont typeface="+mj-lt"/>
              <a:buAutoNum type="arabicPeriod"/>
            </a:pPr>
            <a:r>
              <a:rPr lang="en-GB" sz="1400" dirty="0"/>
              <a:t>The woman had eyes like sapphires.</a:t>
            </a:r>
          </a:p>
          <a:p>
            <a:pPr>
              <a:buFont typeface="+mj-lt"/>
              <a:buAutoNum type="arabicPeriod"/>
            </a:pPr>
            <a:endParaRPr lang="en-GB" sz="1400" dirty="0"/>
          </a:p>
          <a:p>
            <a:pPr marL="228600" lvl="0" indent="-228600">
              <a:buFont typeface="+mj-lt"/>
              <a:buAutoNum type="arabicPeriod"/>
            </a:pPr>
            <a:r>
              <a:rPr lang="en-GB" sz="1400" dirty="0"/>
              <a:t>The man was as quiet as a mouse</a:t>
            </a:r>
            <a:r>
              <a:rPr lang="en-GB" sz="1400" dirty="0" smtClean="0"/>
              <a:t>.</a:t>
            </a:r>
            <a:r>
              <a:rPr lang="en-GB" sz="1400" dirty="0"/>
              <a:t>				</a:t>
            </a:r>
          </a:p>
          <a:p>
            <a:pPr marL="228600" lvl="0" indent="-228600">
              <a:buFont typeface="+mj-lt"/>
              <a:buAutoNum type="arabicPeriod"/>
            </a:pPr>
            <a:r>
              <a:rPr lang="en-GB" sz="1400" dirty="0"/>
              <a:t>The helicopter was like a tiny insect.			</a:t>
            </a:r>
          </a:p>
          <a:p>
            <a:pPr>
              <a:buFont typeface="+mj-lt"/>
              <a:buAutoNum type="arabicPeriod"/>
            </a:pPr>
            <a:endParaRPr lang="en-GB" sz="1400" dirty="0"/>
          </a:p>
          <a:p>
            <a:pPr marL="228600" lvl="0" indent="-228600">
              <a:buFont typeface="+mj-lt"/>
              <a:buAutoNum type="arabicPeriod"/>
            </a:pPr>
            <a:r>
              <a:rPr lang="en-GB" sz="1400" dirty="0"/>
              <a:t>The boy ran like the wind.</a:t>
            </a:r>
          </a:p>
        </p:txBody>
      </p:sp>
      <p:sp>
        <p:nvSpPr>
          <p:cNvPr id="10" name="Rectangle 9"/>
          <p:cNvSpPr/>
          <p:nvPr/>
        </p:nvSpPr>
        <p:spPr>
          <a:xfrm>
            <a:off x="752429" y="1209669"/>
            <a:ext cx="6484339" cy="307777"/>
          </a:xfrm>
          <a:prstGeom prst="rect">
            <a:avLst/>
          </a:prstGeom>
          <a:noFill/>
        </p:spPr>
        <p:txBody>
          <a:bodyPr wrap="none" lIns="91440" tIns="45720" rIns="91440" bIns="45720">
            <a:spAutoFit/>
          </a:bodyPr>
          <a:lstStyle/>
          <a:p>
            <a:pPr algn="ctr"/>
            <a:r>
              <a:rPr lang="en-US" sz="1400" dirty="0" smtClean="0">
                <a:ln w="0"/>
                <a:solidFill>
                  <a:srgbClr val="6600FF"/>
                </a:solidFill>
                <a:effectLst>
                  <a:outerShdw blurRad="38100" dist="19050" dir="2700000" algn="tl" rotWithShape="0">
                    <a:schemeClr val="dk1">
                      <a:alpha val="40000"/>
                    </a:schemeClr>
                  </a:outerShdw>
                </a:effectLst>
                <a:latin typeface="+mn-lt"/>
              </a:rPr>
              <a:t>Greyhounds are known for their speed so the athlete must have been very fast </a:t>
            </a:r>
            <a:endParaRPr lang="en-US" sz="1400" b="0" cap="none" spc="0" dirty="0">
              <a:ln w="0"/>
              <a:solidFill>
                <a:srgbClr val="6600FF"/>
              </a:solidFill>
              <a:effectLst>
                <a:outerShdw blurRad="38100" dist="19050" dir="2700000" algn="tl" rotWithShape="0">
                  <a:schemeClr val="dk1">
                    <a:alpha val="40000"/>
                  </a:schemeClr>
                </a:outerShdw>
              </a:effectLst>
              <a:latin typeface="+mn-lt"/>
            </a:endParaRPr>
          </a:p>
        </p:txBody>
      </p:sp>
      <p:sp>
        <p:nvSpPr>
          <p:cNvPr id="12" name="Rectangle 11"/>
          <p:cNvSpPr/>
          <p:nvPr/>
        </p:nvSpPr>
        <p:spPr>
          <a:xfrm>
            <a:off x="710819" y="1717254"/>
            <a:ext cx="7536808" cy="276999"/>
          </a:xfrm>
          <a:prstGeom prst="rect">
            <a:avLst/>
          </a:prstGeom>
          <a:noFill/>
        </p:spPr>
        <p:txBody>
          <a:bodyPr wrap="none" lIns="91440" tIns="45720" rIns="91440" bIns="45720">
            <a:spAutoFit/>
          </a:bodyPr>
          <a:lstStyle/>
          <a:p>
            <a:pPr algn="ctr"/>
            <a:r>
              <a:rPr lang="en-US" sz="1200" dirty="0" smtClean="0">
                <a:ln w="0"/>
                <a:solidFill>
                  <a:srgbClr val="6600FF"/>
                </a:solidFill>
                <a:effectLst>
                  <a:outerShdw blurRad="38100" dist="19050" dir="2700000" algn="tl" rotWithShape="0">
                    <a:schemeClr val="dk1">
                      <a:alpha val="40000"/>
                    </a:schemeClr>
                  </a:outerShdw>
                </a:effectLst>
                <a:latin typeface="+mn-lt"/>
              </a:rPr>
              <a:t>Hyenas make a distinct noise which sounds like a manic laugh – so the teacher must have sounded like that</a:t>
            </a:r>
            <a:endParaRPr lang="en-US" sz="1200" b="0" cap="none" spc="0" dirty="0">
              <a:ln w="0"/>
              <a:solidFill>
                <a:srgbClr val="6600FF"/>
              </a:solidFill>
              <a:effectLst>
                <a:outerShdw blurRad="38100" dist="19050" dir="2700000" algn="tl" rotWithShape="0">
                  <a:schemeClr val="dk1">
                    <a:alpha val="40000"/>
                  </a:schemeClr>
                </a:outerShdw>
              </a:effectLst>
              <a:latin typeface="+mn-lt"/>
            </a:endParaRPr>
          </a:p>
        </p:txBody>
      </p:sp>
      <p:sp>
        <p:nvSpPr>
          <p:cNvPr id="13" name="Rectangle 12"/>
          <p:cNvSpPr/>
          <p:nvPr/>
        </p:nvSpPr>
        <p:spPr>
          <a:xfrm>
            <a:off x="899592" y="2253972"/>
            <a:ext cx="5040419" cy="307777"/>
          </a:xfrm>
          <a:prstGeom prst="rect">
            <a:avLst/>
          </a:prstGeom>
          <a:noFill/>
        </p:spPr>
        <p:txBody>
          <a:bodyPr wrap="none" lIns="91440" tIns="45720" rIns="91440" bIns="45720">
            <a:spAutoFit/>
          </a:bodyPr>
          <a:lstStyle/>
          <a:p>
            <a:pPr algn="ctr"/>
            <a:r>
              <a:rPr lang="en-US" sz="1400" dirty="0" smtClean="0">
                <a:ln w="0"/>
                <a:solidFill>
                  <a:srgbClr val="6600FF"/>
                </a:solidFill>
                <a:effectLst>
                  <a:outerShdw blurRad="38100" dist="19050" dir="2700000" algn="tl" rotWithShape="0">
                    <a:schemeClr val="dk1">
                      <a:alpha val="40000"/>
                    </a:schemeClr>
                  </a:outerShdw>
                </a:effectLst>
                <a:latin typeface="+mn-lt"/>
              </a:rPr>
              <a:t>Lions are fearless and so must the fire-fighter have been too </a:t>
            </a:r>
            <a:endParaRPr lang="en-US" sz="1400" b="0" cap="none" spc="0" dirty="0">
              <a:ln w="0"/>
              <a:solidFill>
                <a:srgbClr val="6600FF"/>
              </a:solidFill>
              <a:effectLst>
                <a:outerShdw blurRad="38100" dist="19050" dir="2700000" algn="tl" rotWithShape="0">
                  <a:schemeClr val="dk1">
                    <a:alpha val="40000"/>
                  </a:schemeClr>
                </a:outerShdw>
              </a:effectLst>
              <a:latin typeface="+mn-lt"/>
            </a:endParaRPr>
          </a:p>
        </p:txBody>
      </p:sp>
      <p:sp>
        <p:nvSpPr>
          <p:cNvPr id="14" name="Rectangle 13"/>
          <p:cNvSpPr/>
          <p:nvPr/>
        </p:nvSpPr>
        <p:spPr>
          <a:xfrm>
            <a:off x="876091" y="2799477"/>
            <a:ext cx="6476838" cy="307777"/>
          </a:xfrm>
          <a:prstGeom prst="rect">
            <a:avLst/>
          </a:prstGeom>
          <a:noFill/>
        </p:spPr>
        <p:txBody>
          <a:bodyPr wrap="none" lIns="91440" tIns="45720" rIns="91440" bIns="45720">
            <a:spAutoFit/>
          </a:bodyPr>
          <a:lstStyle/>
          <a:p>
            <a:pPr algn="ctr"/>
            <a:r>
              <a:rPr lang="en-US" sz="1400" dirty="0" smtClean="0">
                <a:ln w="0"/>
                <a:solidFill>
                  <a:srgbClr val="6600FF"/>
                </a:solidFill>
                <a:effectLst>
                  <a:outerShdw blurRad="38100" dist="19050" dir="2700000" algn="tl" rotWithShape="0">
                    <a:schemeClr val="dk1">
                      <a:alpha val="40000"/>
                    </a:schemeClr>
                  </a:outerShdw>
                </a:effectLst>
                <a:latin typeface="+mn-lt"/>
              </a:rPr>
              <a:t>Spaghetti strands can become interwoven, just like the junctions of a busy road</a:t>
            </a:r>
            <a:endParaRPr lang="en-US" sz="1400" b="0" cap="none" spc="0" dirty="0">
              <a:ln w="0"/>
              <a:solidFill>
                <a:srgbClr val="6600FF"/>
              </a:solidFill>
              <a:effectLst>
                <a:outerShdw blurRad="38100" dist="19050" dir="2700000" algn="tl" rotWithShape="0">
                  <a:schemeClr val="dk1">
                    <a:alpha val="40000"/>
                  </a:schemeClr>
                </a:outerShdw>
              </a:effectLst>
              <a:latin typeface="+mn-lt"/>
            </a:endParaRPr>
          </a:p>
        </p:txBody>
      </p:sp>
      <p:sp>
        <p:nvSpPr>
          <p:cNvPr id="15" name="Rectangle 14"/>
          <p:cNvSpPr/>
          <p:nvPr/>
        </p:nvSpPr>
        <p:spPr>
          <a:xfrm>
            <a:off x="879555" y="3285550"/>
            <a:ext cx="6743577" cy="307777"/>
          </a:xfrm>
          <a:prstGeom prst="rect">
            <a:avLst/>
          </a:prstGeom>
          <a:noFill/>
        </p:spPr>
        <p:txBody>
          <a:bodyPr wrap="none" lIns="91440" tIns="45720" rIns="91440" bIns="45720">
            <a:spAutoFit/>
          </a:bodyPr>
          <a:lstStyle/>
          <a:p>
            <a:pPr algn="ctr"/>
            <a:r>
              <a:rPr lang="en-US" sz="1400" dirty="0" smtClean="0">
                <a:ln w="0"/>
                <a:solidFill>
                  <a:srgbClr val="6600FF"/>
                </a:solidFill>
                <a:effectLst>
                  <a:outerShdw blurRad="38100" dist="19050" dir="2700000" algn="tl" rotWithShape="0">
                    <a:schemeClr val="dk1">
                      <a:alpha val="40000"/>
                    </a:schemeClr>
                  </a:outerShdw>
                </a:effectLst>
                <a:latin typeface="+mn-lt"/>
              </a:rPr>
              <a:t>Sapphires are an intense shade of blue, just as the woman’s eyes must have been </a:t>
            </a:r>
            <a:endParaRPr lang="en-US" sz="1400" b="0" cap="none" spc="0" dirty="0">
              <a:ln w="0"/>
              <a:solidFill>
                <a:srgbClr val="6600FF"/>
              </a:solidFill>
              <a:effectLst>
                <a:outerShdw blurRad="38100" dist="19050" dir="2700000" algn="tl" rotWithShape="0">
                  <a:schemeClr val="dk1">
                    <a:alpha val="40000"/>
                  </a:schemeClr>
                </a:outerShdw>
              </a:effectLst>
              <a:latin typeface="+mn-lt"/>
            </a:endParaRPr>
          </a:p>
        </p:txBody>
      </p:sp>
      <p:sp>
        <p:nvSpPr>
          <p:cNvPr id="16" name="Rectangle 15"/>
          <p:cNvSpPr/>
          <p:nvPr/>
        </p:nvSpPr>
        <p:spPr>
          <a:xfrm>
            <a:off x="836349" y="3771623"/>
            <a:ext cx="6458499" cy="307777"/>
          </a:xfrm>
          <a:prstGeom prst="rect">
            <a:avLst/>
          </a:prstGeom>
          <a:noFill/>
        </p:spPr>
        <p:txBody>
          <a:bodyPr wrap="none" lIns="91440" tIns="45720" rIns="91440" bIns="45720">
            <a:spAutoFit/>
          </a:bodyPr>
          <a:lstStyle/>
          <a:p>
            <a:pPr algn="ctr"/>
            <a:r>
              <a:rPr lang="en-US" sz="1400" dirty="0" smtClean="0">
                <a:ln w="0"/>
                <a:solidFill>
                  <a:srgbClr val="6600FF"/>
                </a:solidFill>
                <a:effectLst>
                  <a:outerShdw blurRad="38100" dist="19050" dir="2700000" algn="tl" rotWithShape="0">
                    <a:schemeClr val="dk1">
                      <a:alpha val="40000"/>
                    </a:schemeClr>
                  </a:outerShdw>
                </a:effectLst>
                <a:latin typeface="+mn-lt"/>
              </a:rPr>
              <a:t>Mice can creep about so quietly they go unnoticed – so too must have the man</a:t>
            </a:r>
            <a:endParaRPr lang="en-US" sz="1400" b="0" cap="none" spc="0" dirty="0">
              <a:ln w="0"/>
              <a:solidFill>
                <a:srgbClr val="6600FF"/>
              </a:solidFill>
              <a:effectLst>
                <a:outerShdw blurRad="38100" dist="19050" dir="2700000" algn="tl" rotWithShape="0">
                  <a:schemeClr val="dk1">
                    <a:alpha val="40000"/>
                  </a:schemeClr>
                </a:outerShdw>
              </a:effectLst>
              <a:latin typeface="+mn-lt"/>
            </a:endParaRPr>
          </a:p>
        </p:txBody>
      </p:sp>
      <p:sp>
        <p:nvSpPr>
          <p:cNvPr id="17" name="Rectangle 16"/>
          <p:cNvSpPr/>
          <p:nvPr/>
        </p:nvSpPr>
        <p:spPr>
          <a:xfrm>
            <a:off x="1043608" y="4302727"/>
            <a:ext cx="4365106" cy="307777"/>
          </a:xfrm>
          <a:prstGeom prst="rect">
            <a:avLst/>
          </a:prstGeom>
          <a:noFill/>
        </p:spPr>
        <p:txBody>
          <a:bodyPr wrap="none" lIns="91440" tIns="45720" rIns="91440" bIns="45720">
            <a:spAutoFit/>
          </a:bodyPr>
          <a:lstStyle/>
          <a:p>
            <a:pPr algn="ctr"/>
            <a:r>
              <a:rPr lang="en-US" sz="1400" dirty="0" smtClean="0">
                <a:ln w="0"/>
                <a:solidFill>
                  <a:srgbClr val="6600FF"/>
                </a:solidFill>
                <a:effectLst>
                  <a:outerShdw blurRad="38100" dist="19050" dir="2700000" algn="tl" rotWithShape="0">
                    <a:schemeClr val="dk1">
                      <a:alpha val="40000"/>
                    </a:schemeClr>
                  </a:outerShdw>
                </a:effectLst>
                <a:latin typeface="+mn-lt"/>
              </a:rPr>
              <a:t>The helicopter was so far away, it looked really small</a:t>
            </a:r>
            <a:endParaRPr lang="en-US" sz="1400" b="0" cap="none" spc="0" dirty="0">
              <a:ln w="0"/>
              <a:solidFill>
                <a:srgbClr val="6600FF"/>
              </a:solidFill>
              <a:effectLst>
                <a:outerShdw blurRad="38100" dist="19050" dir="2700000" algn="tl" rotWithShape="0">
                  <a:schemeClr val="dk1">
                    <a:alpha val="40000"/>
                  </a:schemeClr>
                </a:outerShdw>
              </a:effectLst>
              <a:latin typeface="+mn-lt"/>
            </a:endParaRPr>
          </a:p>
        </p:txBody>
      </p:sp>
      <p:sp>
        <p:nvSpPr>
          <p:cNvPr id="18" name="Rectangle 17"/>
          <p:cNvSpPr/>
          <p:nvPr/>
        </p:nvSpPr>
        <p:spPr>
          <a:xfrm>
            <a:off x="1043608" y="4789809"/>
            <a:ext cx="4806893" cy="307777"/>
          </a:xfrm>
          <a:prstGeom prst="rect">
            <a:avLst/>
          </a:prstGeom>
          <a:noFill/>
        </p:spPr>
        <p:txBody>
          <a:bodyPr wrap="none" lIns="91440" tIns="45720" rIns="91440" bIns="45720">
            <a:spAutoFit/>
          </a:bodyPr>
          <a:lstStyle/>
          <a:p>
            <a:pPr algn="ctr"/>
            <a:r>
              <a:rPr lang="en-US" sz="1400" dirty="0" smtClean="0">
                <a:ln w="0"/>
                <a:solidFill>
                  <a:srgbClr val="6600FF"/>
                </a:solidFill>
                <a:effectLst>
                  <a:outerShdw blurRad="38100" dist="19050" dir="2700000" algn="tl" rotWithShape="0">
                    <a:schemeClr val="dk1">
                      <a:alpha val="40000"/>
                    </a:schemeClr>
                  </a:outerShdw>
                </a:effectLst>
                <a:latin typeface="+mn-lt"/>
              </a:rPr>
              <a:t>The wind can be very fast, so the boy must have been too</a:t>
            </a:r>
            <a:endParaRPr lang="en-US" sz="1400" b="0" cap="none" spc="0" dirty="0">
              <a:ln w="0"/>
              <a:solidFill>
                <a:srgbClr val="6600FF"/>
              </a:solidFill>
              <a:effectLst>
                <a:outerShdw blurRad="38100" dist="19050" dir="2700000" algn="tl" rotWithShape="0">
                  <a:schemeClr val="dk1">
                    <a:alpha val="40000"/>
                  </a:schemeClr>
                </a:outerShdw>
              </a:effectLst>
              <a:latin typeface="+mn-lt"/>
            </a:endParaRPr>
          </a:p>
        </p:txBody>
      </p:sp>
    </p:spTree>
    <p:extLst>
      <p:ext uri="{BB962C8B-B14F-4D97-AF65-F5344CB8AC3E}">
        <p14:creationId xmlns:p14="http://schemas.microsoft.com/office/powerpoint/2010/main" val="2531128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fade">
                                      <p:cBhvr>
                                        <p:cTn id="60" dur="1000"/>
                                        <p:tgtEl>
                                          <p:spTgt spid="3">
                                            <p:txEl>
                                              <p:pRg st="10" end="10"/>
                                            </p:txEl>
                                          </p:spTgt>
                                        </p:tgtEl>
                                      </p:cBhvr>
                                    </p:animEffect>
                                    <p:anim calcmode="lin" valueType="num">
                                      <p:cBhvr>
                                        <p:cTn id="6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1000"/>
                                        <p:tgtEl>
                                          <p:spTgt spid="3">
                                            <p:txEl>
                                              <p:pRg st="11" end="11"/>
                                            </p:txEl>
                                          </p:spTgt>
                                        </p:tgtEl>
                                      </p:cBhvr>
                                    </p:animEffect>
                                    <p:anim calcmode="lin" valueType="num">
                                      <p:cBhvr>
                                        <p:cTn id="6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3">
                                            <p:txEl>
                                              <p:pRg st="13" end="13"/>
                                            </p:txEl>
                                          </p:spTgt>
                                        </p:tgtEl>
                                        <p:attrNameLst>
                                          <p:attrName>style.visibility</p:attrName>
                                        </p:attrNameLst>
                                      </p:cBhvr>
                                      <p:to>
                                        <p:strVal val="visible"/>
                                      </p:to>
                                    </p:set>
                                    <p:animEffect transition="in" filter="fade">
                                      <p:cBhvr>
                                        <p:cTn id="74" dur="1000"/>
                                        <p:tgtEl>
                                          <p:spTgt spid="3">
                                            <p:txEl>
                                              <p:pRg st="13" end="13"/>
                                            </p:txEl>
                                          </p:spTgt>
                                        </p:tgtEl>
                                      </p:cBhvr>
                                    </p:animEffect>
                                    <p:anim calcmode="lin" valueType="num">
                                      <p:cBhvr>
                                        <p:cTn id="7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979712" y="404664"/>
            <a:ext cx="5760640" cy="936104"/>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US" sz="1600" b="1" kern="0" dirty="0" smtClean="0">
                <a:latin typeface="+mn-lt"/>
              </a:rPr>
              <a:t>Task 2: </a:t>
            </a:r>
            <a:r>
              <a:rPr lang="en-GB" sz="1600" b="1" dirty="0">
                <a:latin typeface="+mn-lt"/>
              </a:rPr>
              <a:t>Choose which simile you think is most effective.  </a:t>
            </a:r>
            <a:endParaRPr lang="en-GB" sz="1600" b="1" dirty="0" smtClean="0">
              <a:latin typeface="+mn-lt"/>
            </a:endParaRPr>
          </a:p>
          <a:p>
            <a:r>
              <a:rPr lang="en-GB" sz="1600" b="1" dirty="0" smtClean="0">
                <a:latin typeface="+mn-lt"/>
              </a:rPr>
              <a:t>Explain </a:t>
            </a:r>
            <a:r>
              <a:rPr lang="en-GB" sz="1600" b="1" dirty="0">
                <a:latin typeface="+mn-lt"/>
              </a:rPr>
              <a:t>why you have chosen this simile.</a:t>
            </a:r>
          </a:p>
        </p:txBody>
      </p:sp>
      <p:sp>
        <p:nvSpPr>
          <p:cNvPr id="19" name="Rectangle 5"/>
          <p:cNvSpPr txBox="1">
            <a:spLocks noChangeArrowheads="1"/>
          </p:cNvSpPr>
          <p:nvPr/>
        </p:nvSpPr>
        <p:spPr>
          <a:xfrm>
            <a:off x="1979712" y="1700808"/>
            <a:ext cx="5184576" cy="3168352"/>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pPr>
              <a:buFont typeface="Arial" panose="020B0604020202020204" pitchFamily="34" charset="0"/>
              <a:buChar char="•"/>
            </a:pPr>
            <a:r>
              <a:rPr lang="en-GB" sz="2000" dirty="0" smtClean="0">
                <a:solidFill>
                  <a:srgbClr val="6600FF"/>
                </a:solidFill>
              </a:rPr>
              <a:t>Choose any from the previous 8 examples</a:t>
            </a:r>
          </a:p>
          <a:p>
            <a:pPr>
              <a:buFont typeface="Arial" panose="020B0604020202020204" pitchFamily="34" charset="0"/>
              <a:buChar char="•"/>
            </a:pPr>
            <a:r>
              <a:rPr lang="en-GB" sz="2000" dirty="0" smtClean="0">
                <a:solidFill>
                  <a:srgbClr val="6600FF"/>
                </a:solidFill>
              </a:rPr>
              <a:t>Explain what the simile conjures up in a reader’s mind and why it is such a good comparison</a:t>
            </a:r>
          </a:p>
          <a:p>
            <a:pPr>
              <a:buFont typeface="Arial" panose="020B0604020202020204" pitchFamily="34" charset="0"/>
              <a:buChar char="•"/>
            </a:pPr>
            <a:r>
              <a:rPr lang="en-GB" sz="2000" dirty="0" smtClean="0">
                <a:solidFill>
                  <a:srgbClr val="6600FF"/>
                </a:solidFill>
              </a:rPr>
              <a:t>Let the teacher have a look! </a:t>
            </a:r>
          </a:p>
          <a:p>
            <a:pPr marL="0" indent="0"/>
            <a:endParaRPr lang="en-GB" sz="2000" dirty="0">
              <a:solidFill>
                <a:srgbClr val="6600FF"/>
              </a:solidFill>
            </a:endParaRP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3968" y="3861048"/>
            <a:ext cx="748189" cy="629090"/>
          </a:xfrm>
          <a:prstGeom prst="rect">
            <a:avLst/>
          </a:prstGeom>
        </p:spPr>
      </p:pic>
    </p:spTree>
    <p:extLst>
      <p:ext uri="{BB962C8B-B14F-4D97-AF65-F5344CB8AC3E}">
        <p14:creationId xmlns:p14="http://schemas.microsoft.com/office/powerpoint/2010/main" val="34610371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animEffect transition="in" filter="fade">
                                      <p:cBhvr>
                                        <p:cTn id="25" dur="1000"/>
                                        <p:tgtEl>
                                          <p:spTgt spid="19">
                                            <p:txEl>
                                              <p:pRg st="0" end="0"/>
                                            </p:txEl>
                                          </p:spTgt>
                                        </p:tgtEl>
                                      </p:cBhvr>
                                    </p:animEffect>
                                    <p:anim calcmode="lin" valueType="num">
                                      <p:cBhvr>
                                        <p:cTn id="26"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9">
                                            <p:txEl>
                                              <p:pRg st="1" end="1"/>
                                            </p:txEl>
                                          </p:spTgt>
                                        </p:tgtEl>
                                        <p:attrNameLst>
                                          <p:attrName>style.visibility</p:attrName>
                                        </p:attrNameLst>
                                      </p:cBhvr>
                                      <p:to>
                                        <p:strVal val="visible"/>
                                      </p:to>
                                    </p:set>
                                    <p:animEffect transition="in" filter="fade">
                                      <p:cBhvr>
                                        <p:cTn id="32" dur="1000"/>
                                        <p:tgtEl>
                                          <p:spTgt spid="19">
                                            <p:txEl>
                                              <p:pRg st="1" end="1"/>
                                            </p:txEl>
                                          </p:spTgt>
                                        </p:tgtEl>
                                      </p:cBhvr>
                                    </p:animEffect>
                                    <p:anim calcmode="lin" valueType="num">
                                      <p:cBhvr>
                                        <p:cTn id="33"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979712" y="404664"/>
            <a:ext cx="5328592" cy="457200"/>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US" sz="1600" b="1" kern="0" dirty="0" smtClean="0">
                <a:latin typeface="+mn-lt"/>
              </a:rPr>
              <a:t>Task 3: </a:t>
            </a:r>
            <a:r>
              <a:rPr lang="en-GB" sz="1600" b="1" dirty="0">
                <a:latin typeface="+mn-lt"/>
              </a:rPr>
              <a:t>Now complete the following similes </a:t>
            </a:r>
            <a:endParaRPr lang="en-GB" sz="1600" b="1" dirty="0" smtClean="0">
              <a:latin typeface="+mn-lt"/>
            </a:endParaRPr>
          </a:p>
          <a:p>
            <a:r>
              <a:rPr lang="en-GB" sz="1600" b="1" dirty="0" smtClean="0">
                <a:latin typeface="+mn-lt"/>
              </a:rPr>
              <a:t>with </a:t>
            </a:r>
            <a:r>
              <a:rPr lang="en-GB" sz="1600" b="1" dirty="0">
                <a:latin typeface="+mn-lt"/>
              </a:rPr>
              <a:t>an idea of your own.</a:t>
            </a:r>
          </a:p>
        </p:txBody>
      </p:sp>
      <p:sp>
        <p:nvSpPr>
          <p:cNvPr id="19" name="Rectangle 5"/>
          <p:cNvSpPr txBox="1">
            <a:spLocks noChangeArrowheads="1"/>
          </p:cNvSpPr>
          <p:nvPr/>
        </p:nvSpPr>
        <p:spPr>
          <a:xfrm>
            <a:off x="1957133" y="1556792"/>
            <a:ext cx="5400600" cy="3168352"/>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pPr marL="0" indent="0"/>
            <a:r>
              <a:rPr lang="en-GB" sz="1600" dirty="0" smtClean="0"/>
              <a:t>Answers don’t have to be the same as these but they should give you an idea of what we’re looking for:</a:t>
            </a:r>
          </a:p>
          <a:p>
            <a:pPr marL="0" indent="0"/>
            <a:r>
              <a:rPr lang="en-GB" sz="1600" dirty="0" smtClean="0"/>
              <a:t>The </a:t>
            </a:r>
            <a:r>
              <a:rPr lang="en-GB" sz="1600" dirty="0"/>
              <a:t>man was as cheeky as</a:t>
            </a:r>
            <a:r>
              <a:rPr lang="en-GB" sz="1600" dirty="0" smtClean="0"/>
              <a:t>… </a:t>
            </a:r>
            <a:r>
              <a:rPr lang="en-GB" sz="1600" dirty="0" smtClean="0">
                <a:solidFill>
                  <a:srgbClr val="6600FF"/>
                </a:solidFill>
              </a:rPr>
              <a:t>a chimp </a:t>
            </a:r>
            <a:endParaRPr lang="en-GB" sz="1600" dirty="0"/>
          </a:p>
          <a:p>
            <a:pPr marL="0" lvl="0" indent="0"/>
            <a:r>
              <a:rPr lang="en-GB" sz="1600" dirty="0"/>
              <a:t>The boy was as scared as</a:t>
            </a:r>
            <a:r>
              <a:rPr lang="en-GB" sz="1600" dirty="0" smtClean="0"/>
              <a:t>… </a:t>
            </a:r>
            <a:r>
              <a:rPr lang="en-GB" sz="1600" dirty="0" smtClean="0">
                <a:solidFill>
                  <a:srgbClr val="6600FF"/>
                </a:solidFill>
              </a:rPr>
              <a:t>a mouse </a:t>
            </a:r>
            <a:endParaRPr lang="en-GB" sz="1600" dirty="0"/>
          </a:p>
          <a:p>
            <a:pPr marL="0" lvl="0" indent="0"/>
            <a:r>
              <a:rPr lang="en-GB" sz="1600" dirty="0"/>
              <a:t>The river was as twisty as</a:t>
            </a:r>
            <a:r>
              <a:rPr lang="en-GB" sz="1600" dirty="0" smtClean="0"/>
              <a:t>… </a:t>
            </a:r>
            <a:r>
              <a:rPr lang="en-GB" sz="1600" dirty="0" smtClean="0">
                <a:solidFill>
                  <a:srgbClr val="6600FF"/>
                </a:solidFill>
              </a:rPr>
              <a:t>a corkscrew </a:t>
            </a:r>
            <a:endParaRPr lang="en-GB" sz="1600" dirty="0">
              <a:solidFill>
                <a:srgbClr val="6600FF"/>
              </a:solidFill>
            </a:endParaRPr>
          </a:p>
          <a:p>
            <a:pPr marL="0" lvl="0" indent="0"/>
            <a:r>
              <a:rPr lang="en-GB" sz="1600" dirty="0"/>
              <a:t>The runner was as slow as</a:t>
            </a:r>
            <a:r>
              <a:rPr lang="en-GB" sz="1600" dirty="0" smtClean="0"/>
              <a:t>… </a:t>
            </a:r>
            <a:r>
              <a:rPr lang="en-GB" sz="1600" dirty="0" smtClean="0">
                <a:solidFill>
                  <a:srgbClr val="6600FF"/>
                </a:solidFill>
              </a:rPr>
              <a:t>treacle </a:t>
            </a:r>
            <a:endParaRPr lang="en-GB" sz="1600" dirty="0"/>
          </a:p>
          <a:p>
            <a:pPr marL="0" lvl="0" indent="0"/>
            <a:r>
              <a:rPr lang="en-GB" sz="1600" dirty="0"/>
              <a:t>The school was as old as</a:t>
            </a:r>
            <a:r>
              <a:rPr lang="en-GB" sz="1600" dirty="0" smtClean="0"/>
              <a:t>… </a:t>
            </a:r>
            <a:r>
              <a:rPr lang="en-GB" sz="1600" dirty="0" smtClean="0">
                <a:solidFill>
                  <a:srgbClr val="6600FF"/>
                </a:solidFill>
              </a:rPr>
              <a:t>the hills </a:t>
            </a:r>
            <a:endParaRPr lang="en-GB" sz="1600" dirty="0">
              <a:solidFill>
                <a:srgbClr val="6600FF"/>
              </a:solidFill>
            </a:endParaRPr>
          </a:p>
          <a:p>
            <a:pPr marL="0" lvl="0" indent="0"/>
            <a:r>
              <a:rPr lang="en-GB" sz="1600" dirty="0"/>
              <a:t>The puzzle was as complicated as</a:t>
            </a:r>
            <a:r>
              <a:rPr lang="en-GB" sz="1600" dirty="0" smtClean="0"/>
              <a:t>… </a:t>
            </a:r>
            <a:r>
              <a:rPr lang="en-GB" sz="1600" dirty="0" smtClean="0">
                <a:solidFill>
                  <a:srgbClr val="6600FF"/>
                </a:solidFill>
              </a:rPr>
              <a:t>the English language </a:t>
            </a:r>
            <a:endParaRPr lang="en-GB" sz="1600" dirty="0"/>
          </a:p>
        </p:txBody>
      </p:sp>
    </p:spTree>
    <p:extLst>
      <p:ext uri="{BB962C8B-B14F-4D97-AF65-F5344CB8AC3E}">
        <p14:creationId xmlns:p14="http://schemas.microsoft.com/office/powerpoint/2010/main" val="6785825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animEffect transition="in" filter="fade">
                                      <p:cBhvr>
                                        <p:cTn id="25" dur="1000"/>
                                        <p:tgtEl>
                                          <p:spTgt spid="19">
                                            <p:txEl>
                                              <p:pRg st="0" end="0"/>
                                            </p:txEl>
                                          </p:spTgt>
                                        </p:tgtEl>
                                      </p:cBhvr>
                                    </p:animEffect>
                                    <p:anim calcmode="lin" valueType="num">
                                      <p:cBhvr>
                                        <p:cTn id="26"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9">
                                            <p:txEl>
                                              <p:pRg st="1" end="1"/>
                                            </p:txEl>
                                          </p:spTgt>
                                        </p:tgtEl>
                                        <p:attrNameLst>
                                          <p:attrName>style.visibility</p:attrName>
                                        </p:attrNameLst>
                                      </p:cBhvr>
                                      <p:to>
                                        <p:strVal val="visible"/>
                                      </p:to>
                                    </p:set>
                                    <p:animEffect transition="in" filter="fade">
                                      <p:cBhvr>
                                        <p:cTn id="32" dur="1000"/>
                                        <p:tgtEl>
                                          <p:spTgt spid="19">
                                            <p:txEl>
                                              <p:pRg st="1" end="1"/>
                                            </p:txEl>
                                          </p:spTgt>
                                        </p:tgtEl>
                                      </p:cBhvr>
                                    </p:animEffect>
                                    <p:anim calcmode="lin" valueType="num">
                                      <p:cBhvr>
                                        <p:cTn id="33"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9">
                                            <p:txEl>
                                              <p:pRg st="3" end="3"/>
                                            </p:txEl>
                                          </p:spTgt>
                                        </p:tgtEl>
                                        <p:attrNameLst>
                                          <p:attrName>style.visibility</p:attrName>
                                        </p:attrNameLst>
                                      </p:cBhvr>
                                      <p:to>
                                        <p:strVal val="visible"/>
                                      </p:to>
                                    </p:set>
                                    <p:animEffect transition="in" filter="fade">
                                      <p:cBhvr>
                                        <p:cTn id="46" dur="1000"/>
                                        <p:tgtEl>
                                          <p:spTgt spid="19">
                                            <p:txEl>
                                              <p:pRg st="3" end="3"/>
                                            </p:txEl>
                                          </p:spTgt>
                                        </p:tgtEl>
                                      </p:cBhvr>
                                    </p:animEffect>
                                    <p:anim calcmode="lin" valueType="num">
                                      <p:cBhvr>
                                        <p:cTn id="47"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9">
                                            <p:txEl>
                                              <p:pRg st="4" end="4"/>
                                            </p:txEl>
                                          </p:spTgt>
                                        </p:tgtEl>
                                        <p:attrNameLst>
                                          <p:attrName>style.visibility</p:attrName>
                                        </p:attrNameLst>
                                      </p:cBhvr>
                                      <p:to>
                                        <p:strVal val="visible"/>
                                      </p:to>
                                    </p:set>
                                    <p:animEffect transition="in" filter="fade">
                                      <p:cBhvr>
                                        <p:cTn id="53" dur="1000"/>
                                        <p:tgtEl>
                                          <p:spTgt spid="19">
                                            <p:txEl>
                                              <p:pRg st="4" end="4"/>
                                            </p:txEl>
                                          </p:spTgt>
                                        </p:tgtEl>
                                      </p:cBhvr>
                                    </p:animEffect>
                                    <p:anim calcmode="lin" valueType="num">
                                      <p:cBhvr>
                                        <p:cTn id="54"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9">
                                            <p:txEl>
                                              <p:pRg st="5" end="5"/>
                                            </p:txEl>
                                          </p:spTgt>
                                        </p:tgtEl>
                                        <p:attrNameLst>
                                          <p:attrName>style.visibility</p:attrName>
                                        </p:attrNameLst>
                                      </p:cBhvr>
                                      <p:to>
                                        <p:strVal val="visible"/>
                                      </p:to>
                                    </p:set>
                                    <p:animEffect transition="in" filter="fade">
                                      <p:cBhvr>
                                        <p:cTn id="60" dur="1000"/>
                                        <p:tgtEl>
                                          <p:spTgt spid="19">
                                            <p:txEl>
                                              <p:pRg st="5" end="5"/>
                                            </p:txEl>
                                          </p:spTgt>
                                        </p:tgtEl>
                                      </p:cBhvr>
                                    </p:animEffect>
                                    <p:anim calcmode="lin" valueType="num">
                                      <p:cBhvr>
                                        <p:cTn id="61" dur="1000" fill="hold"/>
                                        <p:tgtEl>
                                          <p:spTgt spid="19">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9">
                                            <p:txEl>
                                              <p:pRg st="6" end="6"/>
                                            </p:txEl>
                                          </p:spTgt>
                                        </p:tgtEl>
                                        <p:attrNameLst>
                                          <p:attrName>style.visibility</p:attrName>
                                        </p:attrNameLst>
                                      </p:cBhvr>
                                      <p:to>
                                        <p:strVal val="visible"/>
                                      </p:to>
                                    </p:set>
                                    <p:animEffect transition="in" filter="fade">
                                      <p:cBhvr>
                                        <p:cTn id="67" dur="1000"/>
                                        <p:tgtEl>
                                          <p:spTgt spid="19">
                                            <p:txEl>
                                              <p:pRg st="6" end="6"/>
                                            </p:txEl>
                                          </p:spTgt>
                                        </p:tgtEl>
                                      </p:cBhvr>
                                    </p:animEffect>
                                    <p:anim calcmode="lin" valueType="num">
                                      <p:cBhvr>
                                        <p:cTn id="68" dur="1000" fill="hold"/>
                                        <p:tgtEl>
                                          <p:spTgt spid="19">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1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5"/>
          <p:cNvSpPr txBox="1">
            <a:spLocks noChangeArrowheads="1"/>
          </p:cNvSpPr>
          <p:nvPr/>
        </p:nvSpPr>
        <p:spPr>
          <a:xfrm>
            <a:off x="1957132" y="1196752"/>
            <a:ext cx="5495187" cy="3528392"/>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r>
              <a:rPr lang="en-GB" dirty="0"/>
              <a:t>When you are looking at similes consider what two things are being compared and what they have in common.  It could be colour, size, shape, movement, or the quality they have in common.  You must remember to make your similes realistic.  My dad is as tall as a skyscraper might not be quite true!</a:t>
            </a:r>
          </a:p>
        </p:txBody>
      </p:sp>
    </p:spTree>
    <p:extLst>
      <p:ext uri="{BB962C8B-B14F-4D97-AF65-F5344CB8AC3E}">
        <p14:creationId xmlns:p14="http://schemas.microsoft.com/office/powerpoint/2010/main" val="10824183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1000"/>
                                        <p:tgtEl>
                                          <p:spTgt spid="19">
                                            <p:txEl>
                                              <p:pRg st="0" end="0"/>
                                            </p:txEl>
                                          </p:spTgt>
                                        </p:tgtEl>
                                      </p:cBhvr>
                                    </p:animEffect>
                                    <p:anim calcmode="lin" valueType="num">
                                      <p:cBhvr>
                                        <p:cTn id="8"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835696" y="404664"/>
            <a:ext cx="6984776" cy="936104"/>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US" sz="1600" b="1" kern="0" dirty="0" smtClean="0">
                <a:latin typeface="+mn-lt"/>
              </a:rPr>
              <a:t>Task 4: </a:t>
            </a:r>
            <a:r>
              <a:rPr lang="en-GB" sz="1600" b="1" dirty="0">
                <a:latin typeface="+mn-lt"/>
              </a:rPr>
              <a:t>It is now your turn to think of some similes </a:t>
            </a:r>
            <a:endParaRPr lang="en-GB" sz="1600" b="1" dirty="0" smtClean="0">
              <a:latin typeface="+mn-lt"/>
            </a:endParaRPr>
          </a:p>
          <a:p>
            <a:r>
              <a:rPr lang="en-GB" sz="1600" b="1" dirty="0" smtClean="0">
                <a:latin typeface="+mn-lt"/>
              </a:rPr>
              <a:t>of </a:t>
            </a:r>
            <a:r>
              <a:rPr lang="en-GB" sz="1600" b="1" dirty="0">
                <a:latin typeface="+mn-lt"/>
              </a:rPr>
              <a:t>your own. </a:t>
            </a:r>
            <a:r>
              <a:rPr lang="en-GB" sz="1600" b="1" dirty="0" smtClean="0">
                <a:latin typeface="+mn-lt"/>
              </a:rPr>
              <a:t>Try </a:t>
            </a:r>
            <a:r>
              <a:rPr lang="en-GB" sz="1600" b="1" dirty="0">
                <a:latin typeface="+mn-lt"/>
              </a:rPr>
              <a:t>to think of similes that use like and as.  </a:t>
            </a:r>
            <a:endParaRPr lang="en-GB" sz="1600" b="1" dirty="0" smtClean="0">
              <a:latin typeface="+mn-lt"/>
            </a:endParaRPr>
          </a:p>
          <a:p>
            <a:r>
              <a:rPr lang="en-GB" sz="1600" b="1" dirty="0" smtClean="0">
                <a:latin typeface="+mn-lt"/>
              </a:rPr>
              <a:t>Write </a:t>
            </a:r>
            <a:r>
              <a:rPr lang="en-GB" sz="1600" b="1" dirty="0">
                <a:latin typeface="+mn-lt"/>
              </a:rPr>
              <a:t>six similes in your </a:t>
            </a:r>
            <a:r>
              <a:rPr lang="en-GB" sz="1600" b="1" dirty="0" smtClean="0">
                <a:latin typeface="+mn-lt"/>
              </a:rPr>
              <a:t>jotter.</a:t>
            </a:r>
            <a:endParaRPr lang="en-GB" sz="1600" b="1" dirty="0">
              <a:latin typeface="+mn-lt"/>
            </a:endParaRPr>
          </a:p>
          <a:p>
            <a:endParaRPr lang="en-GB" sz="2400" dirty="0"/>
          </a:p>
        </p:txBody>
      </p:sp>
      <p:sp>
        <p:nvSpPr>
          <p:cNvPr id="19" name="Rectangle 5"/>
          <p:cNvSpPr txBox="1">
            <a:spLocks noChangeArrowheads="1"/>
          </p:cNvSpPr>
          <p:nvPr/>
        </p:nvSpPr>
        <p:spPr>
          <a:xfrm>
            <a:off x="1957133" y="1556792"/>
            <a:ext cx="5400600" cy="3168352"/>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pPr marL="0" indent="0"/>
            <a:r>
              <a:rPr lang="en-GB" sz="2000" dirty="0" smtClean="0">
                <a:solidFill>
                  <a:srgbClr val="6600FF"/>
                </a:solidFill>
              </a:rPr>
              <a:t>Let the teacher have a look!</a:t>
            </a:r>
          </a:p>
          <a:p>
            <a:pPr marL="0" indent="0"/>
            <a:endParaRPr lang="en-GB" sz="2000" dirty="0">
              <a:solidFill>
                <a:srgbClr val="6600FF"/>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1340768"/>
            <a:ext cx="1756301" cy="1476727"/>
          </a:xfrm>
          <a:prstGeom prst="rect">
            <a:avLst/>
          </a:prstGeom>
        </p:spPr>
      </p:pic>
    </p:spTree>
    <p:extLst>
      <p:ext uri="{BB962C8B-B14F-4D97-AF65-F5344CB8AC3E}">
        <p14:creationId xmlns:p14="http://schemas.microsoft.com/office/powerpoint/2010/main" val="1020954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animEffect transition="in" filter="fade">
                                      <p:cBhvr>
                                        <p:cTn id="25" dur="1000"/>
                                        <p:tgtEl>
                                          <p:spTgt spid="19">
                                            <p:txEl>
                                              <p:pRg st="0" end="0"/>
                                            </p:txEl>
                                          </p:spTgt>
                                        </p:tgtEl>
                                      </p:cBhvr>
                                    </p:animEffect>
                                    <p:anim calcmode="lin" valueType="num">
                                      <p:cBhvr>
                                        <p:cTn id="26"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835696" y="404664"/>
            <a:ext cx="5400600" cy="936104"/>
          </a:xfrm>
          <a:prstGeom prst="rect">
            <a:avLst/>
          </a:prstGeom>
        </p:spPr>
        <p:txBody>
          <a:bodyPr/>
          <a:lstStyle>
            <a:lvl1pPr algn="l" rtl="0" eaLnBrk="1" fontAlgn="base" hangingPunct="1">
              <a:spcBef>
                <a:spcPct val="0"/>
              </a:spcBef>
              <a:spcAft>
                <a:spcPct val="0"/>
              </a:spcAft>
              <a:defRPr sz="3600">
                <a:solidFill>
                  <a:schemeClr val="accent2">
                    <a:lumMod val="75000"/>
                  </a:schemeClr>
                </a:solidFill>
                <a:latin typeface="+mj-lt"/>
                <a:ea typeface="+mj-ea"/>
                <a:cs typeface="+mj-cs"/>
              </a:defRPr>
            </a:lvl1pPr>
            <a:lvl2pPr algn="l" rtl="0" eaLnBrk="1" fontAlgn="base" hangingPunct="1">
              <a:spcBef>
                <a:spcPct val="0"/>
              </a:spcBef>
              <a:spcAft>
                <a:spcPct val="0"/>
              </a:spcAft>
              <a:defRPr sz="3600">
                <a:solidFill>
                  <a:schemeClr val="tx1"/>
                </a:solidFill>
                <a:latin typeface="Impact" pitchFamily="34" charset="0"/>
              </a:defRPr>
            </a:lvl2pPr>
            <a:lvl3pPr algn="l" rtl="0" eaLnBrk="1" fontAlgn="base" hangingPunct="1">
              <a:spcBef>
                <a:spcPct val="0"/>
              </a:spcBef>
              <a:spcAft>
                <a:spcPct val="0"/>
              </a:spcAft>
              <a:defRPr sz="3600">
                <a:solidFill>
                  <a:schemeClr val="tx1"/>
                </a:solidFill>
                <a:latin typeface="Impact" pitchFamily="34" charset="0"/>
              </a:defRPr>
            </a:lvl3pPr>
            <a:lvl4pPr algn="l" rtl="0" eaLnBrk="1" fontAlgn="base" hangingPunct="1">
              <a:spcBef>
                <a:spcPct val="0"/>
              </a:spcBef>
              <a:spcAft>
                <a:spcPct val="0"/>
              </a:spcAft>
              <a:defRPr sz="3600">
                <a:solidFill>
                  <a:schemeClr val="tx1"/>
                </a:solidFill>
                <a:latin typeface="Impact" pitchFamily="34" charset="0"/>
              </a:defRPr>
            </a:lvl4pPr>
            <a:lvl5pPr algn="l" rtl="0" eaLnBrk="1" fontAlgn="base" hangingPunct="1">
              <a:spcBef>
                <a:spcPct val="0"/>
              </a:spcBef>
              <a:spcAft>
                <a:spcPct val="0"/>
              </a:spcAft>
              <a:defRPr sz="3600">
                <a:solidFill>
                  <a:schemeClr val="tx1"/>
                </a:solidFill>
                <a:latin typeface="Impact" pitchFamily="34" charset="0"/>
              </a:defRPr>
            </a:lvl5pPr>
            <a:lvl6pPr marL="457200" algn="l" rtl="0" eaLnBrk="1" fontAlgn="base" hangingPunct="1">
              <a:spcBef>
                <a:spcPct val="0"/>
              </a:spcBef>
              <a:spcAft>
                <a:spcPct val="0"/>
              </a:spcAft>
              <a:defRPr sz="3600">
                <a:solidFill>
                  <a:schemeClr val="tx1"/>
                </a:solidFill>
                <a:latin typeface="Impact" pitchFamily="34" charset="0"/>
              </a:defRPr>
            </a:lvl6pPr>
            <a:lvl7pPr marL="914400" algn="l" rtl="0" eaLnBrk="1" fontAlgn="base" hangingPunct="1">
              <a:spcBef>
                <a:spcPct val="0"/>
              </a:spcBef>
              <a:spcAft>
                <a:spcPct val="0"/>
              </a:spcAft>
              <a:defRPr sz="3600">
                <a:solidFill>
                  <a:schemeClr val="tx1"/>
                </a:solidFill>
                <a:latin typeface="Impact" pitchFamily="34" charset="0"/>
              </a:defRPr>
            </a:lvl7pPr>
            <a:lvl8pPr marL="1371600" algn="l" rtl="0" eaLnBrk="1" fontAlgn="base" hangingPunct="1">
              <a:spcBef>
                <a:spcPct val="0"/>
              </a:spcBef>
              <a:spcAft>
                <a:spcPct val="0"/>
              </a:spcAft>
              <a:defRPr sz="3600">
                <a:solidFill>
                  <a:schemeClr val="tx1"/>
                </a:solidFill>
                <a:latin typeface="Impact" pitchFamily="34" charset="0"/>
              </a:defRPr>
            </a:lvl8pPr>
            <a:lvl9pPr marL="1828800" algn="l" rtl="0" eaLnBrk="1" fontAlgn="base" hangingPunct="1">
              <a:spcBef>
                <a:spcPct val="0"/>
              </a:spcBef>
              <a:spcAft>
                <a:spcPct val="0"/>
              </a:spcAft>
              <a:defRPr sz="3600">
                <a:solidFill>
                  <a:schemeClr val="tx1"/>
                </a:solidFill>
                <a:latin typeface="Impact" pitchFamily="34" charset="0"/>
              </a:defRPr>
            </a:lvl9pPr>
          </a:lstStyle>
          <a:p>
            <a:r>
              <a:rPr lang="en-GB" sz="2400" b="1" kern="0" dirty="0" smtClean="0">
                <a:latin typeface="+mn-lt"/>
              </a:rPr>
              <a:t>Read the passage and attempt the tasks which follow:</a:t>
            </a:r>
            <a:endParaRPr lang="en-GB" sz="2400" b="1" dirty="0">
              <a:latin typeface="+mn-lt"/>
            </a:endParaRPr>
          </a:p>
          <a:p>
            <a:endParaRPr lang="en-GB" sz="2400" dirty="0"/>
          </a:p>
        </p:txBody>
      </p:sp>
      <p:sp>
        <p:nvSpPr>
          <p:cNvPr id="19" name="Rectangle 5"/>
          <p:cNvSpPr txBox="1">
            <a:spLocks noChangeArrowheads="1"/>
          </p:cNvSpPr>
          <p:nvPr/>
        </p:nvSpPr>
        <p:spPr>
          <a:xfrm>
            <a:off x="1957133" y="1556792"/>
            <a:ext cx="5400600" cy="3168352"/>
          </a:xfrm>
          <a:prstGeom prst="rect">
            <a:avLst/>
          </a:prstGeom>
        </p:spPr>
        <p:txBody>
          <a:bodyPr/>
          <a:lstStyle>
            <a:lvl1pPr marL="342900" indent="-342900" algn="l" rtl="0" eaLnBrk="1" fontAlgn="base" hangingPunct="1">
              <a:spcBef>
                <a:spcPct val="20000"/>
              </a:spcBef>
              <a:spcAft>
                <a:spcPct val="0"/>
              </a:spcAft>
              <a:buSzPct val="200000"/>
              <a:defRPr sz="2400" b="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SzPct val="200000"/>
              <a:defRPr sz="2000" b="1">
                <a:solidFill>
                  <a:schemeClr val="accent2">
                    <a:lumMod val="75000"/>
                  </a:schemeClr>
                </a:solidFill>
                <a:latin typeface="+mn-lt"/>
              </a:defRPr>
            </a:lvl2pPr>
            <a:lvl3pPr marL="1143000" indent="-228600" algn="l" rtl="0" eaLnBrk="1" fontAlgn="base" hangingPunct="1">
              <a:spcBef>
                <a:spcPct val="20000"/>
              </a:spcBef>
              <a:spcAft>
                <a:spcPct val="0"/>
              </a:spcAft>
              <a:buSzPct val="200000"/>
              <a:defRPr b="1">
                <a:solidFill>
                  <a:schemeClr val="accent2">
                    <a:lumMod val="75000"/>
                  </a:schemeClr>
                </a:solidFill>
                <a:latin typeface="+mn-lt"/>
              </a:defRPr>
            </a:lvl3pPr>
            <a:lvl4pPr marL="1600200" indent="-228600" algn="l" rtl="0" eaLnBrk="1" fontAlgn="base" hangingPunct="1">
              <a:spcBef>
                <a:spcPct val="20000"/>
              </a:spcBef>
              <a:spcAft>
                <a:spcPct val="0"/>
              </a:spcAft>
              <a:buSzPct val="200000"/>
              <a:defRPr sz="1600" b="1">
                <a:solidFill>
                  <a:schemeClr val="accent2">
                    <a:lumMod val="75000"/>
                  </a:schemeClr>
                </a:solidFill>
                <a:latin typeface="+mn-lt"/>
              </a:defRPr>
            </a:lvl4pPr>
            <a:lvl5pPr marL="2057400" indent="-228600" algn="l" rtl="0" eaLnBrk="1" fontAlgn="base" hangingPunct="1">
              <a:spcBef>
                <a:spcPct val="20000"/>
              </a:spcBef>
              <a:spcAft>
                <a:spcPct val="0"/>
              </a:spcAft>
              <a:buSzPct val="200000"/>
              <a:defRPr sz="1600" b="1">
                <a:solidFill>
                  <a:schemeClr val="accent2">
                    <a:lumMod val="75000"/>
                  </a:schemeClr>
                </a:solidFill>
                <a:latin typeface="+mn-lt"/>
              </a:defRPr>
            </a:lvl5pPr>
            <a:lvl6pPr marL="2514600" indent="-228600" algn="l" rtl="0" eaLnBrk="1" fontAlgn="base" hangingPunct="1">
              <a:spcBef>
                <a:spcPct val="20000"/>
              </a:spcBef>
              <a:spcAft>
                <a:spcPct val="0"/>
              </a:spcAft>
              <a:buSzPct val="200000"/>
              <a:defRPr sz="1600" b="1">
                <a:solidFill>
                  <a:schemeClr val="tx1"/>
                </a:solidFill>
                <a:latin typeface="+mn-lt"/>
              </a:defRPr>
            </a:lvl6pPr>
            <a:lvl7pPr marL="2971800" indent="-228600" algn="l" rtl="0" eaLnBrk="1" fontAlgn="base" hangingPunct="1">
              <a:spcBef>
                <a:spcPct val="20000"/>
              </a:spcBef>
              <a:spcAft>
                <a:spcPct val="0"/>
              </a:spcAft>
              <a:buSzPct val="200000"/>
              <a:defRPr sz="1600" b="1">
                <a:solidFill>
                  <a:schemeClr val="tx1"/>
                </a:solidFill>
                <a:latin typeface="+mn-lt"/>
              </a:defRPr>
            </a:lvl7pPr>
            <a:lvl8pPr marL="3429000" indent="-228600" algn="l" rtl="0" eaLnBrk="1" fontAlgn="base" hangingPunct="1">
              <a:spcBef>
                <a:spcPct val="20000"/>
              </a:spcBef>
              <a:spcAft>
                <a:spcPct val="0"/>
              </a:spcAft>
              <a:buSzPct val="200000"/>
              <a:defRPr sz="1600" b="1">
                <a:solidFill>
                  <a:schemeClr val="tx1"/>
                </a:solidFill>
                <a:latin typeface="+mn-lt"/>
              </a:defRPr>
            </a:lvl8pPr>
            <a:lvl9pPr marL="3886200" indent="-228600" algn="l" rtl="0" eaLnBrk="1" fontAlgn="base" hangingPunct="1">
              <a:spcBef>
                <a:spcPct val="20000"/>
              </a:spcBef>
              <a:spcAft>
                <a:spcPct val="0"/>
              </a:spcAft>
              <a:buSzPct val="200000"/>
              <a:defRPr sz="1600" b="1">
                <a:solidFill>
                  <a:schemeClr val="tx1"/>
                </a:solidFill>
                <a:latin typeface="+mn-lt"/>
              </a:defRPr>
            </a:lvl9pPr>
          </a:lstStyle>
          <a:p>
            <a:r>
              <a:rPr lang="en-GB" sz="1400" dirty="0"/>
              <a:t>As George left the house the night air felt like icicles upon his pale face.  He noticed his bus just ahead of him but realised he would have to run like the wind to catch it.  Noting that this would heat him up he galloped like a horse and reached the bus just as it was pulling away from the stop.</a:t>
            </a:r>
          </a:p>
          <a:p>
            <a:r>
              <a:rPr lang="en-GB" sz="1400" dirty="0"/>
              <a:t>	“He’s just like my dad!” exclaimed George about the bus driver.</a:t>
            </a:r>
          </a:p>
          <a:p>
            <a:r>
              <a:rPr lang="en-GB" sz="1400" dirty="0"/>
              <a:t> </a:t>
            </a:r>
          </a:p>
          <a:p>
            <a:r>
              <a:rPr lang="en-GB" sz="1400" dirty="0"/>
              <a:t>He set off home with his face tripping him.  By the time he reached his gate his hands were as cold as ice.</a:t>
            </a:r>
          </a:p>
          <a:p>
            <a:r>
              <a:rPr lang="en-GB" sz="1400" dirty="0"/>
              <a:t>	“What a dreadful evening it has been!” muttered George as he slammed the gate shut behind him.</a:t>
            </a:r>
          </a:p>
        </p:txBody>
      </p:sp>
    </p:spTree>
    <p:extLst>
      <p:ext uri="{BB962C8B-B14F-4D97-AF65-F5344CB8AC3E}">
        <p14:creationId xmlns:p14="http://schemas.microsoft.com/office/powerpoint/2010/main" val="25818794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9">
                                            <p:txEl>
                                              <p:pRg st="0" end="0"/>
                                            </p:txEl>
                                          </p:spTgt>
                                        </p:tgtEl>
                                        <p:attrNameLst>
                                          <p:attrName>style.visibility</p:attrName>
                                        </p:attrNameLst>
                                      </p:cBhvr>
                                      <p:to>
                                        <p:strVal val="visible"/>
                                      </p:to>
                                    </p:set>
                                    <p:animEffect transition="in" filter="fade">
                                      <p:cBhvr>
                                        <p:cTn id="25" dur="1000"/>
                                        <p:tgtEl>
                                          <p:spTgt spid="19">
                                            <p:txEl>
                                              <p:pRg st="0" end="0"/>
                                            </p:txEl>
                                          </p:spTgt>
                                        </p:tgtEl>
                                      </p:cBhvr>
                                    </p:animEffect>
                                    <p:anim calcmode="lin" valueType="num">
                                      <p:cBhvr>
                                        <p:cTn id="26"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9">
                                            <p:txEl>
                                              <p:pRg st="1" end="1"/>
                                            </p:txEl>
                                          </p:spTgt>
                                        </p:tgtEl>
                                        <p:attrNameLst>
                                          <p:attrName>style.visibility</p:attrName>
                                        </p:attrNameLst>
                                      </p:cBhvr>
                                      <p:to>
                                        <p:strVal val="visible"/>
                                      </p:to>
                                    </p:set>
                                    <p:animEffect transition="in" filter="fade">
                                      <p:cBhvr>
                                        <p:cTn id="32" dur="1000"/>
                                        <p:tgtEl>
                                          <p:spTgt spid="19">
                                            <p:txEl>
                                              <p:pRg st="1" end="1"/>
                                            </p:txEl>
                                          </p:spTgt>
                                        </p:tgtEl>
                                      </p:cBhvr>
                                    </p:animEffect>
                                    <p:anim calcmode="lin" valueType="num">
                                      <p:cBhvr>
                                        <p:cTn id="33"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9">
                                            <p:txEl>
                                              <p:pRg st="2" end="2"/>
                                            </p:txEl>
                                          </p:spTgt>
                                        </p:tgtEl>
                                        <p:attrNameLst>
                                          <p:attrName>style.visibility</p:attrName>
                                        </p:attrNameLst>
                                      </p:cBhvr>
                                      <p:to>
                                        <p:strVal val="visible"/>
                                      </p:to>
                                    </p:set>
                                    <p:animEffect transition="in" filter="fade">
                                      <p:cBhvr>
                                        <p:cTn id="39" dur="1000"/>
                                        <p:tgtEl>
                                          <p:spTgt spid="19">
                                            <p:txEl>
                                              <p:pRg st="2" end="2"/>
                                            </p:txEl>
                                          </p:spTgt>
                                        </p:tgtEl>
                                      </p:cBhvr>
                                    </p:animEffect>
                                    <p:anim calcmode="lin" valueType="num">
                                      <p:cBhvr>
                                        <p:cTn id="40"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9">
                                            <p:txEl>
                                              <p:pRg st="3" end="3"/>
                                            </p:txEl>
                                          </p:spTgt>
                                        </p:tgtEl>
                                        <p:attrNameLst>
                                          <p:attrName>style.visibility</p:attrName>
                                        </p:attrNameLst>
                                      </p:cBhvr>
                                      <p:to>
                                        <p:strVal val="visible"/>
                                      </p:to>
                                    </p:set>
                                    <p:animEffect transition="in" filter="fade">
                                      <p:cBhvr>
                                        <p:cTn id="46" dur="1000"/>
                                        <p:tgtEl>
                                          <p:spTgt spid="19">
                                            <p:txEl>
                                              <p:pRg st="3" end="3"/>
                                            </p:txEl>
                                          </p:spTgt>
                                        </p:tgtEl>
                                      </p:cBhvr>
                                    </p:animEffect>
                                    <p:anim calcmode="lin" valueType="num">
                                      <p:cBhvr>
                                        <p:cTn id="47" dur="1000" fill="hold"/>
                                        <p:tgtEl>
                                          <p:spTgt spid="19">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9">
                                            <p:txEl>
                                              <p:pRg st="4" end="4"/>
                                            </p:txEl>
                                          </p:spTgt>
                                        </p:tgtEl>
                                        <p:attrNameLst>
                                          <p:attrName>style.visibility</p:attrName>
                                        </p:attrNameLst>
                                      </p:cBhvr>
                                      <p:to>
                                        <p:strVal val="visible"/>
                                      </p:to>
                                    </p:set>
                                    <p:animEffect transition="in" filter="fade">
                                      <p:cBhvr>
                                        <p:cTn id="53" dur="1000"/>
                                        <p:tgtEl>
                                          <p:spTgt spid="19">
                                            <p:txEl>
                                              <p:pRg st="4" end="4"/>
                                            </p:txEl>
                                          </p:spTgt>
                                        </p:tgtEl>
                                      </p:cBhvr>
                                    </p:animEffect>
                                    <p:anim calcmode="lin" valueType="num">
                                      <p:cBhvr>
                                        <p:cTn id="54" dur="10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9" grpId="0" build="p"/>
    </p:bldLst>
  </p:timing>
</p:sld>
</file>

<file path=ppt/theme/theme1.xml><?xml version="1.0" encoding="utf-8"?>
<a:theme xmlns:a="http://schemas.openxmlformats.org/drawingml/2006/main" name="school_suppli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business_flight">
      <a:majorFont>
        <a:latin typeface="Impact"/>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usiness_fl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_fligh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_fligh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_fligh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_fligh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_fligh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_fligh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_fligh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_fligh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_fligh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_fligh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_fligh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53EDB37-A03C-4599-A6CE-A67D89982D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School supplies design slides</Template>
  <TotalTime>1601</TotalTime>
  <Words>1199</Words>
  <Application>Microsoft Office PowerPoint</Application>
  <PresentationFormat>On-screen Show (4:3)</PresentationFormat>
  <Paragraphs>227</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20th Century Font</vt:lpstr>
      <vt:lpstr>Arial</vt:lpstr>
      <vt:lpstr>Arial Black</vt:lpstr>
      <vt:lpstr>Comic Sans MS</vt:lpstr>
      <vt:lpstr>Impact</vt:lpstr>
      <vt:lpstr>Tahoma</vt:lpstr>
      <vt:lpstr>Times New Roman</vt:lpstr>
      <vt:lpstr>school_supplies</vt:lpstr>
      <vt:lpstr>Figures of Speech</vt:lpstr>
      <vt:lpstr>Similes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Metaphors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 Lanarkshire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 COMMAS</dc:title>
  <dc:creator>Stacey Barr</dc:creator>
  <cp:keywords/>
  <cp:lastModifiedBy>SAMMY</cp:lastModifiedBy>
  <cp:revision>58</cp:revision>
  <dcterms:created xsi:type="dcterms:W3CDTF">2014-10-01T15:15:08Z</dcterms:created>
  <dcterms:modified xsi:type="dcterms:W3CDTF">2020-04-02T08:03:13Z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TC103368129990</vt:lpwstr>
  </property>
</Properties>
</file>