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2" r:id="rId23"/>
    <p:sldId id="277" r:id="rId24"/>
    <p:sldId id="278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84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300" r:id="rId45"/>
    <p:sldId id="301" r:id="rId46"/>
    <p:sldId id="302" r:id="rId47"/>
    <p:sldId id="303" r:id="rId48"/>
    <p:sldId id="304" r:id="rId49"/>
    <p:sldId id="298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3" r:id="rId58"/>
    <p:sldId id="314" r:id="rId59"/>
    <p:sldId id="315" r:id="rId60"/>
    <p:sldId id="316" r:id="rId61"/>
    <p:sldId id="312" r:id="rId62"/>
    <p:sldId id="317" r:id="rId63"/>
    <p:sldId id="318" r:id="rId64"/>
    <p:sldId id="319" r:id="rId65"/>
    <p:sldId id="320" r:id="rId66"/>
    <p:sldId id="321" r:id="rId67"/>
    <p:sldId id="322" r:id="rId68"/>
    <p:sldId id="324" r:id="rId69"/>
    <p:sldId id="328" r:id="rId70"/>
    <p:sldId id="325" r:id="rId71"/>
    <p:sldId id="326" r:id="rId72"/>
    <p:sldId id="329" r:id="rId73"/>
    <p:sldId id="327" r:id="rId74"/>
    <p:sldId id="323" r:id="rId75"/>
    <p:sldId id="330" r:id="rId76"/>
    <p:sldId id="331" r:id="rId77"/>
    <p:sldId id="332" r:id="rId78"/>
    <p:sldId id="333" r:id="rId79"/>
    <p:sldId id="335" r:id="rId80"/>
    <p:sldId id="336" r:id="rId81"/>
    <p:sldId id="337" r:id="rId82"/>
    <p:sldId id="339" r:id="rId83"/>
    <p:sldId id="340" r:id="rId84"/>
    <p:sldId id="341" r:id="rId85"/>
    <p:sldId id="342" r:id="rId86"/>
    <p:sldId id="343" r:id="rId87"/>
    <p:sldId id="338" r:id="rId88"/>
    <p:sldId id="344" r:id="rId89"/>
    <p:sldId id="345" r:id="rId90"/>
    <p:sldId id="346" r:id="rId91"/>
    <p:sldId id="347" r:id="rId92"/>
    <p:sldId id="348" r:id="rId93"/>
    <p:sldId id="349" r:id="rId94"/>
    <p:sldId id="351" r:id="rId95"/>
    <p:sldId id="352" r:id="rId96"/>
    <p:sldId id="353" r:id="rId97"/>
    <p:sldId id="354" r:id="rId98"/>
    <p:sldId id="355" r:id="rId99"/>
    <p:sldId id="356" r:id="rId100"/>
    <p:sldId id="357" r:id="rId101"/>
    <p:sldId id="350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6" r:id="rId110"/>
    <p:sldId id="367" r:id="rId111"/>
    <p:sldId id="368" r:id="rId112"/>
    <p:sldId id="369" r:id="rId113"/>
    <p:sldId id="370" r:id="rId114"/>
    <p:sldId id="365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9" r:id="rId123"/>
    <p:sldId id="380" r:id="rId124"/>
    <p:sldId id="382" r:id="rId125"/>
    <p:sldId id="381" r:id="rId126"/>
    <p:sldId id="383" r:id="rId127"/>
    <p:sldId id="378" r:id="rId128"/>
    <p:sldId id="385" r:id="rId129"/>
    <p:sldId id="384" r:id="rId130"/>
    <p:sldId id="386" r:id="rId131"/>
    <p:sldId id="387" r:id="rId132"/>
    <p:sldId id="388" r:id="rId1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28" Type="http://schemas.openxmlformats.org/officeDocument/2006/relationships/slide" Target="slides/slide126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126" Type="http://schemas.openxmlformats.org/officeDocument/2006/relationships/slide" Target="slides/slide124.xml"/><Relationship Id="rId13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slide" Target="slides/slide114.xml"/><Relationship Id="rId124" Type="http://schemas.openxmlformats.org/officeDocument/2006/relationships/slide" Target="slides/slide122.xml"/><Relationship Id="rId129" Type="http://schemas.openxmlformats.org/officeDocument/2006/relationships/slide" Target="slides/slide127.xml"/><Relationship Id="rId13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30" Type="http://schemas.openxmlformats.org/officeDocument/2006/relationships/slide" Target="slides/slide128.xml"/><Relationship Id="rId13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slide" Target="slides/slide123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136" Type="http://schemas.openxmlformats.org/officeDocument/2006/relationships/theme" Target="theme/theme1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7CDF-E44D-42E9-AE11-33571607AC30}" type="datetimeFigureOut">
              <a:rPr lang="en-GB" smtClean="0"/>
              <a:t>26/03/2020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EB0A-FD53-4E3E-AB81-B9E4B2E7C2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26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7CDF-E44D-42E9-AE11-33571607AC30}" type="datetimeFigureOut">
              <a:rPr lang="en-GB" smtClean="0"/>
              <a:t>26/03/2020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EB0A-FD53-4E3E-AB81-B9E4B2E7C2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3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7CDF-E44D-42E9-AE11-33571607AC30}" type="datetimeFigureOut">
              <a:rPr lang="en-GB" smtClean="0"/>
              <a:t>26/03/2020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EB0A-FD53-4E3E-AB81-B9E4B2E7C2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591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625DB-5871-4743-842E-666AF19614A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91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EF2EB-7430-469A-AF97-8E938BA4D4E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586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41062-DC34-43BF-864C-5F6767A9663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06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73BC8-55B6-46FE-994C-8FAB1E631B2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19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9739A-6CE4-4A02-BAA1-9046871FADA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98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1D9FA-379C-497C-8D30-BEF42BE8E1C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450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F73F2-E3DE-46A2-809A-0757F96762A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37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EFD4F-970F-400D-9017-0A5FF6ECA0A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7CDF-E44D-42E9-AE11-33571607AC30}" type="datetimeFigureOut">
              <a:rPr lang="en-GB" smtClean="0"/>
              <a:t>26/03/2020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EB0A-FD53-4E3E-AB81-B9E4B2E7C2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861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2856-CF34-4427-A8D4-3F00E843ED8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761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38874-28BE-4055-A7A9-D26A098E829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651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71E7-8B19-4E6C-A51A-65402C0D837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420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79C24-CD1A-4776-BAE4-1AF46AB364D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8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7CDF-E44D-42E9-AE11-33571607AC30}" type="datetimeFigureOut">
              <a:rPr lang="en-GB" smtClean="0"/>
              <a:t>26/03/2020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EB0A-FD53-4E3E-AB81-B9E4B2E7C2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39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7CDF-E44D-42E9-AE11-33571607AC30}" type="datetimeFigureOut">
              <a:rPr lang="en-GB" smtClean="0"/>
              <a:t>26/03/2020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EB0A-FD53-4E3E-AB81-B9E4B2E7C2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80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7CDF-E44D-42E9-AE11-33571607AC30}" type="datetimeFigureOut">
              <a:rPr lang="en-GB" smtClean="0"/>
              <a:t>26/03/2020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EB0A-FD53-4E3E-AB81-B9E4B2E7C2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23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7CDF-E44D-42E9-AE11-33571607AC30}" type="datetimeFigureOut">
              <a:rPr lang="en-GB" smtClean="0"/>
              <a:t>26/03/2020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EB0A-FD53-4E3E-AB81-B9E4B2E7C2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08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7CDF-E44D-42E9-AE11-33571607AC30}" type="datetimeFigureOut">
              <a:rPr lang="en-GB" smtClean="0"/>
              <a:t>26/03/2020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EB0A-FD53-4E3E-AB81-B9E4B2E7C2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66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7CDF-E44D-42E9-AE11-33571607AC30}" type="datetimeFigureOut">
              <a:rPr lang="en-GB" smtClean="0"/>
              <a:t>26/03/2020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EB0A-FD53-4E3E-AB81-B9E4B2E7C2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37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7CDF-E44D-42E9-AE11-33571607AC30}" type="datetimeFigureOut">
              <a:rPr lang="en-GB" smtClean="0"/>
              <a:t>26/03/2020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EB0A-FD53-4E3E-AB81-B9E4B2E7C2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91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A7CDF-E44D-42E9-AE11-33571607AC30}" type="datetimeFigureOut">
              <a:rPr lang="en-GB" smtClean="0"/>
              <a:t>26/03/2020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FEB0A-FD53-4E3E-AB81-B9E4B2E7C2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79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D1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CE216D-4DCA-47AD-A54F-81BD810E1382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81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3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7350" y="2455070"/>
            <a:ext cx="5829300" cy="1102519"/>
          </a:xfrm>
        </p:spPr>
        <p:txBody>
          <a:bodyPr anchor="ctr"/>
          <a:lstStyle/>
          <a:p>
            <a:r>
              <a:rPr lang="en-US" altLang="en-US" sz="3300" u="sng" smtClean="0"/>
              <a:t>S3/N4 </a:t>
            </a:r>
            <a:br>
              <a:rPr lang="en-US" altLang="en-US" sz="3300" u="sng" smtClean="0"/>
            </a:br>
            <a:r>
              <a:rPr lang="en-US" altLang="en-US" sz="3300" u="sng" smtClean="0"/>
              <a:t>Reading </a:t>
            </a:r>
            <a:r>
              <a:rPr lang="en-US" altLang="en-US" sz="3300" u="sng" dirty="0" smtClean="0"/>
              <a:t>for Meaning Booklet</a:t>
            </a:r>
            <a:endParaRPr lang="en-GB" altLang="en-US" sz="3300" u="sng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71701" y="3615929"/>
            <a:ext cx="4800600" cy="685800"/>
          </a:xfrm>
        </p:spPr>
        <p:txBody>
          <a:bodyPr/>
          <a:lstStyle/>
          <a:p>
            <a:r>
              <a:rPr lang="en-US" altLang="en-US" sz="4050" b="1" dirty="0"/>
              <a:t>Answers</a:t>
            </a:r>
          </a:p>
          <a:p>
            <a:endParaRPr lang="en-GB" altLang="en-US" sz="2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857251"/>
            <a:ext cx="1535906" cy="153590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48" y="4360070"/>
            <a:ext cx="1535906" cy="15359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760" y="4360069"/>
            <a:ext cx="1335881" cy="13091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48" y="1083992"/>
            <a:ext cx="1335881" cy="130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The Store Detective II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294" y="2105025"/>
            <a:ext cx="3805238" cy="380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70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Surfing II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708" y="2092643"/>
            <a:ext cx="242441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6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44564054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To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protect from/to stop overcrowding.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38307720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Informal/chatty/slang.                   [1]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47018382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met surfers/addressed their concerns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paid for car park improvements     </a:t>
                      </a:r>
                      <a:r>
                        <a:rPr lang="en-GB" altLang="en-US" sz="2100" baseline="0" dirty="0" smtClean="0"/>
                        <a:t>[2]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22935331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“most of them are positive” [1]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53472552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“Boycott”    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25189454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 is excited but not really anxious.    </a:t>
                      </a:r>
                      <a:b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(6a)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51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(6b)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54354265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“eagerly anticipating”/”makes me feel proud”/”don’t think it’s going to be that bad”/”doesn’t anticipate a negative impact”/”it’ll generate business for us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55158672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Thurso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is far away/unknown/like another world.                                [1]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(7)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6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(8a)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93530448"/>
              </p:ext>
            </p:extLst>
          </p:nvPr>
        </p:nvGraphicFramePr>
        <p:xfrm>
          <a:off x="2557465" y="1456135"/>
          <a:ext cx="4699397" cy="2372904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Negative: Gloss of “live out of your bag a lot” e.g. few comforts/few belongings with you/never in one place for long.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Gloss of “long stints away from home” e.g. not at home for long periods of time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810361871"/>
              </p:ext>
            </p:extLst>
          </p:nvPr>
        </p:nvGraphicFramePr>
        <p:xfrm>
          <a:off x="2519365" y="4127900"/>
          <a:ext cx="4699397" cy="1732788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Positive: reference to seeing many/varied/new places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Gloss of “get some really good waves” e.g. good conditions/exciting surf/waves just right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(8b)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8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(9)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86044810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length of ride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difficulty of moves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how they connect it all together</a:t>
                      </a:r>
                      <a:r>
                        <a:rPr lang="en-GB" altLang="en-US" sz="2100" baseline="0" dirty="0" smtClean="0"/>
                        <a:t>     </a:t>
                      </a:r>
                      <a:r>
                        <a:rPr lang="en-GB" altLang="en-US" sz="2100" dirty="0" smtClean="0"/>
                        <a:t>[3]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263171044"/>
              </p:ext>
            </p:extLst>
          </p:nvPr>
        </p:nvGraphicFramePr>
        <p:xfrm>
          <a:off x="2580325" y="3810908"/>
          <a:ext cx="4699397" cy="2692908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inform the reader about a surfing competition in Scotland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Reference to information in the passage e.g. lots of facts about surfing/life of a surfer/the competition scoring system</a:t>
                      </a:r>
                      <a:b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Thurso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as a surfing location/the WQS and WCT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371525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(10)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0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The Application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09815"/>
            <a:ext cx="191452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08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07390270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He had time because he was unemployed</a:t>
                      </a:r>
                      <a:r>
                        <a:rPr lang="en-GB" altLang="en-US" sz="2100" baseline="0" dirty="0" smtClean="0"/>
                        <a:t> and therefore did not have a job to go to in the morning.</a:t>
                      </a:r>
                      <a:endParaRPr lang="en-GB" altLang="en-US" sz="2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14825586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Whirl/Swish/Slamming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76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(3a)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31163740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Perched has</a:t>
                      </a:r>
                      <a:r>
                        <a:rPr lang="en-GB" altLang="en-US" sz="2100" baseline="0" dirty="0" smtClean="0"/>
                        <a:t> connotations of balancing or hovering to suggest that she</a:t>
                      </a:r>
                      <a:r>
                        <a:rPr lang="en-GB" altLang="en-US" sz="2100" dirty="0" smtClean="0"/>
                        <a:t> is</a:t>
                      </a:r>
                      <a:r>
                        <a:rPr lang="en-GB" altLang="en-US" sz="2100" baseline="0" dirty="0" smtClean="0"/>
                        <a:t> high up/</a:t>
                      </a:r>
                      <a:r>
                        <a:rPr lang="en-GB" altLang="en-US" sz="2100" dirty="0" smtClean="0"/>
                        <a:t>seated on the edge because she is young/small.</a:t>
                      </a:r>
                      <a:r>
                        <a:rPr lang="en-GB" altLang="en-US" sz="2100" baseline="0" dirty="0" smtClean="0"/>
                        <a:t>           [2]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94796780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 was blowing on each spoonful making a show of it as if she had been taught to do so.                             [2]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(3b)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8411" y="1659620"/>
            <a:ext cx="4038600" cy="3394472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(1)</a:t>
            </a:r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r>
              <a:rPr lang="en-GB" altLang="en-US" sz="2100" dirty="0"/>
              <a:t>(</a:t>
            </a:r>
            <a:r>
              <a:rPr lang="en-GB" altLang="en-US" sz="2100" dirty="0" smtClean="0"/>
              <a:t>2)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59375408"/>
              </p:ext>
            </p:extLst>
          </p:nvPr>
        </p:nvGraphicFramePr>
        <p:xfrm>
          <a:off x="2481265" y="3890964"/>
          <a:ext cx="4841080" cy="2372904"/>
        </p:xfrm>
        <a:graphic>
          <a:graphicData uri="http://schemas.openxmlformats.org/drawingml/2006/table">
            <a:tbl>
              <a:tblPr/>
              <a:tblGrid>
                <a:gridCol w="4841080"/>
              </a:tblGrid>
              <a:tr h="1675209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Surprised – you don’t expect a shoplifter to want to be arrested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Intrigued – you want to know why she said “before I do anything worse”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Not Surprised –the woman has already shown signs of odd behaviour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Sympathetic – she looked upset/ distressed</a:t>
                      </a:r>
                      <a:r>
                        <a:rPr lang="en-GB" altLang="en-US" sz="2100" baseline="0" dirty="0" smtClean="0"/>
                        <a:t>                                          [2]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45" name="Group 2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7561325"/>
              </p:ext>
            </p:extLst>
          </p:nvPr>
        </p:nvGraphicFramePr>
        <p:xfrm>
          <a:off x="2478485" y="1686523"/>
          <a:ext cx="4699397" cy="1796653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796653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Because you find out that he had guessed correctly</a:t>
                      </a:r>
                      <a:r>
                        <a:rPr lang="en-GB" altLang="en-US" sz="2100" baseline="0" dirty="0" smtClean="0"/>
                        <a:t> a</a:t>
                      </a:r>
                      <a:r>
                        <a:rPr lang="en-GB" altLang="en-US" sz="2100" dirty="0" smtClean="0"/>
                        <a:t>bout the seed packets.                                        [2]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102040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(4)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42618701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The man was interested/intended to apply/had been out of work for a year like the man in the advert/was attracted by the rewards.</a:t>
                      </a:r>
                      <a:r>
                        <a:rPr lang="en-GB" altLang="en-US" sz="2100" baseline="0" dirty="0" smtClean="0"/>
                        <a:t>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082929"/>
              </p:ext>
            </p:extLst>
          </p:nvPr>
        </p:nvGraphicFramePr>
        <p:xfrm>
          <a:off x="2592517" y="3542684"/>
          <a:ext cx="4699397" cy="294894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 enjoyed encouraging his daughter to talk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lively conversation they had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Listening to her talk/chatter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688164" y="3520182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</a:t>
            </a:r>
            <a:r>
              <a:rPr lang="en-GB" altLang="en-US" sz="2100" dirty="0">
                <a:solidFill>
                  <a:srgbClr val="000000"/>
                </a:solidFill>
              </a:rPr>
              <a:t>5</a:t>
            </a:r>
            <a:r>
              <a:rPr lang="en-GB" altLang="en-US" sz="2100" dirty="0" smtClean="0">
                <a:solidFill>
                  <a:srgbClr val="000000"/>
                </a:solidFill>
              </a:rPr>
              <a:t>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0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</a:t>
            </a:r>
            <a:r>
              <a:rPr lang="en-GB" altLang="en-US" sz="2100" dirty="0"/>
              <a:t>6</a:t>
            </a:r>
            <a:r>
              <a:rPr lang="en-GB" altLang="en-US" sz="2100" dirty="0" smtClean="0"/>
              <a:t>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86948904"/>
              </p:ext>
            </p:extLst>
          </p:nvPr>
        </p:nvGraphicFramePr>
        <p:xfrm>
          <a:off x="2557465" y="1456135"/>
          <a:ext cx="4699397" cy="1796832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Paragraph Four – To elaborate on an idea.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GB" altLang="en-US" sz="2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Paragraph Five – To introduce an explanation</a:t>
                      </a:r>
                      <a:r>
                        <a:rPr lang="en-GB" altLang="en-US" sz="2100" baseline="0" dirty="0" smtClean="0"/>
                        <a:t>.                                     [2]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93124249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Gushed/fretted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Urgent/commanded                         [2]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(7)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2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(8)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84799304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Uses personification</a:t>
                      </a:r>
                      <a:r>
                        <a:rPr lang="en-GB" altLang="en-US" sz="2100" baseline="0" dirty="0" smtClean="0"/>
                        <a:t> by </a:t>
                      </a:r>
                      <a:r>
                        <a:rPr lang="en-GB" altLang="en-US" sz="2100" dirty="0" smtClean="0"/>
                        <a:t>describing the girl’s face as “prey”,</a:t>
                      </a:r>
                      <a:r>
                        <a:rPr lang="en-GB" altLang="en-US" sz="2100" baseline="0" dirty="0" smtClean="0"/>
                        <a:t> a</a:t>
                      </a:r>
                      <a:r>
                        <a:rPr lang="en-GB" altLang="en-US" sz="2100" dirty="0" smtClean="0"/>
                        <a:t>s if the air is attacking her.</a:t>
                      </a:r>
                      <a:r>
                        <a:rPr lang="en-GB" altLang="en-US" sz="2100" baseline="0" dirty="0" smtClean="0"/>
                        <a:t>                                   [2]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72386057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They do it/repeat it/go through the same process every time/every 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father values it as a ceremony  [2]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(9)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99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The Application II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09815"/>
            <a:ext cx="191452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(1a)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57399542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It was organised/business-like/word processes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76091162"/>
              </p:ext>
            </p:extLst>
          </p:nvPr>
        </p:nvGraphicFramePr>
        <p:xfrm>
          <a:off x="2519365" y="4127900"/>
          <a:ext cx="4699397" cy="2052828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Information about school education and appropriate reason (e.g. lots of experience since then)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Requests for reference and appropriate reason (e.g. they’re not likely to say anything bad)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(1b)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(2)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38159689"/>
              </p:ext>
            </p:extLst>
          </p:nvPr>
        </p:nvGraphicFramePr>
        <p:xfrm>
          <a:off x="2520889" y="1027351"/>
          <a:ext cx="4699397" cy="2564928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He realised that he’d folded the contents wrongly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GB" altLang="en-US" sz="2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GB" altLang="en-US" sz="2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He’d folded the contents wrongly and wanted to change it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25175369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word ‘gingerly’ is placed at the beginning of the sentence to emphasise that he opened the letter carefully.                                           [2]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(3)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(4)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76517333"/>
              </p:ext>
            </p:extLst>
          </p:nvPr>
        </p:nvGraphicFramePr>
        <p:xfrm>
          <a:off x="2520889" y="102735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“briskly types”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GB" altLang="en-US" sz="2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“laborious/two fingered”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72621660"/>
              </p:ext>
            </p:extLst>
          </p:nvPr>
        </p:nvGraphicFramePr>
        <p:xfrm>
          <a:off x="2519365" y="4127900"/>
          <a:ext cx="4699397" cy="2436876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It was a busy place/had a working atmosphere which made it seem a better/luckier place to post it.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Also accept a negative response based on the idea that the one in his street was unlucky.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(5)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5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(6)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23339954"/>
              </p:ext>
            </p:extLst>
          </p:nvPr>
        </p:nvGraphicFramePr>
        <p:xfrm>
          <a:off x="2520889" y="102735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There were so many (others) that his would be lost/had no hope.</a:t>
                      </a:r>
                      <a:r>
                        <a:rPr lang="en-GB" altLang="en-US" sz="2100" baseline="0" dirty="0" smtClean="0"/>
                        <a:t>            </a:t>
                      </a:r>
                      <a:r>
                        <a:rPr lang="en-GB" altLang="en-US" sz="2100" dirty="0" smtClean="0"/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206109242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Demonstrates the he felt left out/excluded. That “face in a crowd” = anonymity/one of many/lost/unimportant </a:t>
                      </a:r>
                      <a:r>
                        <a:rPr kumimoji="0" lang="en-GB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etc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(7)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6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(8a)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70105915"/>
              </p:ext>
            </p:extLst>
          </p:nvPr>
        </p:nvGraphicFramePr>
        <p:xfrm>
          <a:off x="2520889" y="102735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He keeps out of sight of her friends/plays with her/makes her laugh/talks to her/asks about her morning.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639395246"/>
              </p:ext>
            </p:extLst>
          </p:nvPr>
        </p:nvGraphicFramePr>
        <p:xfrm>
          <a:off x="2519365" y="4127900"/>
          <a:ext cx="4699397" cy="230886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Examples include: at breakfast – asking her if it’s all right/enjoying or encouraging her chatter/checking she’s wrapped up properly/ensuring she’s with friends at school (before he leaves)/the idea that without her he wouldn’t have the will to keep trying.[2]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(8b)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68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(9)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47848243"/>
              </p:ext>
            </p:extLst>
          </p:nvPr>
        </p:nvGraphicFramePr>
        <p:xfrm>
          <a:off x="2520889" y="1027351"/>
          <a:ext cx="4699397" cy="4037112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Hope/optimism – the man keeps on trying/shows a professional approach to applying for jobs/is spurred on by his daughter etc.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GB" altLang="en-US" sz="2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Despair, pessimism – he’s been out of work for a year/no luck with applications so far/feels the application process is just “wee games”/thinks he’s got a little chance as winning a raffle or the pools/feels really left out etc.                              [3]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1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19070721"/>
              </p:ext>
            </p:extLst>
          </p:nvPr>
        </p:nvGraphicFramePr>
        <p:xfrm>
          <a:off x="2557465" y="1456135"/>
          <a:ext cx="4699397" cy="2116872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He wondered if people would think they were a couple shopping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He avoided going through the office area/went up the back stairs so she would not be seen /embarrassed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551978531"/>
              </p:ext>
            </p:extLst>
          </p:nvPr>
        </p:nvGraphicFramePr>
        <p:xfrm>
          <a:off x="2519365" y="4127900"/>
          <a:ext cx="4699397" cy="2116836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Very small table/only one chair/ which is an upright one/ the window is barred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(like a cell – possibly dark) / the only outlook is the fire escape / wall-mounted telephone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608535" y="4093371"/>
            <a:ext cx="6477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5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Sherlock Holmes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3" y="2459856"/>
            <a:ext cx="43815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9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(1a)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70315786"/>
              </p:ext>
            </p:extLst>
          </p:nvPr>
        </p:nvGraphicFramePr>
        <p:xfrm>
          <a:off x="2520889" y="102735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Mr Holmes was engrossed in dialogue</a:t>
                      </a:r>
                      <a:r>
                        <a:rPr lang="en-GB" altLang="en-US" sz="2100" baseline="0" dirty="0" smtClean="0"/>
                        <a:t> with a client who had come to see him.                                               </a:t>
                      </a:r>
                      <a:r>
                        <a:rPr lang="en-GB" altLang="en-US" sz="2100" dirty="0" smtClean="0"/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01506069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man was round/large/old/aged/had intricate facial features.                              [2]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(1b)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8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(2)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52503565"/>
              </p:ext>
            </p:extLst>
          </p:nvPr>
        </p:nvGraphicFramePr>
        <p:xfrm>
          <a:off x="2520889" y="102735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‘abruptly’ Mr Holmes</a:t>
                      </a:r>
                      <a:r>
                        <a:rPr lang="en-GB" altLang="en-US" sz="2100" baseline="0" dirty="0" smtClean="0"/>
                        <a:t> grabbed Doctor Watson quickly, rather sharply.      </a:t>
                      </a:r>
                      <a:r>
                        <a:rPr lang="en-GB" altLang="en-US" sz="2100" dirty="0" smtClean="0"/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753329319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Humdrum means boring, mundane, routine or dull, the words from the passage which help me are ‘conventions’ and ‘routine’.             [2]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(3)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9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(4)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30209233"/>
              </p:ext>
            </p:extLst>
          </p:nvPr>
        </p:nvGraphicFramePr>
        <p:xfrm>
          <a:off x="2492897" y="1120657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baseline="0" dirty="0" smtClean="0"/>
                        <a:t>‘to the best of my belief unique’ In Mr Holmes’ opinion that Mr Wilson case is exceptional/out of the ordinary.     </a:t>
                      </a:r>
                      <a:r>
                        <a:rPr lang="en-GB" altLang="en-US" sz="2100" dirty="0" smtClean="0"/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15803497"/>
              </p:ext>
            </p:extLst>
          </p:nvPr>
        </p:nvGraphicFramePr>
        <p:xfrm>
          <a:off x="2528695" y="4037897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Alliteration.                                   [1]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3866410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(5a)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9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 smtClean="0"/>
              <a:t>(5b)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88119338"/>
              </p:ext>
            </p:extLst>
          </p:nvPr>
        </p:nvGraphicFramePr>
        <p:xfrm>
          <a:off x="2520889" y="102735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It is effective</a:t>
                      </a:r>
                      <a:r>
                        <a:rPr lang="en-GB" altLang="en-US" sz="2100" baseline="0" dirty="0" smtClean="0"/>
                        <a:t> as it draws attention to Mr Wilson’s actions and exaggerates his stout physique.                        </a:t>
                      </a:r>
                      <a:r>
                        <a:rPr lang="en-GB" altLang="en-US" sz="2100" dirty="0" smtClean="0"/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673312859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 looked typically like a normal working man, he was overweight, he moved leisurely.                             [2]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 smtClean="0"/>
              <a:t>(7a)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21313527"/>
              </p:ext>
            </p:extLst>
          </p:nvPr>
        </p:nvGraphicFramePr>
        <p:xfrm>
          <a:off x="2520889" y="102735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‘blazing red’ word choice.</a:t>
                      </a:r>
                      <a:r>
                        <a:rPr lang="en-GB" altLang="en-US" sz="2100" baseline="0" dirty="0" smtClean="0"/>
                        <a:t>             </a:t>
                      </a:r>
                      <a:r>
                        <a:rPr lang="en-GB" altLang="en-US" sz="2100" dirty="0" smtClean="0"/>
                        <a:t>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745739637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‘blazing’ has connotations of intensity, like his hair was on fire.                  [2]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(7b)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Sherlock Holmes II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3" y="2459856"/>
            <a:ext cx="43815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(1a)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/>
          </p:nvPr>
        </p:nvGraphicFramePr>
        <p:xfrm>
          <a:off x="2520889" y="102735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An American by</a:t>
                      </a:r>
                      <a:r>
                        <a:rPr lang="en-GB" altLang="en-US" sz="2100" baseline="0" dirty="0" smtClean="0"/>
                        <a:t> the name of </a:t>
                      </a:r>
                      <a:r>
                        <a:rPr lang="en-GB" altLang="en-US" sz="2100" dirty="0" err="1" smtClean="0"/>
                        <a:t>Ezekiah</a:t>
                      </a:r>
                      <a:r>
                        <a:rPr lang="en-GB" altLang="en-US" sz="2100" dirty="0" smtClean="0"/>
                        <a:t> Hopkins who happened to be very</a:t>
                      </a:r>
                      <a:r>
                        <a:rPr lang="en-GB" altLang="en-US" sz="2100" baseline="0" dirty="0" smtClean="0"/>
                        <a:t> rich.                                                 </a:t>
                      </a:r>
                      <a:r>
                        <a:rPr lang="en-GB" altLang="en-US" sz="2100" dirty="0" smtClean="0"/>
                        <a:t>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/>
          </p:nvPr>
        </p:nvGraphicFramePr>
        <p:xfrm>
          <a:off x="2519365" y="4127900"/>
          <a:ext cx="4699397" cy="166878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founder happened to also be red-head. He set up the league in order to look after and accommodate other people with red hair by sharing his fortune.                                           [2]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(1b)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(3a)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15334992"/>
              </p:ext>
            </p:extLst>
          </p:nvPr>
        </p:nvGraphicFramePr>
        <p:xfrm>
          <a:off x="2520889" y="102735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Your</a:t>
                      </a:r>
                      <a:r>
                        <a:rPr lang="en-GB" altLang="en-US" sz="2100" baseline="0" dirty="0" smtClean="0"/>
                        <a:t> hair had to be a true, intense shade of red.                             </a:t>
                      </a:r>
                      <a:r>
                        <a:rPr lang="en-GB" altLang="en-US" sz="2100" dirty="0" smtClean="0"/>
                        <a:t>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76611616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Bright – suggest happy, lively, like the sun.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Blazing – suggests intensity, heat.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Fiery – suggest fierceness, heat. [2]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(3b)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(4)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36625544"/>
              </p:ext>
            </p:extLst>
          </p:nvPr>
        </p:nvGraphicFramePr>
        <p:xfrm>
          <a:off x="2520889" y="102735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Mr Wilson</a:t>
                      </a:r>
                      <a:r>
                        <a:rPr lang="en-GB" altLang="en-US" sz="2100" baseline="0" dirty="0" smtClean="0"/>
                        <a:t> thought he would have a good chance as his hair was a particularly fierce/intense shade of red that met the requirements.              </a:t>
                      </a:r>
                      <a:r>
                        <a:rPr lang="en-GB" altLang="en-US" sz="2100" dirty="0" smtClean="0"/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73145670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Personification ‘street was choked’ [1]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(5a)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56277034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He says “…it was just absent- mindedness.” /”You intended to pay for these.”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143191296"/>
              </p:ext>
            </p:extLst>
          </p:nvPr>
        </p:nvGraphicFramePr>
        <p:xfrm>
          <a:off x="2519365" y="4127900"/>
          <a:ext cx="4699397" cy="2116836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Either “as if her head might explode” or “it ripped out of her …prisoner for years”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Appropriate comment on intensity of image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608535" y="4093371"/>
            <a:ext cx="6477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(5b)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70389667"/>
              </p:ext>
            </p:extLst>
          </p:nvPr>
        </p:nvGraphicFramePr>
        <p:xfrm>
          <a:off x="2520889" y="102735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Effective as it describes</a:t>
                      </a:r>
                      <a:r>
                        <a:rPr lang="en-GB" altLang="en-US" sz="2100" baseline="0" dirty="0" smtClean="0"/>
                        <a:t> the street as being busy by implying that there is not even room to breath.               </a:t>
                      </a:r>
                      <a:r>
                        <a:rPr lang="en-GB" altLang="en-US" sz="2100" dirty="0" smtClean="0"/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779941612"/>
              </p:ext>
            </p:extLst>
          </p:nvPr>
        </p:nvGraphicFramePr>
        <p:xfrm>
          <a:off x="2519365" y="4127900"/>
          <a:ext cx="4699397" cy="198882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 the start, Mr Wilson was optimistic that he had a good chance of being a successful applicant. However, when he saw the crowds he was disheartened and felt that it was useless to apply.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4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(7)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223414979"/>
              </p:ext>
            </p:extLst>
          </p:nvPr>
        </p:nvGraphicFramePr>
        <p:xfrm>
          <a:off x="2520889" y="102735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The office was small and only contained</a:t>
                      </a:r>
                      <a:r>
                        <a:rPr lang="en-GB" altLang="en-US" sz="2100" baseline="0" dirty="0" smtClean="0"/>
                        <a:t> a few piece so furniture. Behind the desk a petite man stood. His hair was more intense than Mr Wilson’s.                                         </a:t>
                      </a:r>
                      <a:r>
                        <a:rPr lang="en-GB" altLang="en-US" sz="2100" smtClean="0"/>
                        <a:t>[3]</a:t>
                      </a:r>
                      <a:endParaRPr lang="en-GB" altLang="en-US" sz="2100" dirty="0" smtClean="0"/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9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(7)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45747893"/>
              </p:ext>
            </p:extLst>
          </p:nvPr>
        </p:nvGraphicFramePr>
        <p:xfrm>
          <a:off x="2557465" y="1456135"/>
          <a:ext cx="4699397" cy="1924848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He was always in the garden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The garden is now abandoned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Her husband is dead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She is experiencing financial hardship.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50665361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Because the pictures on the packet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Remind her of her husband/ his garden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608535" y="4093371"/>
            <a:ext cx="6477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(9)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22178071"/>
              </p:ext>
            </p:extLst>
          </p:nvPr>
        </p:nvGraphicFramePr>
        <p:xfrm>
          <a:off x="2557465" y="1456135"/>
          <a:ext cx="4699397" cy="218088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Let her go – sympathy established plus appropriate reference /example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GB" altLang="en-US" sz="2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Charge her – concern for his job plus appropriate example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44393230"/>
              </p:ext>
            </p:extLst>
          </p:nvPr>
        </p:nvGraphicFramePr>
        <p:xfrm>
          <a:off x="2519365" y="4127900"/>
          <a:ext cx="4699397" cy="2500884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woman’s husband – he was never around/always in the garden/ (although dead) still affects her life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Imaginary  – the “invisible man” who shakes the woman violently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608534" y="4093371"/>
            <a:ext cx="69651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(10)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Biker Boys and Girls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897" y="2309815"/>
            <a:ext cx="5312032" cy="327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4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0314" y="762620"/>
            <a:ext cx="4038600" cy="3394472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(1)</a:t>
            </a:r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r>
              <a:rPr lang="en-GB" altLang="en-US" sz="2100" dirty="0"/>
              <a:t>(</a:t>
            </a:r>
            <a:r>
              <a:rPr lang="en-GB" altLang="en-US" sz="2100" dirty="0" smtClean="0"/>
              <a:t>2)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5145" name="Group 2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06056212"/>
              </p:ext>
            </p:extLst>
          </p:nvPr>
        </p:nvGraphicFramePr>
        <p:xfrm>
          <a:off x="1082172" y="762620"/>
          <a:ext cx="4699397" cy="1796776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796653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-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Keep going when the rider does not touch the throttle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-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Driven by left hand only 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- Don’t fall over 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Any two - must be an attempt to use own words.</a:t>
                      </a:r>
                      <a:r>
                        <a:rPr lang="en-GB" altLang="en-US" sz="2100" baseline="0" dirty="0" smtClean="0"/>
                        <a:t>                                     </a:t>
                      </a:r>
                      <a:r>
                        <a:rPr lang="en-GB" altLang="en-US" sz="2100" dirty="0" smtClean="0"/>
                        <a:t>[2]</a:t>
                      </a:r>
                    </a:p>
                  </a:txBody>
                  <a:tcPr marL="68580" marR="68580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39407931"/>
              </p:ext>
            </p:extLst>
          </p:nvPr>
        </p:nvGraphicFramePr>
        <p:xfrm>
          <a:off x="914400" y="3144795"/>
          <a:ext cx="8044250" cy="3488056"/>
        </p:xfrm>
        <a:graphic>
          <a:graphicData uri="http://schemas.openxmlformats.org/drawingml/2006/table">
            <a:tbl>
              <a:tblPr/>
              <a:tblGrid>
                <a:gridCol w="4022125"/>
                <a:gridCol w="4022125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1217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Comparison </a:t>
                      </a: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Informal tone </a:t>
                      </a: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Ref. To modern bikes </a:t>
                      </a: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Zoom around to your heart’s content </a:t>
                      </a: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1354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second person </a:t>
                      </a: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Repetition </a:t>
                      </a: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illustration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 your hand/ you can zoom/ to your heart’s content </a:t>
                      </a: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 your hand/ round/ your </a:t>
                      </a: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Chicago cops… </a:t>
                      </a: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3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97139767"/>
              </p:ext>
            </p:extLst>
          </p:nvPr>
        </p:nvGraphicFramePr>
        <p:xfrm>
          <a:off x="2557465" y="1456135"/>
          <a:ext cx="4699397" cy="2116872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Tornado – suggests speed/ idea of going round and round/ danger/ power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GB" altLang="en-US" sz="2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The Black Baron – suggests mystery/ death/ menace/ use of alliteration linked to catchy name (or similar)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75408981"/>
              </p:ext>
            </p:extLst>
          </p:nvPr>
        </p:nvGraphicFramePr>
        <p:xfrm>
          <a:off x="2519365" y="4127900"/>
          <a:ext cx="4699397" cy="1924812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Ref. to lions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Ref. to cutting engine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Ref. to roller skates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Ref. to skeleton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Ref. To flames                                 [4]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445741" y="4093371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(4a)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0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(4b)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72595421"/>
              </p:ext>
            </p:extLst>
          </p:nvPr>
        </p:nvGraphicFramePr>
        <p:xfrm>
          <a:off x="2545108" y="739315"/>
          <a:ext cx="4699397" cy="314100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-Need for more spectacular tricks (gloss of “had to have one stunt better than the other”)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-Competition from neighbouring attractions (gloss of “competing side by side”)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-To thrill/scare spectators (gloss of “causing the audience to gasp”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-To exaggerate the danger </a:t>
                      </a:r>
                      <a:r>
                        <a:rPr lang="en-GB" altLang="en-US" sz="2100" baseline="0" dirty="0" smtClean="0"/>
                        <a:t>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762847682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Wrongly applied name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fatal accidents (on British walls)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93371"/>
            <a:ext cx="71437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(5)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9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5900" y="207168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Contents</a:t>
            </a:r>
          </a:p>
        </p:txBody>
      </p:sp>
      <p:sp>
        <p:nvSpPr>
          <p:cNvPr id="4099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3186" y="1590932"/>
            <a:ext cx="4257031" cy="4121944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altLang="en-US" sz="2100" kern="0" dirty="0">
                <a:solidFill>
                  <a:srgbClr val="000000"/>
                </a:solidFill>
              </a:rPr>
              <a:t>3 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The Store Detective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10 </a:t>
            </a:r>
            <a:r>
              <a:rPr lang="en-GB" altLang="en-US" sz="2100" kern="0" dirty="0">
                <a:solidFill>
                  <a:srgbClr val="000000"/>
                </a:solidFill>
              </a:rPr>
              <a:t>– The Store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Detective II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>
                <a:solidFill>
                  <a:srgbClr val="000000"/>
                </a:solidFill>
              </a:rPr>
              <a:t>16 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Biker Boys and Girls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21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Biker Boys and Girls II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28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Bright Lights Big City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36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Bright Lights Big City II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42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Chimps Go Ape in Zoo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49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sz="2100" dirty="0" smtClean="0">
                <a:solidFill>
                  <a:srgbClr val="000000"/>
                </a:solidFill>
              </a:rPr>
              <a:t>Chimps Go Ape in Zoo II</a:t>
            </a:r>
            <a:endParaRPr lang="en-GB" sz="210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sz="2100" dirty="0" smtClean="0">
                <a:solidFill>
                  <a:srgbClr val="000000"/>
                </a:solidFill>
              </a:rPr>
              <a:t>56 </a:t>
            </a:r>
            <a:r>
              <a:rPr lang="en-GB" sz="2100" dirty="0">
                <a:solidFill>
                  <a:srgbClr val="000000"/>
                </a:solidFill>
              </a:rPr>
              <a:t>– </a:t>
            </a:r>
            <a:r>
              <a:rPr lang="en-GB" sz="2100" dirty="0" smtClean="0">
                <a:solidFill>
                  <a:srgbClr val="000000"/>
                </a:solidFill>
              </a:rPr>
              <a:t>Ghoul Vibrations</a:t>
            </a:r>
            <a:endParaRPr lang="en-GB" sz="210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61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Ghoul Vibrations II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GB" altLang="en-US" sz="2700" kern="0" dirty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01049" y="1590932"/>
            <a:ext cx="3683472" cy="4121944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67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In The Driving Seat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73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In The Driving Seat II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80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Labyrinth 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86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Labyrinth II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92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Surfing 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100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Surfing II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107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The Application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113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dirty="0" smtClean="0">
                <a:solidFill>
                  <a:srgbClr val="000000"/>
                </a:solidFill>
              </a:rPr>
              <a:t>The Application </a:t>
            </a:r>
            <a:r>
              <a:rPr lang="en-GB" sz="2100" dirty="0" smtClean="0">
                <a:solidFill>
                  <a:srgbClr val="000000"/>
                </a:solidFill>
              </a:rPr>
              <a:t>II</a:t>
            </a:r>
            <a:endParaRPr lang="en-GB" sz="210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sz="2100" dirty="0" smtClean="0">
                <a:solidFill>
                  <a:srgbClr val="000000"/>
                </a:solidFill>
              </a:rPr>
              <a:t>120 </a:t>
            </a:r>
            <a:r>
              <a:rPr lang="en-GB" sz="2100" dirty="0">
                <a:solidFill>
                  <a:srgbClr val="000000"/>
                </a:solidFill>
              </a:rPr>
              <a:t>– </a:t>
            </a:r>
            <a:r>
              <a:rPr lang="en-GB" sz="2100" dirty="0" smtClean="0">
                <a:solidFill>
                  <a:srgbClr val="000000"/>
                </a:solidFill>
              </a:rPr>
              <a:t>Sherlock Holmes</a:t>
            </a:r>
            <a:endParaRPr lang="en-GB" sz="210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126 </a:t>
            </a:r>
            <a:r>
              <a:rPr lang="en-GB" altLang="en-US" sz="2100" kern="0" dirty="0">
                <a:solidFill>
                  <a:srgbClr val="000000"/>
                </a:solidFill>
              </a:rPr>
              <a:t>– </a:t>
            </a:r>
            <a:r>
              <a:rPr lang="en-GB" altLang="en-US" sz="2100" kern="0" dirty="0" smtClean="0">
                <a:solidFill>
                  <a:srgbClr val="000000"/>
                </a:solidFill>
              </a:rPr>
              <a:t>Sherlock Holmes II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algn="l" eaLnBrk="1" hangingPunct="1">
              <a:defRPr/>
            </a:pPr>
            <a:endParaRPr lang="en-GB" altLang="en-US" sz="27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5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(6)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59392074"/>
              </p:ext>
            </p:extLst>
          </p:nvPr>
        </p:nvGraphicFramePr>
        <p:xfrm>
          <a:off x="2495681" y="123358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Technical term/name used by (or quote from) riders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83928402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Ref. to Luke’s (total) dedication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Ref. to Luke and Kerri’s ‘partnership’.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Ref. to young Alex “raring for his first go”.                                                  [3]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93371"/>
            <a:ext cx="71437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(7)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25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Biker Boys and Girls II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897" y="2309815"/>
            <a:ext cx="5312032" cy="327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1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8086836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fed up (or similar) with her current job.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61856645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 says it sounds fun when it is dangerous/ people try to stop themselves getting killed.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21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68681522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Not relevant for what she wanted to do/don’t need academic qualifications to be a wall of death rider.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[2]                                             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46421736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Word Choice “fantastic/unbelievable/the best”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Relevant connotations.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 dirty="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(4a)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2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(4b)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87622248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Sentence Structure – short sentences/ minor sentences plus relevant</a:t>
                      </a:r>
                      <a:r>
                        <a:rPr lang="en-GB" altLang="en-US" sz="2100" baseline="0" dirty="0" smtClean="0"/>
                        <a:t> comment. 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                                             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797677946"/>
              </p:ext>
            </p:extLst>
          </p:nvPr>
        </p:nvGraphicFramePr>
        <p:xfrm>
          <a:off x="2586040" y="3575450"/>
          <a:ext cx="4699397" cy="2692908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Gloss of “skeletal” (e.g. very basic or lightweight structure/frame of vehicle -- Gloss of “driving…within six inches of the safety wire” e.g. getting very close to the audience.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Gloss of “20 shows a day” e.g. so many performances  </a:t>
                      </a:r>
                      <a:b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Any two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 dirty="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627585" y="3461889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(5)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(6)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8988274"/>
              </p:ext>
            </p:extLst>
          </p:nvPr>
        </p:nvGraphicFramePr>
        <p:xfrm>
          <a:off x="2557465" y="1456135"/>
          <a:ext cx="4643435" cy="1675209"/>
        </p:xfrm>
        <a:graphic>
          <a:graphicData uri="http://schemas.openxmlformats.org/drawingml/2006/table">
            <a:tbl>
              <a:tblPr/>
              <a:tblGrid>
                <a:gridCol w="4643435"/>
              </a:tblGrid>
              <a:tr h="16752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en-GB" altLang="en-US" sz="2100" dirty="0" smtClean="0"/>
                        <a:t>attract/speak to/excite</a:t>
                      </a:r>
                      <a:r>
                        <a:rPr lang="en-GB" altLang="en-US" sz="2100" baseline="0" dirty="0" smtClean="0"/>
                        <a:t> the </a:t>
                      </a:r>
                      <a:r>
                        <a:rPr lang="en-GB" altLang="en-US" sz="2100" dirty="0" smtClean="0"/>
                        <a:t>crowd/audience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                                             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130441413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Suggests coins falling down into the ring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Suggests a lot/number of coins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 dirty="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(7)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37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(8)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36489425"/>
              </p:ext>
            </p:extLst>
          </p:nvPr>
        </p:nvGraphicFramePr>
        <p:xfrm>
          <a:off x="2557465" y="1456135"/>
          <a:ext cx="4643435" cy="1675209"/>
        </p:xfrm>
        <a:graphic>
          <a:graphicData uri="http://schemas.openxmlformats.org/drawingml/2006/table">
            <a:tbl>
              <a:tblPr/>
              <a:tblGrid>
                <a:gridCol w="4643435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encourage donations/money. [1]                                             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47318212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Ref. to speed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Ref. to nature of movement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Ref. to expertise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 dirty="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(9)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5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Bright Lights Big City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151" y="2459856"/>
            <a:ext cx="3879206" cy="290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7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222817332"/>
              </p:ext>
            </p:extLst>
          </p:nvPr>
        </p:nvGraphicFramePr>
        <p:xfrm>
          <a:off x="2557465" y="1456135"/>
          <a:ext cx="4699397" cy="2116872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“(buildings coated in velvet-deep) soot”/“charcoal-coloured (statues)”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“ash-grey (walls)”/general comment on dirty or dark features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75240417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“my face brushing against the tweedy coats of strangers” 	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12032392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parenthesis/extra information 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to show writer does not agree/it is mother’s opinion.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025418805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beard lop-sided/at an angle gloss on “squinty”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elastic too long/does not fit gloss on “elastic…stretched too far.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4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The Store Detective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294" y="2105025"/>
            <a:ext cx="3805238" cy="380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90673974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shoved her/lifted her up/placed her (on his knee). </a:t>
                      </a:r>
                      <a:r>
                        <a:rPr lang="en-GB" altLang="en-US" sz="2100" baseline="0" dirty="0" smtClean="0"/>
                        <a:t>    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92555680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“(miniature) </a:t>
                      </a:r>
                      <a:r>
                        <a:rPr kumimoji="0" lang="en-GB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butcher‟s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tools”/ “whatever they were for”/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“(little pink) cutlery set”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4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(7)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56812164"/>
              </p:ext>
            </p:extLst>
          </p:nvPr>
        </p:nvGraphicFramePr>
        <p:xfrm>
          <a:off x="2557465" y="1456135"/>
          <a:ext cx="4699397" cy="1796832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ref to uncertainty (gloss on “Whatever they were for”)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positive reaction (gloss on “lovely”)/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could not believe she was allowed to keep it (gloss on “It took…mine”)</a:t>
                      </a:r>
                      <a:r>
                        <a:rPr lang="en-GB" altLang="en-US" sz="2100" baseline="0" dirty="0" smtClean="0"/>
                        <a:t>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37277930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up/looking down/above the lights and bells.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(9)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49182943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nothing was bought (apart from food).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they had come for the lights (not to buy things).</a:t>
                      </a:r>
                      <a:r>
                        <a:rPr lang="en-GB" altLang="en-US" sz="2100" baseline="0" dirty="0" smtClean="0"/>
                        <a:t> 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77345474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“natural”/number/movement/sound.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(10)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38367309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mother had to pull her away/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ref to “All the way back”/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sister was right or would not have imagined it/ref to magic </a:t>
                      </a:r>
                      <a:r>
                        <a:rPr lang="en-GB" altLang="en-US" sz="2100" baseline="0" dirty="0" smtClean="0"/>
                        <a:t>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749234775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gloves were dirty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experience of the birds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18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85576561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(still) feeds birds at Christmas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first thing.</a:t>
                      </a:r>
                      <a:r>
                        <a:rPr lang="en-GB" altLang="en-US" sz="2100" baseline="0" dirty="0" smtClean="0"/>
                        <a:t>                                </a:t>
                      </a:r>
                      <a:r>
                        <a:rPr lang="en-GB" altLang="en-US" sz="2100" dirty="0" smtClean="0"/>
                        <a:t>	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9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Bright Lights Big City II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310" y="2459856"/>
            <a:ext cx="3879206" cy="290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9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36654845"/>
              </p:ext>
            </p:extLst>
          </p:nvPr>
        </p:nvGraphicFramePr>
        <p:xfrm>
          <a:off x="2557465" y="1456135"/>
          <a:ext cx="4699397" cy="2052864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Special link with Christmas/identified Glasgow with Christmas/when she thought of Glasgow she thought of Christmas/important event/ or similar idea.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92633757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lived at seaside did not swim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appreciated beauty broke ornaments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13971805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alliteration/list plus a relevant</a:t>
                      </a:r>
                      <a:r>
                        <a:rPr lang="en-GB" altLang="en-US" sz="2100" baseline="0" dirty="0" smtClean="0"/>
                        <a:t> comment.</a:t>
                      </a:r>
                      <a:r>
                        <a:rPr lang="en-GB" altLang="en-US" sz="2100" dirty="0" smtClean="0"/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267441538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dazzle/warmth of crowds/</a:t>
                      </a:r>
                      <a:b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(snowy) shop displays/</a:t>
                      </a:r>
                      <a:b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cheer/</a:t>
                      </a:r>
                      <a:b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hundreds of trees/lights.                   [3]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12395245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“rolling her eyes”  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“Our town is a dump”/“(</a:t>
                      </a:r>
                      <a:r>
                        <a:rPr lang="en-GB" altLang="en-US" sz="2100" dirty="0" err="1" smtClean="0"/>
                        <a:t>We‟ve</a:t>
                      </a:r>
                      <a:r>
                        <a:rPr lang="en-GB" altLang="en-US" sz="2100" dirty="0" smtClean="0"/>
                        <a:t> only a) daft wee tree”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914380443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 to made to dress up/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mother cleaning her face with spit or hurting her face/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warning her about gloves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1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(7)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80745596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paragraph on its own/sentence on its own/short sentence.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702002057"/>
              </p:ext>
            </p:extLst>
          </p:nvPr>
        </p:nvGraphicFramePr>
        <p:xfrm>
          <a:off x="2519365" y="4127900"/>
          <a:ext cx="4699397" cy="1796796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Could see very little (gloss on “our view was strips”/“visible in glimpses”)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Due to dirty windows (gloss on “filthy”/“through grime”)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8411" y="1659620"/>
            <a:ext cx="4038600" cy="3394472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(1)</a:t>
            </a:r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endParaRPr lang="en-GB" altLang="en-US" sz="2100" dirty="0"/>
          </a:p>
          <a:p>
            <a:pPr marL="0" indent="0" eaLnBrk="1" hangingPunct="1">
              <a:buNone/>
              <a:defRPr/>
            </a:pPr>
            <a:r>
              <a:rPr lang="en-GB" altLang="en-US" sz="2100" dirty="0"/>
              <a:t>(</a:t>
            </a:r>
            <a:r>
              <a:rPr lang="en-GB" altLang="en-US" sz="2100" dirty="0" smtClean="0"/>
              <a:t>2a)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29243523"/>
              </p:ext>
            </p:extLst>
          </p:nvPr>
        </p:nvGraphicFramePr>
        <p:xfrm>
          <a:off x="2481265" y="3890964"/>
          <a:ext cx="4841080" cy="2692944"/>
        </p:xfrm>
        <a:graphic>
          <a:graphicData uri="http://schemas.openxmlformats.org/drawingml/2006/table">
            <a:tbl>
              <a:tblPr/>
              <a:tblGrid>
                <a:gridCol w="4841080"/>
              </a:tblGrid>
              <a:tr h="1675209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Kids: </a:t>
                      </a:r>
                      <a:br>
                        <a:rPr lang="en-GB" altLang="en-US" sz="2100" dirty="0" smtClean="0"/>
                      </a:br>
                      <a:r>
                        <a:rPr lang="en-GB" altLang="en-US" sz="2100" dirty="0" smtClean="0"/>
                        <a:t>they wore clothing that was too big/loose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and could (easily) hide things in it.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/>
                      </a:r>
                      <a:br>
                        <a:rPr lang="en-GB" altLang="en-US" sz="2100" dirty="0" smtClean="0"/>
                      </a:br>
                      <a:r>
                        <a:rPr lang="en-GB" altLang="en-US" sz="2100" dirty="0" smtClean="0"/>
                        <a:t>Well-dressed gentlemen: their overcoats/briefcases were 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good for hiding things.</a:t>
                      </a:r>
                    </a:p>
                    <a:p>
                      <a:r>
                        <a:rPr lang="en-US" altLang="en-US" sz="2100" dirty="0" smtClean="0"/>
                        <a:t>                                                           [2]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45" name="Group 2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951203677"/>
              </p:ext>
            </p:extLst>
          </p:nvPr>
        </p:nvGraphicFramePr>
        <p:xfrm>
          <a:off x="2478485" y="1686523"/>
          <a:ext cx="4699397" cy="1796653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796653">
                <a:tc>
                  <a:txBody>
                    <a:bodyPr/>
                    <a:lstStyle/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Blend in/Become invisible 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Be observant/reference to spy 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None/>
                      </a:pPr>
                      <a:r>
                        <a:rPr lang="en-GB" altLang="en-US" sz="2100" dirty="0" smtClean="0"/>
                        <a:t>                                                     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80" marB="34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(9)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46104208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“big enough for trains to roll right inside”/“high as cliffs”/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“pigeons indoors”/“clock the size of our bathroom”</a:t>
                      </a:r>
                      <a:r>
                        <a:rPr lang="en-GB" altLang="en-US" sz="2100" baseline="0" dirty="0" smtClean="0"/>
                        <a:t>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927377535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metaphor/simile/alliteration/assonance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Plus relevant comments. [4]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(10)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Chimps Go Ape in Zoo 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3" y="2158231"/>
            <a:ext cx="2743200" cy="395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66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39042356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Outside/on the other side of the glass from the chimp enclosure at the zoo.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0999255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eating boiled egg/travelling in ship/reference to “snooty gesture”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11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78064575"/>
              </p:ext>
            </p:extLst>
          </p:nvPr>
        </p:nvGraphicFramePr>
        <p:xfrm>
          <a:off x="2557465" y="1456135"/>
          <a:ext cx="4699397" cy="1732824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reference to stops what he is doing/reference to change in facial expression/reference to goes back to eating.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906015961"/>
              </p:ext>
            </p:extLst>
          </p:nvPr>
        </p:nvGraphicFramePr>
        <p:xfrm>
          <a:off x="2519365" y="4127900"/>
          <a:ext cx="4699397" cy="2500884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enclosure “state-of-the-art”/“air-conditioned”/“cost 5.6 million pounds”/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“luxury”/“largest chimp enclosure in the world”/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“higher standard of living than most humans”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[3]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1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01584278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active: “longest” OR “(most) intricate climbing frame”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safe: moat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35044949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ordinary/house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(millionaire’s) mansion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5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(7)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61639267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They can study the chimps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in an environment similar to the wild.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56331427"/>
              </p:ext>
            </p:extLst>
          </p:nvPr>
        </p:nvGraphicFramePr>
        <p:xfrm>
          <a:off x="2519365" y="4127900"/>
          <a:ext cx="4699397" cy="2500884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Proud: gloss of “he helped design” enclosure e.g. involved in planning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Delighted: gloss of “realised so spectacularly” e.g. worked out so well/dream came 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 reference to public reaction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4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(9)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89564228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“(cartoon) game”/“children learn chimp gestures”/“kids will be running around, touching everything”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30050857"/>
              </p:ext>
            </p:extLst>
          </p:nvPr>
        </p:nvGraphicFramePr>
        <p:xfrm>
          <a:off x="2519365" y="4127900"/>
          <a:ext cx="4699397" cy="2180844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Very enthusiastic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 was model for cartoon game/he demonstrates chimp movements for writer/reference to “as they should”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(10)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53983235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Link with conservation work/research into threats to chimps in the </a:t>
                      </a:r>
                      <a:r>
                        <a:rPr lang="en-GB" altLang="en-US" sz="2100" dirty="0" err="1" smtClean="0"/>
                        <a:t>Budongo</a:t>
                      </a:r>
                      <a:r>
                        <a:rPr lang="en-GB" altLang="en-US" sz="2100" dirty="0" smtClean="0"/>
                        <a:t> Forest/Uganda.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91156298"/>
              </p:ext>
            </p:extLst>
          </p:nvPr>
        </p:nvGraphicFramePr>
        <p:xfrm>
          <a:off x="2519365" y="4127900"/>
          <a:ext cx="4699397" cy="1796796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Gloss on “habitat destruction” e.g. homes disappearing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Gloss on “traps set for bush meat” e.g. hunted </a:t>
                      </a:r>
                      <a:r>
                        <a:rPr kumimoji="0" 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food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Chimps Go Ape in Zoo II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3" y="2158231"/>
            <a:ext cx="2743200" cy="395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4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63251154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To tell apart.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552957022"/>
              </p:ext>
            </p:extLst>
          </p:nvPr>
        </p:nvGraphicFramePr>
        <p:xfrm>
          <a:off x="2519365" y="4127900"/>
          <a:ext cx="4699397" cy="1732788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“personalities”/reference to personality traits </a:t>
                      </a:r>
                      <a:b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“(glossy monthly) magazine”/ reference to profile/status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(2a)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(2b)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9881588"/>
              </p:ext>
            </p:extLst>
          </p:nvPr>
        </p:nvGraphicFramePr>
        <p:xfrm>
          <a:off x="2557465" y="1456135"/>
          <a:ext cx="4699397" cy="2116872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To show the variety/ wide range of (potential) shoplifters</a:t>
                      </a:r>
                      <a:r>
                        <a:rPr lang="en-GB" altLang="en-US" sz="2100" baseline="0" dirty="0" smtClean="0"/>
                        <a:t>  OR</a:t>
                      </a:r>
                      <a:endParaRPr lang="en-GB" altLang="en-US" sz="2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To show that anyone could be a shoplifter </a:t>
                      </a:r>
                      <a:r>
                        <a:rPr lang="en-GB" altLang="en-US" sz="2100" baseline="0" dirty="0" smtClean="0"/>
                        <a:t> OR</a:t>
                      </a:r>
                      <a:endParaRPr lang="en-GB" altLang="en-US" sz="2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To show that it is not just young people          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737567489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Shows that there were lots of them,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they spread quickly/widely and/or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They were unwanted/a nuisance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608535" y="4093371"/>
            <a:ext cx="6477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(3)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5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(2b)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55258315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to get people interested in them/to identify with them/to attract visitors.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60013306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Alliteration. [1]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(3)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1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(4)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02416366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he could become leader.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too young/thin (just now)/still learning things.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688672648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eating on his own/mixing with humans/reference to lack of interaction with other chimps. [1]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(5a)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(5b)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09081678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reference to grooming (a bit more)</a:t>
                      </a:r>
                      <a:r>
                        <a:rPr lang="en-GB" altLang="en-US" sz="2100" baseline="0" dirty="0" smtClean="0"/>
                        <a:t> [2]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31847799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GB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reference to size/height of enclosure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(ii) reference to soil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(iii) reference to behaviour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(7)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06991987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Their language varies in different places.</a:t>
                      </a:r>
                      <a:r>
                        <a:rPr lang="en-GB" altLang="en-US" sz="2100" baseline="0" dirty="0" smtClean="0"/>
                        <a:t>                                         [2]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59199154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gloss of “fresh marvels” e.g. new discoveries or similar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gloss of “daily basis” e.g. every day/regularly/always or similar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(9)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98083901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reference to watching chimps e.g. “noting the quirks of the </a:t>
                      </a:r>
                      <a:r>
                        <a:rPr lang="en-GB" altLang="en-US" sz="2100" dirty="0" err="1" smtClean="0"/>
                        <a:t>Budongo</a:t>
                      </a:r>
                      <a:r>
                        <a:rPr lang="en-GB" altLang="en-US" sz="2100" dirty="0" smtClean="0"/>
                        <a:t> 11” </a:t>
                      </a:r>
                      <a:br>
                        <a:rPr lang="en-GB" altLang="en-US" sz="2100" dirty="0" smtClean="0"/>
                      </a:br>
                      <a:r>
                        <a:rPr lang="en-GB" altLang="en-US" sz="2100" dirty="0" smtClean="0"/>
                        <a:t>- reference to communicating with chimps e.g. “say hello” </a:t>
                      </a:r>
                      <a:r>
                        <a:rPr lang="en-GB" altLang="en-US" sz="2100" baseline="0" dirty="0" smtClean="0"/>
                        <a:t>               </a:t>
                      </a:r>
                      <a:r>
                        <a:rPr lang="en-GB" altLang="en-US" sz="2100" dirty="0" smtClean="0"/>
                        <a:t> </a:t>
                      </a:r>
                      <a:r>
                        <a:rPr lang="en-GB" altLang="en-US" sz="2100" baseline="0" dirty="0" smtClean="0"/>
                        <a:t>[2]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42545228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appropriate for/sums up subject matter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“go ape” suggests extreme behaviour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(10)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Ghoul Vibrations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422" y="2309815"/>
            <a:ext cx="2807970" cy="280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17399045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An attempt to engage the reader/create an air of mystery in tune with the subject matter.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58274531"/>
              </p:ext>
            </p:extLst>
          </p:nvPr>
        </p:nvGraphicFramePr>
        <p:xfrm>
          <a:off x="2519365" y="4127900"/>
          <a:ext cx="4699397" cy="1732788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gloss on “the most haunted city in the world” line 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(e.g. a city with more ghosts/spectres/spirits than anywhere else)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37087268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“blacker than murkiest black”.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42677043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introduces explanation (“serious study of ‘ghostly’ phenomena”) of the preceding “paranormal science”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5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19387248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The event had been getting bigger/had thrived since it first came into existence.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81055048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“denizens”. [1]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(7)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14102154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To involve the reader/make the reader think.         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282480870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 they can begin the event on Friday 13th and they would have to wait a long time before this happened again.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9999" y="3349091"/>
            <a:ext cx="3028950" cy="338925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 smtClean="0"/>
              <a:t>(</a:t>
            </a:r>
            <a:r>
              <a:rPr lang="en-GB" altLang="en-US" sz="2100" dirty="0"/>
              <a:t>5</a:t>
            </a:r>
            <a:r>
              <a:rPr lang="en-GB" altLang="en-US" sz="2100" dirty="0" smtClean="0"/>
              <a:t>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2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8627399"/>
              </p:ext>
            </p:extLst>
          </p:nvPr>
        </p:nvGraphicFramePr>
        <p:xfrm>
          <a:off x="2527700" y="3349091"/>
          <a:ext cx="4699397" cy="250078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796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Sentence structure long/ punctuated as succession of phrases (list)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Word choice – use of verbs suggests amount of action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Imagery  – public described as an entity                                           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38" marB="342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56099466"/>
              </p:ext>
            </p:extLst>
          </p:nvPr>
        </p:nvGraphicFramePr>
        <p:xfrm>
          <a:off x="2519365" y="912019"/>
          <a:ext cx="4699397" cy="192524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92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He picked up a wire basket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Pretended to be a shopper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Took an interest in the produce</a:t>
                      </a:r>
                      <a:r>
                        <a:rPr lang="en-GB" altLang="en-US" sz="2100" baseline="0" dirty="0" smtClean="0"/>
                        <a:t>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1345406" y="1665685"/>
            <a:ext cx="23275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5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639999" y="912019"/>
            <a:ext cx="6477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Ghoul Vibrations II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230" y="2459856"/>
            <a:ext cx="2807970" cy="280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70914431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He describes him as this as he is one who doesn’t actually believe in spirits/doubtful of their existence.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57474100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gloss on “temperature drops” and “tingling” e.g. people feel colder, they shiver/feel goose bumps.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80733601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To emphasise that people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actually/really/truthfully are scared.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284273896"/>
              </p:ext>
            </p:extLst>
          </p:nvPr>
        </p:nvGraphicFramePr>
        <p:xfrm>
          <a:off x="2519365" y="4127900"/>
          <a:ext cx="4699397" cy="2052828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gloss on “audio recording . . . in a haunted area in an attempt to capture ghost voices”.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e.g. tape recording in areas inhabited by ghosts/spirits in order to have evidence of spirit voices.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7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40027842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“the results were incredible”.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33985135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Connotations of the dwelling place of a creature/spirit which is to be feared/be wary.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(7)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34237736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readings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walking tours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book signings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talks          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[3]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734907454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be jokey/make a humorous aside which indicates a playful/slightly mocking tone.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90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(9)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23935507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information relating to ghosts/spirits, etc.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which 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frivolous/unimportant/inconsequential, </a:t>
                      </a:r>
                      <a:r>
                        <a:rPr lang="en-GB" altLang="en-US" sz="2100" dirty="0" err="1" smtClean="0"/>
                        <a:t>etc</a:t>
                      </a:r>
                      <a:r>
                        <a:rPr lang="en-GB" altLang="en-US" sz="2100" baseline="0" dirty="0" smtClean="0"/>
                        <a:t>                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0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In The Driving Seat 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475" y="2459856"/>
            <a:ext cx="3438144" cy="239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8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43813169"/>
              </p:ext>
            </p:extLst>
          </p:nvPr>
        </p:nvGraphicFramePr>
        <p:xfrm>
          <a:off x="2557465" y="1456135"/>
          <a:ext cx="4699397" cy="250092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a HGV / freight / wagon / truck driver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could well be female / a lady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(some attempt to gloss “women lorry drivers (are increasing in number)”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Accept an answer relating to challenging stereotypes with reference to truck-driving.</a:t>
                      </a:r>
                      <a:r>
                        <a:rPr lang="en-GB" altLang="en-US" sz="2100" baseline="0" dirty="0" smtClean="0"/>
                        <a:t>                               [2]</a:t>
                      </a:r>
                      <a:endParaRPr lang="en-GB" altLang="en-US" sz="2100" dirty="0" smtClean="0"/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54735461"/>
              </p:ext>
            </p:extLst>
          </p:nvPr>
        </p:nvGraphicFramePr>
        <p:xfrm>
          <a:off x="2519365" y="4127900"/>
          <a:ext cx="4699397" cy="166878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shortfall in / insufficiency of / lack of (gloss of “demand outstrips supply” or “deficit”) in experienced / trained / certified drivers (gloss of “qualified”)    </a:t>
                      </a:r>
                      <a:b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8292" y="762620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32856940"/>
              </p:ext>
            </p:extLst>
          </p:nvPr>
        </p:nvGraphicFramePr>
        <p:xfrm>
          <a:off x="2435545" y="905125"/>
          <a:ext cx="4699397" cy="2308896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She likes being on her own OR the variety of (what she sees when she is) driving (lift or gloss of “solitude” or “Every day is different”)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which is the opposite of the tedium / sameness / monotony of what she used to do (lift or gloss of “bored”)                        </a:t>
                      </a:r>
                      <a:r>
                        <a:rPr lang="en-GB" altLang="en-US" sz="2100" baseline="0" dirty="0" smtClean="0"/>
                        <a:t> [2]</a:t>
                      </a:r>
                      <a:endParaRPr lang="en-GB" altLang="en-US" sz="2100" dirty="0" smtClean="0"/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6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61088522"/>
              </p:ext>
            </p:extLst>
          </p:nvPr>
        </p:nvGraphicFramePr>
        <p:xfrm>
          <a:off x="100680" y="97536"/>
          <a:ext cx="8933592" cy="6725412"/>
        </p:xfrm>
        <a:graphic>
          <a:graphicData uri="http://schemas.openxmlformats.org/drawingml/2006/table">
            <a:tbl>
              <a:tblPr/>
              <a:tblGrid>
                <a:gridCol w="8933592"/>
              </a:tblGrid>
              <a:tr h="6632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Word choice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idea of imperative “remember” OR “workforce” OR reference to the alliteration is forceful / personal suggests unity of drivers emphasises / draws attention to the expression.        </a:t>
                      </a:r>
                      <a:b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Structure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Length of sentence effectively underlines the Importance of the statistic complements the idea of a long queue.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forceful / severe / reproachful tone (effectively) underlines the importance of lorry drivers.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 Pronouns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of second person “you” / direct addressing of the reader (1)  (effectively) involves the reader / shows relevance of the argument to the reader.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Statistics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of figures effectively / dramatically clarifies argument.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15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94235" y="857250"/>
            <a:ext cx="6172200" cy="85725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9999" y="4082516"/>
            <a:ext cx="3028950" cy="338925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 smtClean="0"/>
              <a:t>(6b)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2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55029204"/>
              </p:ext>
            </p:extLst>
          </p:nvPr>
        </p:nvGraphicFramePr>
        <p:xfrm>
          <a:off x="2527700" y="4039380"/>
          <a:ext cx="4699397" cy="1729694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729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“(there was) something in her movements that was very tense” [1]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38" marB="342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05572921"/>
              </p:ext>
            </p:extLst>
          </p:nvPr>
        </p:nvGraphicFramePr>
        <p:xfrm>
          <a:off x="2519365" y="1962748"/>
          <a:ext cx="4699397" cy="192524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92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Holding /touching/thumbing the avocadoes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1345406" y="1665685"/>
            <a:ext cx="23275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5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578162" y="1940719"/>
            <a:ext cx="709537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(6a)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78970213"/>
              </p:ext>
            </p:extLst>
          </p:nvPr>
        </p:nvGraphicFramePr>
        <p:xfrm>
          <a:off x="2557465" y="1456135"/>
          <a:ext cx="4699397" cy="1732824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Shows the cab is orderly / well-organised / tidy / systematic / efficiently laid out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OR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The bunk beds are suggestive of a barrack-room.	</a:t>
                      </a:r>
                      <a:r>
                        <a:rPr lang="en-GB" altLang="en-US" sz="2100" baseline="0" dirty="0" smtClean="0"/>
                        <a:t>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3260353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acknowledge slang term / (idea of) neologism / quotation of what other people.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(6a)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6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(6b)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56238868"/>
              </p:ext>
            </p:extLst>
          </p:nvPr>
        </p:nvGraphicFramePr>
        <p:xfrm>
          <a:off x="2557465" y="1456135"/>
          <a:ext cx="4699397" cy="2116872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Meaning: conveys sense of rambling / vacuity / continuity / lack of attention being paid to it / being at a low volume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Sound: (idea of) onomatopoeia / alliteration 	</a:t>
                      </a:r>
                      <a:r>
                        <a:rPr lang="en-GB" altLang="en-US" sz="2100" baseline="0" dirty="0" smtClean="0"/>
                        <a:t>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186528571"/>
              </p:ext>
            </p:extLst>
          </p:nvPr>
        </p:nvGraphicFramePr>
        <p:xfrm>
          <a:off x="2543749" y="3798716"/>
          <a:ext cx="5137211" cy="2500884"/>
        </p:xfrm>
        <a:graphic>
          <a:graphicData uri="http://schemas.openxmlformats.org/drawingml/2006/table">
            <a:tbl>
              <a:tblPr/>
              <a:tblGrid>
                <a:gridCol w="5137211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 is only visiting this lifestyle temporarily / for a limited period / she is not full time.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 only sees the good things about the job.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 is just a passenger, not the driver.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3800598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(6c)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0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2804" y="324742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(7)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38203107"/>
              </p:ext>
            </p:extLst>
          </p:nvPr>
        </p:nvGraphicFramePr>
        <p:xfrm>
          <a:off x="1974402" y="473304"/>
          <a:ext cx="5952551" cy="3973104"/>
        </p:xfrm>
        <a:graphic>
          <a:graphicData uri="http://schemas.openxmlformats.org/drawingml/2006/table">
            <a:tbl>
              <a:tblPr/>
              <a:tblGrid>
                <a:gridCol w="5952551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The majority of her (male) colleagues are affable / nice / just interested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(gloss of “curiosity” or “(most of) the guys are really friendly”)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OR 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There is only the odd mean / nasty / unpleasant / cutting / hurtful comment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(gloss of “the occasional snide remark”)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She is resilient / hard (gloss of “tough cookie”) and therefore unlikely to be scared.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             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75502531"/>
              </p:ext>
            </p:extLst>
          </p:nvPr>
        </p:nvGraphicFramePr>
        <p:xfrm>
          <a:off x="1982718" y="4956017"/>
          <a:ext cx="5978658" cy="1600799"/>
        </p:xfrm>
        <a:graphic>
          <a:graphicData uri="http://schemas.openxmlformats.org/drawingml/2006/table">
            <a:tbl>
              <a:tblPr/>
              <a:tblGrid>
                <a:gridCol w="5978658"/>
              </a:tblGrid>
              <a:tr h="1600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Friendly.                                                           [1]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712804" y="4885686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4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In The Driving Seat II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109" y="2459856"/>
            <a:ext cx="3438144" cy="239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912661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60574805"/>
              </p:ext>
            </p:extLst>
          </p:nvPr>
        </p:nvGraphicFramePr>
        <p:xfrm>
          <a:off x="2496505" y="100503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She is barred from / prohibited from / not allowed in to / kept out of (gloss of “excluded”) (masculine) bonding / comradeship / society / fellowship (gloss of “camaraderie”)</a:t>
                      </a:r>
                      <a:r>
                        <a:rPr lang="en-GB" altLang="en-US" sz="2100" baseline="0" dirty="0" smtClean="0"/>
                        <a:t>                 [2]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35011387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Detachment.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[1]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44826757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The words are in parenthesis / they explain / exemplify (what the “realities” are) / indicate the addition of extra information.</a:t>
                      </a:r>
                      <a:r>
                        <a:rPr lang="en-GB" altLang="en-US" sz="2100" baseline="0" dirty="0" smtClean="0"/>
                        <a:t>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69859952"/>
              </p:ext>
            </p:extLst>
          </p:nvPr>
        </p:nvGraphicFramePr>
        <p:xfrm>
          <a:off x="2519365" y="4127900"/>
          <a:ext cx="4699397" cy="1796796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 was unsuccessful in her test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many times / more than once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attempt to gloss “someone who failed her driving test four times years ago”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50147281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Indicate the addition of extra information/an aside</a:t>
                      </a:r>
                      <a:r>
                        <a:rPr lang="en-GB" altLang="en-US" sz="2100" baseline="0" dirty="0" smtClean="0"/>
                        <a:t> a</a:t>
                      </a:r>
                      <a:r>
                        <a:rPr lang="en-GB" altLang="en-US" sz="2100" dirty="0" smtClean="0"/>
                        <a:t>bout the size of the lorry.</a:t>
                      </a:r>
                      <a:r>
                        <a:rPr lang="en-GB" altLang="en-US" sz="2100" baseline="0" dirty="0" smtClean="0"/>
                        <a:t>     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901869516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 experiences anxiety/nerves/excitement.              [1]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762620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(7)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57008731"/>
              </p:ext>
            </p:extLst>
          </p:nvPr>
        </p:nvGraphicFramePr>
        <p:xfrm>
          <a:off x="2352354" y="934688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Tentatively.</a:t>
                      </a:r>
                      <a:r>
                        <a:rPr lang="en-GB" altLang="en-US" sz="2100" baseline="0" dirty="0" smtClean="0"/>
                        <a:t>  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31432376"/>
              </p:ext>
            </p:extLst>
          </p:nvPr>
        </p:nvGraphicFramePr>
        <p:xfrm>
          <a:off x="2352354" y="3274460"/>
          <a:ext cx="6149147" cy="2948940"/>
        </p:xfrm>
        <a:graphic>
          <a:graphicData uri="http://schemas.openxmlformats.org/drawingml/2006/table">
            <a:tbl>
              <a:tblPr/>
              <a:tblGrid>
                <a:gridCol w="6149147"/>
              </a:tblGrid>
              <a:tr h="2919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Within 30 minutes suggests speed of learning.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soaring suggests confidence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nifty suggests adroitness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even indicates particular difficulty of mastered manoeuvre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managing suggests (new) accomplishment/ability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reverse into a tight parking space  indicates nature of mastered manoeuvre.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3215382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58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(9)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43210099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GB" altLang="en-US" sz="2100" dirty="0" smtClean="0"/>
                        <a:t>“Superior pass rate.” 	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8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931664527"/>
              </p:ext>
            </p:extLst>
          </p:nvPr>
        </p:nvGraphicFramePr>
        <p:xfrm>
          <a:off x="129733" y="146304"/>
          <a:ext cx="8770427" cy="5547360"/>
        </p:xfrm>
        <a:graphic>
          <a:graphicData uri="http://schemas.openxmlformats.org/drawingml/2006/table">
            <a:tbl>
              <a:tblPr/>
              <a:tblGrid>
                <a:gridCol w="8770427"/>
              </a:tblGrid>
              <a:tr h="5547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entertain and inform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uses informal register to connect with reader + example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use of humour/stereotypes + example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use of dramatic description + example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provides many facts + example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Quotes/uses appropriate figures/statistics + example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cites evidence from experts + example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argue or persuade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obvious stance/commitment/conviction + example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use of supporting figures/Statistics  + example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use of expert witnesses + example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quotes direct testimony/opinions of lady driver + example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uses emotive language + example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forceful tone appropriate to argument + example  	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5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94235" y="857250"/>
            <a:ext cx="6172200" cy="85725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78162" y="4063466"/>
            <a:ext cx="3028950" cy="338925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 smtClean="0"/>
              <a:t>(8)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2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82717170"/>
              </p:ext>
            </p:extLst>
          </p:nvPr>
        </p:nvGraphicFramePr>
        <p:xfrm>
          <a:off x="2527700" y="4039380"/>
          <a:ext cx="4699397" cy="218074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729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Word choice  Use of a /an /one/individual/solitary                    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Each item is given a sentence on its own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38" marB="342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75" name="Group 1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700461847"/>
              </p:ext>
            </p:extLst>
          </p:nvPr>
        </p:nvGraphicFramePr>
        <p:xfrm>
          <a:off x="2519365" y="1962748"/>
          <a:ext cx="4699397" cy="192524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92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 pretended to be a (puzzled) man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Looking for his wife/ a man who had lost his wife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1345406" y="1665685"/>
            <a:ext cx="23275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5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578162" y="1940719"/>
            <a:ext cx="709537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(7)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3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Labyrinth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103" y="2309815"/>
            <a:ext cx="2489029" cy="245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2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74352239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Historical dig/archaeology.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660497621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Danger/problem/difficulty linked to job.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1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2704220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Alice is thirsty/drink is warmed up/heat haze/blue sky.</a:t>
                      </a:r>
                      <a:r>
                        <a:rPr lang="en-GB" altLang="en-US" sz="2100" baseline="0" dirty="0" smtClean="0"/>
                        <a:t>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[3]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86687990"/>
              </p:ext>
            </p:extLst>
          </p:nvPr>
        </p:nvGraphicFramePr>
        <p:xfrm>
          <a:off x="2519365" y="4127900"/>
          <a:ext cx="4699397" cy="1860804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sentence structure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(of activities)                             [2]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word choice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“digging”/“scraping”/“cataloguing”/“recording”/(use of) verbs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3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07252856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“demoralised”/“little to justify their efforts”/“only a few fragments”/“couple of arrowheads”.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13680394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 is tired/sore legs/sore shoulders/reference to lack of success/reference to colleagues taking a break.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74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48323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(7)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69694737"/>
              </p:ext>
            </p:extLst>
          </p:nvPr>
        </p:nvGraphicFramePr>
        <p:xfrm>
          <a:off x="2472121" y="578311"/>
          <a:ext cx="4699397" cy="2884968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She wants to show that she can do the job herself .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GB" altLang="en-US" sz="2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b) She does not like her colleagues.  CANNOT TELL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GB" altLang="en-US" sz="2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c) She wants to share her discovery. FALSE</a:t>
                      </a:r>
                      <a:r>
                        <a:rPr lang="en-GB" altLang="en-US" sz="2100" baseline="0" dirty="0" smtClean="0"/>
                        <a:t>        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[3]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818759334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“flutter of excitement”.                     [1]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(8a)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1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48323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(8b)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26329799"/>
              </p:ext>
            </p:extLst>
          </p:nvPr>
        </p:nvGraphicFramePr>
        <p:xfrm>
          <a:off x="2472121" y="578311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“(knows) she’s got something worth finding”/“telling herself not to expect too much”.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42999597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emphasise care/slowness.        [1]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(9)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Labyrinth II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103" y="2309815"/>
            <a:ext cx="2489029" cy="245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4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47840816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Absorbed.         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83371157"/>
              </p:ext>
            </p:extLst>
          </p:nvPr>
        </p:nvGraphicFramePr>
        <p:xfrm>
          <a:off x="2519365" y="4127900"/>
          <a:ext cx="4699397" cy="1732788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 does not move as she is “so absorbed”/“doesn’t notice”/“world seems to hang suspended”/“mesmerised” OR similar.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(2)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3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97974083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It</a:t>
                      </a:r>
                      <a:r>
                        <a:rPr lang="en-GB" altLang="en-US" sz="2100" baseline="0" dirty="0" smtClean="0"/>
                        <a:t> is a </a:t>
                      </a:r>
                      <a:r>
                        <a:rPr lang="en-GB" altLang="en-US" sz="2100" dirty="0" smtClean="0"/>
                        <a:t>big OR heavy stone that</a:t>
                      </a:r>
                      <a:r>
                        <a:rPr lang="en-GB" altLang="en-US" sz="2100" baseline="0" dirty="0" smtClean="0"/>
                        <a:t> is </a:t>
                      </a:r>
                      <a:r>
                        <a:rPr lang="en-GB" altLang="en-US" sz="2100" dirty="0" smtClean="0"/>
                        <a:t>not (normally) graceful.</a:t>
                      </a:r>
                      <a:r>
                        <a:rPr lang="en-GB" altLang="en-US" sz="2100" baseline="0" dirty="0" smtClean="0"/>
                        <a:t>                        [1]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51199979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Alliteration.                                    [1]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0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9210302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She realises she nearly died or similar (gloss of “how very close she came to being crushed”).</a:t>
                      </a:r>
                      <a:r>
                        <a:rPr lang="en-GB" altLang="en-US" sz="2100" baseline="0" dirty="0" smtClean="0"/>
                        <a:t> 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86704838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Reference to opening in mountain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distracts her/curiosity/drawn towards it/wants to keep it to herself.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94235" y="857250"/>
            <a:ext cx="6172200" cy="85725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9250" y="1936501"/>
            <a:ext cx="40386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(</a:t>
            </a:r>
            <a:r>
              <a:rPr lang="en-GB" altLang="en-US" sz="2100" dirty="0" smtClean="0"/>
              <a:t>9a)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7426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2936073"/>
              </p:ext>
            </p:extLst>
          </p:nvPr>
        </p:nvGraphicFramePr>
        <p:xfrm>
          <a:off x="2519365" y="2078834"/>
          <a:ext cx="4699397" cy="1241822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241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Both pay for/declare something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the hope of getting away with stolen/ valuable goods. [2]</a:t>
                      </a: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18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01296538"/>
              </p:ext>
            </p:extLst>
          </p:nvPr>
        </p:nvGraphicFramePr>
        <p:xfrm>
          <a:off x="2521775" y="4389187"/>
          <a:ext cx="4699397" cy="1476690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241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“An amateur tactic”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“It was easy … conscience / …who wanted to be caught”                     [1]</a:t>
                      </a:r>
                    </a:p>
                  </a:txBody>
                  <a:tcPr marL="68580" marR="68580" marT="34257" marB="342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51385" y="4199483"/>
            <a:ext cx="302895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GB" altLang="en-US" sz="2100" kern="0" dirty="0" smtClean="0">
                <a:solidFill>
                  <a:srgbClr val="000000"/>
                </a:solidFill>
              </a:rPr>
              <a:t>(9b)</a:t>
            </a:r>
            <a:endParaRPr lang="en-GB" altLang="en-US" sz="2100" kern="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GB" altLang="en-US" sz="2100" kern="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GB" altLang="en-US" sz="2100" kern="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GB" altLang="en-US" sz="21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4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(7)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39300046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Personification suggest stone is big/strong/prevents people going in the entrance//keeps cave and contents</a:t>
                      </a:r>
                      <a:r>
                        <a:rPr lang="en-GB" altLang="en-US" sz="2100" baseline="0" dirty="0" smtClean="0"/>
                        <a:t> are </a:t>
                      </a:r>
                      <a:r>
                        <a:rPr lang="en-GB" altLang="en-US" sz="2100" dirty="0" smtClean="0"/>
                        <a:t>safe/guarded.</a:t>
                      </a:r>
                      <a:r>
                        <a:rPr lang="en-GB" altLang="en-US" sz="2100" baseline="0" dirty="0" smtClean="0"/>
                        <a:t>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51970669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reference to “(velvet) black” becoming “(charcoal) grey” reference to sees tunnel/can see what lies ahead.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(9)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66666838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She</a:t>
                      </a:r>
                      <a:r>
                        <a:rPr lang="en-GB" altLang="en-US" sz="2100" baseline="0" dirty="0" smtClean="0"/>
                        <a:t> becomes </a:t>
                      </a:r>
                      <a:r>
                        <a:rPr lang="en-GB" altLang="en-US" sz="2100" dirty="0" smtClean="0"/>
                        <a:t>anxious/scared or similar (gloss of “nervous”) and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feels she is doing something wrong or similar (gloss of “guilty”).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88938342"/>
              </p:ext>
            </p:extLst>
          </p:nvPr>
        </p:nvGraphicFramePr>
        <p:xfrm>
          <a:off x="2519365" y="4127900"/>
          <a:ext cx="4699397" cy="2180844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short/paragraph on its own/reference to “abruptly” e.g. sudden change 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 feelings/cliff-hanger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makes reader want to know what happened next.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(10)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052513"/>
            <a:ext cx="6172200" cy="857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accent1">
                    <a:lumMod val="25000"/>
                  </a:schemeClr>
                </a:solidFill>
              </a:rPr>
              <a:t>Surfing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708" y="2031683"/>
            <a:ext cx="242441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3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(1a)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79337956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Surfing stickers.    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771196653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That </a:t>
                      </a:r>
                      <a:r>
                        <a:rPr kumimoji="0" lang="en-GB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Thurso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is 23 miles away and to take the right turn off/nearly at their destination.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(1b)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0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(2)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61534322"/>
              </p:ext>
            </p:extLst>
          </p:nvPr>
        </p:nvGraphicFramePr>
        <p:xfrm>
          <a:off x="2557465" y="1456135"/>
          <a:ext cx="4699397" cy="1796832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Short paragraph/one sentence paragraph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Reference to word choice “big league” suggests dramatic (or similar)         </a:t>
                      </a:r>
                      <a:r>
                        <a:rPr lang="en-GB" altLang="en-US" sz="2100" baseline="0" dirty="0" smtClean="0"/>
                        <a:t>[2]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75216741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“tropical” e.g. hot/exotic/beach with palm trees.                                 [2]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(3a)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33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(3b)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4198804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“raw”/”exposed”/”worst excesses of the Scottish climate”.  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16227974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It’s the best of all Caithness surfing spots.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(4)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(5)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4586335"/>
              </p:ext>
            </p:extLst>
          </p:nvPr>
        </p:nvGraphicFramePr>
        <p:xfrm>
          <a:off x="2557465" y="1456135"/>
          <a:ext cx="4699397" cy="1675209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reference personification</a:t>
                      </a:r>
                      <a:r>
                        <a:rPr lang="en-GB" altLang="en-US" sz="2100" baseline="0" dirty="0" smtClean="0"/>
                        <a:t> to suggest</a:t>
                      </a:r>
                      <a:r>
                        <a:rPr lang="en-GB" altLang="en-US" sz="2100" dirty="0" smtClean="0"/>
                        <a:t> speed/power /ferocity/frightening/danger/(rolling) movement/size/shape</a:t>
                      </a:r>
                      <a:r>
                        <a:rPr lang="en-GB" altLang="en-US" sz="2100" baseline="0" dirty="0" smtClean="0"/>
                        <a:t>        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26206945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It’s the first time that it had been held in Scotland/furthest north it has been held.          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(6)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9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(7)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67585100"/>
              </p:ext>
            </p:extLst>
          </p:nvPr>
        </p:nvGraphicFramePr>
        <p:xfrm>
          <a:off x="2557465" y="1456135"/>
          <a:ext cx="4699397" cy="2116872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WCT: gloss of “premier division” e.g. best competitors/higher status.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GB" altLang="en-US" sz="2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WQS: gloss of “platform…to move up into the big time” e.g. step towards the better competition lower status.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[2]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61014726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Reference to prize money and vital tour points.                                 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(8)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(9)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43564648"/>
              </p:ext>
            </p:extLst>
          </p:nvPr>
        </p:nvGraphicFramePr>
        <p:xfrm>
          <a:off x="2557465" y="1456135"/>
          <a:ext cx="4699397" cy="1796832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Enjoy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travelling/new place/adventure/new experience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one of the best waves in Europe/big reef break waves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reference to photographs</a:t>
                      </a:r>
                      <a:r>
                        <a:rPr lang="en-GB" altLang="en-US" sz="2100" baseline="0" dirty="0" smtClean="0"/>
                        <a:t>              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[3]</a:t>
                      </a: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42" name="Group 1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40226036"/>
              </p:ext>
            </p:extLst>
          </p:nvPr>
        </p:nvGraphicFramePr>
        <p:xfrm>
          <a:off x="2519365" y="4127900"/>
          <a:ext cx="4699397" cy="1640681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4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cold/harsh conditions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	</a:t>
                      </a:r>
                      <a:b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reference to “</a:t>
                      </a:r>
                      <a:r>
                        <a:rPr kumimoji="0" lang="en-GB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Thurso</a:t>
                      </a:r>
                      <a:r>
                        <a:rPr kumimoji="0" lang="en-GB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is one of the best waves in Europe, if not the world”    [2]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1541860" y="4081014"/>
            <a:ext cx="8104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(10)</a:t>
            </a:r>
            <a:endParaRPr lang="en-GB" alt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1860" y="1336678"/>
            <a:ext cx="4038600" cy="339447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2100" dirty="0"/>
              <a:t> </a:t>
            </a:r>
            <a:r>
              <a:rPr lang="en-GB" altLang="en-US" sz="2100" dirty="0" smtClean="0"/>
              <a:t>(11)</a:t>
            </a: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  <a:p>
            <a:pPr eaLnBrk="1" hangingPunct="1">
              <a:defRPr/>
            </a:pPr>
            <a:endParaRPr lang="en-GB" altLang="en-US" sz="2100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33436799"/>
              </p:ext>
            </p:extLst>
          </p:nvPr>
        </p:nvGraphicFramePr>
        <p:xfrm>
          <a:off x="2557465" y="1456135"/>
          <a:ext cx="4699397" cy="2564928"/>
        </p:xfrm>
        <a:graphic>
          <a:graphicData uri="http://schemas.openxmlformats.org/drawingml/2006/table">
            <a:tbl>
              <a:tblPr/>
              <a:tblGrid>
                <a:gridCol w="4699397"/>
              </a:tblGrid>
              <a:tr h="1675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 big/dramatic/exciting waves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reference to challenging weather conditions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100" dirty="0" smtClean="0"/>
                        <a:t>-</a:t>
                      </a:r>
                      <a:r>
                        <a:rPr lang="en-GB" altLang="en-US" sz="2100" baseline="0" dirty="0" smtClean="0"/>
                        <a:t> </a:t>
                      </a:r>
                      <a:r>
                        <a:rPr lang="en-GB" altLang="en-US" sz="2100" dirty="0" smtClean="0"/>
                        <a:t>reference to contrast with tropical events </a:t>
                      </a:r>
                      <a:r>
                        <a:rPr lang="en-GB" altLang="en-US" sz="2100" baseline="0" dirty="0" smtClean="0"/>
                        <a:t>                                         [2]</a:t>
                      </a: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8" marB="343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FA3"/>
                    </a:solidFill>
                  </a:tcPr>
                </a:tc>
              </a:tr>
            </a:tbl>
          </a:graphicData>
        </a:graphic>
      </p:graphicFrame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338888" y="23098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5232</Words>
  <Application>Microsoft Office PowerPoint</Application>
  <PresentationFormat>On-screen Show (4:3)</PresentationFormat>
  <Paragraphs>826</Paragraphs>
  <Slides>131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131</vt:i4>
      </vt:variant>
    </vt:vector>
  </HeadingPairs>
  <TitlesOfParts>
    <vt:vector size="136" baseType="lpstr">
      <vt:lpstr>Arial</vt:lpstr>
      <vt:lpstr>Calibri</vt:lpstr>
      <vt:lpstr>Calibri Light</vt:lpstr>
      <vt:lpstr>Office Theme</vt:lpstr>
      <vt:lpstr>1_Default Design</vt:lpstr>
      <vt:lpstr>S3/N4  Reading for Meaning Booklet</vt:lpstr>
      <vt:lpstr>Contents</vt:lpstr>
      <vt:lpstr>The Store Detective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Store Detective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Biker Boys and Girls</vt:lpstr>
      <vt:lpstr>PowerPoint Presentation</vt:lpstr>
      <vt:lpstr>PowerPoint Presentation</vt:lpstr>
      <vt:lpstr>PowerPoint Presentation</vt:lpstr>
      <vt:lpstr>PowerPoint Presentation</vt:lpstr>
      <vt:lpstr>Biker Boys and Girls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Bright Lights Big City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Bright Lights Big City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Chimps Go Ape in Zoo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Chimps Go Ape in Zoo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Ghoul Vibrations</vt:lpstr>
      <vt:lpstr>PowerPoint Presentation</vt:lpstr>
      <vt:lpstr>PowerPoint Presentation</vt:lpstr>
      <vt:lpstr>PowerPoint Presentation</vt:lpstr>
      <vt:lpstr>PowerPoint Presentation</vt:lpstr>
      <vt:lpstr>Ghoul Vibrations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The Driving Seat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The Driving Seat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Labyrinth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Labyrinth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Surfing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Surfing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Application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Application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Sherlock Holmes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Sherlock Holmes II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 Close Reading Booklet</dc:title>
  <dc:creator>Stacey Barr</dc:creator>
  <cp:lastModifiedBy>SAMMY</cp:lastModifiedBy>
  <cp:revision>36</cp:revision>
  <dcterms:created xsi:type="dcterms:W3CDTF">2015-06-17T09:00:33Z</dcterms:created>
  <dcterms:modified xsi:type="dcterms:W3CDTF">2020-03-26T22:42:09Z</dcterms:modified>
</cp:coreProperties>
</file>