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1" r:id="rId6"/>
    <p:sldId id="262" r:id="rId7"/>
    <p:sldId id="263" r:id="rId8"/>
    <p:sldId id="276" r:id="rId9"/>
    <p:sldId id="264" r:id="rId10"/>
    <p:sldId id="266" r:id="rId11"/>
    <p:sldId id="277" r:id="rId12"/>
    <p:sldId id="278" r:id="rId13"/>
    <p:sldId id="279" r:id="rId14"/>
    <p:sldId id="280" r:id="rId15"/>
    <p:sldId id="267" r:id="rId16"/>
    <p:sldId id="281" r:id="rId17"/>
    <p:sldId id="282" r:id="rId18"/>
    <p:sldId id="283" r:id="rId19"/>
    <p:sldId id="284" r:id="rId20"/>
    <p:sldId id="268" r:id="rId21"/>
    <p:sldId id="285" r:id="rId22"/>
    <p:sldId id="286" r:id="rId23"/>
    <p:sldId id="287" r:id="rId24"/>
    <p:sldId id="289" r:id="rId25"/>
    <p:sldId id="288" r:id="rId26"/>
    <p:sldId id="269" r:id="rId27"/>
    <p:sldId id="290" r:id="rId28"/>
    <p:sldId id="291" r:id="rId29"/>
    <p:sldId id="292" r:id="rId30"/>
    <p:sldId id="293" r:id="rId31"/>
    <p:sldId id="270" r:id="rId32"/>
    <p:sldId id="294" r:id="rId33"/>
    <p:sldId id="295" r:id="rId34"/>
    <p:sldId id="296" r:id="rId35"/>
    <p:sldId id="297" r:id="rId36"/>
    <p:sldId id="271" r:id="rId37"/>
    <p:sldId id="298" r:id="rId38"/>
    <p:sldId id="299" r:id="rId39"/>
    <p:sldId id="300" r:id="rId40"/>
    <p:sldId id="302" r:id="rId41"/>
    <p:sldId id="272" r:id="rId42"/>
    <p:sldId id="303" r:id="rId43"/>
    <p:sldId id="304" r:id="rId44"/>
    <p:sldId id="305" r:id="rId45"/>
    <p:sldId id="306" r:id="rId46"/>
    <p:sldId id="307" r:id="rId47"/>
    <p:sldId id="273" r:id="rId48"/>
    <p:sldId id="308" r:id="rId49"/>
    <p:sldId id="309" r:id="rId50"/>
    <p:sldId id="310" r:id="rId51"/>
    <p:sldId id="311" r:id="rId52"/>
    <p:sldId id="275" r:id="rId53"/>
    <p:sldId id="312" r:id="rId54"/>
    <p:sldId id="313" r:id="rId55"/>
    <p:sldId id="314" r:id="rId56"/>
    <p:sldId id="315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7780B-0F3F-4664-A7A0-6C604D74E0C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4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FF6B6-7918-490E-882D-BA7B4559368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2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7581-4CE4-4807-913D-3EC437FDFE5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05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25DB-5871-4743-842E-666AF19614A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9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EF2EB-7430-469A-AF97-8E938BA4D4E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17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41062-DC34-43BF-864C-5F6767A9663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6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3BC8-55B6-46FE-994C-8FAB1E631B2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7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9739A-6CE4-4A02-BAA1-9046871FADA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61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1D9FA-379C-497C-8D30-BEF42BE8E1C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23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F73F2-E3DE-46A2-809A-0757F96762A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29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FD4F-970F-400D-9017-0A5FF6ECA0A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2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750EA-266F-41C0-8F94-FECA2896DE2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94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2856-CF34-4427-A8D4-3F00E843ED8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57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38874-28BE-4055-A7A9-D26A098E829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84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71E7-8B19-4E6C-A51A-65402C0D837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98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79C24-CD1A-4776-BAE4-1AF46AB364D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9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1E359-77E8-4D44-91AD-D3E69BE2309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2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F5B4B-7FB1-4EED-BFAC-6736A5B388E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7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E49B8-C4F7-4EA3-BA94-24F63BD1DD7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0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ACEAF-94DF-4D21-B8D1-08F8C87CBC4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3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8A86-4E07-49CA-958C-A3E280B6CC8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5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4B372-125E-4359-9B75-2DF48F2B986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D648F-88EA-4C70-8532-795F9790126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3156FA-154C-4604-A23D-ADB8E4D0C3E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0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D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CE216D-4DCA-47AD-A54F-81BD810E1382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1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http://tbn3.google.com/images?q=tbn:kmXXaIT4d--3GM:http://www.taxthefish.com/blogimages/Chewinggumtaxproposed_9DAA/dreamstime_58881819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u="sng" dirty="0"/>
              <a:t>S2 </a:t>
            </a:r>
            <a:r>
              <a:rPr lang="en-US" altLang="en-US" sz="4400" u="sng" dirty="0" smtClean="0"/>
              <a:t>Reading for Meaning</a:t>
            </a:r>
            <a:br>
              <a:rPr lang="en-US" altLang="en-US" sz="4400" u="sng" dirty="0" smtClean="0"/>
            </a:br>
            <a:r>
              <a:rPr lang="en-US" altLang="en-US" sz="4400" u="sng" dirty="0" smtClean="0"/>
              <a:t>Answers </a:t>
            </a:r>
            <a:endParaRPr lang="en-GB" altLang="en-US" sz="4400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56025"/>
            <a:ext cx="6400800" cy="914400"/>
          </a:xfrm>
        </p:spPr>
        <p:txBody>
          <a:bodyPr/>
          <a:lstStyle/>
          <a:p>
            <a:r>
              <a:rPr lang="en-US" altLang="en-US" sz="5400" b="1" dirty="0" smtClean="0"/>
              <a:t>Non-Fiction</a:t>
            </a:r>
            <a:endParaRPr lang="en-US" altLang="en-US" sz="5400" b="1" dirty="0"/>
          </a:p>
          <a:p>
            <a:endParaRPr lang="en-GB" altLang="en-US" sz="3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47875" cy="2047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462" y="4670425"/>
            <a:ext cx="2047875" cy="204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4670425"/>
            <a:ext cx="1781175" cy="17455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462" y="302323"/>
            <a:ext cx="1781175" cy="174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(2)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45091156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“explosion of digital media”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OWN WORDS- sudden increase/in internet, computer or mobile phone technology.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43899787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Colon used to introduce title of the report. </a:t>
                      </a:r>
                      <a:r>
                        <a:rPr lang="en-US" altLang="en-US" sz="2800" dirty="0" smtClean="0"/>
                        <a:t>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3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(3)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07198676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 report</a:t>
                      </a:r>
                      <a:r>
                        <a:rPr lang="en-GB" altLang="en-US" sz="2800" baseline="0" dirty="0" smtClean="0"/>
                        <a:t> establishes that c</a:t>
                      </a:r>
                      <a:r>
                        <a:rPr lang="en-GB" altLang="en-US" sz="2800" dirty="0" smtClean="0"/>
                        <a:t>hildren read different things from their parents and that </a:t>
                      </a:r>
                      <a:r>
                        <a:rPr lang="en-US" altLang="en-US" sz="2800" dirty="0" smtClean="0"/>
                        <a:t>they react to things they have read in a way in their own way.</a:t>
                      </a:r>
                      <a:r>
                        <a:rPr lang="en-GB" altLang="en-US" sz="2800" dirty="0" smtClean="0"/>
                        <a:t>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69823150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“dominated”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2725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47667236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You would not expect the loved and loathed lists to contain the same text.</a:t>
                      </a:r>
                      <a:r>
                        <a:rPr lang="en-GB" altLang="en-US" sz="2800" baseline="0" dirty="0" smtClean="0"/>
                        <a:t>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486386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Harry Potter Series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3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(7)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7426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98758317"/>
              </p:ext>
            </p:extLst>
          </p:nvPr>
        </p:nvGraphicFramePr>
        <p:xfrm>
          <a:off x="1835152" y="1628777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dominated – to conquer, to control, to have a strong presence.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(8)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91977241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Marks awarded for using words in an interesting sentence.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3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Why plastic is the scourge of sea </a:t>
            </a:r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life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853" y="2120108"/>
            <a:ext cx="4283393" cy="344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(2)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36310996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A cigarette lighter, a toothbrush and a toy robot.  [3]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86244449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Many seabirds die as they eat plastic rubbish left in the sea. </a:t>
                      </a:r>
                      <a:r>
                        <a:rPr lang="en-US" altLang="en-US" sz="2800" dirty="0" smtClean="0"/>
                        <a:t>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9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(3)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83273505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He uses parenthesis to explain what fulmars are. Needs to be more specific than just “extra information”.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13232976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were 1,603 items of plastic.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41987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41581347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 sentence structure emphasises the damage caused as it uses a short emphatic sentence to start.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There is also a list of other sea creatures that are harmed.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177132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Lessen our use=“curb our consumption”.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(7)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7426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78240285"/>
              </p:ext>
            </p:extLst>
          </p:nvPr>
        </p:nvGraphicFramePr>
        <p:xfrm>
          <a:off x="1835152" y="1628777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“innocuous” means harmless.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4513" y="4218184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(8)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20297595"/>
              </p:ext>
            </p:extLst>
          </p:nvPr>
        </p:nvGraphicFramePr>
        <p:xfrm>
          <a:off x="1847890" y="4352204"/>
          <a:ext cx="6265863" cy="1773961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word that means the opposite of “innocuous” is “toxic”. 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Spectacles? Cool? Can’t see it, </a:t>
            </a:r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myself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415" y="2600326"/>
            <a:ext cx="4461510" cy="21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4099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750" y="1143000"/>
            <a:ext cx="8229600" cy="549592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>
                <a:solidFill>
                  <a:srgbClr val="000000"/>
                </a:solidFill>
              </a:rPr>
              <a:t>3 – </a:t>
            </a:r>
            <a:r>
              <a:rPr lang="en-GB" altLang="en-US" sz="2800" kern="0" dirty="0" smtClean="0">
                <a:solidFill>
                  <a:srgbClr val="000000"/>
                </a:solidFill>
              </a:rPr>
              <a:t>Diamond Dogs</a:t>
            </a:r>
            <a:endParaRPr lang="en-GB" altLang="en-US" sz="2800" kern="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800" kern="0" dirty="0">
                <a:solidFill>
                  <a:srgbClr val="000000"/>
                </a:solidFill>
              </a:rPr>
              <a:t>9 – Teen Reading – A Contradiction in Terms? </a:t>
            </a:r>
            <a:endParaRPr lang="en-GB" altLang="en-US" sz="2800" kern="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800" kern="0" dirty="0">
                <a:solidFill>
                  <a:srgbClr val="000000"/>
                </a:solidFill>
              </a:rPr>
              <a:t>16 </a:t>
            </a:r>
            <a:r>
              <a:rPr lang="en-GB" altLang="en-US" sz="2800" kern="0" dirty="0" smtClean="0">
                <a:solidFill>
                  <a:srgbClr val="000000"/>
                </a:solidFill>
              </a:rPr>
              <a:t>– Why </a:t>
            </a:r>
            <a:r>
              <a:rPr lang="en-GB" altLang="en-US" sz="2800" kern="0" dirty="0">
                <a:solidFill>
                  <a:srgbClr val="000000"/>
                </a:solidFill>
              </a:rPr>
              <a:t>plastic is the scourge of sea life</a:t>
            </a:r>
          </a:p>
          <a:p>
            <a:pPr eaLnBrk="1" hangingPunct="1">
              <a:defRPr/>
            </a:pPr>
            <a:r>
              <a:rPr lang="en-GB" altLang="en-US" sz="2800" kern="0" dirty="0" smtClean="0">
                <a:solidFill>
                  <a:srgbClr val="000000"/>
                </a:solidFill>
              </a:rPr>
              <a:t>23 – </a:t>
            </a:r>
            <a:r>
              <a:rPr lang="en-GB" altLang="en-US" sz="2800" kern="0" dirty="0">
                <a:solidFill>
                  <a:srgbClr val="000000"/>
                </a:solidFill>
              </a:rPr>
              <a:t>Spectacles? Cool? Can’t see it, </a:t>
            </a:r>
            <a:r>
              <a:rPr lang="en-GB" altLang="en-US" sz="2800" kern="0" dirty="0" smtClean="0">
                <a:solidFill>
                  <a:srgbClr val="000000"/>
                </a:solidFill>
              </a:rPr>
              <a:t>myself</a:t>
            </a:r>
          </a:p>
          <a:p>
            <a:pPr eaLnBrk="1" hangingPunct="1">
              <a:defRPr/>
            </a:pPr>
            <a:r>
              <a:rPr lang="en-GB" altLang="en-US" sz="2800" kern="0" dirty="0" smtClean="0">
                <a:solidFill>
                  <a:srgbClr val="000000"/>
                </a:solidFill>
              </a:rPr>
              <a:t>31 </a:t>
            </a:r>
            <a:r>
              <a:rPr lang="en-GB" altLang="en-US" sz="2800" kern="0" dirty="0">
                <a:solidFill>
                  <a:srgbClr val="000000"/>
                </a:solidFill>
              </a:rPr>
              <a:t>– Death Threat at the </a:t>
            </a:r>
            <a:r>
              <a:rPr lang="en-GB" altLang="en-US" sz="2800" kern="0" dirty="0" smtClean="0">
                <a:solidFill>
                  <a:srgbClr val="000000"/>
                </a:solidFill>
              </a:rPr>
              <a:t>Olympics</a:t>
            </a:r>
          </a:p>
          <a:p>
            <a:pPr eaLnBrk="1" hangingPunct="1">
              <a:defRPr/>
            </a:pPr>
            <a:r>
              <a:rPr lang="en-GB" altLang="en-US" sz="2800" kern="0" dirty="0" smtClean="0">
                <a:solidFill>
                  <a:srgbClr val="000000"/>
                </a:solidFill>
              </a:rPr>
              <a:t>38 </a:t>
            </a:r>
            <a:r>
              <a:rPr lang="en-GB" altLang="en-US" sz="2800" kern="0" dirty="0">
                <a:solidFill>
                  <a:srgbClr val="000000"/>
                </a:solidFill>
              </a:rPr>
              <a:t>– Only Snobs Sneer at </a:t>
            </a:r>
            <a:r>
              <a:rPr lang="en-GB" altLang="en-US" sz="2800" kern="0" dirty="0" err="1">
                <a:solidFill>
                  <a:srgbClr val="000000"/>
                </a:solidFill>
              </a:rPr>
              <a:t>McDiploma</a:t>
            </a:r>
            <a:r>
              <a:rPr lang="en-GB" altLang="en-US" sz="2800" kern="0" dirty="0">
                <a:solidFill>
                  <a:srgbClr val="000000"/>
                </a:solidFill>
              </a:rPr>
              <a:t> Graduates</a:t>
            </a:r>
          </a:p>
          <a:p>
            <a:pPr eaLnBrk="1" hangingPunct="1">
              <a:defRPr/>
            </a:pPr>
            <a:r>
              <a:rPr lang="en-GB" altLang="en-US" sz="2800" kern="0" dirty="0" smtClean="0">
                <a:solidFill>
                  <a:srgbClr val="000000"/>
                </a:solidFill>
              </a:rPr>
              <a:t>43 </a:t>
            </a:r>
            <a:r>
              <a:rPr lang="en-GB" altLang="en-US" sz="2800" kern="0" dirty="0">
                <a:solidFill>
                  <a:srgbClr val="000000"/>
                </a:solidFill>
              </a:rPr>
              <a:t>– Let adult fatties eat themselves to death</a:t>
            </a:r>
            <a:endParaRPr lang="en-GB" altLang="en-US" sz="2800" kern="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800" kern="0" dirty="0" smtClean="0">
                <a:solidFill>
                  <a:srgbClr val="000000"/>
                </a:solidFill>
              </a:rPr>
              <a:t>57 – </a:t>
            </a:r>
            <a:r>
              <a:rPr lang="en-GB" sz="2800" dirty="0">
                <a:solidFill>
                  <a:srgbClr val="000000"/>
                </a:solidFill>
              </a:rPr>
              <a:t>Save our Sundays – shut all the </a:t>
            </a:r>
            <a:r>
              <a:rPr lang="en-GB" sz="2800" dirty="0" smtClean="0">
                <a:solidFill>
                  <a:srgbClr val="000000"/>
                </a:solidFill>
              </a:rPr>
              <a:t>shops</a:t>
            </a:r>
          </a:p>
          <a:p>
            <a:pPr eaLnBrk="1" hangingPunct="1"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63 – </a:t>
            </a:r>
            <a:r>
              <a:rPr lang="en-GB" sz="2800" dirty="0">
                <a:solidFill>
                  <a:srgbClr val="000000"/>
                </a:solidFill>
              </a:rPr>
              <a:t>Is Our children reading?</a:t>
            </a:r>
            <a:endParaRPr lang="en-GB" sz="28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800" kern="0" dirty="0" smtClean="0">
                <a:solidFill>
                  <a:srgbClr val="000000"/>
                </a:solidFill>
              </a:rPr>
              <a:t>70 </a:t>
            </a:r>
            <a:r>
              <a:rPr lang="en-GB" altLang="en-US" sz="2800" kern="0" dirty="0">
                <a:solidFill>
                  <a:srgbClr val="000000"/>
                </a:solidFill>
              </a:rPr>
              <a:t>– Scientists develop non-stick gum</a:t>
            </a:r>
          </a:p>
          <a:p>
            <a:pPr eaLnBrk="1" hangingPunct="1">
              <a:defRPr/>
            </a:pPr>
            <a:endParaRPr lang="en-GB" altLang="en-US" sz="3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(2)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79980665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“pivotal”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43536428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The effect of the dash is to introduce the writer’s feelings/description of the glasses.</a:t>
                      </a:r>
                      <a:r>
                        <a:rPr lang="en-GB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(3)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80445955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 sentence structure is short which makes the statement emphatic/ to summarise the effect of the glasses.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65708475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could now see better/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 he felt worse about himself/lost confidence. 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3897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85568807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“myopic”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667451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dash is used to introduce humour to the passage.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2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43402973"/>
              </p:ext>
            </p:extLst>
          </p:nvPr>
        </p:nvGraphicFramePr>
        <p:xfrm>
          <a:off x="1835152" y="1473996"/>
          <a:ext cx="6265863" cy="2737124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His class mates thought he was a “swot” (intelligent/someone who always studied/a teacher’s pet)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His teachers thought he should have been cleverer and thought he was stupid.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(7)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62665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(8)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816143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Johnny Depp and Harry Potter.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5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(9)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7426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94572638"/>
              </p:ext>
            </p:extLst>
          </p:nvPr>
        </p:nvGraphicFramePr>
        <p:xfrm>
          <a:off x="1835152" y="1628777"/>
          <a:ext cx="6265863" cy="179823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is ironic about that the glasses they wear are thought of as cool now but the same ones were deeply unfashionable in the 1970s. [2]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4513" y="4027684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(10)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23538348"/>
              </p:ext>
            </p:extLst>
          </p:nvPr>
        </p:nvGraphicFramePr>
        <p:xfrm>
          <a:off x="1828840" y="4076000"/>
          <a:ext cx="6265863" cy="1968920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Humorous/ Light-hearted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Suitable quote to support this.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e.g." this stuff never happened to Johann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Cruyff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”                               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7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Death Threat at the </a:t>
            </a:r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Olympics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80" y="2524125"/>
            <a:ext cx="4782820" cy="25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</a:t>
            </a:r>
            <a:r>
              <a:rPr lang="en-GB" altLang="en-US" sz="2800" dirty="0" smtClean="0"/>
              <a:t>2a)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46700821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US" altLang="en-US" sz="2800" dirty="0" err="1" smtClean="0"/>
                        <a:t>Mehboba</a:t>
                      </a:r>
                      <a:r>
                        <a:rPr lang="en-US" altLang="en-US" sz="2800" dirty="0" smtClean="0"/>
                        <a:t> </a:t>
                      </a:r>
                      <a:r>
                        <a:rPr lang="en-US" altLang="en-US" sz="2800" dirty="0" err="1" smtClean="0"/>
                        <a:t>Andyar</a:t>
                      </a:r>
                      <a:r>
                        <a:rPr lang="en-US" altLang="en-US" sz="2800" dirty="0" smtClean="0"/>
                        <a:t> overcame pressure and threats to her life. </a:t>
                      </a:r>
                      <a:r>
                        <a:rPr lang="en-GB" altLang="en-US" sz="2800" dirty="0" smtClean="0"/>
                        <a:t>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03052452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She will be wearing a loose fitting track suit and a veil. </a:t>
                      </a:r>
                      <a:r>
                        <a:rPr lang="en-US" altLang="en-US" sz="2800" dirty="0" smtClean="0"/>
                        <a:t>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</a:t>
            </a:r>
            <a:r>
              <a:rPr lang="en-GB" altLang="en-US" sz="2800" dirty="0" smtClean="0"/>
              <a:t>(2b)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73226764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For her Religion/Modesty reasons.</a:t>
                      </a:r>
                      <a:r>
                        <a:rPr lang="en-GB" altLang="en-US" sz="2800" baseline="0" dirty="0" smtClean="0"/>
                        <a:t> 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2033321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“perilous”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(3)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22645264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“Bombarded” has</a:t>
                      </a:r>
                      <a:r>
                        <a:rPr lang="en-GB" altLang="en-US" sz="2800" baseline="0" dirty="0" smtClean="0"/>
                        <a:t> connotations of being bombed or attacked to </a:t>
                      </a:r>
                      <a:r>
                        <a:rPr lang="en-GB" altLang="en-US" sz="2800" dirty="0" smtClean="0"/>
                        <a:t>suggest that there were several death threats.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68313" y="14319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(4)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(5)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125666"/>
              </p:ext>
            </p:extLst>
          </p:nvPr>
        </p:nvGraphicFramePr>
        <p:xfrm>
          <a:off x="1838365" y="4709248"/>
          <a:ext cx="6265863" cy="1883576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 “shrug” suggests she is not put off easily/she is resigned to such abuse.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3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29110140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She is unaware of the names of famous athletes.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(6a)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62665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(6b)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533093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is unlikely to have seen them on television due to war and restrictions.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4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Diamond Dogs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82" y="1936752"/>
            <a:ext cx="3747135" cy="342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Only Snobs Sneer at </a:t>
            </a:r>
            <a:r>
              <a:rPr lang="en-GB" altLang="en-US" dirty="0" err="1">
                <a:solidFill>
                  <a:schemeClr val="accent1">
                    <a:lumMod val="25000"/>
                  </a:schemeClr>
                </a:solidFill>
              </a:rPr>
              <a:t>McDiploma</a:t>
            </a:r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Graduates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30" y="2413000"/>
            <a:ext cx="4744720" cy="28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</a:t>
            </a:r>
            <a:r>
              <a:rPr lang="en-GB" altLang="en-US" sz="2800" dirty="0"/>
              <a:t>2</a:t>
            </a:r>
            <a:r>
              <a:rPr lang="en-GB" altLang="en-US" sz="2800" dirty="0" smtClean="0"/>
              <a:t>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53685102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US" altLang="en-US" sz="2800" dirty="0" smtClean="0"/>
                        <a:t>“burger giant”  </a:t>
                      </a:r>
                      <a:r>
                        <a:rPr lang="en-GB" altLang="en-US" sz="2800" dirty="0" smtClean="0"/>
                        <a:t>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36387595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r>
                        <a:rPr lang="en-GB" altLang="en-US" sz="2800" dirty="0" smtClean="0"/>
                        <a:t>It has</a:t>
                      </a:r>
                      <a:r>
                        <a:rPr lang="en-GB" altLang="en-US" sz="2800" baseline="0" dirty="0" smtClean="0"/>
                        <a:t> </a:t>
                      </a:r>
                      <a:r>
                        <a:rPr lang="en-US" altLang="en-US" sz="2800" baseline="0" dirty="0" smtClean="0"/>
                        <a:t>s</a:t>
                      </a:r>
                      <a:r>
                        <a:rPr lang="en-US" altLang="en-US" sz="2800" dirty="0" smtClean="0"/>
                        <a:t>hown </a:t>
                      </a:r>
                      <a:r>
                        <a:rPr lang="en-US" altLang="en-US" sz="2800" b="1" dirty="0" smtClean="0"/>
                        <a:t>prejudice</a:t>
                      </a:r>
                      <a:r>
                        <a:rPr lang="en-US" altLang="en-US" sz="2800" b="0" dirty="0" smtClean="0"/>
                        <a:t>:</a:t>
                      </a:r>
                      <a:br>
                        <a:rPr lang="en-US" altLang="en-US" sz="2800" b="0" dirty="0" smtClean="0"/>
                      </a:br>
                      <a:r>
                        <a:rPr lang="en-US" altLang="en-US" sz="2800" b="0" baseline="0" dirty="0" smtClean="0"/>
                        <a:t>- </a:t>
                      </a:r>
                      <a:r>
                        <a:rPr lang="en-US" altLang="en-US" sz="2800" dirty="0" smtClean="0"/>
                        <a:t>about junk food</a:t>
                      </a:r>
                      <a:br>
                        <a:rPr lang="en-US" altLang="en-US" sz="2800" dirty="0" smtClean="0"/>
                      </a:br>
                      <a:r>
                        <a:rPr lang="en-US" altLang="en-US" sz="2800" dirty="0" smtClean="0"/>
                        <a:t>-</a:t>
                      </a:r>
                      <a:r>
                        <a:rPr lang="en-US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the</a:t>
                      </a:r>
                      <a:r>
                        <a:rPr lang="en-US" altLang="en-US" sz="2800" baseline="0" dirty="0" smtClean="0"/>
                        <a:t> way the US</a:t>
                      </a:r>
                      <a:r>
                        <a:rPr lang="en-US" altLang="en-US" sz="2800" dirty="0" smtClean="0"/>
                        <a:t> runs</a:t>
                      </a:r>
                      <a:r>
                        <a:rPr lang="en-US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franchises  </a:t>
                      </a:r>
                    </a:p>
                    <a:p>
                      <a:r>
                        <a:rPr lang="en-US" altLang="en-US" sz="2800" dirty="0" smtClean="0"/>
                        <a:t>-</a:t>
                      </a:r>
                      <a:r>
                        <a:rPr lang="en-US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about those who work in at a basic level in serving food.                         [3]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3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</a:t>
            </a:r>
            <a:r>
              <a:rPr lang="en-GB" altLang="en-US" sz="2800" dirty="0" smtClean="0"/>
              <a:t>(3)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53903219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He uses a rhetorical question</a:t>
                      </a:r>
                      <a:r>
                        <a:rPr lang="en-GB" altLang="en-US" sz="2800" baseline="0" dirty="0" smtClean="0"/>
                        <a:t> to </a:t>
                      </a:r>
                      <a:r>
                        <a:rPr lang="en-GB" altLang="en-US" sz="2800" dirty="0" smtClean="0"/>
                        <a:t>get the readers to agree with the his point. </a:t>
                      </a:r>
                      <a:r>
                        <a:rPr lang="en-GB" altLang="en-US" sz="2800" baseline="0" dirty="0" smtClean="0"/>
                        <a:t>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68878528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“qualms”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(4)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84037718"/>
              </p:ext>
            </p:extLst>
          </p:nvPr>
        </p:nvGraphicFramePr>
        <p:xfrm>
          <a:off x="1835152" y="1473996"/>
          <a:ext cx="6584948" cy="2566987"/>
        </p:xfrm>
        <a:graphic>
          <a:graphicData uri="http://schemas.openxmlformats.org/drawingml/2006/table">
            <a:tbl>
              <a:tblPr/>
              <a:tblGrid>
                <a:gridCol w="6584948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It</a:t>
                      </a:r>
                      <a:r>
                        <a:rPr lang="en-GB" altLang="en-US" sz="2800" baseline="0" dirty="0" smtClean="0"/>
                        <a:t> is a p</a:t>
                      </a:r>
                      <a:r>
                        <a:rPr lang="en-GB" altLang="en-US" sz="2800" dirty="0" smtClean="0"/>
                        <a:t>rosperous/wealthy/affluent company</a:t>
                      </a:r>
                      <a:r>
                        <a:rPr lang="en-GB" altLang="en-US" sz="2800" baseline="0" dirty="0" smtClean="0"/>
                        <a:t> and it provides young people with experience and expertise that will help them in the work place.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68313" y="14319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68313" y="44182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403017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“ethical” means principled/moral/fair.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6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/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Marks awarded for using words in an interesting sentence. 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(6b)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Let adult fatties eat themselves to </a:t>
            </a:r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death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10" y="1936752"/>
            <a:ext cx="4142740" cy="370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</a:t>
            </a:r>
            <a:r>
              <a:rPr lang="en-GB" altLang="en-US" sz="2800" dirty="0" smtClean="0"/>
              <a:t>2a)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29905026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The writer thinks that the government should concentrate on educating young people about healthy living.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53389280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Metaphor:</a:t>
                      </a:r>
                      <a:r>
                        <a:rPr lang="en-GB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“one of the biggest threats we face”/“just like operations in Afghanistan and Iraq”</a:t>
                      </a:r>
                      <a:r>
                        <a:rPr lang="en-GB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[1]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7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</a:t>
            </a:r>
            <a:r>
              <a:rPr lang="en-GB" altLang="en-US" sz="2800" dirty="0" smtClean="0"/>
              <a:t>(2b)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80601839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It suggests that the government sees obesity as dangerous and potentially fatal.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41418905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Parenthesis is used to give extra information about obesity in a simple way. 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(3)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58792554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“</a:t>
                      </a:r>
                      <a:r>
                        <a:rPr lang="en-US" altLang="en-US" sz="2800" dirty="0" err="1" smtClean="0"/>
                        <a:t>armoury</a:t>
                      </a:r>
                      <a:r>
                        <a:rPr lang="en-GB" altLang="en-US" sz="2800" dirty="0" smtClean="0"/>
                        <a:t>”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44513" y="144145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(4)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(5a)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93049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Plethora means an excess of/an overabundance.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8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54165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(5b)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00077652"/>
              </p:ext>
            </p:extLst>
          </p:nvPr>
        </p:nvGraphicFramePr>
        <p:xfrm>
          <a:off x="1562140" y="1815143"/>
          <a:ext cx="6265863" cy="1773961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Marks awarded for using words in an interesting sentence. 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(2)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02430639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Alliteration. </a:t>
                      </a:r>
                      <a:r>
                        <a:rPr lang="en-US" altLang="en-US" sz="2800" baseline="0" dirty="0" smtClean="0"/>
                        <a:t>[1</a:t>
                      </a:r>
                      <a:r>
                        <a:rPr lang="en-US" altLang="en-US" sz="2800" dirty="0" smtClean="0"/>
                        <a:t>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74128475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“pooch perfumes” OR</a:t>
                      </a:r>
                    </a:p>
                    <a:p>
                      <a:r>
                        <a:rPr lang="en-US" altLang="en-US" sz="2800" dirty="0" smtClean="0"/>
                        <a:t>“pampering your pet” OR</a:t>
                      </a:r>
                    </a:p>
                    <a:p>
                      <a:r>
                        <a:rPr lang="en-US" altLang="en-US" sz="2800" dirty="0" smtClean="0"/>
                        <a:t>”super style” OR</a:t>
                      </a:r>
                    </a:p>
                    <a:p>
                      <a:r>
                        <a:rPr lang="en-US" altLang="en-US" sz="2800" dirty="0" smtClean="0"/>
                        <a:t>“ functional rather than fashionable”</a:t>
                      </a:r>
                      <a:r>
                        <a:rPr lang="en-GB" altLang="en-US" sz="2800" baseline="0" dirty="0" smtClean="0"/>
                        <a:t> </a:t>
                      </a:r>
                      <a:r>
                        <a:rPr lang="en-US" altLang="en-US" sz="2800" dirty="0" smtClean="0"/>
                        <a:t>[2]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4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Save our Sundays – shut all the shops.</a:t>
            </a:r>
            <a:endParaRPr lang="en-GB" altLang="en-US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07" y="1936752"/>
            <a:ext cx="4642485" cy="325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</a:t>
            </a:r>
            <a:r>
              <a:rPr lang="en-GB" altLang="en-US" sz="2800" dirty="0" smtClean="0"/>
              <a:t>2)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40042026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The atmosphere was different in Bilbao as all the shops were closed on Sunday whereas they would be open in the UK.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45356178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The structure is different as it uses a list  of different days that shops are open. The extra information strengthens the writer’s point. </a:t>
                      </a:r>
                      <a:r>
                        <a:rPr lang="en-US" altLang="en-US" sz="2800" dirty="0" smtClean="0"/>
                        <a:t>[2]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7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</a:t>
            </a:r>
            <a:r>
              <a:rPr lang="en-GB" altLang="en-US" sz="2800" dirty="0" smtClean="0"/>
              <a:t>(3a)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06210927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Personification.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72335766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suggest that the shops demand attention from people/they have to respond. 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(3b)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47899949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“</a:t>
                      </a:r>
                      <a:r>
                        <a:rPr lang="en-US" altLang="en-US" sz="2800" dirty="0" smtClean="0"/>
                        <a:t>crisis</a:t>
                      </a:r>
                      <a:r>
                        <a:rPr lang="en-GB" altLang="en-US" sz="2800" dirty="0" smtClean="0"/>
                        <a:t>”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44513" y="144145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(4)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(5a)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367508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Metaphor.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3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54165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(5b)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92787699"/>
              </p:ext>
            </p:extLst>
          </p:nvPr>
        </p:nvGraphicFramePr>
        <p:xfrm>
          <a:off x="1562140" y="1815143"/>
          <a:ext cx="6265863" cy="1773961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suggest that we are not really bothered about environmental issues as we continue to consume. [2]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01082563"/>
              </p:ext>
            </p:extLst>
          </p:nvPr>
        </p:nvGraphicFramePr>
        <p:xfrm>
          <a:off x="1568452" y="4200527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word  “littered” has connotations of a lot of something to suggest there were a large number of children dressed up. 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68313" y="42005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(6)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513084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(7)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70573658"/>
              </p:ext>
            </p:extLst>
          </p:nvPr>
        </p:nvGraphicFramePr>
        <p:xfrm>
          <a:off x="1562140" y="1815143"/>
          <a:ext cx="6265863" cy="1773961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effect of sharing quality time is to lower tension.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49335183"/>
              </p:ext>
            </p:extLst>
          </p:nvPr>
        </p:nvGraphicFramePr>
        <p:xfrm>
          <a:off x="1568452" y="4200527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suggests that we need to question our current obsession with shopping.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short sentence makes the point in a forceful way. 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68313" y="42005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(8)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Is Our children reading?</a:t>
            </a:r>
            <a:endParaRPr lang="en-GB" altLang="en-US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12" y="2120108"/>
            <a:ext cx="4595813" cy="313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</a:t>
            </a:r>
            <a:r>
              <a:rPr lang="en-GB" altLang="en-US" sz="2800" dirty="0" smtClean="0"/>
              <a:t>2)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91854382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George Bush should have asked, “Are our children reading?”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03037414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The colon is used to introduce a quotation. </a:t>
                      </a:r>
                      <a:r>
                        <a:rPr lang="en-US" altLang="en-US" sz="2800" dirty="0" smtClean="0"/>
                        <a:t>[2]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2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</a:t>
            </a:r>
            <a:r>
              <a:rPr lang="en-GB" altLang="en-US" sz="2800" dirty="0" smtClean="0"/>
              <a:t>(3)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64981883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Children are meant to be replacing books with computer games.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0301369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“scapegoat”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(4)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/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“</a:t>
                      </a:r>
                      <a:r>
                        <a:rPr lang="en-US" altLang="en-US" sz="2800" dirty="0" smtClean="0"/>
                        <a:t>crisis</a:t>
                      </a:r>
                      <a:r>
                        <a:rPr lang="en-GB" altLang="en-US" sz="2800" dirty="0" smtClean="0"/>
                        <a:t>”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44513" y="144145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1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496341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“supposedly”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9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(3)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16654510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2800" dirty="0" smtClean="0"/>
                        <a:t>elegant/designer/indulgence/diamonds/fine perfume/organic/boutique/glitz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[3]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82106855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“surprising twist” is that it is the dogs that are dressed up rather than their celebrity owners.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1880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54165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29257591"/>
              </p:ext>
            </p:extLst>
          </p:nvPr>
        </p:nvGraphicFramePr>
        <p:xfrm>
          <a:off x="1562140" y="1815143"/>
          <a:ext cx="6265863" cy="1773961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writer thinks that there aren’t enough good books to appeal to young people. [2]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751866147"/>
              </p:ext>
            </p:extLst>
          </p:nvPr>
        </p:nvGraphicFramePr>
        <p:xfrm>
          <a:off x="1568452" y="4200527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“discriminating”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68313" y="42005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(7)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Scientists develop non-stick gum.</a:t>
            </a:r>
            <a:endParaRPr lang="en-GB" altLang="en-US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4" descr="http://tbn3.google.com/images?q=tbn:kmXXaIT4d--3GM:http://www.taxthefish.com/blogimages/Chewinggumtaxproposed_9DAA/dreamstime_58881819.jpg"/>
          <p:cNvPicPr/>
          <p:nvPr/>
        </p:nvPicPr>
        <p:blipFill>
          <a:blip r:embed="rId2" r:link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03465"/>
            <a:ext cx="3328987" cy="343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8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881" y="1069825"/>
            <a:ext cx="538480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endParaRPr lang="en-GB" altLang="en-US" sz="2800" dirty="0"/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(</a:t>
            </a:r>
            <a:r>
              <a:rPr lang="en-GB" altLang="en-US" sz="2800" dirty="0" smtClean="0"/>
              <a:t>2)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63423629"/>
              </p:ext>
            </p:extLst>
          </p:nvPr>
        </p:nvGraphicFramePr>
        <p:xfrm>
          <a:off x="1780647" y="1105696"/>
          <a:ext cx="6265862" cy="2395537"/>
        </p:xfrm>
        <a:graphic>
          <a:graphicData uri="http://schemas.openxmlformats.org/drawingml/2006/table">
            <a:tbl>
              <a:tblPr/>
              <a:tblGrid>
                <a:gridCol w="6265862"/>
              </a:tblGrid>
              <a:tr h="2395537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The sentence structure begins with a list of the damage that gum can cause.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25819920"/>
              </p:ext>
            </p:extLst>
          </p:nvPr>
        </p:nvGraphicFramePr>
        <p:xfrm>
          <a:off x="1784352" y="4044952"/>
          <a:ext cx="6454773" cy="2233612"/>
        </p:xfrm>
        <a:graphic>
          <a:graphicData uri="http://schemas.openxmlformats.org/drawingml/2006/table">
            <a:tbl>
              <a:tblPr/>
              <a:tblGrid>
                <a:gridCol w="6454773"/>
              </a:tblGrid>
              <a:tr h="2233612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800" dirty="0" smtClean="0"/>
                        <a:t>Parenthesis is used here to give extra-information about the properties of the new gum. </a:t>
                      </a:r>
                      <a:r>
                        <a:rPr lang="en-US" altLang="en-US" sz="2800" dirty="0" smtClean="0"/>
                        <a:t>[2]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64735"/>
            <a:ext cx="53848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/>
              <a:t> </a:t>
            </a:r>
            <a:r>
              <a:rPr lang="en-GB" altLang="en-US" sz="2800" dirty="0" smtClean="0"/>
              <a:t>(3)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09017198"/>
              </p:ext>
            </p:extLst>
          </p:nvPr>
        </p:nvGraphicFramePr>
        <p:xfrm>
          <a:off x="1835152" y="1700213"/>
          <a:ext cx="6265863" cy="2233612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23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 new chewing gum is less adhesive than normal gum and will eventually disappear.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00070785"/>
              </p:ext>
            </p:extLst>
          </p:nvPr>
        </p:nvGraphicFramePr>
        <p:xfrm>
          <a:off x="1835152" y="4360865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“degrades” 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20713" y="43148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(4)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75892434"/>
              </p:ext>
            </p:extLst>
          </p:nvPr>
        </p:nvGraphicFramePr>
        <p:xfrm>
          <a:off x="1844677" y="1331121"/>
          <a:ext cx="6337298" cy="2907812"/>
        </p:xfrm>
        <a:graphic>
          <a:graphicData uri="http://schemas.openxmlformats.org/drawingml/2006/table">
            <a:tbl>
              <a:tblPr/>
              <a:tblGrid>
                <a:gridCol w="6337298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 three main advantages of the new chewing gum are: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err="1" smtClean="0"/>
                        <a:t>i</a:t>
                      </a:r>
                      <a:r>
                        <a:rPr lang="en-GB" altLang="en-US" sz="2800" dirty="0" smtClean="0"/>
                        <a:t>) It will not stick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ii) It tastes as nice as ordinary gum.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iii) It will save councils millions of pounds in removing discarded gum.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44513" y="144145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54165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(6a)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5194442"/>
              </p:ext>
            </p:extLst>
          </p:nvPr>
        </p:nvGraphicFramePr>
        <p:xfrm>
          <a:off x="1562140" y="1815143"/>
          <a:ext cx="6265863" cy="1773961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773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Estimated means approximately/round about/roughly.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64941520"/>
              </p:ext>
            </p:extLst>
          </p:nvPr>
        </p:nvGraphicFramePr>
        <p:xfrm>
          <a:off x="1568452" y="4200527"/>
          <a:ext cx="6265863" cy="2187575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Marks awarded for using words in an interesting sentence.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68313" y="4200527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(6b)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56024082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800" dirty="0" smtClean="0"/>
                        <a:t>The dash is used to introduce a comment on what has went before.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(5)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2665" y="4300353"/>
            <a:ext cx="4038600" cy="451900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</a:t>
            </a:r>
            <a:r>
              <a:rPr lang="en-GB" altLang="en-US" sz="2800" dirty="0"/>
              <a:t>6</a:t>
            </a:r>
            <a:r>
              <a:rPr lang="en-GB" altLang="en-US" sz="2800" dirty="0" smtClean="0"/>
              <a:t>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2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16758328"/>
              </p:ext>
            </p:extLst>
          </p:nvPr>
        </p:nvGraphicFramePr>
        <p:xfrm>
          <a:off x="1846265" y="4242838"/>
          <a:ext cx="6265863" cy="2395588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306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“Functional” means designed for a particular purpose (not to look good).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“Fashionable” means to that something has be stylish.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1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13469056"/>
              </p:ext>
            </p:extLst>
          </p:nvPr>
        </p:nvGraphicFramePr>
        <p:xfrm>
          <a:off x="1835152" y="1473996"/>
          <a:ext cx="6265863" cy="2566987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 sentence suggests the extent of this trend.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69875" y="10779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665" y="14446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solidFill>
                  <a:srgbClr val="000000"/>
                </a:solidFill>
              </a:rPr>
              <a:t>(7)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2665" y="4300353"/>
            <a:ext cx="4038600" cy="451900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(8)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2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47448099"/>
              </p:ext>
            </p:extLst>
          </p:nvPr>
        </p:nvGraphicFramePr>
        <p:xfrm>
          <a:off x="1846265" y="4242838"/>
          <a:ext cx="6265863" cy="2306259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2306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“comfort blankets”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3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800" dirty="0" smtClean="0"/>
              <a:t>(9)</a:t>
            </a: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graphicFrame>
        <p:nvGraphicFramePr>
          <p:cNvPr id="17426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31655779"/>
              </p:ext>
            </p:extLst>
          </p:nvPr>
        </p:nvGraphicFramePr>
        <p:xfrm>
          <a:off x="1835152" y="1628777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“vignette” means a literary description. [1]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4513" y="4456309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kern="0" dirty="0" smtClean="0"/>
              <a:t>(10)</a:t>
            </a:r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 smtClean="0"/>
          </a:p>
          <a:p>
            <a:pPr eaLnBrk="1" hangingPunct="1">
              <a:defRPr/>
            </a:pPr>
            <a:endParaRPr lang="en-GB" altLang="en-US" sz="2800" kern="0" dirty="0"/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4755568"/>
              </p:ext>
            </p:extLst>
          </p:nvPr>
        </p:nvGraphicFramePr>
        <p:xfrm>
          <a:off x="1838365" y="4709248"/>
          <a:ext cx="6265863" cy="1655763"/>
        </p:xfrm>
        <a:graphic>
          <a:graphicData uri="http://schemas.openxmlformats.org/drawingml/2006/table">
            <a:tbl>
              <a:tblPr/>
              <a:tblGrid>
                <a:gridCol w="6265863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Marks awarded for using words in an interesting sentence. 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1">
                    <a:lumMod val="25000"/>
                  </a:schemeClr>
                </a:solidFill>
              </a:rPr>
              <a:t>Teen Reading – A Contradiction in Terms? </a:t>
            </a:r>
            <a:endParaRPr lang="en-GB" altLang="en-US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927850" y="19367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62" y="2409825"/>
            <a:ext cx="55911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1679</Words>
  <Application>Microsoft Office PowerPoint</Application>
  <PresentationFormat>On-screen Show (4:3)</PresentationFormat>
  <Paragraphs>314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Default Design</vt:lpstr>
      <vt:lpstr>1_Default Design</vt:lpstr>
      <vt:lpstr>S2 Reading for Meaning Answers </vt:lpstr>
      <vt:lpstr>Contents</vt:lpstr>
      <vt:lpstr>Diamond Dogs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Teen Reading – A Contradiction in Terms? </vt:lpstr>
      <vt:lpstr>PowerPoint Presentation</vt:lpstr>
      <vt:lpstr>PowerPoint Presentation</vt:lpstr>
      <vt:lpstr>PowerPoint Presentation</vt:lpstr>
      <vt:lpstr>PowerPoint Presentation</vt:lpstr>
      <vt:lpstr>Why plastic is the scourge of sea life</vt:lpstr>
      <vt:lpstr>PowerPoint Presentation</vt:lpstr>
      <vt:lpstr>PowerPoint Presentation</vt:lpstr>
      <vt:lpstr>PowerPoint Presentation</vt:lpstr>
      <vt:lpstr>PowerPoint Presentation</vt:lpstr>
      <vt:lpstr>Spectacles? Cool? Can’t see it, myself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Death Threat at the Olympics</vt:lpstr>
      <vt:lpstr>PowerPoint Presentation</vt:lpstr>
      <vt:lpstr>PowerPoint Presentation</vt:lpstr>
      <vt:lpstr>PowerPoint Presentation</vt:lpstr>
      <vt:lpstr>PowerPoint Presentation</vt:lpstr>
      <vt:lpstr>Only Snobs Sneer at McDiploma Graduates</vt:lpstr>
      <vt:lpstr>PowerPoint Presentation</vt:lpstr>
      <vt:lpstr>PowerPoint Presentation</vt:lpstr>
      <vt:lpstr>PowerPoint Presentation</vt:lpstr>
      <vt:lpstr>PowerPoint Presentation</vt:lpstr>
      <vt:lpstr>Let adult fatties eat themselves to death</vt:lpstr>
      <vt:lpstr>PowerPoint Presentation</vt:lpstr>
      <vt:lpstr>PowerPoint Presentation</vt:lpstr>
      <vt:lpstr>PowerPoint Presentation</vt:lpstr>
      <vt:lpstr>PowerPoint Presentation</vt:lpstr>
      <vt:lpstr>Save our Sundays – shut all the shops.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Our children reading?</vt:lpstr>
      <vt:lpstr>PowerPoint Presentation</vt:lpstr>
      <vt:lpstr>PowerPoint Presentation</vt:lpstr>
      <vt:lpstr>PowerPoint Presentation</vt:lpstr>
      <vt:lpstr>PowerPoint Presentation</vt:lpstr>
      <vt:lpstr>Scientists develop non-stick gum.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Close Reading Booklet</dc:title>
  <dc:creator>Stacey Barr</dc:creator>
  <cp:lastModifiedBy>SAMMY</cp:lastModifiedBy>
  <cp:revision>15</cp:revision>
  <dcterms:created xsi:type="dcterms:W3CDTF">2015-06-10T11:11:01Z</dcterms:created>
  <dcterms:modified xsi:type="dcterms:W3CDTF">2020-03-24T12:51:04Z</dcterms:modified>
</cp:coreProperties>
</file>