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5" r:id="rId2"/>
    <p:sldMasterId id="2147483698" r:id="rId3"/>
    <p:sldMasterId id="2147483711" r:id="rId4"/>
  </p:sldMasterIdLst>
  <p:sldIdLst>
    <p:sldId id="265" r:id="rId5"/>
    <p:sldId id="258" r:id="rId6"/>
    <p:sldId id="259" r:id="rId7"/>
    <p:sldId id="260" r:id="rId8"/>
    <p:sldId id="261" r:id="rId9"/>
    <p:sldId id="262" r:id="rId10"/>
    <p:sldId id="263" r:id="rId11"/>
    <p:sldId id="264" r:id="rId12"/>
    <p:sldId id="266" r:id="rId13"/>
    <p:sldId id="267" r:id="rId14"/>
    <p:sldId id="272" r:id="rId15"/>
    <p:sldId id="268" r:id="rId16"/>
    <p:sldId id="269" r:id="rId17"/>
    <p:sldId id="270" r:id="rId18"/>
    <p:sldId id="271"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6" r:id="rId32"/>
    <p:sldId id="287" r:id="rId33"/>
    <p:sldId id="285" r:id="rId34"/>
    <p:sldId id="288" r:id="rId35"/>
    <p:sldId id="289" r:id="rId36"/>
    <p:sldId id="290" r:id="rId37"/>
    <p:sldId id="291" r:id="rId38"/>
    <p:sldId id="292" r:id="rId39"/>
    <p:sldId id="294" r:id="rId40"/>
    <p:sldId id="293" r:id="rId41"/>
    <p:sldId id="295" r:id="rId42"/>
    <p:sldId id="296" r:id="rId43"/>
    <p:sldId id="297" r:id="rId44"/>
    <p:sldId id="298"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6" r:id="rId60"/>
    <p:sldId id="317" r:id="rId61"/>
    <p:sldId id="318" r:id="rId62"/>
    <p:sldId id="319" r:id="rId63"/>
    <p:sldId id="320" r:id="rId64"/>
    <p:sldId id="322" r:id="rId65"/>
    <p:sldId id="321" r:id="rId66"/>
    <p:sldId id="328" r:id="rId67"/>
    <p:sldId id="329" r:id="rId68"/>
    <p:sldId id="330" r:id="rId69"/>
    <p:sldId id="331" r:id="rId70"/>
    <p:sldId id="333" r:id="rId71"/>
    <p:sldId id="335" r:id="rId72"/>
    <p:sldId id="332" r:id="rId73"/>
    <p:sldId id="323" r:id="rId74"/>
    <p:sldId id="324" r:id="rId75"/>
    <p:sldId id="325" r:id="rId76"/>
    <p:sldId id="326" r:id="rId77"/>
    <p:sldId id="336" r:id="rId78"/>
    <p:sldId id="337" r:id="rId79"/>
    <p:sldId id="338" r:id="rId80"/>
    <p:sldId id="327" r:id="rId8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FF"/>
    <a:srgbClr val="CC66FF"/>
    <a:srgbClr val="FFCC99"/>
    <a:srgbClr val="BF470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60" d="100"/>
          <a:sy n="60" d="100"/>
        </p:scale>
        <p:origin x="109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84" Type="http://schemas.openxmlformats.org/officeDocument/2006/relationships/theme" Target="theme/theme1.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presProps" Target="presProps.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B6625DB-5871-4743-842E-666AF19614AA}"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18828874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6838874-28BE-4055-A7A9-D26A098E8293}"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38499857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4E771E7-8B19-4E6C-A51A-65402C0D837C}"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14777437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600202"/>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648200" y="3938590"/>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2E979C24-CD1A-4776-BAE4-1AF46AB364D4}"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41553888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B6625DB-5871-4743-842E-666AF19614AA}"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40805867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42EF2EB-7430-469A-AF97-8E938BA4D4E7}"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5985562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6641062-DC34-43BF-864C-5F6767A96639}"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34976785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E973BC8-55B6-46FE-994C-8FAB1E631B25}"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31555548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9E9739A-6CE4-4A02-BAA1-9046871FADA0}"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26163622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A321D9FA-379C-497C-8D30-BEF42BE8E1CB}"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32014278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DFFF73F2-E3DE-46A2-809A-0757F96762A1}"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9860290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42EF2EB-7430-469A-AF97-8E938BA4D4E7}"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25251678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EDEFD4F-970F-400D-9017-0A5FF6ECA0AD}"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20905888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1432856-CF34-4427-A8D4-3F00E843ED82}"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40114137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6838874-28BE-4055-A7A9-D26A098E8293}"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9419123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4E771E7-8B19-4E6C-A51A-65402C0D837C}"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316850023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600202"/>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648200" y="3938590"/>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2E979C24-CD1A-4776-BAE4-1AF46AB364D4}"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330586507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B6625DB-5871-4743-842E-666AF19614AA}"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243565584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42EF2EB-7430-469A-AF97-8E938BA4D4E7}"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10242908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6641062-DC34-43BF-864C-5F6767A96639}"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39886495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E973BC8-55B6-46FE-994C-8FAB1E631B25}"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199452821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9E9739A-6CE4-4A02-BAA1-9046871FADA0}"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16230381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6641062-DC34-43BF-864C-5F6767A96639}"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263769885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A321D9FA-379C-497C-8D30-BEF42BE8E1CB}"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303428300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DFFF73F2-E3DE-46A2-809A-0757F96762A1}"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9418089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EDEFD4F-970F-400D-9017-0A5FF6ECA0AD}"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147098030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1432856-CF34-4427-A8D4-3F00E843ED82}"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206596740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6838874-28BE-4055-A7A9-D26A098E8293}"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157976767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4E771E7-8B19-4E6C-A51A-65402C0D837C}"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26873418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600202"/>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648200" y="3938590"/>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2E979C24-CD1A-4776-BAE4-1AF46AB364D4}"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375216797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337780B-0F3F-4664-A7A0-6C604D74E0C2}"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113144992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42750EA-266F-41C0-8F94-FECA2896DE2A}"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167426836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C51E359-77E8-4D44-91AD-D3E69BE23099}"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12689044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E973BC8-55B6-46FE-994C-8FAB1E631B25}"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337965735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GB"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3EF5B4B-7FB1-4EED-BFAC-6736A5B388EF}"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183587860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GB"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264E49B8-C4F7-4EA3-BA94-24F63BD1DD77}"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359613378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GB"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11DACEAF-94DF-4D21-B8D1-08F8C87CBC4F}"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68155869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GB"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0A3B8A86-4E07-49CA-958C-A3E280B6CC84}"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204632707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GB"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EC64B372-125E-4359-9B75-2DF48F2B986B}"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95127513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GB"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910D648F-88EA-4C70-8532-795F97901260}"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246314662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6DFF6B6-7918-490E-882D-BA7B45593684}"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89040302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0737581-4CE4-4807-913D-3EC437FDFE59}"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12147661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9E9739A-6CE4-4A02-BAA1-9046871FADA0}"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12547371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A321D9FA-379C-497C-8D30-BEF42BE8E1CB}"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11804579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DFFF73F2-E3DE-46A2-809A-0757F96762A1}"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41172575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EDEFD4F-970F-400D-9017-0A5FF6ECA0AD}"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17408287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1432856-CF34-4427-A8D4-3F00E843ED82}"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25994578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D1D1F0"/>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p>
        </p:txBody>
      </p:sp>
      <p:sp>
        <p:nvSpPr>
          <p:cNvPr id="1027" name="Rectangle 3"/>
          <p:cNvSpPr>
            <a:spLocks noGrp="1" noChangeArrowheads="1"/>
          </p:cNvSpPr>
          <p:nvPr>
            <p:ph type="body" idx="1"/>
          </p:nvPr>
        </p:nvSpPr>
        <p:spPr bwMode="auto">
          <a:xfrm>
            <a:off x="457200" y="1600202"/>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fontAlgn="base">
              <a:spcBef>
                <a:spcPct val="0"/>
              </a:spcBef>
              <a:spcAft>
                <a:spcPct val="0"/>
              </a:spcAft>
              <a:defRPr/>
            </a:pPr>
            <a:endParaRPr lang="en-GB">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fontAlgn="base">
              <a:spcBef>
                <a:spcPct val="0"/>
              </a:spcBef>
              <a:spcAft>
                <a:spcPct val="0"/>
              </a:spcAft>
              <a:defRPr/>
            </a:pPr>
            <a:endParaRPr lang="en-GB">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defRPr/>
            </a:pPr>
            <a:fld id="{36CE216D-4DCA-47AD-A54F-81BD810E1382}" type="slidenum">
              <a:rPr lang="en-GB" altLang="en-US">
                <a:solidFill>
                  <a:srgbClr val="000000"/>
                </a:solidFill>
              </a:rPr>
              <a:pPr fontAlgn="base">
                <a:spcBef>
                  <a:spcPct val="0"/>
                </a:spcBef>
                <a:spcAft>
                  <a:spcPct val="0"/>
                </a:spcAft>
                <a:defRPr/>
              </a:pPr>
              <a:t>‹#›</a:t>
            </a:fld>
            <a:endParaRPr lang="en-GB" altLang="en-US">
              <a:solidFill>
                <a:srgbClr val="000000"/>
              </a:solidFill>
            </a:endParaRPr>
          </a:p>
        </p:txBody>
      </p:sp>
    </p:spTree>
    <p:extLst>
      <p:ext uri="{BB962C8B-B14F-4D97-AF65-F5344CB8AC3E}">
        <p14:creationId xmlns:p14="http://schemas.microsoft.com/office/powerpoint/2010/main" val="365856819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D1D1F0"/>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p>
        </p:txBody>
      </p:sp>
      <p:sp>
        <p:nvSpPr>
          <p:cNvPr id="1027" name="Rectangle 3"/>
          <p:cNvSpPr>
            <a:spLocks noGrp="1" noChangeArrowheads="1"/>
          </p:cNvSpPr>
          <p:nvPr>
            <p:ph type="body" idx="1"/>
          </p:nvPr>
        </p:nvSpPr>
        <p:spPr bwMode="auto">
          <a:xfrm>
            <a:off x="457200" y="1600202"/>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fontAlgn="base">
              <a:spcBef>
                <a:spcPct val="0"/>
              </a:spcBef>
              <a:spcAft>
                <a:spcPct val="0"/>
              </a:spcAft>
              <a:defRPr/>
            </a:pPr>
            <a:endParaRPr lang="en-GB">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fontAlgn="base">
              <a:spcBef>
                <a:spcPct val="0"/>
              </a:spcBef>
              <a:spcAft>
                <a:spcPct val="0"/>
              </a:spcAft>
              <a:defRPr/>
            </a:pPr>
            <a:endParaRPr lang="en-GB">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defRPr/>
            </a:pPr>
            <a:fld id="{36CE216D-4DCA-47AD-A54F-81BD810E1382}" type="slidenum">
              <a:rPr lang="en-GB" altLang="en-US">
                <a:solidFill>
                  <a:srgbClr val="000000"/>
                </a:solidFill>
              </a:rPr>
              <a:pPr fontAlgn="base">
                <a:spcBef>
                  <a:spcPct val="0"/>
                </a:spcBef>
                <a:spcAft>
                  <a:spcPct val="0"/>
                </a:spcAft>
                <a:defRPr/>
              </a:pPr>
              <a:t>‹#›</a:t>
            </a:fld>
            <a:endParaRPr lang="en-GB" altLang="en-US">
              <a:solidFill>
                <a:srgbClr val="000000"/>
              </a:solidFill>
            </a:endParaRPr>
          </a:p>
        </p:txBody>
      </p:sp>
    </p:spTree>
    <p:extLst>
      <p:ext uri="{BB962C8B-B14F-4D97-AF65-F5344CB8AC3E}">
        <p14:creationId xmlns:p14="http://schemas.microsoft.com/office/powerpoint/2010/main" val="1756797796"/>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D1D1F0"/>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p>
        </p:txBody>
      </p:sp>
      <p:sp>
        <p:nvSpPr>
          <p:cNvPr id="1027" name="Rectangle 3"/>
          <p:cNvSpPr>
            <a:spLocks noGrp="1" noChangeArrowheads="1"/>
          </p:cNvSpPr>
          <p:nvPr>
            <p:ph type="body" idx="1"/>
          </p:nvPr>
        </p:nvSpPr>
        <p:spPr bwMode="auto">
          <a:xfrm>
            <a:off x="457200" y="1600202"/>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fontAlgn="base">
              <a:spcBef>
                <a:spcPct val="0"/>
              </a:spcBef>
              <a:spcAft>
                <a:spcPct val="0"/>
              </a:spcAft>
              <a:defRPr/>
            </a:pPr>
            <a:endParaRPr lang="en-GB">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fontAlgn="base">
              <a:spcBef>
                <a:spcPct val="0"/>
              </a:spcBef>
              <a:spcAft>
                <a:spcPct val="0"/>
              </a:spcAft>
              <a:defRPr/>
            </a:pPr>
            <a:endParaRPr lang="en-GB">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defRPr/>
            </a:pPr>
            <a:fld id="{36CE216D-4DCA-47AD-A54F-81BD810E1382}" type="slidenum">
              <a:rPr lang="en-GB" altLang="en-US">
                <a:solidFill>
                  <a:srgbClr val="000000"/>
                </a:solidFill>
              </a:rPr>
              <a:pPr fontAlgn="base">
                <a:spcBef>
                  <a:spcPct val="0"/>
                </a:spcBef>
                <a:spcAft>
                  <a:spcPct val="0"/>
                </a:spcAft>
                <a:defRPr/>
              </a:pPr>
              <a:t>‹#›</a:t>
            </a:fld>
            <a:endParaRPr lang="en-GB" altLang="en-US">
              <a:solidFill>
                <a:srgbClr val="000000"/>
              </a:solidFill>
            </a:endParaRPr>
          </a:p>
        </p:txBody>
      </p:sp>
    </p:spTree>
    <p:extLst>
      <p:ext uri="{BB962C8B-B14F-4D97-AF65-F5344CB8AC3E}">
        <p14:creationId xmlns:p14="http://schemas.microsoft.com/office/powerpoint/2010/main" val="1745665266"/>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GB" alt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GB" alt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133156FA-154C-4604-A23D-ADB8E4D0C3EF}" type="slidenum">
              <a:rPr lang="en-GB" altLang="en-US">
                <a:solidFill>
                  <a:srgbClr val="000000"/>
                </a:solidFill>
              </a:rPr>
              <a:pPr fontAlgn="base">
                <a:spcBef>
                  <a:spcPct val="0"/>
                </a:spcBef>
                <a:spcAft>
                  <a:spcPct val="0"/>
                </a:spcAft>
              </a:pPr>
              <a:t>‹#›</a:t>
            </a:fld>
            <a:endParaRPr lang="en-GB" altLang="en-US">
              <a:solidFill>
                <a:srgbClr val="000000"/>
              </a:solidFill>
            </a:endParaRPr>
          </a:p>
        </p:txBody>
      </p:sp>
    </p:spTree>
    <p:extLst>
      <p:ext uri="{BB962C8B-B14F-4D97-AF65-F5344CB8AC3E}">
        <p14:creationId xmlns:p14="http://schemas.microsoft.com/office/powerpoint/2010/main" val="1558278220"/>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37.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png"/><Relationship Id="rId9" Type="http://schemas.openxmlformats.org/officeDocument/2006/relationships/image" Target="../media/image8.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4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5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5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6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7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2130425"/>
            <a:ext cx="7772400" cy="1470025"/>
          </a:xfrm>
        </p:spPr>
        <p:txBody>
          <a:bodyPr anchor="ctr"/>
          <a:lstStyle/>
          <a:p>
            <a:r>
              <a:rPr lang="en-US" altLang="en-US" sz="4400" u="sng" dirty="0"/>
              <a:t>S2 </a:t>
            </a:r>
            <a:r>
              <a:rPr lang="en-US" altLang="en-US" sz="4400" u="sng" dirty="0" smtClean="0"/>
              <a:t>Reading </a:t>
            </a:r>
            <a:r>
              <a:rPr lang="en-US" altLang="en-US" sz="4400" u="sng" smtClean="0"/>
              <a:t>for Meaning</a:t>
            </a:r>
            <a:endParaRPr lang="en-GB" altLang="en-US" sz="4400" u="sng" dirty="0"/>
          </a:p>
        </p:txBody>
      </p:sp>
      <p:sp>
        <p:nvSpPr>
          <p:cNvPr id="2051" name="Rectangle 3"/>
          <p:cNvSpPr>
            <a:spLocks noGrp="1" noChangeArrowheads="1"/>
          </p:cNvSpPr>
          <p:nvPr>
            <p:ph type="subTitle" idx="1"/>
          </p:nvPr>
        </p:nvSpPr>
        <p:spPr>
          <a:xfrm>
            <a:off x="1371600" y="3200400"/>
            <a:ext cx="6400800" cy="914400"/>
          </a:xfrm>
        </p:spPr>
        <p:txBody>
          <a:bodyPr/>
          <a:lstStyle/>
          <a:p>
            <a:r>
              <a:rPr lang="en-US" altLang="en-US" sz="5400" b="1"/>
              <a:t>Fiction</a:t>
            </a:r>
          </a:p>
          <a:p>
            <a:endParaRPr lang="en-GB" altLang="en-US" sz="3200"/>
          </a:p>
        </p:txBody>
      </p:sp>
      <p:pic>
        <p:nvPicPr>
          <p:cNvPr id="2052" name="Picture 4" descr="skelli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752600" cy="2438400"/>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Rollboo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0"/>
            <a:ext cx="1752600" cy="2438400"/>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043958036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5200" y="0"/>
            <a:ext cx="1600200" cy="2438400"/>
          </a:xfrm>
          <a:prstGeom prst="rect">
            <a:avLst/>
          </a:prstGeom>
          <a:noFill/>
          <a:extLst>
            <a:ext uri="{909E8E84-426E-40DD-AFC4-6F175D3DCCD1}">
              <a14:hiddenFill xmlns:a14="http://schemas.microsoft.com/office/drawing/2010/main">
                <a:solidFill>
                  <a:srgbClr val="FFFFFF"/>
                </a:solidFill>
              </a14:hiddenFill>
            </a:ext>
          </a:extLst>
        </p:spPr>
      </p:pic>
      <p:pic>
        <p:nvPicPr>
          <p:cNvPr id="2059" name="Picture 11" descr="cover15521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10400" y="0"/>
            <a:ext cx="2133600" cy="2438400"/>
          </a:xfrm>
          <a:prstGeom prst="rect">
            <a:avLst/>
          </a:prstGeom>
          <a:noFill/>
          <a:extLst>
            <a:ext uri="{909E8E84-426E-40DD-AFC4-6F175D3DCCD1}">
              <a14:hiddenFill xmlns:a14="http://schemas.microsoft.com/office/drawing/2010/main">
                <a:solidFill>
                  <a:srgbClr val="FFFFFF"/>
                </a:solidFill>
              </a14:hiddenFill>
            </a:ext>
          </a:extLst>
        </p:spPr>
      </p:pic>
      <p:pic>
        <p:nvPicPr>
          <p:cNvPr id="2061" name="Picture 13" descr="510PE32WSML"/>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4191000"/>
            <a:ext cx="1676400" cy="2667000"/>
          </a:xfrm>
          <a:prstGeom prst="rect">
            <a:avLst/>
          </a:prstGeom>
          <a:noFill/>
          <a:extLst>
            <a:ext uri="{909E8E84-426E-40DD-AFC4-6F175D3DCCD1}">
              <a14:hiddenFill xmlns:a14="http://schemas.microsoft.com/office/drawing/2010/main">
                <a:solidFill>
                  <a:srgbClr val="FFFFFF"/>
                </a:solidFill>
              </a14:hiddenFill>
            </a:ext>
          </a:extLst>
        </p:spPr>
      </p:pic>
      <p:pic>
        <p:nvPicPr>
          <p:cNvPr id="2063" name="Picture 15" descr="?type=display"/>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76400" y="4191000"/>
            <a:ext cx="1676400" cy="2667000"/>
          </a:xfrm>
          <a:prstGeom prst="rect">
            <a:avLst/>
          </a:prstGeom>
          <a:noFill/>
          <a:extLst>
            <a:ext uri="{909E8E84-426E-40DD-AFC4-6F175D3DCCD1}">
              <a14:hiddenFill xmlns:a14="http://schemas.microsoft.com/office/drawing/2010/main">
                <a:solidFill>
                  <a:srgbClr val="FFFFFF"/>
                </a:solidFill>
              </a14:hiddenFill>
            </a:ext>
          </a:extLst>
        </p:spPr>
      </p:pic>
      <p:pic>
        <p:nvPicPr>
          <p:cNvPr id="2065" name="Picture 17" descr="mrsfrisbyratsofnimh"/>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52800" y="4191000"/>
            <a:ext cx="1828800" cy="2667000"/>
          </a:xfrm>
          <a:prstGeom prst="rect">
            <a:avLst/>
          </a:prstGeom>
          <a:noFill/>
          <a:extLst>
            <a:ext uri="{909E8E84-426E-40DD-AFC4-6F175D3DCCD1}">
              <a14:hiddenFill xmlns:a14="http://schemas.microsoft.com/office/drawing/2010/main">
                <a:solidFill>
                  <a:srgbClr val="FFFFFF"/>
                </a:solidFill>
              </a14:hiddenFill>
            </a:ext>
          </a:extLst>
        </p:spPr>
      </p:pic>
      <p:pic>
        <p:nvPicPr>
          <p:cNvPr id="2069" name="Picture 21" descr="archivecover_large_6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181600" y="4191000"/>
            <a:ext cx="1905000" cy="2667000"/>
          </a:xfrm>
          <a:prstGeom prst="rect">
            <a:avLst/>
          </a:prstGeom>
          <a:noFill/>
          <a:extLst>
            <a:ext uri="{909E8E84-426E-40DD-AFC4-6F175D3DCCD1}">
              <a14:hiddenFill xmlns:a14="http://schemas.microsoft.com/office/drawing/2010/main">
                <a:solidFill>
                  <a:srgbClr val="FFFFFF"/>
                </a:solidFill>
              </a14:hiddenFill>
            </a:ext>
          </a:extLst>
        </p:spPr>
      </p:pic>
      <p:pic>
        <p:nvPicPr>
          <p:cNvPr id="2071" name="Picture 23" descr="holes"/>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086600" y="4191000"/>
            <a:ext cx="2057400" cy="2667000"/>
          </a:xfrm>
          <a:prstGeom prst="rect">
            <a:avLst/>
          </a:prstGeom>
          <a:noFill/>
          <a:extLst>
            <a:ext uri="{909E8E84-426E-40DD-AFC4-6F175D3DCCD1}">
              <a14:hiddenFill xmlns:a14="http://schemas.microsoft.com/office/drawing/2010/main">
                <a:solidFill>
                  <a:srgbClr val="FFFFFF"/>
                </a:solidFill>
              </a14:hiddenFill>
            </a:ext>
          </a:extLst>
        </p:spPr>
      </p:pic>
      <p:pic>
        <p:nvPicPr>
          <p:cNvPr id="21506" name="Picture 2" descr="http://d.gr-assets.com/books/1393755960l/2499784.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105400" y="-35341"/>
            <a:ext cx="1913949" cy="251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06780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type="body" sz="half" idx="1"/>
          </p:nvPr>
        </p:nvSpPr>
        <p:spPr>
          <a:xfrm>
            <a:off x="873881" y="1069825"/>
            <a:ext cx="5384800" cy="4525963"/>
          </a:xfrm>
          <a:ln>
            <a:miter lim="800000"/>
            <a:headEnd/>
            <a:tailEnd/>
          </a:ln>
        </p:spPr>
        <p:txBody>
          <a:bodyPr/>
          <a:lstStyle/>
          <a:p>
            <a:pPr marL="0" indent="0" eaLnBrk="1" hangingPunct="1">
              <a:buNone/>
              <a:defRPr/>
            </a:pPr>
            <a:r>
              <a:rPr lang="en-GB" altLang="en-US" sz="2800" dirty="0"/>
              <a:t>(1)</a:t>
            </a:r>
          </a:p>
          <a:p>
            <a:pPr marL="0" indent="0" eaLnBrk="1" hangingPunct="1">
              <a:buNone/>
              <a:defRPr/>
            </a:pPr>
            <a:endParaRPr lang="en-GB" altLang="en-US" sz="2800" dirty="0"/>
          </a:p>
          <a:p>
            <a:pPr marL="0" indent="0" eaLnBrk="1" hangingPunct="1">
              <a:buNone/>
              <a:defRPr/>
            </a:pPr>
            <a:endParaRPr lang="en-GB" altLang="en-US" sz="2800" dirty="0"/>
          </a:p>
          <a:p>
            <a:pPr marL="0" indent="0" eaLnBrk="1" hangingPunct="1">
              <a:buNone/>
              <a:defRPr/>
            </a:pPr>
            <a:endParaRPr lang="en-GB" altLang="en-US" sz="2800" dirty="0"/>
          </a:p>
          <a:p>
            <a:pPr marL="0" indent="0" eaLnBrk="1" hangingPunct="1">
              <a:buNone/>
              <a:defRPr/>
            </a:pPr>
            <a:endParaRPr lang="en-GB" altLang="en-US" sz="2800" dirty="0"/>
          </a:p>
          <a:p>
            <a:pPr marL="0" indent="0" eaLnBrk="1" hangingPunct="1">
              <a:buNone/>
              <a:defRPr/>
            </a:pPr>
            <a:endParaRPr lang="en-GB" altLang="en-US" sz="2800" dirty="0"/>
          </a:p>
          <a:p>
            <a:pPr marL="0" indent="0" eaLnBrk="1" hangingPunct="1">
              <a:buNone/>
              <a:defRPr/>
            </a:pPr>
            <a:r>
              <a:rPr lang="en-GB" altLang="en-US" sz="2800" dirty="0"/>
              <a:t>(</a:t>
            </a:r>
            <a:r>
              <a:rPr lang="en-GB" altLang="en-US" sz="2800" dirty="0" smtClean="0"/>
              <a:t>2a)</a:t>
            </a:r>
            <a:endParaRPr lang="en-GB" altLang="en-US" sz="2800" dirty="0"/>
          </a:p>
          <a:p>
            <a:pPr eaLnBrk="1" hangingPunct="1">
              <a:defRPr/>
            </a:pPr>
            <a:endParaRPr lang="en-GB" altLang="en-US" sz="2800" dirty="0"/>
          </a:p>
          <a:p>
            <a:pPr eaLnBrk="1" hangingPunct="1">
              <a:defRPr/>
            </a:pPr>
            <a:endParaRPr lang="en-GB" altLang="en-US" sz="2800" dirty="0"/>
          </a:p>
          <a:p>
            <a:pPr eaLnBrk="1" hangingPunct="1">
              <a:defRPr/>
            </a:pPr>
            <a:endParaRPr lang="en-GB" altLang="en-US" sz="2800" dirty="0"/>
          </a:p>
        </p:txBody>
      </p:sp>
      <p:graphicFrame>
        <p:nvGraphicFramePr>
          <p:cNvPr id="5145" name="Group 25"/>
          <p:cNvGraphicFramePr>
            <a:graphicFrameLocks noGrp="1"/>
          </p:cNvGraphicFramePr>
          <p:nvPr>
            <p:ph sz="quarter" idx="3"/>
            <p:extLst>
              <p:ext uri="{D42A27DB-BD31-4B8C-83A1-F6EECF244321}">
                <p14:modId xmlns:p14="http://schemas.microsoft.com/office/powerpoint/2010/main" val="2367665164"/>
              </p:ext>
            </p:extLst>
          </p:nvPr>
        </p:nvGraphicFramePr>
        <p:xfrm>
          <a:off x="1780647" y="1105696"/>
          <a:ext cx="6265862" cy="2395537"/>
        </p:xfrm>
        <a:graphic>
          <a:graphicData uri="http://schemas.openxmlformats.org/drawingml/2006/table">
            <a:tbl>
              <a:tblPr/>
              <a:tblGrid>
                <a:gridCol w="6265862"/>
              </a:tblGrid>
              <a:tr h="2395537">
                <a:tc>
                  <a:txBody>
                    <a:bodyPr/>
                    <a:lstStyle/>
                    <a:p>
                      <a:pPr marL="0" indent="0">
                        <a:lnSpc>
                          <a:spcPct val="90000"/>
                        </a:lnSpc>
                        <a:buNone/>
                      </a:pPr>
                      <a:r>
                        <a:rPr lang="en-GB" altLang="en-US" sz="2800" dirty="0" smtClean="0"/>
                        <a:t>She means a long line or </a:t>
                      </a:r>
                    </a:p>
                    <a:p>
                      <a:pPr marL="0" indent="0">
                        <a:lnSpc>
                          <a:spcPct val="90000"/>
                        </a:lnSpc>
                        <a:buNone/>
                      </a:pPr>
                      <a:r>
                        <a:rPr lang="en-GB" altLang="en-US" sz="2800" dirty="0" smtClean="0"/>
                        <a:t>large convoy/procession of cars.</a:t>
                      </a:r>
                      <a:r>
                        <a:rPr lang="en-GB" altLang="en-US" sz="2800" baseline="0" dirty="0" smtClean="0"/>
                        <a:t> </a:t>
                      </a:r>
                      <a:r>
                        <a:rPr lang="en-US" altLang="en-US" sz="2800" baseline="0" dirty="0" smtClean="0"/>
                        <a:t>[</a:t>
                      </a:r>
                      <a:r>
                        <a:rPr lang="en-US" altLang="en-US" sz="2800" dirty="0" smtClean="0"/>
                        <a:t>1]</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800" b="0" i="0" u="none" strike="noStrike" cap="none" normalizeH="0" baseline="0" dirty="0" smtClean="0">
                        <a:ln>
                          <a:noFill/>
                        </a:ln>
                        <a:solidFill>
                          <a:schemeClr val="tx1"/>
                        </a:solidFill>
                        <a:effectLst/>
                        <a:latin typeface="Arial" charset="0"/>
                      </a:endParaRPr>
                    </a:p>
                  </a:txBody>
                  <a:tcPr marT="45707" marB="45707"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r>
            </a:tbl>
          </a:graphicData>
        </a:graphic>
      </p:graphicFrame>
      <p:sp>
        <p:nvSpPr>
          <p:cNvPr id="6153" name="Text Box 21"/>
          <p:cNvSpPr txBox="1">
            <a:spLocks noChangeArrowheads="1"/>
          </p:cNvSpPr>
          <p:nvPr/>
        </p:nvSpPr>
        <p:spPr bwMode="auto">
          <a:xfrm>
            <a:off x="6927850" y="1936752"/>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endParaRPr lang="en-US" altLang="en-US" sz="1800">
              <a:solidFill>
                <a:srgbClr val="000000"/>
              </a:solidFill>
            </a:endParaRPr>
          </a:p>
        </p:txBody>
      </p:sp>
      <p:graphicFrame>
        <p:nvGraphicFramePr>
          <p:cNvPr id="5" name="Group 4"/>
          <p:cNvGraphicFramePr>
            <a:graphicFrameLocks noGrp="1"/>
          </p:cNvGraphicFramePr>
          <p:nvPr>
            <p:ph sz="quarter" idx="2"/>
            <p:extLst>
              <p:ext uri="{D42A27DB-BD31-4B8C-83A1-F6EECF244321}">
                <p14:modId xmlns:p14="http://schemas.microsoft.com/office/powerpoint/2010/main" val="659396560"/>
              </p:ext>
            </p:extLst>
          </p:nvPr>
        </p:nvGraphicFramePr>
        <p:xfrm>
          <a:off x="1784352" y="4044952"/>
          <a:ext cx="6265863" cy="2233612"/>
        </p:xfrm>
        <a:graphic>
          <a:graphicData uri="http://schemas.openxmlformats.org/drawingml/2006/table">
            <a:tbl>
              <a:tblPr/>
              <a:tblGrid>
                <a:gridCol w="6265863"/>
              </a:tblGrid>
              <a:tr h="2233612">
                <a:tc>
                  <a:txBody>
                    <a:bodyPr/>
                    <a:lstStyle/>
                    <a:p>
                      <a:pPr marL="0" indent="0">
                        <a:lnSpc>
                          <a:spcPct val="90000"/>
                        </a:lnSpc>
                        <a:buNone/>
                      </a:pPr>
                      <a:r>
                        <a:rPr kumimoji="0" lang="en-GB" altLang="en-US" sz="2800" b="0" i="0" u="none" strike="noStrike" cap="none" normalizeH="0" baseline="0" dirty="0" smtClean="0">
                          <a:ln>
                            <a:noFill/>
                          </a:ln>
                          <a:solidFill>
                            <a:schemeClr val="tx1"/>
                          </a:solidFill>
                          <a:effectLst/>
                          <a:latin typeface="Arial" charset="0"/>
                        </a:rPr>
                        <a:t>“like cats eyes in the night” </a:t>
                      </a:r>
                      <a:r>
                        <a:rPr lang="en-US" altLang="en-US" sz="2800" dirty="0" smtClean="0"/>
                        <a:t>[1]</a:t>
                      </a:r>
                      <a:endParaRPr kumimoji="0" lang="en-GB" sz="2800" b="0" i="0" u="none" strike="noStrike" cap="none" normalizeH="0" baseline="0" dirty="0" smtClean="0">
                        <a:ln>
                          <a:noFill/>
                        </a:ln>
                        <a:solidFill>
                          <a:schemeClr val="tx1"/>
                        </a:solidFill>
                        <a:effectLst/>
                        <a:latin typeface="Arial" charset="0"/>
                      </a:endParaRPr>
                    </a:p>
                  </a:txBody>
                  <a:tcPr marT="45744" marB="45744"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BCFA3"/>
                    </a:solidFill>
                  </a:tcPr>
                </a:tc>
              </a:tr>
            </a:tbl>
          </a:graphicData>
        </a:graphic>
      </p:graphicFrame>
    </p:spTree>
    <p:extLst>
      <p:ext uri="{BB962C8B-B14F-4D97-AF65-F5344CB8AC3E}">
        <p14:creationId xmlns:p14="http://schemas.microsoft.com/office/powerpoint/2010/main" val="13967010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type="body" sz="half" idx="1"/>
          </p:nvPr>
        </p:nvSpPr>
        <p:spPr>
          <a:xfrm>
            <a:off x="873881" y="1069825"/>
            <a:ext cx="5384800" cy="4525963"/>
          </a:xfrm>
          <a:ln>
            <a:miter lim="800000"/>
            <a:headEnd/>
            <a:tailEnd/>
          </a:ln>
        </p:spPr>
        <p:txBody>
          <a:bodyPr/>
          <a:lstStyle/>
          <a:p>
            <a:pPr marL="0" indent="0" eaLnBrk="1" hangingPunct="1">
              <a:buNone/>
              <a:defRPr/>
            </a:pPr>
            <a:r>
              <a:rPr lang="en-GB" altLang="en-US" sz="2800" dirty="0" smtClean="0"/>
              <a:t>(2b)</a:t>
            </a:r>
            <a:endParaRPr lang="en-GB" altLang="en-US" sz="2800" dirty="0"/>
          </a:p>
          <a:p>
            <a:pPr marL="0" indent="0" eaLnBrk="1" hangingPunct="1">
              <a:buNone/>
              <a:defRPr/>
            </a:pPr>
            <a:endParaRPr lang="en-GB" altLang="en-US" sz="2800" dirty="0"/>
          </a:p>
          <a:p>
            <a:pPr marL="0" indent="0" eaLnBrk="1" hangingPunct="1">
              <a:buNone/>
              <a:defRPr/>
            </a:pPr>
            <a:endParaRPr lang="en-GB" altLang="en-US" sz="2800" dirty="0"/>
          </a:p>
          <a:p>
            <a:pPr marL="0" indent="0" eaLnBrk="1" hangingPunct="1">
              <a:buNone/>
              <a:defRPr/>
            </a:pPr>
            <a:endParaRPr lang="en-GB" altLang="en-US" sz="2800" dirty="0"/>
          </a:p>
          <a:p>
            <a:pPr marL="0" indent="0" eaLnBrk="1" hangingPunct="1">
              <a:buNone/>
              <a:defRPr/>
            </a:pPr>
            <a:endParaRPr lang="en-GB" altLang="en-US" sz="2800" dirty="0"/>
          </a:p>
          <a:p>
            <a:pPr marL="0" indent="0" eaLnBrk="1" hangingPunct="1">
              <a:buNone/>
              <a:defRPr/>
            </a:pPr>
            <a:endParaRPr lang="en-GB" altLang="en-US" sz="2800" dirty="0"/>
          </a:p>
          <a:p>
            <a:pPr marL="0" indent="0" eaLnBrk="1" hangingPunct="1">
              <a:buNone/>
              <a:defRPr/>
            </a:pPr>
            <a:r>
              <a:rPr lang="en-GB" altLang="en-US" sz="2800" dirty="0" smtClean="0"/>
              <a:t>(3)</a:t>
            </a:r>
            <a:endParaRPr lang="en-GB" altLang="en-US" sz="2800" dirty="0"/>
          </a:p>
          <a:p>
            <a:pPr eaLnBrk="1" hangingPunct="1">
              <a:defRPr/>
            </a:pPr>
            <a:endParaRPr lang="en-GB" altLang="en-US" sz="2800" dirty="0"/>
          </a:p>
          <a:p>
            <a:pPr eaLnBrk="1" hangingPunct="1">
              <a:defRPr/>
            </a:pPr>
            <a:endParaRPr lang="en-GB" altLang="en-US" sz="2800" dirty="0"/>
          </a:p>
          <a:p>
            <a:pPr eaLnBrk="1" hangingPunct="1">
              <a:defRPr/>
            </a:pPr>
            <a:endParaRPr lang="en-GB" altLang="en-US" sz="2800" dirty="0"/>
          </a:p>
        </p:txBody>
      </p:sp>
      <p:graphicFrame>
        <p:nvGraphicFramePr>
          <p:cNvPr id="5145" name="Group 25"/>
          <p:cNvGraphicFramePr>
            <a:graphicFrameLocks noGrp="1"/>
          </p:cNvGraphicFramePr>
          <p:nvPr>
            <p:ph sz="quarter" idx="3"/>
            <p:extLst>
              <p:ext uri="{D42A27DB-BD31-4B8C-83A1-F6EECF244321}">
                <p14:modId xmlns:p14="http://schemas.microsoft.com/office/powerpoint/2010/main" val="698279076"/>
              </p:ext>
            </p:extLst>
          </p:nvPr>
        </p:nvGraphicFramePr>
        <p:xfrm>
          <a:off x="1780647" y="1105696"/>
          <a:ext cx="6265862" cy="2395537"/>
        </p:xfrm>
        <a:graphic>
          <a:graphicData uri="http://schemas.openxmlformats.org/drawingml/2006/table">
            <a:tbl>
              <a:tblPr/>
              <a:tblGrid>
                <a:gridCol w="6265862"/>
              </a:tblGrid>
              <a:tr h="2395537">
                <a:tc>
                  <a:txBody>
                    <a:bodyPr/>
                    <a:lstStyle/>
                    <a:p>
                      <a:pPr marL="0" indent="0">
                        <a:lnSpc>
                          <a:spcPct val="90000"/>
                        </a:lnSpc>
                        <a:buNone/>
                      </a:pPr>
                      <a:r>
                        <a:rPr lang="en-GB" altLang="en-US" sz="2800" dirty="0" smtClean="0"/>
                        <a:t>It is effective</a:t>
                      </a:r>
                      <a:r>
                        <a:rPr lang="en-GB" altLang="en-US" sz="2800" baseline="0" dirty="0" smtClean="0"/>
                        <a:t> as she compares the light from the cars to that of cat’s eyes in the night. This s</a:t>
                      </a:r>
                      <a:r>
                        <a:rPr lang="en-GB" altLang="en-US" sz="2800" dirty="0" smtClean="0"/>
                        <a:t>uggests the reflective light in the darkness. </a:t>
                      </a:r>
                      <a:r>
                        <a:rPr lang="en-US" altLang="en-US" sz="2800" baseline="0" dirty="0" smtClean="0"/>
                        <a:t>[2</a:t>
                      </a:r>
                      <a:r>
                        <a:rPr lang="en-US" altLang="en-US" sz="2800" dirty="0" smtClean="0"/>
                        <a:t>]</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800" b="0" i="0" u="none" strike="noStrike" cap="none" normalizeH="0" baseline="0" dirty="0" smtClean="0">
                        <a:ln>
                          <a:noFill/>
                        </a:ln>
                        <a:solidFill>
                          <a:schemeClr val="tx1"/>
                        </a:solidFill>
                        <a:effectLst/>
                        <a:latin typeface="Arial" charset="0"/>
                      </a:endParaRPr>
                    </a:p>
                  </a:txBody>
                  <a:tcPr marT="45707" marB="45707"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r>
            </a:tbl>
          </a:graphicData>
        </a:graphic>
      </p:graphicFrame>
      <p:sp>
        <p:nvSpPr>
          <p:cNvPr id="6153" name="Text Box 21"/>
          <p:cNvSpPr txBox="1">
            <a:spLocks noChangeArrowheads="1"/>
          </p:cNvSpPr>
          <p:nvPr/>
        </p:nvSpPr>
        <p:spPr bwMode="auto">
          <a:xfrm>
            <a:off x="6927850" y="1936752"/>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endParaRPr lang="en-US" altLang="en-US" sz="1800">
              <a:solidFill>
                <a:srgbClr val="000000"/>
              </a:solidFill>
            </a:endParaRPr>
          </a:p>
        </p:txBody>
      </p:sp>
      <p:graphicFrame>
        <p:nvGraphicFramePr>
          <p:cNvPr id="5" name="Group 4"/>
          <p:cNvGraphicFramePr>
            <a:graphicFrameLocks noGrp="1"/>
          </p:cNvGraphicFramePr>
          <p:nvPr>
            <p:ph sz="quarter" idx="2"/>
            <p:extLst>
              <p:ext uri="{D42A27DB-BD31-4B8C-83A1-F6EECF244321}">
                <p14:modId xmlns:p14="http://schemas.microsoft.com/office/powerpoint/2010/main" val="506608503"/>
              </p:ext>
            </p:extLst>
          </p:nvPr>
        </p:nvGraphicFramePr>
        <p:xfrm>
          <a:off x="1784352" y="4044952"/>
          <a:ext cx="6265863" cy="2233612"/>
        </p:xfrm>
        <a:graphic>
          <a:graphicData uri="http://schemas.openxmlformats.org/drawingml/2006/table">
            <a:tbl>
              <a:tblPr/>
              <a:tblGrid>
                <a:gridCol w="6265863"/>
              </a:tblGrid>
              <a:tr h="2233612">
                <a:tc>
                  <a:txBody>
                    <a:bodyPr/>
                    <a:lstStyle/>
                    <a:p>
                      <a:pPr marL="0" indent="0">
                        <a:lnSpc>
                          <a:spcPct val="90000"/>
                        </a:lnSpc>
                        <a:buNone/>
                      </a:pPr>
                      <a:r>
                        <a:rPr kumimoji="0" lang="en-GB" sz="2800" b="0" i="0" u="none" strike="noStrike" cap="none" normalizeH="0" baseline="0" dirty="0" smtClean="0">
                          <a:ln>
                            <a:noFill/>
                          </a:ln>
                          <a:solidFill>
                            <a:schemeClr val="tx1"/>
                          </a:solidFill>
                          <a:effectLst/>
                          <a:latin typeface="Arial" charset="0"/>
                        </a:rPr>
                        <a:t>Jason feels </a:t>
                      </a:r>
                      <a:r>
                        <a:rPr kumimoji="0" lang="en-GB" sz="2800" b="0" i="0" u="none" strike="noStrike" cap="none" normalizeH="0" baseline="0" dirty="0" smtClean="0">
                          <a:ln>
                            <a:noFill/>
                          </a:ln>
                          <a:solidFill>
                            <a:schemeClr val="tx1"/>
                          </a:solidFill>
                          <a:effectLst/>
                          <a:latin typeface="+mn-lt"/>
                        </a:rPr>
                        <a:t>s</a:t>
                      </a:r>
                      <a:r>
                        <a:rPr lang="en-GB" altLang="en-US" sz="2800" dirty="0" smtClean="0"/>
                        <a:t>cared/nervous/restless.</a:t>
                      </a:r>
                      <a:r>
                        <a:rPr lang="en-GB" altLang="en-US" sz="2800" baseline="0" dirty="0" smtClean="0"/>
                        <a:t> [1]</a:t>
                      </a:r>
                      <a:endParaRPr kumimoji="0" lang="en-GB" sz="2800" b="0" i="0" u="none" strike="noStrike" cap="none" normalizeH="0" baseline="0" dirty="0" smtClean="0">
                        <a:ln>
                          <a:noFill/>
                        </a:ln>
                        <a:solidFill>
                          <a:schemeClr val="tx1"/>
                        </a:solidFill>
                        <a:effectLst/>
                        <a:latin typeface="Arial" charset="0"/>
                      </a:endParaRPr>
                    </a:p>
                  </a:txBody>
                  <a:tcPr marT="45744" marB="45744"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BCFA3"/>
                    </a:solidFill>
                  </a:tcPr>
                </a:tc>
              </a:tr>
            </a:tbl>
          </a:graphicData>
        </a:graphic>
      </p:graphicFrame>
    </p:spTree>
    <p:extLst>
      <p:ext uri="{BB962C8B-B14F-4D97-AF65-F5344CB8AC3E}">
        <p14:creationId xmlns:p14="http://schemas.microsoft.com/office/powerpoint/2010/main" val="26537904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type="body" sz="half" idx="1"/>
          </p:nvPr>
        </p:nvSpPr>
        <p:spPr>
          <a:xfrm>
            <a:off x="468313" y="1464735"/>
            <a:ext cx="5384800" cy="4525963"/>
          </a:xfrm>
        </p:spPr>
        <p:txBody>
          <a:bodyPr/>
          <a:lstStyle/>
          <a:p>
            <a:pPr marL="0" indent="0" eaLnBrk="1" hangingPunct="1">
              <a:buNone/>
              <a:defRPr/>
            </a:pPr>
            <a:r>
              <a:rPr lang="en-GB" altLang="en-US" sz="2800" dirty="0"/>
              <a:t> </a:t>
            </a:r>
            <a:r>
              <a:rPr lang="en-GB" altLang="en-US" sz="2800" dirty="0" smtClean="0"/>
              <a:t>(4)</a:t>
            </a:r>
            <a:endParaRPr lang="en-GB" altLang="en-US" sz="2800" dirty="0"/>
          </a:p>
          <a:p>
            <a:pPr eaLnBrk="1" hangingPunct="1">
              <a:defRPr/>
            </a:pPr>
            <a:endParaRPr lang="en-GB" altLang="en-US" sz="2800" dirty="0"/>
          </a:p>
          <a:p>
            <a:pPr eaLnBrk="1" hangingPunct="1">
              <a:defRPr/>
            </a:pPr>
            <a:endParaRPr lang="en-GB" altLang="en-US" sz="2800" dirty="0"/>
          </a:p>
          <a:p>
            <a:pPr eaLnBrk="1" hangingPunct="1">
              <a:defRPr/>
            </a:pPr>
            <a:endParaRPr lang="en-GB" altLang="en-US" sz="2800" dirty="0"/>
          </a:p>
        </p:txBody>
      </p:sp>
      <p:graphicFrame>
        <p:nvGraphicFramePr>
          <p:cNvPr id="18436" name="Group 4"/>
          <p:cNvGraphicFramePr>
            <a:graphicFrameLocks noGrp="1"/>
          </p:cNvGraphicFramePr>
          <p:nvPr>
            <p:ph sz="quarter" idx="2"/>
            <p:extLst>
              <p:ext uri="{D42A27DB-BD31-4B8C-83A1-F6EECF244321}">
                <p14:modId xmlns:p14="http://schemas.microsoft.com/office/powerpoint/2010/main" val="568748942"/>
              </p:ext>
            </p:extLst>
          </p:nvPr>
        </p:nvGraphicFramePr>
        <p:xfrm>
          <a:off x="1835152" y="1700213"/>
          <a:ext cx="6265863" cy="2233612"/>
        </p:xfrm>
        <a:graphic>
          <a:graphicData uri="http://schemas.openxmlformats.org/drawingml/2006/table">
            <a:tbl>
              <a:tblPr/>
              <a:tblGrid>
                <a:gridCol w="6265863"/>
              </a:tblGrid>
              <a:tr h="223361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rPr>
                        <a:t>Jason hides</a:t>
                      </a:r>
                      <a:r>
                        <a:rPr lang="en-GB" altLang="en-US" sz="2800" dirty="0" smtClean="0"/>
                        <a:t> out of view.</a:t>
                      </a:r>
                      <a:r>
                        <a:rPr lang="en-GB" altLang="en-US" sz="2800" baseline="0" dirty="0" smtClean="0"/>
                        <a:t> </a:t>
                      </a:r>
                      <a:r>
                        <a:rPr kumimoji="0" lang="en-GB" sz="2800" b="0" i="0" u="none" strike="noStrike" cap="none" normalizeH="0" baseline="0" dirty="0" smtClean="0">
                          <a:ln>
                            <a:noFill/>
                          </a:ln>
                          <a:solidFill>
                            <a:schemeClr val="tx1"/>
                          </a:solidFill>
                          <a:effectLst/>
                          <a:latin typeface="Arial" charset="0"/>
                        </a:rPr>
                        <a:t>[1]</a:t>
                      </a:r>
                    </a:p>
                  </a:txBody>
                  <a:tcPr marT="45744" marB="45744"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BCFA3"/>
                    </a:solidFill>
                  </a:tcPr>
                </a:tc>
              </a:tr>
            </a:tbl>
          </a:graphicData>
        </a:graphic>
      </p:graphicFrame>
      <p:graphicFrame>
        <p:nvGraphicFramePr>
          <p:cNvPr id="18442" name="Group 10"/>
          <p:cNvGraphicFramePr>
            <a:graphicFrameLocks noGrp="1"/>
          </p:cNvGraphicFramePr>
          <p:nvPr>
            <p:ph sz="quarter" idx="3"/>
            <p:extLst>
              <p:ext uri="{D42A27DB-BD31-4B8C-83A1-F6EECF244321}">
                <p14:modId xmlns:p14="http://schemas.microsoft.com/office/powerpoint/2010/main" val="2319405819"/>
              </p:ext>
            </p:extLst>
          </p:nvPr>
        </p:nvGraphicFramePr>
        <p:xfrm>
          <a:off x="1835152" y="4360865"/>
          <a:ext cx="6265863" cy="2187575"/>
        </p:xfrm>
        <a:graphic>
          <a:graphicData uri="http://schemas.openxmlformats.org/drawingml/2006/table">
            <a:tbl>
              <a:tblPr/>
              <a:tblGrid>
                <a:gridCol w="6265863"/>
              </a:tblGrid>
              <a:tr h="21875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rPr>
                        <a:t>The writer uses a short sentences to build up tension. [2]</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r>
            </a:tbl>
          </a:graphicData>
        </a:graphic>
      </p:graphicFrame>
      <p:sp>
        <p:nvSpPr>
          <p:cNvPr id="7183" name="Text Box 16"/>
          <p:cNvSpPr txBox="1">
            <a:spLocks noChangeArrowheads="1"/>
          </p:cNvSpPr>
          <p:nvPr/>
        </p:nvSpPr>
        <p:spPr bwMode="auto">
          <a:xfrm>
            <a:off x="6927850" y="1936752"/>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endParaRPr lang="en-US" altLang="en-US" sz="1800">
              <a:solidFill>
                <a:srgbClr val="000000"/>
              </a:solidFill>
            </a:endParaRPr>
          </a:p>
        </p:txBody>
      </p:sp>
      <p:sp>
        <p:nvSpPr>
          <p:cNvPr id="7184" name="Text Box 19"/>
          <p:cNvSpPr txBox="1">
            <a:spLocks noChangeArrowheads="1"/>
          </p:cNvSpPr>
          <p:nvPr/>
        </p:nvSpPr>
        <p:spPr bwMode="auto">
          <a:xfrm>
            <a:off x="468313" y="4284847"/>
            <a:ext cx="863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50000"/>
              </a:spcBef>
              <a:spcAft>
                <a:spcPct val="0"/>
              </a:spcAft>
              <a:buFontTx/>
              <a:buNone/>
            </a:pPr>
            <a:r>
              <a:rPr lang="en-GB" altLang="en-US" sz="2800" dirty="0" smtClean="0">
                <a:solidFill>
                  <a:srgbClr val="000000"/>
                </a:solidFill>
              </a:rPr>
              <a:t>(5)</a:t>
            </a:r>
            <a:endParaRPr lang="en-GB" altLang="en-US" sz="2800" dirty="0">
              <a:solidFill>
                <a:srgbClr val="000000"/>
              </a:solidFill>
            </a:endParaRPr>
          </a:p>
        </p:txBody>
      </p:sp>
    </p:spTree>
    <p:extLst>
      <p:ext uri="{BB962C8B-B14F-4D97-AF65-F5344CB8AC3E}">
        <p14:creationId xmlns:p14="http://schemas.microsoft.com/office/powerpoint/2010/main" val="39948629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68313" y="0"/>
            <a:ext cx="8229600" cy="1143000"/>
          </a:xfrm>
        </p:spPr>
        <p:txBody>
          <a:bodyPr/>
          <a:lstStyle/>
          <a:p>
            <a:pPr eaLnBrk="1" hangingPunct="1"/>
            <a:endParaRPr lang="en-US" altLang="en-US" smtClean="0"/>
          </a:p>
        </p:txBody>
      </p:sp>
      <p:sp>
        <p:nvSpPr>
          <p:cNvPr id="5123" name="Rectangle 3"/>
          <p:cNvSpPr>
            <a:spLocks noGrp="1" noChangeArrowheads="1"/>
          </p:cNvSpPr>
          <p:nvPr>
            <p:ph type="body" sz="half" idx="1"/>
          </p:nvPr>
        </p:nvSpPr>
        <p:spPr>
          <a:xfrm>
            <a:off x="569119" y="1567545"/>
            <a:ext cx="4038600" cy="4525963"/>
          </a:xfrm>
        </p:spPr>
        <p:txBody>
          <a:bodyPr/>
          <a:lstStyle/>
          <a:p>
            <a:pPr marL="0" indent="0" eaLnBrk="1" hangingPunct="1">
              <a:buNone/>
              <a:defRPr/>
            </a:pPr>
            <a:r>
              <a:rPr lang="en-GB" altLang="en-US" sz="2800" dirty="0" smtClean="0"/>
              <a:t>(6)</a:t>
            </a:r>
            <a:endParaRPr lang="en-GB" altLang="en-US" sz="2800" dirty="0"/>
          </a:p>
          <a:p>
            <a:pPr eaLnBrk="1" hangingPunct="1">
              <a:defRPr/>
            </a:pPr>
            <a:endParaRPr lang="en-GB" altLang="en-US" sz="2800" dirty="0"/>
          </a:p>
          <a:p>
            <a:pPr eaLnBrk="1" hangingPunct="1">
              <a:defRPr/>
            </a:pPr>
            <a:endParaRPr lang="en-GB" altLang="en-US" sz="2800" dirty="0"/>
          </a:p>
          <a:p>
            <a:pPr eaLnBrk="1" hangingPunct="1">
              <a:defRPr/>
            </a:pPr>
            <a:endParaRPr lang="en-GB" altLang="en-US" sz="2800" dirty="0"/>
          </a:p>
        </p:txBody>
      </p:sp>
      <p:graphicFrame>
        <p:nvGraphicFramePr>
          <p:cNvPr id="19476" name="Group 20"/>
          <p:cNvGraphicFramePr>
            <a:graphicFrameLocks noGrp="1"/>
          </p:cNvGraphicFramePr>
          <p:nvPr>
            <p:ph sz="quarter" idx="2"/>
            <p:extLst>
              <p:ext uri="{D42A27DB-BD31-4B8C-83A1-F6EECF244321}">
                <p14:modId xmlns:p14="http://schemas.microsoft.com/office/powerpoint/2010/main" val="3177003047"/>
              </p:ext>
            </p:extLst>
          </p:nvPr>
        </p:nvGraphicFramePr>
        <p:xfrm>
          <a:off x="1835152" y="1557338"/>
          <a:ext cx="6265863" cy="2087562"/>
        </p:xfrm>
        <a:graphic>
          <a:graphicData uri="http://schemas.openxmlformats.org/drawingml/2006/table">
            <a:tbl>
              <a:tblPr/>
              <a:tblGrid>
                <a:gridCol w="6265863"/>
              </a:tblGrid>
              <a:tr h="208756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rPr>
                        <a:t>Shadowy figure:</a:t>
                      </a:r>
                    </a:p>
                    <a:p>
                      <a:pPr marL="457200" marR="0" lvl="0" indent="-457200" algn="l" defTabSz="914400" rtl="0" eaLnBrk="1" fontAlgn="base" latinLnBrk="0" hangingPunct="1">
                        <a:lnSpc>
                          <a:spcPct val="100000"/>
                        </a:lnSpc>
                        <a:spcBef>
                          <a:spcPct val="20000"/>
                        </a:spcBef>
                        <a:spcAft>
                          <a:spcPct val="0"/>
                        </a:spcAft>
                        <a:buClrTx/>
                        <a:buSzTx/>
                        <a:buFontTx/>
                        <a:buChar char="-"/>
                        <a:tabLst/>
                      </a:pPr>
                      <a:r>
                        <a:rPr kumimoji="0" lang="en-GB" sz="2800" b="0" i="0" u="none" strike="noStrike" cap="none" normalizeH="0" baseline="0" dirty="0" smtClean="0">
                          <a:ln>
                            <a:noFill/>
                          </a:ln>
                          <a:solidFill>
                            <a:schemeClr val="tx1"/>
                          </a:solidFill>
                          <a:effectLst/>
                          <a:latin typeface="Arial" charset="0"/>
                        </a:rPr>
                        <a:t>can’t be seen clearly</a:t>
                      </a:r>
                    </a:p>
                    <a:p>
                      <a:pPr marL="457200" marR="0" lvl="0" indent="-457200" algn="l" defTabSz="914400" rtl="0" eaLnBrk="1" fontAlgn="base" latinLnBrk="0" hangingPunct="1">
                        <a:lnSpc>
                          <a:spcPct val="100000"/>
                        </a:lnSpc>
                        <a:spcBef>
                          <a:spcPct val="20000"/>
                        </a:spcBef>
                        <a:spcAft>
                          <a:spcPct val="0"/>
                        </a:spcAft>
                        <a:buClrTx/>
                        <a:buSzTx/>
                        <a:buFontTx/>
                        <a:buChar char="-"/>
                        <a:tabLst/>
                      </a:pPr>
                      <a:r>
                        <a:rPr kumimoji="0" lang="en-GB" sz="2800" b="0" i="0" u="none" strike="noStrike" cap="none" normalizeH="0" baseline="0" dirty="0" smtClean="0">
                          <a:ln>
                            <a:noFill/>
                          </a:ln>
                          <a:solidFill>
                            <a:schemeClr val="tx1"/>
                          </a:solidFill>
                          <a:effectLst/>
                          <a:latin typeface="Arial" charset="0"/>
                        </a:rPr>
                        <a:t>seems sinister   [2]</a:t>
                      </a:r>
                      <a:br>
                        <a:rPr kumimoji="0" lang="en-GB" sz="2800" b="0" i="0" u="none" strike="noStrike" cap="none" normalizeH="0" baseline="0" dirty="0" smtClean="0">
                          <a:ln>
                            <a:noFill/>
                          </a:ln>
                          <a:solidFill>
                            <a:schemeClr val="tx1"/>
                          </a:solidFill>
                          <a:effectLst/>
                          <a:latin typeface="Arial" charset="0"/>
                        </a:rPr>
                      </a:br>
                      <a:r>
                        <a:rPr kumimoji="0" lang="en-GB" sz="2800" b="0" i="0" u="none" strike="noStrike" cap="none" normalizeH="0" baseline="0" dirty="0" smtClean="0">
                          <a:ln>
                            <a:noFill/>
                          </a:ln>
                          <a:solidFill>
                            <a:schemeClr val="tx1"/>
                          </a:solidFill>
                          <a:effectLst/>
                          <a:latin typeface="Arial" charset="0"/>
                        </a:rPr>
                        <a:t>                         </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BCFA3"/>
                    </a:solidFill>
                  </a:tcPr>
                </a:tc>
              </a:tr>
            </a:tbl>
          </a:graphicData>
        </a:graphic>
      </p:graphicFrame>
      <p:graphicFrame>
        <p:nvGraphicFramePr>
          <p:cNvPr id="19475" name="Group 19"/>
          <p:cNvGraphicFramePr>
            <a:graphicFrameLocks noGrp="1"/>
          </p:cNvGraphicFramePr>
          <p:nvPr>
            <p:ph sz="quarter" idx="3"/>
            <p:extLst>
              <p:ext uri="{D42A27DB-BD31-4B8C-83A1-F6EECF244321}">
                <p14:modId xmlns:p14="http://schemas.microsoft.com/office/powerpoint/2010/main" val="3904844503"/>
              </p:ext>
            </p:extLst>
          </p:nvPr>
        </p:nvGraphicFramePr>
        <p:xfrm>
          <a:off x="1835152" y="4005265"/>
          <a:ext cx="6265863" cy="2566987"/>
        </p:xfrm>
        <a:graphic>
          <a:graphicData uri="http://schemas.openxmlformats.org/drawingml/2006/table">
            <a:tbl>
              <a:tblPr/>
              <a:tblGrid>
                <a:gridCol w="6265863"/>
              </a:tblGrid>
              <a:tr h="256698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rPr>
                        <a:t>I think the writer has done this to focus on the tense atmosphere. [1]</a:t>
                      </a:r>
                    </a:p>
                  </a:txBody>
                  <a:tcPr marT="45730" marB="4573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r>
            </a:tbl>
          </a:graphicData>
        </a:graphic>
      </p:graphicFrame>
      <p:sp>
        <p:nvSpPr>
          <p:cNvPr id="8208" name="Text Box 16"/>
          <p:cNvSpPr txBox="1">
            <a:spLocks noChangeArrowheads="1"/>
          </p:cNvSpPr>
          <p:nvPr/>
        </p:nvSpPr>
        <p:spPr bwMode="auto">
          <a:xfrm>
            <a:off x="6927850" y="1936752"/>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endParaRPr lang="en-US" altLang="en-US" sz="1800">
              <a:solidFill>
                <a:srgbClr val="000000"/>
              </a:solidFill>
            </a:endParaRPr>
          </a:p>
        </p:txBody>
      </p:sp>
      <p:sp>
        <p:nvSpPr>
          <p:cNvPr id="8209" name="Rectangle 17"/>
          <p:cNvSpPr>
            <a:spLocks noChangeArrowheads="1"/>
          </p:cNvSpPr>
          <p:nvPr/>
        </p:nvSpPr>
        <p:spPr bwMode="auto">
          <a:xfrm>
            <a:off x="269875" y="1077913"/>
            <a:ext cx="247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r>
              <a:rPr lang="en-GB" altLang="en-US" sz="1800">
                <a:solidFill>
                  <a:srgbClr val="000000"/>
                </a:solidFill>
              </a:rPr>
              <a:t>.</a:t>
            </a:r>
          </a:p>
        </p:txBody>
      </p:sp>
      <p:sp>
        <p:nvSpPr>
          <p:cNvPr id="8210" name="Text Box 18"/>
          <p:cNvSpPr txBox="1">
            <a:spLocks noChangeArrowheads="1"/>
          </p:cNvSpPr>
          <p:nvPr/>
        </p:nvSpPr>
        <p:spPr bwMode="auto">
          <a:xfrm>
            <a:off x="512763" y="4149727"/>
            <a:ext cx="863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50000"/>
              </a:spcBef>
              <a:spcAft>
                <a:spcPct val="0"/>
              </a:spcAft>
              <a:buFontTx/>
              <a:buNone/>
            </a:pPr>
            <a:r>
              <a:rPr lang="en-GB" altLang="en-US" sz="2800" dirty="0" smtClean="0">
                <a:solidFill>
                  <a:srgbClr val="000000"/>
                </a:solidFill>
              </a:rPr>
              <a:t>(7)</a:t>
            </a:r>
            <a:endParaRPr lang="en-GB" altLang="en-US" sz="2800" dirty="0">
              <a:solidFill>
                <a:srgbClr val="000000"/>
              </a:solidFill>
            </a:endParaRPr>
          </a:p>
        </p:txBody>
      </p:sp>
    </p:spTree>
    <p:extLst>
      <p:ext uri="{BB962C8B-B14F-4D97-AF65-F5344CB8AC3E}">
        <p14:creationId xmlns:p14="http://schemas.microsoft.com/office/powerpoint/2010/main" val="10481504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68313" y="0"/>
            <a:ext cx="8229600" cy="1143000"/>
          </a:xfrm>
        </p:spPr>
        <p:txBody>
          <a:bodyPr/>
          <a:lstStyle/>
          <a:p>
            <a:pPr eaLnBrk="1" hangingPunct="1"/>
            <a:endParaRPr lang="en-US" altLang="en-US" smtClean="0"/>
          </a:p>
        </p:txBody>
      </p:sp>
      <p:sp>
        <p:nvSpPr>
          <p:cNvPr id="6147" name="Rectangle 3"/>
          <p:cNvSpPr>
            <a:spLocks noGrp="1" noChangeArrowheads="1"/>
          </p:cNvSpPr>
          <p:nvPr>
            <p:ph type="body" sz="half" idx="1"/>
          </p:nvPr>
        </p:nvSpPr>
        <p:spPr/>
        <p:txBody>
          <a:bodyPr/>
          <a:lstStyle/>
          <a:p>
            <a:pPr marL="0" indent="0" eaLnBrk="1" hangingPunct="1">
              <a:buNone/>
              <a:defRPr/>
            </a:pPr>
            <a:r>
              <a:rPr lang="en-GB" altLang="en-US" sz="2800" dirty="0" smtClean="0"/>
              <a:t>(8a)</a:t>
            </a:r>
            <a:endParaRPr lang="en-GB" altLang="en-US" sz="2800" dirty="0"/>
          </a:p>
          <a:p>
            <a:pPr eaLnBrk="1" hangingPunct="1">
              <a:defRPr/>
            </a:pPr>
            <a:endParaRPr lang="en-GB" altLang="en-US" sz="2800" dirty="0"/>
          </a:p>
          <a:p>
            <a:pPr eaLnBrk="1" hangingPunct="1">
              <a:defRPr/>
            </a:pPr>
            <a:endParaRPr lang="en-GB" altLang="en-US" sz="2800" dirty="0"/>
          </a:p>
          <a:p>
            <a:pPr eaLnBrk="1" hangingPunct="1">
              <a:defRPr/>
            </a:pPr>
            <a:endParaRPr lang="en-GB" altLang="en-US" sz="2800" dirty="0"/>
          </a:p>
        </p:txBody>
      </p:sp>
      <p:graphicFrame>
        <p:nvGraphicFramePr>
          <p:cNvPr id="17426" name="Group 18"/>
          <p:cNvGraphicFramePr>
            <a:graphicFrameLocks noGrp="1"/>
          </p:cNvGraphicFramePr>
          <p:nvPr>
            <p:ph sz="quarter" idx="2"/>
            <p:extLst>
              <p:ext uri="{D42A27DB-BD31-4B8C-83A1-F6EECF244321}">
                <p14:modId xmlns:p14="http://schemas.microsoft.com/office/powerpoint/2010/main" val="307428375"/>
              </p:ext>
            </p:extLst>
          </p:nvPr>
        </p:nvGraphicFramePr>
        <p:xfrm>
          <a:off x="1835152" y="1484313"/>
          <a:ext cx="6265863" cy="2309812"/>
        </p:xfrm>
        <a:graphic>
          <a:graphicData uri="http://schemas.openxmlformats.org/drawingml/2006/table">
            <a:tbl>
              <a:tblPr/>
              <a:tblGrid>
                <a:gridCol w="6265863"/>
              </a:tblGrid>
              <a:tr h="230981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rPr>
                        <a:t>Simile. [1]</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800" b="0" i="0" u="none" strike="noStrike" cap="none" normalizeH="0" baseline="0" dirty="0" smtClean="0">
                        <a:ln>
                          <a:noFill/>
                        </a:ln>
                        <a:solidFill>
                          <a:schemeClr val="tx1"/>
                        </a:solidFill>
                        <a:effectLst/>
                        <a:latin typeface="Arial" charset="0"/>
                      </a:endParaRPr>
                    </a:p>
                  </a:txBody>
                  <a:tcPr marT="45650" marB="4565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BCFA3"/>
                    </a:solidFill>
                  </a:tcPr>
                </a:tc>
              </a:tr>
            </a:tbl>
          </a:graphicData>
        </a:graphic>
      </p:graphicFrame>
      <p:graphicFrame>
        <p:nvGraphicFramePr>
          <p:cNvPr id="17433" name="Group 25"/>
          <p:cNvGraphicFramePr>
            <a:graphicFrameLocks noGrp="1"/>
          </p:cNvGraphicFramePr>
          <p:nvPr>
            <p:ph sz="quarter" idx="3"/>
            <p:extLst>
              <p:ext uri="{D42A27DB-BD31-4B8C-83A1-F6EECF244321}">
                <p14:modId xmlns:p14="http://schemas.microsoft.com/office/powerpoint/2010/main" val="2185965220"/>
              </p:ext>
            </p:extLst>
          </p:nvPr>
        </p:nvGraphicFramePr>
        <p:xfrm>
          <a:off x="1835152" y="4005263"/>
          <a:ext cx="6265863" cy="2737074"/>
        </p:xfrm>
        <a:graphic>
          <a:graphicData uri="http://schemas.openxmlformats.org/drawingml/2006/table">
            <a:tbl>
              <a:tblPr/>
              <a:tblGrid>
                <a:gridCol w="6265863"/>
              </a:tblGrid>
              <a:tr h="27368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rPr>
                        <a:t>This is effective because it compares the light to that of burning ashes to suggest the colour and brightness of the lights OR that it suggests their potential danger. [2]</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800" b="0" i="0" u="none" strike="noStrike" cap="none" normalizeH="0" baseline="0" dirty="0" smtClean="0">
                        <a:ln>
                          <a:noFill/>
                        </a:ln>
                        <a:solidFill>
                          <a:schemeClr val="tx1"/>
                        </a:solidFill>
                        <a:effectLst/>
                        <a:latin typeface="Arial" charset="0"/>
                      </a:endParaRPr>
                    </a:p>
                  </a:txBody>
                  <a:tcPr marT="45705" marB="45705"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r>
            </a:tbl>
          </a:graphicData>
        </a:graphic>
      </p:graphicFrame>
      <p:sp>
        <p:nvSpPr>
          <p:cNvPr id="9232" name="Text Box 16"/>
          <p:cNvSpPr txBox="1">
            <a:spLocks noChangeArrowheads="1"/>
          </p:cNvSpPr>
          <p:nvPr/>
        </p:nvSpPr>
        <p:spPr bwMode="auto">
          <a:xfrm>
            <a:off x="6927850" y="1936752"/>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endParaRPr lang="en-US" altLang="en-US" sz="1800">
              <a:solidFill>
                <a:srgbClr val="000000"/>
              </a:solidFill>
            </a:endParaRPr>
          </a:p>
        </p:txBody>
      </p:sp>
      <p:sp>
        <p:nvSpPr>
          <p:cNvPr id="9233" name="Text Box 19"/>
          <p:cNvSpPr txBox="1">
            <a:spLocks noChangeArrowheads="1"/>
          </p:cNvSpPr>
          <p:nvPr/>
        </p:nvSpPr>
        <p:spPr bwMode="auto">
          <a:xfrm>
            <a:off x="457200" y="4076702"/>
            <a:ext cx="10795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50000"/>
              </a:spcBef>
              <a:spcAft>
                <a:spcPct val="0"/>
              </a:spcAft>
              <a:buFontTx/>
              <a:buNone/>
            </a:pPr>
            <a:r>
              <a:rPr lang="en-GB" altLang="en-US" sz="2800" dirty="0" smtClean="0">
                <a:solidFill>
                  <a:srgbClr val="000000"/>
                </a:solidFill>
              </a:rPr>
              <a:t>(8b)</a:t>
            </a:r>
            <a:endParaRPr lang="en-GB" altLang="en-US" sz="2800" dirty="0">
              <a:solidFill>
                <a:srgbClr val="000000"/>
              </a:solidFill>
            </a:endParaRPr>
          </a:p>
        </p:txBody>
      </p:sp>
    </p:spTree>
    <p:extLst>
      <p:ext uri="{BB962C8B-B14F-4D97-AF65-F5344CB8AC3E}">
        <p14:creationId xmlns:p14="http://schemas.microsoft.com/office/powerpoint/2010/main" val="36050516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68313" y="0"/>
            <a:ext cx="8229600" cy="1143000"/>
          </a:xfrm>
        </p:spPr>
        <p:txBody>
          <a:bodyPr/>
          <a:lstStyle/>
          <a:p>
            <a:pPr eaLnBrk="1" hangingPunct="1"/>
            <a:endParaRPr lang="en-US" altLang="en-US" smtClean="0"/>
          </a:p>
        </p:txBody>
      </p:sp>
      <p:sp>
        <p:nvSpPr>
          <p:cNvPr id="6147" name="Rectangle 3"/>
          <p:cNvSpPr>
            <a:spLocks noGrp="1" noChangeArrowheads="1"/>
          </p:cNvSpPr>
          <p:nvPr>
            <p:ph type="body" sz="half" idx="1"/>
          </p:nvPr>
        </p:nvSpPr>
        <p:spPr/>
        <p:txBody>
          <a:bodyPr/>
          <a:lstStyle/>
          <a:p>
            <a:pPr marL="0" indent="0" eaLnBrk="1" hangingPunct="1">
              <a:buNone/>
              <a:defRPr/>
            </a:pPr>
            <a:r>
              <a:rPr lang="en-GB" altLang="en-US" sz="2800" dirty="0" smtClean="0"/>
              <a:t>(9)</a:t>
            </a:r>
            <a:endParaRPr lang="en-GB" altLang="en-US" sz="2800" dirty="0"/>
          </a:p>
          <a:p>
            <a:pPr eaLnBrk="1" hangingPunct="1">
              <a:defRPr/>
            </a:pPr>
            <a:endParaRPr lang="en-GB" altLang="en-US" sz="2800" dirty="0"/>
          </a:p>
          <a:p>
            <a:pPr eaLnBrk="1" hangingPunct="1">
              <a:defRPr/>
            </a:pPr>
            <a:endParaRPr lang="en-GB" altLang="en-US" sz="2800" dirty="0"/>
          </a:p>
          <a:p>
            <a:pPr eaLnBrk="1" hangingPunct="1">
              <a:defRPr/>
            </a:pPr>
            <a:endParaRPr lang="en-GB" altLang="en-US" sz="2800" dirty="0"/>
          </a:p>
        </p:txBody>
      </p:sp>
      <p:graphicFrame>
        <p:nvGraphicFramePr>
          <p:cNvPr id="17426" name="Group 18"/>
          <p:cNvGraphicFramePr>
            <a:graphicFrameLocks noGrp="1"/>
          </p:cNvGraphicFramePr>
          <p:nvPr>
            <p:ph sz="quarter" idx="2"/>
            <p:extLst>
              <p:ext uri="{D42A27DB-BD31-4B8C-83A1-F6EECF244321}">
                <p14:modId xmlns:p14="http://schemas.microsoft.com/office/powerpoint/2010/main" val="3763478775"/>
              </p:ext>
            </p:extLst>
          </p:nvPr>
        </p:nvGraphicFramePr>
        <p:xfrm>
          <a:off x="1835152" y="1628777"/>
          <a:ext cx="6265863" cy="2054264"/>
        </p:xfrm>
        <a:graphic>
          <a:graphicData uri="http://schemas.openxmlformats.org/drawingml/2006/table">
            <a:tbl>
              <a:tblPr/>
              <a:tblGrid>
                <a:gridCol w="6265863"/>
              </a:tblGrid>
              <a:tr h="16557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rPr>
                        <a:t>skittish – nervous, excited, playful</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rPr>
                        <a:t>slunk – skulk, creep</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rPr>
                        <a:t>embers – ashes, cinders, residue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rPr>
                        <a:t>                                                        [3]</a:t>
                      </a:r>
                    </a:p>
                  </a:txBody>
                  <a:tcPr marT="45676" marB="45676"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BCFA3"/>
                    </a:solidFill>
                  </a:tcPr>
                </a:tc>
              </a:tr>
            </a:tbl>
          </a:graphicData>
        </a:graphic>
      </p:graphicFrame>
      <p:sp>
        <p:nvSpPr>
          <p:cNvPr id="10250" name="Text Box 16"/>
          <p:cNvSpPr txBox="1">
            <a:spLocks noChangeArrowheads="1"/>
          </p:cNvSpPr>
          <p:nvPr/>
        </p:nvSpPr>
        <p:spPr bwMode="auto">
          <a:xfrm>
            <a:off x="6927850" y="1936752"/>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endParaRPr lang="en-US" altLang="en-US" sz="1800">
              <a:solidFill>
                <a:srgbClr val="000000"/>
              </a:solidFill>
            </a:endParaRPr>
          </a:p>
        </p:txBody>
      </p:sp>
      <p:sp>
        <p:nvSpPr>
          <p:cNvPr id="6" name="Rectangle 3"/>
          <p:cNvSpPr txBox="1">
            <a:spLocks noChangeArrowheads="1"/>
          </p:cNvSpPr>
          <p:nvPr/>
        </p:nvSpPr>
        <p:spPr bwMode="auto">
          <a:xfrm>
            <a:off x="468313" y="4011708"/>
            <a:ext cx="4038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eaLnBrk="1" hangingPunct="1">
              <a:buFontTx/>
              <a:buNone/>
              <a:defRPr/>
            </a:pPr>
            <a:r>
              <a:rPr lang="en-GB" altLang="en-US" sz="2800" kern="0" dirty="0" smtClean="0"/>
              <a:t>(10)</a:t>
            </a:r>
          </a:p>
          <a:p>
            <a:pPr eaLnBrk="1" hangingPunct="1">
              <a:defRPr/>
            </a:pPr>
            <a:endParaRPr lang="en-GB" altLang="en-US" sz="2800" kern="0" dirty="0" smtClean="0"/>
          </a:p>
          <a:p>
            <a:pPr eaLnBrk="1" hangingPunct="1">
              <a:defRPr/>
            </a:pPr>
            <a:endParaRPr lang="en-GB" altLang="en-US" sz="2800" kern="0" dirty="0" smtClean="0"/>
          </a:p>
          <a:p>
            <a:pPr eaLnBrk="1" hangingPunct="1">
              <a:defRPr/>
            </a:pPr>
            <a:endParaRPr lang="en-GB" altLang="en-US" sz="2800" kern="0" dirty="0"/>
          </a:p>
        </p:txBody>
      </p:sp>
      <p:graphicFrame>
        <p:nvGraphicFramePr>
          <p:cNvPr id="7" name="Group 18"/>
          <p:cNvGraphicFramePr>
            <a:graphicFrameLocks noGrp="1"/>
          </p:cNvGraphicFramePr>
          <p:nvPr>
            <p:ph sz="quarter" idx="2"/>
          </p:nvPr>
        </p:nvGraphicFramePr>
        <p:xfrm>
          <a:off x="1846265" y="4040283"/>
          <a:ext cx="6265863" cy="1655763"/>
        </p:xfrm>
        <a:graphic>
          <a:graphicData uri="http://schemas.openxmlformats.org/drawingml/2006/table">
            <a:tbl>
              <a:tblPr/>
              <a:tblGrid>
                <a:gridCol w="6265863"/>
              </a:tblGrid>
              <a:tr h="16557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rPr>
                        <a:t>One mark for each word used in a sentence. </a:t>
                      </a:r>
                    </a:p>
                  </a:txBody>
                  <a:tcPr marT="45676" marB="45676"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BCFA3"/>
                    </a:solidFill>
                  </a:tcPr>
                </a:tc>
              </a:tr>
            </a:tbl>
          </a:graphicData>
        </a:graphic>
      </p:graphicFrame>
    </p:spTree>
    <p:extLst>
      <p:ext uri="{BB962C8B-B14F-4D97-AF65-F5344CB8AC3E}">
        <p14:creationId xmlns:p14="http://schemas.microsoft.com/office/powerpoint/2010/main" val="2388737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539750" y="260350"/>
            <a:ext cx="8229600" cy="1143000"/>
          </a:xfrm>
          <a:solidFill>
            <a:schemeClr val="bg1"/>
          </a:solidFill>
          <a:ln>
            <a:solidFill>
              <a:schemeClr val="bg1"/>
            </a:solidFill>
            <a:miter lim="800000"/>
            <a:headEnd/>
            <a:tailEnd/>
          </a:ln>
        </p:spPr>
        <p:txBody>
          <a:bodyPr/>
          <a:lstStyle/>
          <a:p>
            <a:pPr eaLnBrk="1" hangingPunct="1"/>
            <a:r>
              <a:rPr lang="en-GB" altLang="en-US" dirty="0" smtClean="0">
                <a:solidFill>
                  <a:srgbClr val="FF0000"/>
                </a:solidFill>
              </a:rPr>
              <a:t>Roll of Thunder Hear my Cry</a:t>
            </a:r>
          </a:p>
        </p:txBody>
      </p:sp>
      <p:sp>
        <p:nvSpPr>
          <p:cNvPr id="5123" name="Text Box 21"/>
          <p:cNvSpPr txBox="1">
            <a:spLocks noChangeArrowheads="1"/>
          </p:cNvSpPr>
          <p:nvPr/>
        </p:nvSpPr>
        <p:spPr bwMode="auto">
          <a:xfrm>
            <a:off x="6927850" y="1936752"/>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endParaRPr lang="en-US" altLang="en-US" sz="1800">
              <a:solidFill>
                <a:srgbClr val="000000"/>
              </a:solidFill>
            </a:endParaRPr>
          </a:p>
        </p:txBody>
      </p:sp>
      <p:pic>
        <p:nvPicPr>
          <p:cNvPr id="5" name="Picture 7" descr="043958036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572" y="1403350"/>
            <a:ext cx="2957955" cy="4507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18202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type="body" sz="half" idx="1"/>
          </p:nvPr>
        </p:nvSpPr>
        <p:spPr>
          <a:xfrm>
            <a:off x="873881" y="1069825"/>
            <a:ext cx="5384800" cy="4525963"/>
          </a:xfrm>
          <a:ln>
            <a:miter lim="800000"/>
            <a:headEnd/>
            <a:tailEnd/>
          </a:ln>
        </p:spPr>
        <p:txBody>
          <a:bodyPr/>
          <a:lstStyle/>
          <a:p>
            <a:pPr marL="0" indent="0" eaLnBrk="1" hangingPunct="1">
              <a:buNone/>
              <a:defRPr/>
            </a:pPr>
            <a:r>
              <a:rPr lang="en-GB" altLang="en-US" sz="2800" dirty="0"/>
              <a:t>(</a:t>
            </a:r>
            <a:r>
              <a:rPr lang="en-GB" altLang="en-US" sz="2800" dirty="0" smtClean="0"/>
              <a:t>1a)</a:t>
            </a:r>
            <a:endParaRPr lang="en-GB" altLang="en-US" sz="2800" dirty="0"/>
          </a:p>
          <a:p>
            <a:pPr marL="0" indent="0" eaLnBrk="1" hangingPunct="1">
              <a:buNone/>
              <a:defRPr/>
            </a:pPr>
            <a:endParaRPr lang="en-GB" altLang="en-US" sz="2800" dirty="0"/>
          </a:p>
          <a:p>
            <a:pPr marL="0" indent="0" eaLnBrk="1" hangingPunct="1">
              <a:buNone/>
              <a:defRPr/>
            </a:pPr>
            <a:endParaRPr lang="en-GB" altLang="en-US" sz="2800" dirty="0"/>
          </a:p>
          <a:p>
            <a:pPr marL="0" indent="0" eaLnBrk="1" hangingPunct="1">
              <a:buNone/>
              <a:defRPr/>
            </a:pPr>
            <a:endParaRPr lang="en-GB" altLang="en-US" sz="2800" dirty="0"/>
          </a:p>
          <a:p>
            <a:pPr marL="0" indent="0" eaLnBrk="1" hangingPunct="1">
              <a:buNone/>
              <a:defRPr/>
            </a:pPr>
            <a:endParaRPr lang="en-GB" altLang="en-US" sz="2800" dirty="0"/>
          </a:p>
          <a:p>
            <a:pPr marL="0" indent="0" eaLnBrk="1" hangingPunct="1">
              <a:buNone/>
              <a:defRPr/>
            </a:pPr>
            <a:endParaRPr lang="en-GB" altLang="en-US" sz="2800" dirty="0"/>
          </a:p>
          <a:p>
            <a:pPr marL="0" indent="0" eaLnBrk="1" hangingPunct="1">
              <a:buNone/>
              <a:defRPr/>
            </a:pPr>
            <a:r>
              <a:rPr lang="en-GB" altLang="en-US" sz="2800" dirty="0" smtClean="0"/>
              <a:t>(1b)</a:t>
            </a:r>
            <a:endParaRPr lang="en-GB" altLang="en-US" sz="2800" dirty="0"/>
          </a:p>
          <a:p>
            <a:pPr eaLnBrk="1" hangingPunct="1">
              <a:defRPr/>
            </a:pPr>
            <a:endParaRPr lang="en-GB" altLang="en-US" sz="2800" dirty="0"/>
          </a:p>
          <a:p>
            <a:pPr eaLnBrk="1" hangingPunct="1">
              <a:defRPr/>
            </a:pPr>
            <a:endParaRPr lang="en-GB" altLang="en-US" sz="2800" dirty="0"/>
          </a:p>
          <a:p>
            <a:pPr eaLnBrk="1" hangingPunct="1">
              <a:defRPr/>
            </a:pPr>
            <a:endParaRPr lang="en-GB" altLang="en-US" sz="2800" dirty="0"/>
          </a:p>
        </p:txBody>
      </p:sp>
      <p:graphicFrame>
        <p:nvGraphicFramePr>
          <p:cNvPr id="5145" name="Group 25"/>
          <p:cNvGraphicFramePr>
            <a:graphicFrameLocks noGrp="1"/>
          </p:cNvGraphicFramePr>
          <p:nvPr>
            <p:ph sz="quarter" idx="3"/>
            <p:extLst>
              <p:ext uri="{D42A27DB-BD31-4B8C-83A1-F6EECF244321}">
                <p14:modId xmlns:p14="http://schemas.microsoft.com/office/powerpoint/2010/main" val="3957165461"/>
              </p:ext>
            </p:extLst>
          </p:nvPr>
        </p:nvGraphicFramePr>
        <p:xfrm>
          <a:off x="1780647" y="1105696"/>
          <a:ext cx="6265862" cy="2395537"/>
        </p:xfrm>
        <a:graphic>
          <a:graphicData uri="http://schemas.openxmlformats.org/drawingml/2006/table">
            <a:tbl>
              <a:tblPr/>
              <a:tblGrid>
                <a:gridCol w="6265862"/>
              </a:tblGrid>
              <a:tr h="2395537">
                <a:tc>
                  <a:txBody>
                    <a:bodyPr/>
                    <a:lstStyle/>
                    <a:p>
                      <a:pPr marL="0" indent="0">
                        <a:lnSpc>
                          <a:spcPct val="90000"/>
                        </a:lnSpc>
                        <a:buNone/>
                      </a:pPr>
                      <a:r>
                        <a:rPr lang="en-GB" altLang="en-US" sz="2800" dirty="0" smtClean="0"/>
                        <a:t>The</a:t>
                      </a:r>
                      <a:r>
                        <a:rPr lang="en-GB" altLang="en-US" sz="2800" baseline="0" dirty="0" smtClean="0"/>
                        <a:t> writer uses a l</a:t>
                      </a:r>
                      <a:r>
                        <a:rPr lang="en-GB" altLang="en-US" sz="2800" dirty="0" smtClean="0"/>
                        <a:t>ong sentence.</a:t>
                      </a:r>
                      <a:r>
                        <a:rPr lang="en-GB" altLang="en-US" sz="2800" baseline="0" dirty="0" smtClean="0"/>
                        <a:t> </a:t>
                      </a:r>
                      <a:r>
                        <a:rPr lang="en-US" altLang="en-US" sz="2800" baseline="0" dirty="0" smtClean="0"/>
                        <a:t>[</a:t>
                      </a:r>
                      <a:r>
                        <a:rPr lang="en-US" altLang="en-US" sz="2800" dirty="0" smtClean="0"/>
                        <a:t>1]</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800" b="0" i="0" u="none" strike="noStrike" cap="none" normalizeH="0" baseline="0" dirty="0" smtClean="0">
                        <a:ln>
                          <a:noFill/>
                        </a:ln>
                        <a:solidFill>
                          <a:schemeClr val="tx1"/>
                        </a:solidFill>
                        <a:effectLst/>
                        <a:latin typeface="Arial" charset="0"/>
                      </a:endParaRPr>
                    </a:p>
                  </a:txBody>
                  <a:tcPr marT="45707" marB="45707"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r>
            </a:tbl>
          </a:graphicData>
        </a:graphic>
      </p:graphicFrame>
      <p:sp>
        <p:nvSpPr>
          <p:cNvPr id="6153" name="Text Box 21"/>
          <p:cNvSpPr txBox="1">
            <a:spLocks noChangeArrowheads="1"/>
          </p:cNvSpPr>
          <p:nvPr/>
        </p:nvSpPr>
        <p:spPr bwMode="auto">
          <a:xfrm>
            <a:off x="6927850" y="1936752"/>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endParaRPr lang="en-US" altLang="en-US" sz="1800">
              <a:solidFill>
                <a:srgbClr val="000000"/>
              </a:solidFill>
            </a:endParaRPr>
          </a:p>
        </p:txBody>
      </p:sp>
      <p:graphicFrame>
        <p:nvGraphicFramePr>
          <p:cNvPr id="5" name="Group 4"/>
          <p:cNvGraphicFramePr>
            <a:graphicFrameLocks noGrp="1"/>
          </p:cNvGraphicFramePr>
          <p:nvPr>
            <p:ph sz="quarter" idx="2"/>
            <p:extLst>
              <p:ext uri="{D42A27DB-BD31-4B8C-83A1-F6EECF244321}">
                <p14:modId xmlns:p14="http://schemas.microsoft.com/office/powerpoint/2010/main" val="3824444362"/>
              </p:ext>
            </p:extLst>
          </p:nvPr>
        </p:nvGraphicFramePr>
        <p:xfrm>
          <a:off x="1784352" y="4044952"/>
          <a:ext cx="6265863" cy="2233612"/>
        </p:xfrm>
        <a:graphic>
          <a:graphicData uri="http://schemas.openxmlformats.org/drawingml/2006/table">
            <a:tbl>
              <a:tblPr/>
              <a:tblGrid>
                <a:gridCol w="6265863"/>
              </a:tblGrid>
              <a:tr h="2233612">
                <a:tc>
                  <a:txBody>
                    <a:bodyPr/>
                    <a:lstStyle/>
                    <a:p>
                      <a:pPr marL="0" indent="0">
                        <a:lnSpc>
                          <a:spcPct val="90000"/>
                        </a:lnSpc>
                        <a:buNone/>
                      </a:pPr>
                      <a:r>
                        <a:rPr kumimoji="0" lang="en-GB" altLang="en-US" sz="2800" b="0" i="0" u="none" strike="noStrike" cap="none" normalizeH="0" baseline="0" dirty="0" smtClean="0">
                          <a:ln>
                            <a:noFill/>
                          </a:ln>
                          <a:solidFill>
                            <a:schemeClr val="tx1"/>
                          </a:solidFill>
                          <a:effectLst/>
                          <a:latin typeface="Arial" charset="0"/>
                        </a:rPr>
                        <a:t>In order to include lots of vivid and detailed description. </a:t>
                      </a:r>
                      <a:r>
                        <a:rPr lang="en-US" altLang="en-US" sz="2800" dirty="0" smtClean="0"/>
                        <a:t>[1]</a:t>
                      </a:r>
                      <a:endParaRPr kumimoji="0" lang="en-GB" sz="2800" b="0" i="0" u="none" strike="noStrike" cap="none" normalizeH="0" baseline="0" dirty="0" smtClean="0">
                        <a:ln>
                          <a:noFill/>
                        </a:ln>
                        <a:solidFill>
                          <a:schemeClr val="tx1"/>
                        </a:solidFill>
                        <a:effectLst/>
                        <a:latin typeface="Arial" charset="0"/>
                      </a:endParaRPr>
                    </a:p>
                  </a:txBody>
                  <a:tcPr marT="45744" marB="45744"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BCFA3"/>
                    </a:solidFill>
                  </a:tcPr>
                </a:tc>
              </a:tr>
            </a:tbl>
          </a:graphicData>
        </a:graphic>
      </p:graphicFrame>
    </p:spTree>
    <p:extLst>
      <p:ext uri="{BB962C8B-B14F-4D97-AF65-F5344CB8AC3E}">
        <p14:creationId xmlns:p14="http://schemas.microsoft.com/office/powerpoint/2010/main" val="14901038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type="body" sz="half" idx="1"/>
          </p:nvPr>
        </p:nvSpPr>
        <p:spPr>
          <a:xfrm>
            <a:off x="873881" y="1069825"/>
            <a:ext cx="5384800" cy="4525963"/>
          </a:xfrm>
          <a:ln>
            <a:miter lim="800000"/>
            <a:headEnd/>
            <a:tailEnd/>
          </a:ln>
        </p:spPr>
        <p:txBody>
          <a:bodyPr/>
          <a:lstStyle/>
          <a:p>
            <a:pPr marL="0" indent="0" eaLnBrk="1" hangingPunct="1">
              <a:buNone/>
              <a:defRPr/>
            </a:pPr>
            <a:r>
              <a:rPr lang="en-GB" altLang="en-US" sz="2800" dirty="0" smtClean="0"/>
              <a:t>(2a)</a:t>
            </a:r>
            <a:endParaRPr lang="en-GB" altLang="en-US" sz="2800" dirty="0"/>
          </a:p>
          <a:p>
            <a:pPr marL="0" indent="0" eaLnBrk="1" hangingPunct="1">
              <a:buNone/>
              <a:defRPr/>
            </a:pPr>
            <a:endParaRPr lang="en-GB" altLang="en-US" sz="2800" dirty="0"/>
          </a:p>
          <a:p>
            <a:pPr marL="0" indent="0" eaLnBrk="1" hangingPunct="1">
              <a:buNone/>
              <a:defRPr/>
            </a:pPr>
            <a:endParaRPr lang="en-GB" altLang="en-US" sz="2800" dirty="0"/>
          </a:p>
          <a:p>
            <a:pPr marL="0" indent="0" eaLnBrk="1" hangingPunct="1">
              <a:buNone/>
              <a:defRPr/>
            </a:pPr>
            <a:endParaRPr lang="en-GB" altLang="en-US" sz="2800" dirty="0"/>
          </a:p>
          <a:p>
            <a:pPr marL="0" indent="0" eaLnBrk="1" hangingPunct="1">
              <a:buNone/>
              <a:defRPr/>
            </a:pPr>
            <a:endParaRPr lang="en-GB" altLang="en-US" sz="2800" dirty="0"/>
          </a:p>
          <a:p>
            <a:pPr marL="0" indent="0" eaLnBrk="1" hangingPunct="1">
              <a:buNone/>
              <a:defRPr/>
            </a:pPr>
            <a:endParaRPr lang="en-GB" altLang="en-US" sz="2800" dirty="0"/>
          </a:p>
          <a:p>
            <a:pPr marL="0" indent="0" eaLnBrk="1" hangingPunct="1">
              <a:buNone/>
              <a:defRPr/>
            </a:pPr>
            <a:r>
              <a:rPr lang="en-GB" altLang="en-US" sz="2800" dirty="0" smtClean="0"/>
              <a:t>(2b)</a:t>
            </a:r>
            <a:endParaRPr lang="en-GB" altLang="en-US" sz="2800" dirty="0"/>
          </a:p>
          <a:p>
            <a:pPr eaLnBrk="1" hangingPunct="1">
              <a:defRPr/>
            </a:pPr>
            <a:endParaRPr lang="en-GB" altLang="en-US" sz="2800" dirty="0"/>
          </a:p>
          <a:p>
            <a:pPr eaLnBrk="1" hangingPunct="1">
              <a:defRPr/>
            </a:pPr>
            <a:endParaRPr lang="en-GB" altLang="en-US" sz="2800" dirty="0"/>
          </a:p>
          <a:p>
            <a:pPr eaLnBrk="1" hangingPunct="1">
              <a:defRPr/>
            </a:pPr>
            <a:endParaRPr lang="en-GB" altLang="en-US" sz="2800" dirty="0"/>
          </a:p>
        </p:txBody>
      </p:sp>
      <p:graphicFrame>
        <p:nvGraphicFramePr>
          <p:cNvPr id="5145" name="Group 25"/>
          <p:cNvGraphicFramePr>
            <a:graphicFrameLocks noGrp="1"/>
          </p:cNvGraphicFramePr>
          <p:nvPr>
            <p:ph sz="quarter" idx="3"/>
            <p:extLst>
              <p:ext uri="{D42A27DB-BD31-4B8C-83A1-F6EECF244321}">
                <p14:modId xmlns:p14="http://schemas.microsoft.com/office/powerpoint/2010/main" val="4016661902"/>
              </p:ext>
            </p:extLst>
          </p:nvPr>
        </p:nvGraphicFramePr>
        <p:xfrm>
          <a:off x="1780647" y="1105696"/>
          <a:ext cx="6265862" cy="2395537"/>
        </p:xfrm>
        <a:graphic>
          <a:graphicData uri="http://schemas.openxmlformats.org/drawingml/2006/table">
            <a:tbl>
              <a:tblPr/>
              <a:tblGrid>
                <a:gridCol w="6265862"/>
              </a:tblGrid>
              <a:tr h="2395537">
                <a:tc>
                  <a:txBody>
                    <a:bodyPr/>
                    <a:lstStyle/>
                    <a:p>
                      <a:pPr marL="0" indent="0">
                        <a:lnSpc>
                          <a:spcPct val="90000"/>
                        </a:lnSpc>
                        <a:buNone/>
                      </a:pPr>
                      <a:r>
                        <a:rPr lang="en-GB" altLang="en-US" sz="2800" dirty="0" smtClean="0"/>
                        <a:t>“the town’s lungs” personification. </a:t>
                      </a:r>
                      <a:r>
                        <a:rPr lang="en-US" altLang="en-US" sz="2800" baseline="0" dirty="0" smtClean="0"/>
                        <a:t>[1</a:t>
                      </a:r>
                      <a:r>
                        <a:rPr lang="en-US" altLang="en-US" sz="2800" dirty="0" smtClean="0"/>
                        <a:t>]</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800" b="0" i="0" u="none" strike="noStrike" cap="none" normalizeH="0" baseline="0" dirty="0" smtClean="0">
                        <a:ln>
                          <a:noFill/>
                        </a:ln>
                        <a:solidFill>
                          <a:schemeClr val="tx1"/>
                        </a:solidFill>
                        <a:effectLst/>
                        <a:latin typeface="Arial" charset="0"/>
                      </a:endParaRPr>
                    </a:p>
                  </a:txBody>
                  <a:tcPr marT="45707" marB="45707"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r>
            </a:tbl>
          </a:graphicData>
        </a:graphic>
      </p:graphicFrame>
      <p:sp>
        <p:nvSpPr>
          <p:cNvPr id="6153" name="Text Box 21"/>
          <p:cNvSpPr txBox="1">
            <a:spLocks noChangeArrowheads="1"/>
          </p:cNvSpPr>
          <p:nvPr/>
        </p:nvSpPr>
        <p:spPr bwMode="auto">
          <a:xfrm>
            <a:off x="6927850" y="1936752"/>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endParaRPr lang="en-US" altLang="en-US" sz="1800">
              <a:solidFill>
                <a:srgbClr val="000000"/>
              </a:solidFill>
            </a:endParaRPr>
          </a:p>
        </p:txBody>
      </p:sp>
      <p:graphicFrame>
        <p:nvGraphicFramePr>
          <p:cNvPr id="5" name="Group 4"/>
          <p:cNvGraphicFramePr>
            <a:graphicFrameLocks noGrp="1"/>
          </p:cNvGraphicFramePr>
          <p:nvPr>
            <p:ph sz="quarter" idx="2"/>
            <p:extLst>
              <p:ext uri="{D42A27DB-BD31-4B8C-83A1-F6EECF244321}">
                <p14:modId xmlns:p14="http://schemas.microsoft.com/office/powerpoint/2010/main" val="1643003551"/>
              </p:ext>
            </p:extLst>
          </p:nvPr>
        </p:nvGraphicFramePr>
        <p:xfrm>
          <a:off x="1784352" y="4044952"/>
          <a:ext cx="6265863" cy="2233612"/>
        </p:xfrm>
        <a:graphic>
          <a:graphicData uri="http://schemas.openxmlformats.org/drawingml/2006/table">
            <a:tbl>
              <a:tblPr/>
              <a:tblGrid>
                <a:gridCol w="6265863"/>
              </a:tblGrid>
              <a:tr h="2233612">
                <a:tc>
                  <a:txBody>
                    <a:bodyPr/>
                    <a:lstStyle/>
                    <a:p>
                      <a:pPr marL="0" indent="0">
                        <a:lnSpc>
                          <a:spcPct val="90000"/>
                        </a:lnSpc>
                        <a:buNone/>
                      </a:pPr>
                      <a:r>
                        <a:rPr kumimoji="0" lang="en-GB" sz="2800" b="0" i="0" u="none" strike="noStrike" cap="none" normalizeH="0" baseline="0" dirty="0" smtClean="0">
                          <a:ln>
                            <a:noFill/>
                          </a:ln>
                          <a:solidFill>
                            <a:schemeClr val="tx1"/>
                          </a:solidFill>
                          <a:effectLst/>
                          <a:latin typeface="Arial" charset="0"/>
                        </a:rPr>
                        <a:t>It suggest the green space was a place where you could breathe./ It suggests it was important as a place that provided clean air in the dirty city</a:t>
                      </a:r>
                      <a:r>
                        <a:rPr lang="en-GB" altLang="en-US" sz="2800" dirty="0" smtClean="0"/>
                        <a:t>.</a:t>
                      </a:r>
                      <a:r>
                        <a:rPr lang="en-GB" altLang="en-US" sz="2800" baseline="0" dirty="0" smtClean="0"/>
                        <a:t> [2]</a:t>
                      </a:r>
                      <a:endParaRPr kumimoji="0" lang="en-GB" sz="2800" b="0" i="0" u="none" strike="noStrike" cap="none" normalizeH="0" baseline="0" dirty="0" smtClean="0">
                        <a:ln>
                          <a:noFill/>
                        </a:ln>
                        <a:solidFill>
                          <a:schemeClr val="tx1"/>
                        </a:solidFill>
                        <a:effectLst/>
                        <a:latin typeface="Arial" charset="0"/>
                      </a:endParaRPr>
                    </a:p>
                  </a:txBody>
                  <a:tcPr marT="45744" marB="45744"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BCFA3"/>
                    </a:solidFill>
                  </a:tcPr>
                </a:tc>
              </a:tr>
            </a:tbl>
          </a:graphicData>
        </a:graphic>
      </p:graphicFrame>
    </p:spTree>
    <p:extLst>
      <p:ext uri="{BB962C8B-B14F-4D97-AF65-F5344CB8AC3E}">
        <p14:creationId xmlns:p14="http://schemas.microsoft.com/office/powerpoint/2010/main" val="26275680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type="body" sz="half" idx="1"/>
          </p:nvPr>
        </p:nvSpPr>
        <p:spPr>
          <a:xfrm>
            <a:off x="468313" y="1464735"/>
            <a:ext cx="5384800" cy="4525963"/>
          </a:xfrm>
        </p:spPr>
        <p:txBody>
          <a:bodyPr/>
          <a:lstStyle/>
          <a:p>
            <a:pPr marL="0" indent="0" eaLnBrk="1" hangingPunct="1">
              <a:buNone/>
              <a:defRPr/>
            </a:pPr>
            <a:r>
              <a:rPr lang="en-GB" altLang="en-US" sz="2800" dirty="0" smtClean="0"/>
              <a:t>(3)</a:t>
            </a:r>
            <a:endParaRPr lang="en-GB" altLang="en-US" sz="2800" dirty="0"/>
          </a:p>
          <a:p>
            <a:pPr eaLnBrk="1" hangingPunct="1">
              <a:defRPr/>
            </a:pPr>
            <a:endParaRPr lang="en-GB" altLang="en-US" sz="2800" dirty="0"/>
          </a:p>
          <a:p>
            <a:pPr eaLnBrk="1" hangingPunct="1">
              <a:defRPr/>
            </a:pPr>
            <a:endParaRPr lang="en-GB" altLang="en-US" sz="2800" dirty="0"/>
          </a:p>
          <a:p>
            <a:pPr eaLnBrk="1" hangingPunct="1">
              <a:defRPr/>
            </a:pPr>
            <a:endParaRPr lang="en-GB" altLang="en-US" sz="2800" dirty="0"/>
          </a:p>
        </p:txBody>
      </p:sp>
      <p:graphicFrame>
        <p:nvGraphicFramePr>
          <p:cNvPr id="18436" name="Group 4"/>
          <p:cNvGraphicFramePr>
            <a:graphicFrameLocks noGrp="1"/>
          </p:cNvGraphicFramePr>
          <p:nvPr>
            <p:ph sz="quarter" idx="2"/>
            <p:extLst>
              <p:ext uri="{D42A27DB-BD31-4B8C-83A1-F6EECF244321}">
                <p14:modId xmlns:p14="http://schemas.microsoft.com/office/powerpoint/2010/main" val="2985392173"/>
              </p:ext>
            </p:extLst>
          </p:nvPr>
        </p:nvGraphicFramePr>
        <p:xfrm>
          <a:off x="1835152" y="1700213"/>
          <a:ext cx="6265863" cy="2233612"/>
        </p:xfrm>
        <a:graphic>
          <a:graphicData uri="http://schemas.openxmlformats.org/drawingml/2006/table">
            <a:tbl>
              <a:tblPr/>
              <a:tblGrid>
                <a:gridCol w="6265863"/>
              </a:tblGrid>
              <a:tr h="223361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rPr>
                        <a:t>Busy road filled with people and vehicles and a quiet park</a:t>
                      </a:r>
                      <a:r>
                        <a:rPr lang="en-GB" altLang="en-US" sz="2800" dirty="0" smtClean="0"/>
                        <a:t>.</a:t>
                      </a:r>
                      <a:r>
                        <a:rPr lang="en-GB" altLang="en-US" sz="2800" baseline="0" dirty="0" smtClean="0"/>
                        <a:t> </a:t>
                      </a:r>
                      <a:r>
                        <a:rPr kumimoji="0" lang="en-GB" sz="2800" b="0" i="0" u="none" strike="noStrike" cap="none" normalizeH="0" baseline="0" dirty="0" smtClean="0">
                          <a:ln>
                            <a:noFill/>
                          </a:ln>
                          <a:solidFill>
                            <a:schemeClr val="tx1"/>
                          </a:solidFill>
                          <a:effectLst/>
                          <a:latin typeface="Arial" charset="0"/>
                        </a:rPr>
                        <a:t>[1]</a:t>
                      </a:r>
                    </a:p>
                  </a:txBody>
                  <a:tcPr marT="45744" marB="45744"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BCFA3"/>
                    </a:solidFill>
                  </a:tcPr>
                </a:tc>
              </a:tr>
            </a:tbl>
          </a:graphicData>
        </a:graphic>
      </p:graphicFrame>
      <p:graphicFrame>
        <p:nvGraphicFramePr>
          <p:cNvPr id="18442" name="Group 10"/>
          <p:cNvGraphicFramePr>
            <a:graphicFrameLocks noGrp="1"/>
          </p:cNvGraphicFramePr>
          <p:nvPr>
            <p:ph sz="quarter" idx="3"/>
            <p:extLst>
              <p:ext uri="{D42A27DB-BD31-4B8C-83A1-F6EECF244321}">
                <p14:modId xmlns:p14="http://schemas.microsoft.com/office/powerpoint/2010/main" val="1668706960"/>
              </p:ext>
            </p:extLst>
          </p:nvPr>
        </p:nvGraphicFramePr>
        <p:xfrm>
          <a:off x="1835152" y="4360865"/>
          <a:ext cx="6265863" cy="2187575"/>
        </p:xfrm>
        <a:graphic>
          <a:graphicData uri="http://schemas.openxmlformats.org/drawingml/2006/table">
            <a:tbl>
              <a:tblPr/>
              <a:tblGrid>
                <a:gridCol w="6265863"/>
              </a:tblGrid>
              <a:tr h="21875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rPr>
                        <a:t>One is noisy and loud the other is more silent. [2]</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r>
            </a:tbl>
          </a:graphicData>
        </a:graphic>
      </p:graphicFrame>
      <p:sp>
        <p:nvSpPr>
          <p:cNvPr id="7183" name="Text Box 16"/>
          <p:cNvSpPr txBox="1">
            <a:spLocks noChangeArrowheads="1"/>
          </p:cNvSpPr>
          <p:nvPr/>
        </p:nvSpPr>
        <p:spPr bwMode="auto">
          <a:xfrm>
            <a:off x="6927850" y="1936752"/>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endParaRPr lang="en-US" altLang="en-US" sz="1800">
              <a:solidFill>
                <a:srgbClr val="000000"/>
              </a:solidFill>
            </a:endParaRPr>
          </a:p>
        </p:txBody>
      </p:sp>
      <p:sp>
        <p:nvSpPr>
          <p:cNvPr id="7184" name="Text Box 19"/>
          <p:cNvSpPr txBox="1">
            <a:spLocks noChangeArrowheads="1"/>
          </p:cNvSpPr>
          <p:nvPr/>
        </p:nvSpPr>
        <p:spPr bwMode="auto">
          <a:xfrm>
            <a:off x="468313" y="4284847"/>
            <a:ext cx="863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50000"/>
              </a:spcBef>
              <a:spcAft>
                <a:spcPct val="0"/>
              </a:spcAft>
              <a:buFontTx/>
              <a:buNone/>
            </a:pPr>
            <a:r>
              <a:rPr lang="en-GB" altLang="en-US" sz="2800" dirty="0" smtClean="0">
                <a:solidFill>
                  <a:srgbClr val="000000"/>
                </a:solidFill>
              </a:rPr>
              <a:t>(4)</a:t>
            </a:r>
            <a:endParaRPr lang="en-GB" altLang="en-US" sz="2800" dirty="0">
              <a:solidFill>
                <a:srgbClr val="000000"/>
              </a:solidFill>
            </a:endParaRPr>
          </a:p>
        </p:txBody>
      </p:sp>
    </p:spTree>
    <p:extLst>
      <p:ext uri="{BB962C8B-B14F-4D97-AF65-F5344CB8AC3E}">
        <p14:creationId xmlns:p14="http://schemas.microsoft.com/office/powerpoint/2010/main" val="2911079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539750" y="260350"/>
            <a:ext cx="8229600" cy="1143000"/>
          </a:xfrm>
          <a:solidFill>
            <a:schemeClr val="bg1"/>
          </a:solidFill>
          <a:ln>
            <a:solidFill>
              <a:schemeClr val="bg1"/>
            </a:solidFill>
            <a:miter lim="800000"/>
            <a:headEnd/>
            <a:tailEnd/>
          </a:ln>
        </p:spPr>
        <p:txBody>
          <a:bodyPr/>
          <a:lstStyle/>
          <a:p>
            <a:pPr eaLnBrk="1" hangingPunct="1"/>
            <a:r>
              <a:rPr lang="en-GB" altLang="en-US" smtClean="0">
                <a:solidFill>
                  <a:schemeClr val="tx1"/>
                </a:solidFill>
              </a:rPr>
              <a:t>Contents</a:t>
            </a:r>
          </a:p>
        </p:txBody>
      </p:sp>
      <p:sp>
        <p:nvSpPr>
          <p:cNvPr id="4099" name="Text Box 21"/>
          <p:cNvSpPr txBox="1">
            <a:spLocks noChangeArrowheads="1"/>
          </p:cNvSpPr>
          <p:nvPr/>
        </p:nvSpPr>
        <p:spPr bwMode="auto">
          <a:xfrm>
            <a:off x="6927850" y="1936752"/>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endParaRPr lang="en-US" altLang="en-US" sz="1800">
              <a:solidFill>
                <a:srgbClr val="000000"/>
              </a:solidFill>
            </a:endParaRPr>
          </a:p>
        </p:txBody>
      </p:sp>
      <p:sp>
        <p:nvSpPr>
          <p:cNvPr id="5" name="Rectangle 2"/>
          <p:cNvSpPr txBox="1">
            <a:spLocks noChangeArrowheads="1"/>
          </p:cNvSpPr>
          <p:nvPr/>
        </p:nvSpPr>
        <p:spPr bwMode="auto">
          <a:xfrm>
            <a:off x="539750" y="1268413"/>
            <a:ext cx="8229600" cy="5160962"/>
          </a:xfrm>
          <a:prstGeom prst="rect">
            <a:avLst/>
          </a:prstGeom>
          <a:noFill/>
          <a:ln>
            <a:solidFill>
              <a:schemeClr val="bg1"/>
            </a:solidFill>
            <a:miter lim="800000"/>
            <a:headEnd/>
            <a:tailEnd/>
          </a:ln>
          <a:effec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defRPr/>
            </a:pPr>
            <a:r>
              <a:rPr lang="en-GB" altLang="en-US" sz="2800" kern="0" dirty="0">
                <a:solidFill>
                  <a:srgbClr val="000000"/>
                </a:solidFill>
              </a:rPr>
              <a:t>3 – </a:t>
            </a:r>
            <a:r>
              <a:rPr lang="en-GB" altLang="en-US" sz="2800" kern="0" dirty="0" err="1" smtClean="0">
                <a:solidFill>
                  <a:srgbClr val="000000"/>
                </a:solidFill>
              </a:rPr>
              <a:t>Skellig</a:t>
            </a:r>
            <a:endParaRPr lang="en-GB" altLang="en-US" sz="2800" kern="0" dirty="0">
              <a:solidFill>
                <a:srgbClr val="000000"/>
              </a:solidFill>
            </a:endParaRPr>
          </a:p>
          <a:p>
            <a:pPr eaLnBrk="1" hangingPunct="1">
              <a:defRPr/>
            </a:pPr>
            <a:r>
              <a:rPr lang="en-GB" altLang="en-US" sz="2800" kern="0" dirty="0">
                <a:solidFill>
                  <a:srgbClr val="000000"/>
                </a:solidFill>
              </a:rPr>
              <a:t>9 – Roll of Thunder Hear my </a:t>
            </a:r>
            <a:r>
              <a:rPr lang="en-GB" altLang="en-US" sz="2800" kern="0" dirty="0" smtClean="0">
                <a:solidFill>
                  <a:srgbClr val="000000"/>
                </a:solidFill>
              </a:rPr>
              <a:t>Cry</a:t>
            </a:r>
          </a:p>
          <a:p>
            <a:pPr eaLnBrk="1" hangingPunct="1">
              <a:defRPr/>
            </a:pPr>
            <a:r>
              <a:rPr lang="en-GB" altLang="en-US" sz="2800" kern="0" dirty="0" smtClean="0">
                <a:solidFill>
                  <a:srgbClr val="000000"/>
                </a:solidFill>
              </a:rPr>
              <a:t>16 </a:t>
            </a:r>
            <a:r>
              <a:rPr lang="en-GB" altLang="en-US" sz="2800" kern="0" dirty="0">
                <a:solidFill>
                  <a:srgbClr val="000000"/>
                </a:solidFill>
              </a:rPr>
              <a:t>– </a:t>
            </a:r>
            <a:r>
              <a:rPr lang="en-GB" altLang="en-US" sz="2800" kern="0" dirty="0" err="1" smtClean="0">
                <a:solidFill>
                  <a:srgbClr val="000000"/>
                </a:solidFill>
              </a:rPr>
              <a:t>Montmorency</a:t>
            </a:r>
            <a:endParaRPr lang="en-GB" altLang="en-US" sz="2800" kern="0" dirty="0" smtClean="0">
              <a:solidFill>
                <a:srgbClr val="000000"/>
              </a:solidFill>
            </a:endParaRPr>
          </a:p>
          <a:p>
            <a:pPr eaLnBrk="1" hangingPunct="1">
              <a:defRPr/>
            </a:pPr>
            <a:r>
              <a:rPr lang="en-GB" altLang="en-US" sz="2800" kern="0" dirty="0" smtClean="0">
                <a:solidFill>
                  <a:srgbClr val="000000"/>
                </a:solidFill>
              </a:rPr>
              <a:t>23 – The House on the Hill</a:t>
            </a:r>
          </a:p>
          <a:p>
            <a:pPr eaLnBrk="1" hangingPunct="1">
              <a:defRPr/>
            </a:pPr>
            <a:r>
              <a:rPr lang="en-GB" altLang="en-US" sz="2800" kern="0" dirty="0" smtClean="0">
                <a:solidFill>
                  <a:srgbClr val="000000"/>
                </a:solidFill>
              </a:rPr>
              <a:t>31 </a:t>
            </a:r>
            <a:r>
              <a:rPr lang="en-GB" altLang="en-US" sz="2800" kern="0" dirty="0">
                <a:solidFill>
                  <a:srgbClr val="000000"/>
                </a:solidFill>
              </a:rPr>
              <a:t>– </a:t>
            </a:r>
            <a:r>
              <a:rPr lang="en-GB" altLang="en-US" sz="2800" kern="0" dirty="0" smtClean="0">
                <a:solidFill>
                  <a:srgbClr val="000000"/>
                </a:solidFill>
              </a:rPr>
              <a:t>Going Solo</a:t>
            </a:r>
            <a:endParaRPr lang="en-GB" altLang="en-US" sz="2800" kern="0" dirty="0">
              <a:solidFill>
                <a:srgbClr val="000000"/>
              </a:solidFill>
            </a:endParaRPr>
          </a:p>
          <a:p>
            <a:pPr eaLnBrk="1" hangingPunct="1">
              <a:defRPr/>
            </a:pPr>
            <a:r>
              <a:rPr lang="en-GB" altLang="en-US" sz="2800" kern="0" dirty="0" smtClean="0">
                <a:solidFill>
                  <a:srgbClr val="000000"/>
                </a:solidFill>
              </a:rPr>
              <a:t>38 </a:t>
            </a:r>
            <a:r>
              <a:rPr lang="en-GB" altLang="en-US" sz="2800" kern="0" dirty="0">
                <a:solidFill>
                  <a:srgbClr val="000000"/>
                </a:solidFill>
              </a:rPr>
              <a:t>– The Wonderful World of Henry </a:t>
            </a:r>
            <a:r>
              <a:rPr lang="en-GB" altLang="en-US" sz="2800" kern="0" dirty="0" smtClean="0">
                <a:solidFill>
                  <a:srgbClr val="000000"/>
                </a:solidFill>
              </a:rPr>
              <a:t>Sugar</a:t>
            </a:r>
            <a:endParaRPr lang="en-GB" altLang="en-US" sz="2800" kern="0" dirty="0">
              <a:solidFill>
                <a:srgbClr val="000000"/>
              </a:solidFill>
            </a:endParaRPr>
          </a:p>
          <a:p>
            <a:pPr eaLnBrk="1" hangingPunct="1">
              <a:defRPr/>
            </a:pPr>
            <a:r>
              <a:rPr lang="en-GB" altLang="en-US" sz="2800" kern="0" dirty="0" smtClean="0">
                <a:solidFill>
                  <a:srgbClr val="000000"/>
                </a:solidFill>
              </a:rPr>
              <a:t>43 </a:t>
            </a:r>
            <a:r>
              <a:rPr lang="en-GB" altLang="en-US" sz="2800" kern="0" dirty="0">
                <a:solidFill>
                  <a:srgbClr val="000000"/>
                </a:solidFill>
              </a:rPr>
              <a:t>– Call of the </a:t>
            </a:r>
            <a:r>
              <a:rPr lang="en-GB" altLang="en-US" sz="2800" kern="0" dirty="0" smtClean="0">
                <a:solidFill>
                  <a:srgbClr val="000000"/>
                </a:solidFill>
              </a:rPr>
              <a:t>Wild</a:t>
            </a:r>
          </a:p>
          <a:p>
            <a:pPr eaLnBrk="1" hangingPunct="1">
              <a:defRPr/>
            </a:pPr>
            <a:r>
              <a:rPr lang="en-GB" altLang="en-US" sz="2800" kern="0" dirty="0" smtClean="0">
                <a:solidFill>
                  <a:srgbClr val="000000"/>
                </a:solidFill>
              </a:rPr>
              <a:t>51 </a:t>
            </a:r>
            <a:r>
              <a:rPr lang="en-GB" altLang="en-US" sz="2800" kern="0" dirty="0">
                <a:solidFill>
                  <a:srgbClr val="000000"/>
                </a:solidFill>
              </a:rPr>
              <a:t>– Mrs </a:t>
            </a:r>
            <a:r>
              <a:rPr lang="en-GB" altLang="en-US" sz="2800" kern="0" dirty="0" err="1">
                <a:solidFill>
                  <a:srgbClr val="000000"/>
                </a:solidFill>
              </a:rPr>
              <a:t>Frisby</a:t>
            </a:r>
            <a:r>
              <a:rPr lang="en-GB" altLang="en-US" sz="2800" kern="0" dirty="0">
                <a:solidFill>
                  <a:srgbClr val="000000"/>
                </a:solidFill>
              </a:rPr>
              <a:t> and the Rats of </a:t>
            </a:r>
            <a:r>
              <a:rPr lang="en-GB" altLang="en-US" sz="2800" kern="0" dirty="0" err="1">
                <a:solidFill>
                  <a:srgbClr val="000000"/>
                </a:solidFill>
              </a:rPr>
              <a:t>Nimh</a:t>
            </a:r>
            <a:endParaRPr lang="en-GB" altLang="en-US" sz="2800" kern="0" dirty="0">
              <a:solidFill>
                <a:srgbClr val="000000"/>
              </a:solidFill>
            </a:endParaRPr>
          </a:p>
          <a:p>
            <a:pPr eaLnBrk="1" hangingPunct="1">
              <a:defRPr/>
            </a:pPr>
            <a:r>
              <a:rPr lang="en-GB" altLang="en-US" sz="2800" kern="0" dirty="0" smtClean="0">
                <a:solidFill>
                  <a:srgbClr val="000000"/>
                </a:solidFill>
              </a:rPr>
              <a:t>57 – </a:t>
            </a:r>
            <a:r>
              <a:rPr lang="en-GB" sz="2800" dirty="0" smtClean="0"/>
              <a:t>Flour Babies</a:t>
            </a:r>
          </a:p>
          <a:p>
            <a:pPr eaLnBrk="1" hangingPunct="1">
              <a:defRPr/>
            </a:pPr>
            <a:r>
              <a:rPr lang="en-GB" sz="2800" dirty="0" smtClean="0"/>
              <a:t>63 – Whispers in the Graveyard</a:t>
            </a:r>
          </a:p>
          <a:p>
            <a:pPr eaLnBrk="1" hangingPunct="1">
              <a:defRPr/>
            </a:pPr>
            <a:r>
              <a:rPr lang="en-GB" altLang="en-US" sz="2800" kern="0" dirty="0" smtClean="0">
                <a:solidFill>
                  <a:srgbClr val="000000"/>
                </a:solidFill>
              </a:rPr>
              <a:t>70 </a:t>
            </a:r>
            <a:r>
              <a:rPr lang="en-GB" altLang="en-US" sz="2800" kern="0" dirty="0">
                <a:solidFill>
                  <a:srgbClr val="000000"/>
                </a:solidFill>
              </a:rPr>
              <a:t>– </a:t>
            </a:r>
            <a:r>
              <a:rPr lang="en-GB" altLang="en-US" sz="2800" kern="0" dirty="0" smtClean="0">
                <a:solidFill>
                  <a:srgbClr val="000000"/>
                </a:solidFill>
              </a:rPr>
              <a:t>Holes</a:t>
            </a:r>
            <a:endParaRPr lang="en-GB" altLang="en-US" sz="2800" kern="0" dirty="0">
              <a:solidFill>
                <a:srgbClr val="000000"/>
              </a:solidFill>
            </a:endParaRPr>
          </a:p>
          <a:p>
            <a:pPr eaLnBrk="1" hangingPunct="1">
              <a:defRPr/>
            </a:pPr>
            <a:endParaRPr lang="en-GB" altLang="en-US" sz="2800" kern="0" dirty="0">
              <a:solidFill>
                <a:srgbClr val="000000"/>
              </a:solidFill>
            </a:endParaRPr>
          </a:p>
          <a:p>
            <a:pPr eaLnBrk="1" hangingPunct="1">
              <a:defRPr/>
            </a:pPr>
            <a:endParaRPr lang="en-GB" altLang="en-US" sz="3600" kern="0" dirty="0">
              <a:solidFill>
                <a:srgbClr val="000000"/>
              </a:solidFill>
            </a:endParaRPr>
          </a:p>
        </p:txBody>
      </p:sp>
    </p:spTree>
    <p:extLst>
      <p:ext uri="{BB962C8B-B14F-4D97-AF65-F5344CB8AC3E}">
        <p14:creationId xmlns:p14="http://schemas.microsoft.com/office/powerpoint/2010/main" val="80331760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68313" y="0"/>
            <a:ext cx="8229600" cy="1143000"/>
          </a:xfrm>
        </p:spPr>
        <p:txBody>
          <a:bodyPr/>
          <a:lstStyle/>
          <a:p>
            <a:pPr eaLnBrk="1" hangingPunct="1"/>
            <a:endParaRPr lang="en-US" altLang="en-US" smtClean="0"/>
          </a:p>
        </p:txBody>
      </p:sp>
      <p:sp>
        <p:nvSpPr>
          <p:cNvPr id="5123" name="Rectangle 3"/>
          <p:cNvSpPr>
            <a:spLocks noGrp="1" noChangeArrowheads="1"/>
          </p:cNvSpPr>
          <p:nvPr>
            <p:ph type="body" sz="half" idx="1"/>
          </p:nvPr>
        </p:nvSpPr>
        <p:spPr>
          <a:xfrm>
            <a:off x="569119" y="1567545"/>
            <a:ext cx="4038600" cy="4525963"/>
          </a:xfrm>
        </p:spPr>
        <p:txBody>
          <a:bodyPr/>
          <a:lstStyle/>
          <a:p>
            <a:pPr marL="0" indent="0" eaLnBrk="1" hangingPunct="1">
              <a:buNone/>
              <a:defRPr/>
            </a:pPr>
            <a:r>
              <a:rPr lang="en-GB" altLang="en-US" sz="2800" dirty="0" smtClean="0"/>
              <a:t>(5)</a:t>
            </a:r>
            <a:endParaRPr lang="en-GB" altLang="en-US" sz="2800" dirty="0"/>
          </a:p>
          <a:p>
            <a:pPr eaLnBrk="1" hangingPunct="1">
              <a:defRPr/>
            </a:pPr>
            <a:endParaRPr lang="en-GB" altLang="en-US" sz="2800" dirty="0"/>
          </a:p>
          <a:p>
            <a:pPr eaLnBrk="1" hangingPunct="1">
              <a:defRPr/>
            </a:pPr>
            <a:endParaRPr lang="en-GB" altLang="en-US" sz="2800" dirty="0"/>
          </a:p>
          <a:p>
            <a:pPr eaLnBrk="1" hangingPunct="1">
              <a:defRPr/>
            </a:pPr>
            <a:endParaRPr lang="en-GB" altLang="en-US" sz="2800" dirty="0"/>
          </a:p>
        </p:txBody>
      </p:sp>
      <p:graphicFrame>
        <p:nvGraphicFramePr>
          <p:cNvPr id="19476" name="Group 20"/>
          <p:cNvGraphicFramePr>
            <a:graphicFrameLocks noGrp="1"/>
          </p:cNvGraphicFramePr>
          <p:nvPr>
            <p:ph sz="quarter" idx="2"/>
            <p:extLst>
              <p:ext uri="{D42A27DB-BD31-4B8C-83A1-F6EECF244321}">
                <p14:modId xmlns:p14="http://schemas.microsoft.com/office/powerpoint/2010/main" val="3484343325"/>
              </p:ext>
            </p:extLst>
          </p:nvPr>
        </p:nvGraphicFramePr>
        <p:xfrm>
          <a:off x="1835152" y="1557338"/>
          <a:ext cx="6265863" cy="2087562"/>
        </p:xfrm>
        <a:graphic>
          <a:graphicData uri="http://schemas.openxmlformats.org/drawingml/2006/table">
            <a:tbl>
              <a:tblPr/>
              <a:tblGrid>
                <a:gridCol w="6265863"/>
              </a:tblGrid>
              <a:tr h="208756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rPr>
                        <a:t>“Hurrying” and “</a:t>
                      </a:r>
                      <a:r>
                        <a:rPr lang="en-GB" altLang="en-US" sz="2800" dirty="0" smtClean="0"/>
                        <a:t>Leisurely”</a:t>
                      </a:r>
                      <a:r>
                        <a:rPr kumimoji="0" lang="en-GB" sz="2800" b="0" i="0" u="none" strike="noStrike" cap="none" normalizeH="0" baseline="0" dirty="0" smtClean="0">
                          <a:ln>
                            <a:noFill/>
                          </a:ln>
                          <a:solidFill>
                            <a:schemeClr val="tx1"/>
                          </a:solidFill>
                          <a:effectLst/>
                          <a:latin typeface="Arial" charset="0"/>
                        </a:rPr>
                        <a:t>   [2]</a:t>
                      </a:r>
                      <a:br>
                        <a:rPr kumimoji="0" lang="en-GB" sz="2800" b="0" i="0" u="none" strike="noStrike" cap="none" normalizeH="0" baseline="0" dirty="0" smtClean="0">
                          <a:ln>
                            <a:noFill/>
                          </a:ln>
                          <a:solidFill>
                            <a:schemeClr val="tx1"/>
                          </a:solidFill>
                          <a:effectLst/>
                          <a:latin typeface="Arial" charset="0"/>
                        </a:rPr>
                      </a:br>
                      <a:r>
                        <a:rPr kumimoji="0" lang="en-GB" sz="2800" b="0" i="0" u="none" strike="noStrike" cap="none" normalizeH="0" baseline="0" dirty="0" smtClean="0">
                          <a:ln>
                            <a:noFill/>
                          </a:ln>
                          <a:solidFill>
                            <a:schemeClr val="tx1"/>
                          </a:solidFill>
                          <a:effectLst/>
                          <a:latin typeface="Arial" charset="0"/>
                        </a:rPr>
                        <a:t>                         </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BCFA3"/>
                    </a:solidFill>
                  </a:tcPr>
                </a:tc>
              </a:tr>
            </a:tbl>
          </a:graphicData>
        </a:graphic>
      </p:graphicFrame>
      <p:graphicFrame>
        <p:nvGraphicFramePr>
          <p:cNvPr id="19475" name="Group 19"/>
          <p:cNvGraphicFramePr>
            <a:graphicFrameLocks noGrp="1"/>
          </p:cNvGraphicFramePr>
          <p:nvPr>
            <p:ph sz="quarter" idx="3"/>
            <p:extLst>
              <p:ext uri="{D42A27DB-BD31-4B8C-83A1-F6EECF244321}">
                <p14:modId xmlns:p14="http://schemas.microsoft.com/office/powerpoint/2010/main" val="1181012399"/>
              </p:ext>
            </p:extLst>
          </p:nvPr>
        </p:nvGraphicFramePr>
        <p:xfrm>
          <a:off x="1835152" y="4005265"/>
          <a:ext cx="6265863" cy="2566987"/>
        </p:xfrm>
        <a:graphic>
          <a:graphicData uri="http://schemas.openxmlformats.org/drawingml/2006/table">
            <a:tbl>
              <a:tblPr/>
              <a:tblGrid>
                <a:gridCol w="6265863"/>
              </a:tblGrid>
              <a:tr h="256698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rPr>
                        <a:t>How they dressed/held their gloves/ handled their canes/bowing to each other. [3]</a:t>
                      </a:r>
                    </a:p>
                  </a:txBody>
                  <a:tcPr marT="45730" marB="4573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r>
            </a:tbl>
          </a:graphicData>
        </a:graphic>
      </p:graphicFrame>
      <p:sp>
        <p:nvSpPr>
          <p:cNvPr id="8208" name="Text Box 16"/>
          <p:cNvSpPr txBox="1">
            <a:spLocks noChangeArrowheads="1"/>
          </p:cNvSpPr>
          <p:nvPr/>
        </p:nvSpPr>
        <p:spPr bwMode="auto">
          <a:xfrm>
            <a:off x="6927850" y="1936752"/>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endParaRPr lang="en-US" altLang="en-US" sz="1800">
              <a:solidFill>
                <a:srgbClr val="000000"/>
              </a:solidFill>
            </a:endParaRPr>
          </a:p>
        </p:txBody>
      </p:sp>
      <p:sp>
        <p:nvSpPr>
          <p:cNvPr id="8209" name="Rectangle 17"/>
          <p:cNvSpPr>
            <a:spLocks noChangeArrowheads="1"/>
          </p:cNvSpPr>
          <p:nvPr/>
        </p:nvSpPr>
        <p:spPr bwMode="auto">
          <a:xfrm>
            <a:off x="269875" y="1077913"/>
            <a:ext cx="247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r>
              <a:rPr lang="en-GB" altLang="en-US" sz="1800">
                <a:solidFill>
                  <a:srgbClr val="000000"/>
                </a:solidFill>
              </a:rPr>
              <a:t>.</a:t>
            </a:r>
          </a:p>
        </p:txBody>
      </p:sp>
      <p:sp>
        <p:nvSpPr>
          <p:cNvPr id="8210" name="Text Box 18"/>
          <p:cNvSpPr txBox="1">
            <a:spLocks noChangeArrowheads="1"/>
          </p:cNvSpPr>
          <p:nvPr/>
        </p:nvSpPr>
        <p:spPr bwMode="auto">
          <a:xfrm>
            <a:off x="512763" y="4149727"/>
            <a:ext cx="863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50000"/>
              </a:spcBef>
              <a:spcAft>
                <a:spcPct val="0"/>
              </a:spcAft>
              <a:buFontTx/>
              <a:buNone/>
            </a:pPr>
            <a:r>
              <a:rPr lang="en-GB" altLang="en-US" sz="2800" dirty="0" smtClean="0">
                <a:solidFill>
                  <a:srgbClr val="000000"/>
                </a:solidFill>
              </a:rPr>
              <a:t>(6)</a:t>
            </a:r>
            <a:endParaRPr lang="en-GB" altLang="en-US" sz="2800" dirty="0">
              <a:solidFill>
                <a:srgbClr val="000000"/>
              </a:solidFill>
            </a:endParaRPr>
          </a:p>
        </p:txBody>
      </p:sp>
    </p:spTree>
    <p:extLst>
      <p:ext uri="{BB962C8B-B14F-4D97-AF65-F5344CB8AC3E}">
        <p14:creationId xmlns:p14="http://schemas.microsoft.com/office/powerpoint/2010/main" val="171846120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68313" y="0"/>
            <a:ext cx="8229600" cy="1143000"/>
          </a:xfrm>
        </p:spPr>
        <p:txBody>
          <a:bodyPr/>
          <a:lstStyle/>
          <a:p>
            <a:pPr eaLnBrk="1" hangingPunct="1"/>
            <a:endParaRPr lang="en-US" altLang="en-US" smtClean="0"/>
          </a:p>
        </p:txBody>
      </p:sp>
      <p:sp>
        <p:nvSpPr>
          <p:cNvPr id="6147" name="Rectangle 3"/>
          <p:cNvSpPr>
            <a:spLocks noGrp="1" noChangeArrowheads="1"/>
          </p:cNvSpPr>
          <p:nvPr>
            <p:ph type="body" sz="half" idx="1"/>
          </p:nvPr>
        </p:nvSpPr>
        <p:spPr/>
        <p:txBody>
          <a:bodyPr/>
          <a:lstStyle/>
          <a:p>
            <a:pPr marL="0" indent="0" eaLnBrk="1" hangingPunct="1">
              <a:buNone/>
              <a:defRPr/>
            </a:pPr>
            <a:r>
              <a:rPr lang="en-GB" altLang="en-US" sz="2800" dirty="0" smtClean="0"/>
              <a:t>(7)</a:t>
            </a:r>
            <a:endParaRPr lang="en-GB" altLang="en-US" sz="2800" dirty="0"/>
          </a:p>
          <a:p>
            <a:pPr eaLnBrk="1" hangingPunct="1">
              <a:defRPr/>
            </a:pPr>
            <a:endParaRPr lang="en-GB" altLang="en-US" sz="2800" dirty="0"/>
          </a:p>
          <a:p>
            <a:pPr eaLnBrk="1" hangingPunct="1">
              <a:defRPr/>
            </a:pPr>
            <a:endParaRPr lang="en-GB" altLang="en-US" sz="2800" dirty="0"/>
          </a:p>
          <a:p>
            <a:pPr eaLnBrk="1" hangingPunct="1">
              <a:defRPr/>
            </a:pPr>
            <a:endParaRPr lang="en-GB" altLang="en-US" sz="2800" dirty="0"/>
          </a:p>
        </p:txBody>
      </p:sp>
      <p:graphicFrame>
        <p:nvGraphicFramePr>
          <p:cNvPr id="17426" name="Group 18"/>
          <p:cNvGraphicFramePr>
            <a:graphicFrameLocks noGrp="1"/>
          </p:cNvGraphicFramePr>
          <p:nvPr>
            <p:ph sz="quarter" idx="2"/>
            <p:extLst>
              <p:ext uri="{D42A27DB-BD31-4B8C-83A1-F6EECF244321}">
                <p14:modId xmlns:p14="http://schemas.microsoft.com/office/powerpoint/2010/main" val="908590221"/>
              </p:ext>
            </p:extLst>
          </p:nvPr>
        </p:nvGraphicFramePr>
        <p:xfrm>
          <a:off x="1835152" y="1484313"/>
          <a:ext cx="6265863" cy="2309812"/>
        </p:xfrm>
        <a:graphic>
          <a:graphicData uri="http://schemas.openxmlformats.org/drawingml/2006/table">
            <a:tbl>
              <a:tblPr/>
              <a:tblGrid>
                <a:gridCol w="6265863"/>
              </a:tblGrid>
              <a:tr h="230981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rPr>
                        <a:t>“mechanically”  [1]</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800" b="0" i="0" u="none" strike="noStrike" cap="none" normalizeH="0" baseline="0" dirty="0" smtClean="0">
                        <a:ln>
                          <a:noFill/>
                        </a:ln>
                        <a:solidFill>
                          <a:schemeClr val="tx1"/>
                        </a:solidFill>
                        <a:effectLst/>
                        <a:latin typeface="Arial" charset="0"/>
                      </a:endParaRPr>
                    </a:p>
                  </a:txBody>
                  <a:tcPr marT="45650" marB="4565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BCFA3"/>
                    </a:solidFill>
                  </a:tcPr>
                </a:tc>
              </a:tr>
            </a:tbl>
          </a:graphicData>
        </a:graphic>
      </p:graphicFrame>
      <p:sp>
        <p:nvSpPr>
          <p:cNvPr id="9232" name="Text Box 16"/>
          <p:cNvSpPr txBox="1">
            <a:spLocks noChangeArrowheads="1"/>
          </p:cNvSpPr>
          <p:nvPr/>
        </p:nvSpPr>
        <p:spPr bwMode="auto">
          <a:xfrm>
            <a:off x="6927850" y="1936752"/>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endParaRPr lang="en-US" altLang="en-US" sz="1800">
              <a:solidFill>
                <a:srgbClr val="000000"/>
              </a:solidFill>
            </a:endParaRPr>
          </a:p>
        </p:txBody>
      </p:sp>
    </p:spTree>
    <p:extLst>
      <p:ext uri="{BB962C8B-B14F-4D97-AF65-F5344CB8AC3E}">
        <p14:creationId xmlns:p14="http://schemas.microsoft.com/office/powerpoint/2010/main" val="20413540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68313" y="0"/>
            <a:ext cx="8229600" cy="1143000"/>
          </a:xfrm>
        </p:spPr>
        <p:txBody>
          <a:bodyPr/>
          <a:lstStyle/>
          <a:p>
            <a:pPr eaLnBrk="1" hangingPunct="1"/>
            <a:endParaRPr lang="en-US" altLang="en-US" smtClean="0"/>
          </a:p>
        </p:txBody>
      </p:sp>
      <p:sp>
        <p:nvSpPr>
          <p:cNvPr id="6147" name="Rectangle 3"/>
          <p:cNvSpPr>
            <a:spLocks noGrp="1" noChangeArrowheads="1"/>
          </p:cNvSpPr>
          <p:nvPr>
            <p:ph type="body" sz="half" idx="1"/>
          </p:nvPr>
        </p:nvSpPr>
        <p:spPr/>
        <p:txBody>
          <a:bodyPr/>
          <a:lstStyle/>
          <a:p>
            <a:pPr marL="0" indent="0" eaLnBrk="1" hangingPunct="1">
              <a:buNone/>
              <a:defRPr/>
            </a:pPr>
            <a:r>
              <a:rPr lang="en-GB" altLang="en-US" sz="2800" dirty="0" smtClean="0"/>
              <a:t>(9)</a:t>
            </a:r>
            <a:endParaRPr lang="en-GB" altLang="en-US" sz="2800" dirty="0"/>
          </a:p>
          <a:p>
            <a:pPr eaLnBrk="1" hangingPunct="1">
              <a:defRPr/>
            </a:pPr>
            <a:endParaRPr lang="en-GB" altLang="en-US" sz="2800" dirty="0"/>
          </a:p>
          <a:p>
            <a:pPr eaLnBrk="1" hangingPunct="1">
              <a:defRPr/>
            </a:pPr>
            <a:endParaRPr lang="en-GB" altLang="en-US" sz="2800" dirty="0"/>
          </a:p>
          <a:p>
            <a:pPr eaLnBrk="1" hangingPunct="1">
              <a:defRPr/>
            </a:pPr>
            <a:endParaRPr lang="en-GB" altLang="en-US" sz="2800" dirty="0"/>
          </a:p>
        </p:txBody>
      </p:sp>
      <p:graphicFrame>
        <p:nvGraphicFramePr>
          <p:cNvPr id="17426" name="Group 18"/>
          <p:cNvGraphicFramePr>
            <a:graphicFrameLocks noGrp="1"/>
          </p:cNvGraphicFramePr>
          <p:nvPr>
            <p:ph sz="quarter" idx="2"/>
            <p:extLst>
              <p:ext uri="{D42A27DB-BD31-4B8C-83A1-F6EECF244321}">
                <p14:modId xmlns:p14="http://schemas.microsoft.com/office/powerpoint/2010/main" val="399368040"/>
              </p:ext>
            </p:extLst>
          </p:nvPr>
        </p:nvGraphicFramePr>
        <p:xfrm>
          <a:off x="1835152" y="1628777"/>
          <a:ext cx="6862761" cy="3078392"/>
        </p:xfrm>
        <a:graphic>
          <a:graphicData uri="http://schemas.openxmlformats.org/drawingml/2006/table">
            <a:tbl>
              <a:tblPr/>
              <a:tblGrid>
                <a:gridCol w="6862761"/>
              </a:tblGrid>
              <a:tr h="16557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rPr>
                        <a:t>curdled – to become sour/go off</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rPr>
                        <a:t>smog – mixture of smoke and fog</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rPr>
                        <a:t>sprawl – spread out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rPr>
                        <a:t>conducted – carry/out, perform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rPr>
                        <a:t>mechanically – without thinking, automatic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rPr>
                        <a:t>acquaintance – friend                            [6]</a:t>
                      </a:r>
                    </a:p>
                  </a:txBody>
                  <a:tcPr marT="45676" marB="45676"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BCFA3"/>
                    </a:solidFill>
                  </a:tcPr>
                </a:tc>
              </a:tr>
            </a:tbl>
          </a:graphicData>
        </a:graphic>
      </p:graphicFrame>
      <p:sp>
        <p:nvSpPr>
          <p:cNvPr id="10250" name="Text Box 16"/>
          <p:cNvSpPr txBox="1">
            <a:spLocks noChangeArrowheads="1"/>
          </p:cNvSpPr>
          <p:nvPr/>
        </p:nvSpPr>
        <p:spPr bwMode="auto">
          <a:xfrm>
            <a:off x="6927850" y="1936752"/>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endParaRPr lang="en-US" altLang="en-US" sz="1800">
              <a:solidFill>
                <a:srgbClr val="000000"/>
              </a:solidFill>
            </a:endParaRPr>
          </a:p>
        </p:txBody>
      </p:sp>
      <p:sp>
        <p:nvSpPr>
          <p:cNvPr id="6" name="Rectangle 3"/>
          <p:cNvSpPr txBox="1">
            <a:spLocks noChangeArrowheads="1"/>
          </p:cNvSpPr>
          <p:nvPr/>
        </p:nvSpPr>
        <p:spPr bwMode="auto">
          <a:xfrm>
            <a:off x="457200" y="4956088"/>
            <a:ext cx="4038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eaLnBrk="1" hangingPunct="1">
              <a:buFontTx/>
              <a:buNone/>
              <a:defRPr/>
            </a:pPr>
            <a:r>
              <a:rPr lang="en-GB" altLang="en-US" sz="2800" kern="0" dirty="0" smtClean="0"/>
              <a:t>(10)</a:t>
            </a:r>
          </a:p>
          <a:p>
            <a:pPr eaLnBrk="1" hangingPunct="1">
              <a:defRPr/>
            </a:pPr>
            <a:endParaRPr lang="en-GB" altLang="en-US" sz="2800" kern="0" dirty="0" smtClean="0"/>
          </a:p>
          <a:p>
            <a:pPr eaLnBrk="1" hangingPunct="1">
              <a:defRPr/>
            </a:pPr>
            <a:endParaRPr lang="en-GB" altLang="en-US" sz="2800" kern="0" dirty="0" smtClean="0"/>
          </a:p>
          <a:p>
            <a:pPr eaLnBrk="1" hangingPunct="1">
              <a:defRPr/>
            </a:pPr>
            <a:endParaRPr lang="en-GB" altLang="en-US" sz="2800" kern="0" dirty="0"/>
          </a:p>
        </p:txBody>
      </p:sp>
      <p:graphicFrame>
        <p:nvGraphicFramePr>
          <p:cNvPr id="7" name="Group 18"/>
          <p:cNvGraphicFramePr>
            <a:graphicFrameLocks noGrp="1"/>
          </p:cNvGraphicFramePr>
          <p:nvPr>
            <p:ph sz="quarter" idx="2"/>
            <p:extLst>
              <p:ext uri="{D42A27DB-BD31-4B8C-83A1-F6EECF244321}">
                <p14:modId xmlns:p14="http://schemas.microsoft.com/office/powerpoint/2010/main" val="1177099797"/>
              </p:ext>
            </p:extLst>
          </p:nvPr>
        </p:nvGraphicFramePr>
        <p:xfrm>
          <a:off x="1846266" y="5159452"/>
          <a:ext cx="6851647" cy="944792"/>
        </p:xfrm>
        <a:graphic>
          <a:graphicData uri="http://schemas.openxmlformats.org/drawingml/2006/table">
            <a:tbl>
              <a:tblPr/>
              <a:tblGrid>
                <a:gridCol w="6851647"/>
              </a:tblGrid>
              <a:tr h="80925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rPr>
                        <a:t>One mark for each word used in a sentence. </a:t>
                      </a:r>
                    </a:p>
                  </a:txBody>
                  <a:tcPr marT="45676" marB="45676"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BCFA3"/>
                    </a:solidFill>
                  </a:tcPr>
                </a:tc>
              </a:tr>
            </a:tbl>
          </a:graphicData>
        </a:graphic>
      </p:graphicFrame>
    </p:spTree>
    <p:extLst>
      <p:ext uri="{BB962C8B-B14F-4D97-AF65-F5344CB8AC3E}">
        <p14:creationId xmlns:p14="http://schemas.microsoft.com/office/powerpoint/2010/main" val="207016294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539750" y="260350"/>
            <a:ext cx="8229600" cy="1143000"/>
          </a:xfrm>
          <a:solidFill>
            <a:schemeClr val="bg1"/>
          </a:solidFill>
          <a:ln>
            <a:solidFill>
              <a:schemeClr val="bg1"/>
            </a:solidFill>
            <a:miter lim="800000"/>
            <a:headEnd/>
            <a:tailEnd/>
          </a:ln>
        </p:spPr>
        <p:txBody>
          <a:bodyPr/>
          <a:lstStyle/>
          <a:p>
            <a:pPr eaLnBrk="1" hangingPunct="1"/>
            <a:r>
              <a:rPr lang="en-GB" altLang="en-US" dirty="0" smtClean="0">
                <a:solidFill>
                  <a:schemeClr val="accent1">
                    <a:lumMod val="50000"/>
                  </a:schemeClr>
                </a:solidFill>
              </a:rPr>
              <a:t>The House on the Hill</a:t>
            </a:r>
          </a:p>
        </p:txBody>
      </p:sp>
      <p:sp>
        <p:nvSpPr>
          <p:cNvPr id="5123" name="Text Box 21"/>
          <p:cNvSpPr txBox="1">
            <a:spLocks noChangeArrowheads="1"/>
          </p:cNvSpPr>
          <p:nvPr/>
        </p:nvSpPr>
        <p:spPr bwMode="auto">
          <a:xfrm>
            <a:off x="6927850" y="1936752"/>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endParaRPr lang="en-US" altLang="en-US" sz="1800">
              <a:solidFill>
                <a:srgbClr val="000000"/>
              </a:solidFill>
            </a:endParaRPr>
          </a:p>
        </p:txBody>
      </p:sp>
      <p:pic>
        <p:nvPicPr>
          <p:cNvPr id="6" name="Picture 2" descr="http://d.gr-assets.com/books/1393755960l/249978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92253" y="1403350"/>
            <a:ext cx="2524593" cy="38705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019515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type="body" sz="half" idx="1"/>
          </p:nvPr>
        </p:nvSpPr>
        <p:spPr>
          <a:xfrm>
            <a:off x="873881" y="1069825"/>
            <a:ext cx="5384800" cy="4525963"/>
          </a:xfrm>
          <a:ln>
            <a:miter lim="800000"/>
            <a:headEnd/>
            <a:tailEnd/>
          </a:ln>
        </p:spPr>
        <p:txBody>
          <a:bodyPr/>
          <a:lstStyle/>
          <a:p>
            <a:pPr marL="0" indent="0" eaLnBrk="1" hangingPunct="1">
              <a:buNone/>
              <a:defRPr/>
            </a:pPr>
            <a:r>
              <a:rPr lang="en-GB" altLang="en-US" sz="2800" dirty="0"/>
              <a:t>(</a:t>
            </a:r>
            <a:r>
              <a:rPr lang="en-GB" altLang="en-US" sz="2800" dirty="0" smtClean="0"/>
              <a:t>1a)</a:t>
            </a:r>
            <a:endParaRPr lang="en-GB" altLang="en-US" sz="2800" dirty="0"/>
          </a:p>
          <a:p>
            <a:pPr marL="0" indent="0" eaLnBrk="1" hangingPunct="1">
              <a:buNone/>
              <a:defRPr/>
            </a:pPr>
            <a:endParaRPr lang="en-GB" altLang="en-US" sz="2800" dirty="0"/>
          </a:p>
          <a:p>
            <a:pPr marL="0" indent="0" eaLnBrk="1" hangingPunct="1">
              <a:buNone/>
              <a:defRPr/>
            </a:pPr>
            <a:endParaRPr lang="en-GB" altLang="en-US" sz="2800" dirty="0"/>
          </a:p>
          <a:p>
            <a:pPr marL="0" indent="0" eaLnBrk="1" hangingPunct="1">
              <a:buNone/>
              <a:defRPr/>
            </a:pPr>
            <a:endParaRPr lang="en-GB" altLang="en-US" sz="2800" dirty="0"/>
          </a:p>
          <a:p>
            <a:pPr marL="0" indent="0" eaLnBrk="1" hangingPunct="1">
              <a:buNone/>
              <a:defRPr/>
            </a:pPr>
            <a:endParaRPr lang="en-GB" altLang="en-US" sz="2800" dirty="0"/>
          </a:p>
          <a:p>
            <a:pPr marL="0" indent="0" eaLnBrk="1" hangingPunct="1">
              <a:buNone/>
              <a:defRPr/>
            </a:pPr>
            <a:endParaRPr lang="en-GB" altLang="en-US" sz="2800" dirty="0"/>
          </a:p>
          <a:p>
            <a:pPr marL="0" indent="0" eaLnBrk="1" hangingPunct="1">
              <a:buNone/>
              <a:defRPr/>
            </a:pPr>
            <a:r>
              <a:rPr lang="en-GB" altLang="en-US" sz="2800" dirty="0" smtClean="0"/>
              <a:t>(1b)</a:t>
            </a:r>
            <a:endParaRPr lang="en-GB" altLang="en-US" sz="2800" dirty="0"/>
          </a:p>
          <a:p>
            <a:pPr eaLnBrk="1" hangingPunct="1">
              <a:defRPr/>
            </a:pPr>
            <a:endParaRPr lang="en-GB" altLang="en-US" sz="2800" dirty="0"/>
          </a:p>
          <a:p>
            <a:pPr eaLnBrk="1" hangingPunct="1">
              <a:defRPr/>
            </a:pPr>
            <a:endParaRPr lang="en-GB" altLang="en-US" sz="2800" dirty="0"/>
          </a:p>
          <a:p>
            <a:pPr eaLnBrk="1" hangingPunct="1">
              <a:defRPr/>
            </a:pPr>
            <a:endParaRPr lang="en-GB" altLang="en-US" sz="2800" dirty="0"/>
          </a:p>
        </p:txBody>
      </p:sp>
      <p:graphicFrame>
        <p:nvGraphicFramePr>
          <p:cNvPr id="5145" name="Group 25"/>
          <p:cNvGraphicFramePr>
            <a:graphicFrameLocks noGrp="1"/>
          </p:cNvGraphicFramePr>
          <p:nvPr>
            <p:ph sz="quarter" idx="3"/>
            <p:extLst>
              <p:ext uri="{D42A27DB-BD31-4B8C-83A1-F6EECF244321}">
                <p14:modId xmlns:p14="http://schemas.microsoft.com/office/powerpoint/2010/main" val="3590930558"/>
              </p:ext>
            </p:extLst>
          </p:nvPr>
        </p:nvGraphicFramePr>
        <p:xfrm>
          <a:off x="1780647" y="1105696"/>
          <a:ext cx="6265862" cy="2395537"/>
        </p:xfrm>
        <a:graphic>
          <a:graphicData uri="http://schemas.openxmlformats.org/drawingml/2006/table">
            <a:tbl>
              <a:tblPr/>
              <a:tblGrid>
                <a:gridCol w="6265862"/>
              </a:tblGrid>
              <a:tr h="2395537">
                <a:tc>
                  <a:txBody>
                    <a:bodyPr/>
                    <a:lstStyle/>
                    <a:p>
                      <a:pPr marL="0" indent="0">
                        <a:lnSpc>
                          <a:spcPct val="90000"/>
                        </a:lnSpc>
                        <a:buNone/>
                      </a:pPr>
                      <a:r>
                        <a:rPr lang="en-GB" altLang="en-US" sz="2800" dirty="0" smtClean="0"/>
                        <a:t>Simile/ “wet yellow leaves lay like skin”</a:t>
                      </a:r>
                      <a:r>
                        <a:rPr lang="en-US" altLang="en-US" sz="2800" baseline="0" dirty="0" smtClean="0"/>
                        <a:t> [</a:t>
                      </a:r>
                      <a:r>
                        <a:rPr lang="en-US" altLang="en-US" sz="2800" dirty="0" smtClean="0"/>
                        <a:t>1]</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800" b="0" i="0" u="none" strike="noStrike" cap="none" normalizeH="0" baseline="0" dirty="0" smtClean="0">
                        <a:ln>
                          <a:noFill/>
                        </a:ln>
                        <a:solidFill>
                          <a:schemeClr val="tx1"/>
                        </a:solidFill>
                        <a:effectLst/>
                        <a:latin typeface="Arial" charset="0"/>
                      </a:endParaRPr>
                    </a:p>
                  </a:txBody>
                  <a:tcPr marT="45707" marB="45707"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r>
            </a:tbl>
          </a:graphicData>
        </a:graphic>
      </p:graphicFrame>
      <p:sp>
        <p:nvSpPr>
          <p:cNvPr id="6153" name="Text Box 21"/>
          <p:cNvSpPr txBox="1">
            <a:spLocks noChangeArrowheads="1"/>
          </p:cNvSpPr>
          <p:nvPr/>
        </p:nvSpPr>
        <p:spPr bwMode="auto">
          <a:xfrm>
            <a:off x="6927850" y="1936752"/>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endParaRPr lang="en-US" altLang="en-US" sz="1800">
              <a:solidFill>
                <a:srgbClr val="000000"/>
              </a:solidFill>
            </a:endParaRPr>
          </a:p>
        </p:txBody>
      </p:sp>
      <p:graphicFrame>
        <p:nvGraphicFramePr>
          <p:cNvPr id="5" name="Group 4"/>
          <p:cNvGraphicFramePr>
            <a:graphicFrameLocks noGrp="1"/>
          </p:cNvGraphicFramePr>
          <p:nvPr>
            <p:ph sz="quarter" idx="2"/>
            <p:extLst>
              <p:ext uri="{D42A27DB-BD31-4B8C-83A1-F6EECF244321}">
                <p14:modId xmlns:p14="http://schemas.microsoft.com/office/powerpoint/2010/main" val="1565342869"/>
              </p:ext>
            </p:extLst>
          </p:nvPr>
        </p:nvGraphicFramePr>
        <p:xfrm>
          <a:off x="1784352" y="4044952"/>
          <a:ext cx="6265863" cy="2233612"/>
        </p:xfrm>
        <a:graphic>
          <a:graphicData uri="http://schemas.openxmlformats.org/drawingml/2006/table">
            <a:tbl>
              <a:tblPr/>
              <a:tblGrid>
                <a:gridCol w="6265863"/>
              </a:tblGrid>
              <a:tr h="2233612">
                <a:tc>
                  <a:txBody>
                    <a:bodyPr/>
                    <a:lstStyle/>
                    <a:p>
                      <a:pPr marL="0" indent="0">
                        <a:lnSpc>
                          <a:spcPct val="90000"/>
                        </a:lnSpc>
                        <a:buNone/>
                      </a:pPr>
                      <a:r>
                        <a:rPr kumimoji="0" lang="en-GB" altLang="en-US" sz="2800" b="0" i="0" u="none" strike="noStrike" cap="none" normalizeH="0" baseline="0" dirty="0" smtClean="0">
                          <a:ln>
                            <a:noFill/>
                          </a:ln>
                          <a:solidFill>
                            <a:schemeClr val="tx1"/>
                          </a:solidFill>
                          <a:effectLst/>
                          <a:latin typeface="Arial" charset="0"/>
                        </a:rPr>
                        <a:t>It is effective because it shows the closeness of the leaves to the pavement/conveys a creepy atmosphere. </a:t>
                      </a:r>
                      <a:r>
                        <a:rPr lang="en-US" altLang="en-US" sz="2800" dirty="0" smtClean="0"/>
                        <a:t>[2]</a:t>
                      </a:r>
                      <a:endParaRPr kumimoji="0" lang="en-GB" sz="2800" b="0" i="0" u="none" strike="noStrike" cap="none" normalizeH="0" baseline="0" dirty="0" smtClean="0">
                        <a:ln>
                          <a:noFill/>
                        </a:ln>
                        <a:solidFill>
                          <a:schemeClr val="tx1"/>
                        </a:solidFill>
                        <a:effectLst/>
                        <a:latin typeface="Arial" charset="0"/>
                      </a:endParaRPr>
                    </a:p>
                  </a:txBody>
                  <a:tcPr marT="45744" marB="45744"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BCFA3"/>
                    </a:solidFill>
                  </a:tcPr>
                </a:tc>
              </a:tr>
            </a:tbl>
          </a:graphicData>
        </a:graphic>
      </p:graphicFrame>
    </p:spTree>
    <p:extLst>
      <p:ext uri="{BB962C8B-B14F-4D97-AF65-F5344CB8AC3E}">
        <p14:creationId xmlns:p14="http://schemas.microsoft.com/office/powerpoint/2010/main" val="266423278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type="body" sz="half" idx="1"/>
          </p:nvPr>
        </p:nvSpPr>
        <p:spPr>
          <a:xfrm>
            <a:off x="468313" y="1464735"/>
            <a:ext cx="5384800" cy="4525963"/>
          </a:xfrm>
        </p:spPr>
        <p:txBody>
          <a:bodyPr/>
          <a:lstStyle/>
          <a:p>
            <a:pPr marL="0" indent="0" eaLnBrk="1" hangingPunct="1">
              <a:buNone/>
              <a:defRPr/>
            </a:pPr>
            <a:r>
              <a:rPr lang="en-GB" altLang="en-US" sz="2800" dirty="0" smtClean="0"/>
              <a:t>(2a)</a:t>
            </a:r>
            <a:endParaRPr lang="en-GB" altLang="en-US" sz="2800" dirty="0"/>
          </a:p>
          <a:p>
            <a:pPr eaLnBrk="1" hangingPunct="1">
              <a:defRPr/>
            </a:pPr>
            <a:endParaRPr lang="en-GB" altLang="en-US" sz="2800" dirty="0"/>
          </a:p>
          <a:p>
            <a:pPr eaLnBrk="1" hangingPunct="1">
              <a:defRPr/>
            </a:pPr>
            <a:endParaRPr lang="en-GB" altLang="en-US" sz="2800" dirty="0"/>
          </a:p>
          <a:p>
            <a:pPr eaLnBrk="1" hangingPunct="1">
              <a:defRPr/>
            </a:pPr>
            <a:endParaRPr lang="en-GB" altLang="en-US" sz="2800" dirty="0"/>
          </a:p>
        </p:txBody>
      </p:sp>
      <p:graphicFrame>
        <p:nvGraphicFramePr>
          <p:cNvPr id="18436" name="Group 4"/>
          <p:cNvGraphicFramePr>
            <a:graphicFrameLocks noGrp="1"/>
          </p:cNvGraphicFramePr>
          <p:nvPr>
            <p:ph sz="quarter" idx="2"/>
            <p:extLst>
              <p:ext uri="{D42A27DB-BD31-4B8C-83A1-F6EECF244321}">
                <p14:modId xmlns:p14="http://schemas.microsoft.com/office/powerpoint/2010/main" val="2940775827"/>
              </p:ext>
            </p:extLst>
          </p:nvPr>
        </p:nvGraphicFramePr>
        <p:xfrm>
          <a:off x="1835152" y="1700213"/>
          <a:ext cx="6265863" cy="2233612"/>
        </p:xfrm>
        <a:graphic>
          <a:graphicData uri="http://schemas.openxmlformats.org/drawingml/2006/table">
            <a:tbl>
              <a:tblPr/>
              <a:tblGrid>
                <a:gridCol w="6265863"/>
              </a:tblGrid>
              <a:tr h="223361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rPr>
                        <a:t>The fog moved slowly and covers everything. [2]</a:t>
                      </a:r>
                    </a:p>
                  </a:txBody>
                  <a:tcPr marT="45744" marB="45744"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BCFA3"/>
                    </a:solidFill>
                  </a:tcPr>
                </a:tc>
              </a:tr>
            </a:tbl>
          </a:graphicData>
        </a:graphic>
      </p:graphicFrame>
      <p:graphicFrame>
        <p:nvGraphicFramePr>
          <p:cNvPr id="18442" name="Group 10"/>
          <p:cNvGraphicFramePr>
            <a:graphicFrameLocks noGrp="1"/>
          </p:cNvGraphicFramePr>
          <p:nvPr>
            <p:ph sz="quarter" idx="3"/>
            <p:extLst>
              <p:ext uri="{D42A27DB-BD31-4B8C-83A1-F6EECF244321}">
                <p14:modId xmlns:p14="http://schemas.microsoft.com/office/powerpoint/2010/main" val="3658147594"/>
              </p:ext>
            </p:extLst>
          </p:nvPr>
        </p:nvGraphicFramePr>
        <p:xfrm>
          <a:off x="1835152" y="4360865"/>
          <a:ext cx="6265863" cy="2187575"/>
        </p:xfrm>
        <a:graphic>
          <a:graphicData uri="http://schemas.openxmlformats.org/drawingml/2006/table">
            <a:tbl>
              <a:tblPr/>
              <a:tblGrid>
                <a:gridCol w="6265863"/>
              </a:tblGrid>
              <a:tr h="21875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rPr>
                        <a:t>“slipped” “coiling lazily” “blanketing” [2]</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r>
            </a:tbl>
          </a:graphicData>
        </a:graphic>
      </p:graphicFrame>
      <p:sp>
        <p:nvSpPr>
          <p:cNvPr id="7183" name="Text Box 16"/>
          <p:cNvSpPr txBox="1">
            <a:spLocks noChangeArrowheads="1"/>
          </p:cNvSpPr>
          <p:nvPr/>
        </p:nvSpPr>
        <p:spPr bwMode="auto">
          <a:xfrm>
            <a:off x="6927850" y="1936752"/>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endParaRPr lang="en-US" altLang="en-US" sz="1800">
              <a:solidFill>
                <a:srgbClr val="000000"/>
              </a:solidFill>
            </a:endParaRPr>
          </a:p>
        </p:txBody>
      </p:sp>
      <p:sp>
        <p:nvSpPr>
          <p:cNvPr id="7184" name="Text Box 19"/>
          <p:cNvSpPr txBox="1">
            <a:spLocks noChangeArrowheads="1"/>
          </p:cNvSpPr>
          <p:nvPr/>
        </p:nvSpPr>
        <p:spPr bwMode="auto">
          <a:xfrm>
            <a:off x="468313" y="4254867"/>
            <a:ext cx="8636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50000"/>
              </a:spcBef>
              <a:spcAft>
                <a:spcPct val="0"/>
              </a:spcAft>
              <a:buFontTx/>
              <a:buNone/>
            </a:pPr>
            <a:r>
              <a:rPr lang="en-GB" altLang="en-US" sz="2800" dirty="0" smtClean="0">
                <a:solidFill>
                  <a:srgbClr val="000000"/>
                </a:solidFill>
              </a:rPr>
              <a:t>(2b)</a:t>
            </a:r>
            <a:endParaRPr lang="en-GB" altLang="en-US" sz="2800" dirty="0">
              <a:solidFill>
                <a:srgbClr val="000000"/>
              </a:solidFill>
            </a:endParaRPr>
          </a:p>
        </p:txBody>
      </p:sp>
    </p:spTree>
    <p:extLst>
      <p:ext uri="{BB962C8B-B14F-4D97-AF65-F5344CB8AC3E}">
        <p14:creationId xmlns:p14="http://schemas.microsoft.com/office/powerpoint/2010/main" val="251616675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68313" y="0"/>
            <a:ext cx="8229600" cy="1143000"/>
          </a:xfrm>
        </p:spPr>
        <p:txBody>
          <a:bodyPr/>
          <a:lstStyle/>
          <a:p>
            <a:pPr eaLnBrk="1" hangingPunct="1"/>
            <a:endParaRPr lang="en-US" altLang="en-US" smtClean="0"/>
          </a:p>
        </p:txBody>
      </p:sp>
      <p:sp>
        <p:nvSpPr>
          <p:cNvPr id="5123" name="Rectangle 3"/>
          <p:cNvSpPr>
            <a:spLocks noGrp="1" noChangeArrowheads="1"/>
          </p:cNvSpPr>
          <p:nvPr>
            <p:ph type="body" sz="half" idx="1"/>
          </p:nvPr>
        </p:nvSpPr>
        <p:spPr>
          <a:xfrm>
            <a:off x="569119" y="1567545"/>
            <a:ext cx="4038600" cy="4525963"/>
          </a:xfrm>
        </p:spPr>
        <p:txBody>
          <a:bodyPr/>
          <a:lstStyle/>
          <a:p>
            <a:pPr marL="0" indent="0" eaLnBrk="1" hangingPunct="1">
              <a:buNone/>
              <a:defRPr/>
            </a:pPr>
            <a:r>
              <a:rPr lang="en-GB" altLang="en-US" sz="2800" dirty="0" smtClean="0"/>
              <a:t>(3a)</a:t>
            </a:r>
            <a:endParaRPr lang="en-GB" altLang="en-US" sz="2800" dirty="0"/>
          </a:p>
          <a:p>
            <a:pPr eaLnBrk="1" hangingPunct="1">
              <a:defRPr/>
            </a:pPr>
            <a:endParaRPr lang="en-GB" altLang="en-US" sz="2800" dirty="0"/>
          </a:p>
          <a:p>
            <a:pPr eaLnBrk="1" hangingPunct="1">
              <a:defRPr/>
            </a:pPr>
            <a:endParaRPr lang="en-GB" altLang="en-US" sz="2800" dirty="0"/>
          </a:p>
          <a:p>
            <a:pPr eaLnBrk="1" hangingPunct="1">
              <a:defRPr/>
            </a:pPr>
            <a:endParaRPr lang="en-GB" altLang="en-US" sz="2800" dirty="0"/>
          </a:p>
        </p:txBody>
      </p:sp>
      <p:graphicFrame>
        <p:nvGraphicFramePr>
          <p:cNvPr id="19476" name="Group 20"/>
          <p:cNvGraphicFramePr>
            <a:graphicFrameLocks noGrp="1"/>
          </p:cNvGraphicFramePr>
          <p:nvPr>
            <p:ph sz="quarter" idx="2"/>
            <p:extLst>
              <p:ext uri="{D42A27DB-BD31-4B8C-83A1-F6EECF244321}">
                <p14:modId xmlns:p14="http://schemas.microsoft.com/office/powerpoint/2010/main" val="1201446192"/>
              </p:ext>
            </p:extLst>
          </p:nvPr>
        </p:nvGraphicFramePr>
        <p:xfrm>
          <a:off x="1865132" y="1444625"/>
          <a:ext cx="6265863" cy="2481072"/>
        </p:xfrm>
        <a:graphic>
          <a:graphicData uri="http://schemas.openxmlformats.org/drawingml/2006/table">
            <a:tbl>
              <a:tblPr/>
              <a:tblGrid>
                <a:gridCol w="6265863"/>
              </a:tblGrid>
              <a:tr h="208756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rPr>
                        <a:t>“slipped”- moved without being noticed</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rPr>
                        <a:t>“blanketed”- completely covered</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rPr>
                        <a:t>“coiling”- twisting   </a:t>
                      </a:r>
                    </a:p>
                    <a:p>
                      <a:pPr marL="0" marR="0" lvl="0" indent="0" algn="l" defTabSz="914400" rtl="0" eaLnBrk="1" fontAlgn="base" latinLnBrk="0" hangingPunct="1">
                        <a:lnSpc>
                          <a:spcPct val="100000"/>
                        </a:lnSpc>
                        <a:spcBef>
                          <a:spcPct val="20000"/>
                        </a:spcBef>
                        <a:spcAft>
                          <a:spcPct val="0"/>
                        </a:spcAft>
                        <a:buClrTx/>
                        <a:buSzTx/>
                        <a:buFontTx/>
                        <a:buNone/>
                        <a:tabLst/>
                        <a:defRPr/>
                      </a:pPr>
                      <a:r>
                        <a:rPr lang="en-US" altLang="en-US" sz="2800" dirty="0" smtClean="0"/>
                        <a:t>“lazily”- slowly</a:t>
                      </a:r>
                      <a:r>
                        <a:rPr kumimoji="0" lang="en-GB" sz="2800" b="0" i="0" u="none" strike="noStrike" cap="none" normalizeH="0" baseline="0" dirty="0" smtClean="0">
                          <a:ln>
                            <a:noFill/>
                          </a:ln>
                          <a:solidFill>
                            <a:schemeClr val="tx1"/>
                          </a:solidFill>
                          <a:effectLst/>
                          <a:latin typeface="Arial" charset="0"/>
                        </a:rPr>
                        <a:t> [2]</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BCFA3"/>
                    </a:solidFill>
                  </a:tcPr>
                </a:tc>
              </a:tr>
            </a:tbl>
          </a:graphicData>
        </a:graphic>
      </p:graphicFrame>
      <p:graphicFrame>
        <p:nvGraphicFramePr>
          <p:cNvPr id="19475" name="Group 19"/>
          <p:cNvGraphicFramePr>
            <a:graphicFrameLocks noGrp="1"/>
          </p:cNvGraphicFramePr>
          <p:nvPr>
            <p:ph sz="quarter" idx="3"/>
            <p:extLst>
              <p:ext uri="{D42A27DB-BD31-4B8C-83A1-F6EECF244321}">
                <p14:modId xmlns:p14="http://schemas.microsoft.com/office/powerpoint/2010/main" val="309498930"/>
              </p:ext>
            </p:extLst>
          </p:nvPr>
        </p:nvGraphicFramePr>
        <p:xfrm>
          <a:off x="1865133" y="4149727"/>
          <a:ext cx="6265863" cy="2566987"/>
        </p:xfrm>
        <a:graphic>
          <a:graphicData uri="http://schemas.openxmlformats.org/drawingml/2006/table">
            <a:tbl>
              <a:tblPr/>
              <a:tblGrid>
                <a:gridCol w="6265863"/>
              </a:tblGrid>
              <a:tr h="256698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rPr>
                        <a:t>tense/creepy/unnerving [1]</a:t>
                      </a:r>
                    </a:p>
                  </a:txBody>
                  <a:tcPr marT="45730" marB="4573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r>
            </a:tbl>
          </a:graphicData>
        </a:graphic>
      </p:graphicFrame>
      <p:sp>
        <p:nvSpPr>
          <p:cNvPr id="8208" name="Text Box 16"/>
          <p:cNvSpPr txBox="1">
            <a:spLocks noChangeArrowheads="1"/>
          </p:cNvSpPr>
          <p:nvPr/>
        </p:nvSpPr>
        <p:spPr bwMode="auto">
          <a:xfrm>
            <a:off x="6927850" y="1936752"/>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endParaRPr lang="en-US" altLang="en-US" sz="1800">
              <a:solidFill>
                <a:srgbClr val="000000"/>
              </a:solidFill>
            </a:endParaRPr>
          </a:p>
        </p:txBody>
      </p:sp>
      <p:sp>
        <p:nvSpPr>
          <p:cNvPr id="8209" name="Rectangle 17"/>
          <p:cNvSpPr>
            <a:spLocks noChangeArrowheads="1"/>
          </p:cNvSpPr>
          <p:nvPr/>
        </p:nvSpPr>
        <p:spPr bwMode="auto">
          <a:xfrm>
            <a:off x="269875" y="1077913"/>
            <a:ext cx="247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r>
              <a:rPr lang="en-GB" altLang="en-US" sz="1800">
                <a:solidFill>
                  <a:srgbClr val="000000"/>
                </a:solidFill>
              </a:rPr>
              <a:t>.</a:t>
            </a:r>
          </a:p>
        </p:txBody>
      </p:sp>
      <p:sp>
        <p:nvSpPr>
          <p:cNvPr id="8210" name="Text Box 18"/>
          <p:cNvSpPr txBox="1">
            <a:spLocks noChangeArrowheads="1"/>
          </p:cNvSpPr>
          <p:nvPr/>
        </p:nvSpPr>
        <p:spPr bwMode="auto">
          <a:xfrm>
            <a:off x="512763" y="4149727"/>
            <a:ext cx="863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50000"/>
              </a:spcBef>
              <a:spcAft>
                <a:spcPct val="0"/>
              </a:spcAft>
              <a:buFontTx/>
              <a:buNone/>
            </a:pPr>
            <a:r>
              <a:rPr lang="en-GB" altLang="en-US" sz="2800" dirty="0" smtClean="0">
                <a:solidFill>
                  <a:srgbClr val="000000"/>
                </a:solidFill>
              </a:rPr>
              <a:t>(3b)</a:t>
            </a:r>
            <a:endParaRPr lang="en-GB" altLang="en-US" sz="2800" dirty="0">
              <a:solidFill>
                <a:srgbClr val="000000"/>
              </a:solidFill>
            </a:endParaRPr>
          </a:p>
        </p:txBody>
      </p:sp>
    </p:spTree>
    <p:extLst>
      <p:ext uri="{BB962C8B-B14F-4D97-AF65-F5344CB8AC3E}">
        <p14:creationId xmlns:p14="http://schemas.microsoft.com/office/powerpoint/2010/main" val="331566906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68313" y="0"/>
            <a:ext cx="8229600" cy="1143000"/>
          </a:xfrm>
        </p:spPr>
        <p:txBody>
          <a:bodyPr/>
          <a:lstStyle/>
          <a:p>
            <a:pPr eaLnBrk="1" hangingPunct="1"/>
            <a:endParaRPr lang="en-US" altLang="en-US" smtClean="0"/>
          </a:p>
        </p:txBody>
      </p:sp>
      <p:sp>
        <p:nvSpPr>
          <p:cNvPr id="6147" name="Rectangle 3"/>
          <p:cNvSpPr>
            <a:spLocks noGrp="1" noChangeArrowheads="1"/>
          </p:cNvSpPr>
          <p:nvPr>
            <p:ph type="body" sz="half" idx="1"/>
          </p:nvPr>
        </p:nvSpPr>
        <p:spPr/>
        <p:txBody>
          <a:bodyPr/>
          <a:lstStyle/>
          <a:p>
            <a:pPr marL="0" indent="0" eaLnBrk="1" hangingPunct="1">
              <a:buNone/>
              <a:defRPr/>
            </a:pPr>
            <a:r>
              <a:rPr lang="en-GB" altLang="en-US" sz="2800" dirty="0" smtClean="0"/>
              <a:t>(4a)</a:t>
            </a:r>
            <a:endParaRPr lang="en-GB" altLang="en-US" sz="2800" dirty="0"/>
          </a:p>
          <a:p>
            <a:pPr eaLnBrk="1" hangingPunct="1">
              <a:defRPr/>
            </a:pPr>
            <a:endParaRPr lang="en-GB" altLang="en-US" sz="2800" dirty="0"/>
          </a:p>
          <a:p>
            <a:pPr eaLnBrk="1" hangingPunct="1">
              <a:defRPr/>
            </a:pPr>
            <a:endParaRPr lang="en-GB" altLang="en-US" sz="2800" dirty="0"/>
          </a:p>
          <a:p>
            <a:pPr eaLnBrk="1" hangingPunct="1">
              <a:defRPr/>
            </a:pPr>
            <a:endParaRPr lang="en-GB" altLang="en-US" sz="2800" dirty="0"/>
          </a:p>
        </p:txBody>
      </p:sp>
      <p:graphicFrame>
        <p:nvGraphicFramePr>
          <p:cNvPr id="17426" name="Group 18"/>
          <p:cNvGraphicFramePr>
            <a:graphicFrameLocks noGrp="1"/>
          </p:cNvGraphicFramePr>
          <p:nvPr>
            <p:ph sz="quarter" idx="2"/>
          </p:nvPr>
        </p:nvGraphicFramePr>
        <p:xfrm>
          <a:off x="1835152" y="1484313"/>
          <a:ext cx="6265863" cy="2309812"/>
        </p:xfrm>
        <a:graphic>
          <a:graphicData uri="http://schemas.openxmlformats.org/drawingml/2006/table">
            <a:tbl>
              <a:tblPr/>
              <a:tblGrid>
                <a:gridCol w="6265863"/>
              </a:tblGrid>
              <a:tr h="230981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rPr>
                        <a:t>Personification. [1]</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800" b="0" i="0" u="none" strike="noStrike" cap="none" normalizeH="0" baseline="0" dirty="0" smtClean="0">
                        <a:ln>
                          <a:noFill/>
                        </a:ln>
                        <a:solidFill>
                          <a:schemeClr val="tx1"/>
                        </a:solidFill>
                        <a:effectLst/>
                        <a:latin typeface="Arial" charset="0"/>
                      </a:endParaRPr>
                    </a:p>
                  </a:txBody>
                  <a:tcPr marT="45650" marB="4565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BCFA3"/>
                    </a:solidFill>
                  </a:tcPr>
                </a:tc>
              </a:tr>
            </a:tbl>
          </a:graphicData>
        </a:graphic>
      </p:graphicFrame>
      <p:graphicFrame>
        <p:nvGraphicFramePr>
          <p:cNvPr id="17433" name="Group 25"/>
          <p:cNvGraphicFramePr>
            <a:graphicFrameLocks noGrp="1"/>
          </p:cNvGraphicFramePr>
          <p:nvPr>
            <p:ph sz="quarter" idx="3"/>
            <p:extLst>
              <p:ext uri="{D42A27DB-BD31-4B8C-83A1-F6EECF244321}">
                <p14:modId xmlns:p14="http://schemas.microsoft.com/office/powerpoint/2010/main" val="2122974420"/>
              </p:ext>
            </p:extLst>
          </p:nvPr>
        </p:nvGraphicFramePr>
        <p:xfrm>
          <a:off x="1835152" y="4005263"/>
          <a:ext cx="6265863" cy="2736850"/>
        </p:xfrm>
        <a:graphic>
          <a:graphicData uri="http://schemas.openxmlformats.org/drawingml/2006/table">
            <a:tbl>
              <a:tblPr/>
              <a:tblGrid>
                <a:gridCol w="6265863"/>
              </a:tblGrid>
              <a:tr h="27368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rPr>
                        <a:t>It is effective because it gives the idea that the bad weather is upsetting/ conveys the extent of the fog. [2]</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800" b="0" i="0" u="none" strike="noStrike" cap="none" normalizeH="0" baseline="0" dirty="0" smtClean="0">
                        <a:ln>
                          <a:noFill/>
                        </a:ln>
                        <a:solidFill>
                          <a:schemeClr val="tx1"/>
                        </a:solidFill>
                        <a:effectLst/>
                        <a:latin typeface="Arial" charset="0"/>
                      </a:endParaRPr>
                    </a:p>
                  </a:txBody>
                  <a:tcPr marT="45705" marB="45705"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r>
            </a:tbl>
          </a:graphicData>
        </a:graphic>
      </p:graphicFrame>
      <p:sp>
        <p:nvSpPr>
          <p:cNvPr id="9232" name="Text Box 16"/>
          <p:cNvSpPr txBox="1">
            <a:spLocks noChangeArrowheads="1"/>
          </p:cNvSpPr>
          <p:nvPr/>
        </p:nvSpPr>
        <p:spPr bwMode="auto">
          <a:xfrm>
            <a:off x="6927850" y="1936752"/>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endParaRPr lang="en-US" altLang="en-US" sz="1800">
              <a:solidFill>
                <a:srgbClr val="000000"/>
              </a:solidFill>
            </a:endParaRPr>
          </a:p>
        </p:txBody>
      </p:sp>
      <p:sp>
        <p:nvSpPr>
          <p:cNvPr id="9233" name="Text Box 19"/>
          <p:cNvSpPr txBox="1">
            <a:spLocks noChangeArrowheads="1"/>
          </p:cNvSpPr>
          <p:nvPr/>
        </p:nvSpPr>
        <p:spPr bwMode="auto">
          <a:xfrm>
            <a:off x="457200" y="4076702"/>
            <a:ext cx="10795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50000"/>
              </a:spcBef>
              <a:spcAft>
                <a:spcPct val="0"/>
              </a:spcAft>
              <a:buFontTx/>
              <a:buNone/>
            </a:pPr>
            <a:r>
              <a:rPr lang="en-GB" altLang="en-US" sz="2800" dirty="0" smtClean="0">
                <a:solidFill>
                  <a:srgbClr val="000000"/>
                </a:solidFill>
              </a:rPr>
              <a:t>(4b)</a:t>
            </a:r>
            <a:endParaRPr lang="en-GB" altLang="en-US" sz="2800" dirty="0">
              <a:solidFill>
                <a:srgbClr val="000000"/>
              </a:solidFill>
            </a:endParaRPr>
          </a:p>
        </p:txBody>
      </p:sp>
    </p:spTree>
    <p:extLst>
      <p:ext uri="{BB962C8B-B14F-4D97-AF65-F5344CB8AC3E}">
        <p14:creationId xmlns:p14="http://schemas.microsoft.com/office/powerpoint/2010/main" val="141218711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68313" y="0"/>
            <a:ext cx="8229600" cy="1143000"/>
          </a:xfrm>
        </p:spPr>
        <p:txBody>
          <a:bodyPr/>
          <a:lstStyle/>
          <a:p>
            <a:pPr eaLnBrk="1" hangingPunct="1"/>
            <a:endParaRPr lang="en-US" altLang="en-US" smtClean="0"/>
          </a:p>
        </p:txBody>
      </p:sp>
      <p:sp>
        <p:nvSpPr>
          <p:cNvPr id="6147" name="Rectangle 3"/>
          <p:cNvSpPr>
            <a:spLocks noGrp="1" noChangeArrowheads="1"/>
          </p:cNvSpPr>
          <p:nvPr>
            <p:ph type="body" sz="half" idx="1"/>
          </p:nvPr>
        </p:nvSpPr>
        <p:spPr/>
        <p:txBody>
          <a:bodyPr/>
          <a:lstStyle/>
          <a:p>
            <a:pPr marL="0" indent="0" eaLnBrk="1" hangingPunct="1">
              <a:buNone/>
              <a:defRPr/>
            </a:pPr>
            <a:r>
              <a:rPr lang="en-GB" altLang="en-US" sz="2800" dirty="0" smtClean="0"/>
              <a:t>(5a)</a:t>
            </a:r>
            <a:endParaRPr lang="en-GB" altLang="en-US" sz="2800" dirty="0"/>
          </a:p>
          <a:p>
            <a:pPr eaLnBrk="1" hangingPunct="1">
              <a:defRPr/>
            </a:pPr>
            <a:endParaRPr lang="en-GB" altLang="en-US" sz="2800" dirty="0"/>
          </a:p>
          <a:p>
            <a:pPr eaLnBrk="1" hangingPunct="1">
              <a:defRPr/>
            </a:pPr>
            <a:endParaRPr lang="en-GB" altLang="en-US" sz="2800" dirty="0"/>
          </a:p>
          <a:p>
            <a:pPr eaLnBrk="1" hangingPunct="1">
              <a:defRPr/>
            </a:pPr>
            <a:endParaRPr lang="en-GB" altLang="en-US" sz="2800" dirty="0"/>
          </a:p>
        </p:txBody>
      </p:sp>
      <p:graphicFrame>
        <p:nvGraphicFramePr>
          <p:cNvPr id="17426" name="Group 18"/>
          <p:cNvGraphicFramePr>
            <a:graphicFrameLocks noGrp="1"/>
          </p:cNvGraphicFramePr>
          <p:nvPr>
            <p:ph sz="quarter" idx="2"/>
            <p:extLst>
              <p:ext uri="{D42A27DB-BD31-4B8C-83A1-F6EECF244321}">
                <p14:modId xmlns:p14="http://schemas.microsoft.com/office/powerpoint/2010/main" val="310510192"/>
              </p:ext>
            </p:extLst>
          </p:nvPr>
        </p:nvGraphicFramePr>
        <p:xfrm>
          <a:off x="1835152" y="1484313"/>
          <a:ext cx="6265863" cy="2309812"/>
        </p:xfrm>
        <a:graphic>
          <a:graphicData uri="http://schemas.openxmlformats.org/drawingml/2006/table">
            <a:tbl>
              <a:tblPr/>
              <a:tblGrid>
                <a:gridCol w="6265863"/>
              </a:tblGrid>
              <a:tr h="230981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rPr>
                        <a:t>The writer has used short sentences. [1]</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800" b="0" i="0" u="none" strike="noStrike" cap="none" normalizeH="0" baseline="0" dirty="0" smtClean="0">
                        <a:ln>
                          <a:noFill/>
                        </a:ln>
                        <a:solidFill>
                          <a:schemeClr val="tx1"/>
                        </a:solidFill>
                        <a:effectLst/>
                        <a:latin typeface="Arial" charset="0"/>
                      </a:endParaRPr>
                    </a:p>
                  </a:txBody>
                  <a:tcPr marT="45650" marB="4565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BCFA3"/>
                    </a:solidFill>
                  </a:tcPr>
                </a:tc>
              </a:tr>
            </a:tbl>
          </a:graphicData>
        </a:graphic>
      </p:graphicFrame>
      <p:graphicFrame>
        <p:nvGraphicFramePr>
          <p:cNvPr id="17433" name="Group 25"/>
          <p:cNvGraphicFramePr>
            <a:graphicFrameLocks noGrp="1"/>
          </p:cNvGraphicFramePr>
          <p:nvPr>
            <p:ph sz="quarter" idx="3"/>
            <p:extLst>
              <p:ext uri="{D42A27DB-BD31-4B8C-83A1-F6EECF244321}">
                <p14:modId xmlns:p14="http://schemas.microsoft.com/office/powerpoint/2010/main" val="805953771"/>
              </p:ext>
            </p:extLst>
          </p:nvPr>
        </p:nvGraphicFramePr>
        <p:xfrm>
          <a:off x="1835152" y="4005263"/>
          <a:ext cx="6265863" cy="2736850"/>
        </p:xfrm>
        <a:graphic>
          <a:graphicData uri="http://schemas.openxmlformats.org/drawingml/2006/table">
            <a:tbl>
              <a:tblPr/>
              <a:tblGrid>
                <a:gridCol w="6265863"/>
              </a:tblGrid>
              <a:tr h="27368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rPr>
                        <a:t>It is effective because it builds up interest into what they were waiting for. [2]</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800" b="0" i="0" u="none" strike="noStrike" cap="none" normalizeH="0" baseline="0" dirty="0" smtClean="0">
                        <a:ln>
                          <a:noFill/>
                        </a:ln>
                        <a:solidFill>
                          <a:schemeClr val="tx1"/>
                        </a:solidFill>
                        <a:effectLst/>
                        <a:latin typeface="Arial" charset="0"/>
                      </a:endParaRPr>
                    </a:p>
                  </a:txBody>
                  <a:tcPr marT="45705" marB="45705"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r>
            </a:tbl>
          </a:graphicData>
        </a:graphic>
      </p:graphicFrame>
      <p:sp>
        <p:nvSpPr>
          <p:cNvPr id="9232" name="Text Box 16"/>
          <p:cNvSpPr txBox="1">
            <a:spLocks noChangeArrowheads="1"/>
          </p:cNvSpPr>
          <p:nvPr/>
        </p:nvSpPr>
        <p:spPr bwMode="auto">
          <a:xfrm>
            <a:off x="6927850" y="1936752"/>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endParaRPr lang="en-US" altLang="en-US" sz="1800">
              <a:solidFill>
                <a:srgbClr val="000000"/>
              </a:solidFill>
            </a:endParaRPr>
          </a:p>
        </p:txBody>
      </p:sp>
      <p:sp>
        <p:nvSpPr>
          <p:cNvPr id="9233" name="Text Box 19"/>
          <p:cNvSpPr txBox="1">
            <a:spLocks noChangeArrowheads="1"/>
          </p:cNvSpPr>
          <p:nvPr/>
        </p:nvSpPr>
        <p:spPr bwMode="auto">
          <a:xfrm>
            <a:off x="457200" y="4076702"/>
            <a:ext cx="10795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50000"/>
              </a:spcBef>
              <a:spcAft>
                <a:spcPct val="0"/>
              </a:spcAft>
              <a:buFontTx/>
              <a:buNone/>
            </a:pPr>
            <a:r>
              <a:rPr lang="en-GB" altLang="en-US" sz="2800" dirty="0" smtClean="0">
                <a:solidFill>
                  <a:srgbClr val="000000"/>
                </a:solidFill>
              </a:rPr>
              <a:t>(5b)</a:t>
            </a:r>
            <a:endParaRPr lang="en-GB" altLang="en-US" sz="2800" dirty="0">
              <a:solidFill>
                <a:srgbClr val="000000"/>
              </a:solidFill>
            </a:endParaRPr>
          </a:p>
        </p:txBody>
      </p:sp>
    </p:spTree>
    <p:extLst>
      <p:ext uri="{BB962C8B-B14F-4D97-AF65-F5344CB8AC3E}">
        <p14:creationId xmlns:p14="http://schemas.microsoft.com/office/powerpoint/2010/main" val="167458609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68313" y="0"/>
            <a:ext cx="8229600" cy="1143000"/>
          </a:xfrm>
        </p:spPr>
        <p:txBody>
          <a:bodyPr/>
          <a:lstStyle/>
          <a:p>
            <a:pPr eaLnBrk="1" hangingPunct="1"/>
            <a:endParaRPr lang="en-US" altLang="en-US" smtClean="0"/>
          </a:p>
        </p:txBody>
      </p:sp>
      <p:sp>
        <p:nvSpPr>
          <p:cNvPr id="6147" name="Rectangle 3"/>
          <p:cNvSpPr>
            <a:spLocks noGrp="1" noChangeArrowheads="1"/>
          </p:cNvSpPr>
          <p:nvPr>
            <p:ph type="body" sz="half" idx="1"/>
          </p:nvPr>
        </p:nvSpPr>
        <p:spPr/>
        <p:txBody>
          <a:bodyPr/>
          <a:lstStyle/>
          <a:p>
            <a:pPr marL="0" indent="0" eaLnBrk="1" hangingPunct="1">
              <a:buNone/>
              <a:defRPr/>
            </a:pPr>
            <a:r>
              <a:rPr lang="en-GB" altLang="en-US" sz="2800" dirty="0" smtClean="0"/>
              <a:t>(6a)</a:t>
            </a:r>
            <a:endParaRPr lang="en-GB" altLang="en-US" sz="2800" dirty="0"/>
          </a:p>
          <a:p>
            <a:pPr eaLnBrk="1" hangingPunct="1">
              <a:defRPr/>
            </a:pPr>
            <a:endParaRPr lang="en-GB" altLang="en-US" sz="2800" dirty="0"/>
          </a:p>
          <a:p>
            <a:pPr eaLnBrk="1" hangingPunct="1">
              <a:defRPr/>
            </a:pPr>
            <a:endParaRPr lang="en-GB" altLang="en-US" sz="2800" dirty="0"/>
          </a:p>
          <a:p>
            <a:pPr eaLnBrk="1" hangingPunct="1">
              <a:defRPr/>
            </a:pPr>
            <a:endParaRPr lang="en-GB" altLang="en-US" sz="2800" dirty="0"/>
          </a:p>
        </p:txBody>
      </p:sp>
      <p:graphicFrame>
        <p:nvGraphicFramePr>
          <p:cNvPr id="17426" name="Group 18"/>
          <p:cNvGraphicFramePr>
            <a:graphicFrameLocks noGrp="1"/>
          </p:cNvGraphicFramePr>
          <p:nvPr>
            <p:ph sz="quarter" idx="2"/>
            <p:extLst>
              <p:ext uri="{D42A27DB-BD31-4B8C-83A1-F6EECF244321}">
                <p14:modId xmlns:p14="http://schemas.microsoft.com/office/powerpoint/2010/main" val="4155147947"/>
              </p:ext>
            </p:extLst>
          </p:nvPr>
        </p:nvGraphicFramePr>
        <p:xfrm>
          <a:off x="1835152" y="1484313"/>
          <a:ext cx="6265863" cy="2309812"/>
        </p:xfrm>
        <a:graphic>
          <a:graphicData uri="http://schemas.openxmlformats.org/drawingml/2006/table">
            <a:tbl>
              <a:tblPr/>
              <a:tblGrid>
                <a:gridCol w="6265863"/>
              </a:tblGrid>
              <a:tr h="230981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rPr>
                        <a:t>Serious/sad/Melancholy/ Sinister. [1]</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800" b="0" i="0" u="none" strike="noStrike" cap="none" normalizeH="0" baseline="0" dirty="0" smtClean="0">
                        <a:ln>
                          <a:noFill/>
                        </a:ln>
                        <a:solidFill>
                          <a:schemeClr val="tx1"/>
                        </a:solidFill>
                        <a:effectLst/>
                        <a:latin typeface="Arial" charset="0"/>
                      </a:endParaRPr>
                    </a:p>
                  </a:txBody>
                  <a:tcPr marT="45650" marB="4565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BCFA3"/>
                    </a:solidFill>
                  </a:tcPr>
                </a:tc>
              </a:tr>
            </a:tbl>
          </a:graphicData>
        </a:graphic>
      </p:graphicFrame>
      <p:graphicFrame>
        <p:nvGraphicFramePr>
          <p:cNvPr id="17433" name="Group 25"/>
          <p:cNvGraphicFramePr>
            <a:graphicFrameLocks noGrp="1"/>
          </p:cNvGraphicFramePr>
          <p:nvPr>
            <p:ph sz="quarter" idx="3"/>
            <p:extLst>
              <p:ext uri="{D42A27DB-BD31-4B8C-83A1-F6EECF244321}">
                <p14:modId xmlns:p14="http://schemas.microsoft.com/office/powerpoint/2010/main" val="1219364127"/>
              </p:ext>
            </p:extLst>
          </p:nvPr>
        </p:nvGraphicFramePr>
        <p:xfrm>
          <a:off x="1835152" y="4005263"/>
          <a:ext cx="6265863" cy="2736850"/>
        </p:xfrm>
        <a:graphic>
          <a:graphicData uri="http://schemas.openxmlformats.org/drawingml/2006/table">
            <a:tbl>
              <a:tblPr/>
              <a:tblGrid>
                <a:gridCol w="6265863"/>
              </a:tblGrid>
              <a:tr h="27368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rPr>
                        <a:t>unexpected/upsetting/eerie/drove [2]</a:t>
                      </a:r>
                    </a:p>
                  </a:txBody>
                  <a:tcPr marT="45705" marB="45705"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r>
            </a:tbl>
          </a:graphicData>
        </a:graphic>
      </p:graphicFrame>
      <p:sp>
        <p:nvSpPr>
          <p:cNvPr id="9232" name="Text Box 16"/>
          <p:cNvSpPr txBox="1">
            <a:spLocks noChangeArrowheads="1"/>
          </p:cNvSpPr>
          <p:nvPr/>
        </p:nvSpPr>
        <p:spPr bwMode="auto">
          <a:xfrm>
            <a:off x="6927850" y="1936752"/>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endParaRPr lang="en-US" altLang="en-US" sz="1800">
              <a:solidFill>
                <a:srgbClr val="000000"/>
              </a:solidFill>
            </a:endParaRPr>
          </a:p>
        </p:txBody>
      </p:sp>
      <p:sp>
        <p:nvSpPr>
          <p:cNvPr id="9233" name="Text Box 19"/>
          <p:cNvSpPr txBox="1">
            <a:spLocks noChangeArrowheads="1"/>
          </p:cNvSpPr>
          <p:nvPr/>
        </p:nvSpPr>
        <p:spPr bwMode="auto">
          <a:xfrm>
            <a:off x="457200" y="4076702"/>
            <a:ext cx="10795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50000"/>
              </a:spcBef>
              <a:spcAft>
                <a:spcPct val="0"/>
              </a:spcAft>
              <a:buFontTx/>
              <a:buNone/>
            </a:pPr>
            <a:r>
              <a:rPr lang="en-GB" altLang="en-US" sz="2800" dirty="0" smtClean="0">
                <a:solidFill>
                  <a:srgbClr val="000000"/>
                </a:solidFill>
              </a:rPr>
              <a:t>(6b)</a:t>
            </a:r>
            <a:endParaRPr lang="en-GB" altLang="en-US" sz="2800" dirty="0">
              <a:solidFill>
                <a:srgbClr val="000000"/>
              </a:solidFill>
            </a:endParaRPr>
          </a:p>
        </p:txBody>
      </p:sp>
    </p:spTree>
    <p:extLst>
      <p:ext uri="{BB962C8B-B14F-4D97-AF65-F5344CB8AC3E}">
        <p14:creationId xmlns:p14="http://schemas.microsoft.com/office/powerpoint/2010/main" val="40426940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539750" y="260350"/>
            <a:ext cx="8229600" cy="1143000"/>
          </a:xfrm>
          <a:solidFill>
            <a:schemeClr val="bg1"/>
          </a:solidFill>
          <a:ln>
            <a:solidFill>
              <a:schemeClr val="bg1"/>
            </a:solidFill>
            <a:miter lim="800000"/>
            <a:headEnd/>
            <a:tailEnd/>
          </a:ln>
        </p:spPr>
        <p:txBody>
          <a:bodyPr/>
          <a:lstStyle/>
          <a:p>
            <a:pPr eaLnBrk="1" hangingPunct="1"/>
            <a:r>
              <a:rPr lang="en-GB" altLang="en-US" dirty="0" err="1" smtClean="0">
                <a:solidFill>
                  <a:schemeClr val="accent1">
                    <a:lumMod val="25000"/>
                  </a:schemeClr>
                </a:solidFill>
              </a:rPr>
              <a:t>Skellig</a:t>
            </a:r>
            <a:endParaRPr lang="en-GB" altLang="en-US" dirty="0" smtClean="0">
              <a:solidFill>
                <a:schemeClr val="accent1">
                  <a:lumMod val="25000"/>
                </a:schemeClr>
              </a:solidFill>
            </a:endParaRPr>
          </a:p>
        </p:txBody>
      </p:sp>
      <p:sp>
        <p:nvSpPr>
          <p:cNvPr id="5123" name="Text Box 21"/>
          <p:cNvSpPr txBox="1">
            <a:spLocks noChangeArrowheads="1"/>
          </p:cNvSpPr>
          <p:nvPr/>
        </p:nvSpPr>
        <p:spPr bwMode="auto">
          <a:xfrm>
            <a:off x="6927850" y="1936752"/>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endParaRPr lang="en-US" altLang="en-US" sz="1800">
              <a:solidFill>
                <a:srgbClr val="000000"/>
              </a:solidFill>
            </a:endParaRPr>
          </a:p>
        </p:txBody>
      </p:sp>
      <p:pic>
        <p:nvPicPr>
          <p:cNvPr id="5" name="Picture 4" descr="skelli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62854" y="1865315"/>
            <a:ext cx="2783392" cy="38725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792983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68313" y="0"/>
            <a:ext cx="8229600" cy="1143000"/>
          </a:xfrm>
        </p:spPr>
        <p:txBody>
          <a:bodyPr/>
          <a:lstStyle/>
          <a:p>
            <a:pPr eaLnBrk="1" hangingPunct="1"/>
            <a:endParaRPr lang="en-US" altLang="en-US" smtClean="0"/>
          </a:p>
        </p:txBody>
      </p:sp>
      <p:sp>
        <p:nvSpPr>
          <p:cNvPr id="6147" name="Rectangle 3"/>
          <p:cNvSpPr>
            <a:spLocks noGrp="1" noChangeArrowheads="1"/>
          </p:cNvSpPr>
          <p:nvPr>
            <p:ph type="body" sz="half" idx="1"/>
          </p:nvPr>
        </p:nvSpPr>
        <p:spPr/>
        <p:txBody>
          <a:bodyPr/>
          <a:lstStyle/>
          <a:p>
            <a:pPr marL="0" indent="0" eaLnBrk="1" hangingPunct="1">
              <a:buNone/>
              <a:defRPr/>
            </a:pPr>
            <a:r>
              <a:rPr lang="en-GB" altLang="en-US" sz="2800" dirty="0" smtClean="0"/>
              <a:t>(7)</a:t>
            </a:r>
            <a:endParaRPr lang="en-GB" altLang="en-US" sz="2800" dirty="0"/>
          </a:p>
          <a:p>
            <a:pPr eaLnBrk="1" hangingPunct="1">
              <a:defRPr/>
            </a:pPr>
            <a:endParaRPr lang="en-GB" altLang="en-US" sz="2800" dirty="0"/>
          </a:p>
          <a:p>
            <a:pPr eaLnBrk="1" hangingPunct="1">
              <a:defRPr/>
            </a:pPr>
            <a:endParaRPr lang="en-GB" altLang="en-US" sz="2800" dirty="0"/>
          </a:p>
          <a:p>
            <a:pPr eaLnBrk="1" hangingPunct="1">
              <a:defRPr/>
            </a:pPr>
            <a:endParaRPr lang="en-GB" altLang="en-US" sz="2800" dirty="0"/>
          </a:p>
        </p:txBody>
      </p:sp>
      <p:graphicFrame>
        <p:nvGraphicFramePr>
          <p:cNvPr id="17426" name="Group 18"/>
          <p:cNvGraphicFramePr>
            <a:graphicFrameLocks noGrp="1"/>
          </p:cNvGraphicFramePr>
          <p:nvPr>
            <p:ph sz="quarter" idx="2"/>
            <p:extLst>
              <p:ext uri="{D42A27DB-BD31-4B8C-83A1-F6EECF244321}">
                <p14:modId xmlns:p14="http://schemas.microsoft.com/office/powerpoint/2010/main" val="1446210428"/>
              </p:ext>
            </p:extLst>
          </p:nvPr>
        </p:nvGraphicFramePr>
        <p:xfrm>
          <a:off x="1835152" y="1628777"/>
          <a:ext cx="6265863" cy="2566328"/>
        </p:xfrm>
        <a:graphic>
          <a:graphicData uri="http://schemas.openxmlformats.org/drawingml/2006/table">
            <a:tbl>
              <a:tblPr/>
              <a:tblGrid>
                <a:gridCol w="6265863"/>
              </a:tblGrid>
              <a:tr h="16557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err="1" smtClean="0">
                          <a:ln>
                            <a:noFill/>
                          </a:ln>
                          <a:solidFill>
                            <a:schemeClr val="tx1"/>
                          </a:solidFill>
                          <a:effectLst/>
                          <a:latin typeface="Arial" charset="0"/>
                        </a:rPr>
                        <a:t>adrip</a:t>
                      </a:r>
                      <a:r>
                        <a:rPr kumimoji="0" lang="en-GB" sz="2800" b="0" i="0" u="none" strike="noStrike" cap="none" normalizeH="0" baseline="0" dirty="0" smtClean="0">
                          <a:ln>
                            <a:noFill/>
                          </a:ln>
                          <a:solidFill>
                            <a:schemeClr val="tx1"/>
                          </a:solidFill>
                          <a:effectLst/>
                          <a:latin typeface="Arial" charset="0"/>
                        </a:rPr>
                        <a:t> – to </a:t>
                      </a:r>
                      <a:r>
                        <a:rPr lang="en-US" altLang="en-US" sz="2800" dirty="0" smtClean="0"/>
                        <a:t>drip,</a:t>
                      </a:r>
                      <a:r>
                        <a:rPr lang="en-US" altLang="en-US" sz="2800" baseline="0" dirty="0" smtClean="0"/>
                        <a:t> </a:t>
                      </a:r>
                      <a:r>
                        <a:rPr lang="en-US" altLang="en-US" sz="2800" dirty="0" smtClean="0"/>
                        <a:t>trickle, dribble</a:t>
                      </a:r>
                      <a:endParaRPr kumimoji="0" lang="en-GB" sz="28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err="1" smtClean="0">
                          <a:ln>
                            <a:noFill/>
                          </a:ln>
                          <a:solidFill>
                            <a:schemeClr val="tx1"/>
                          </a:solidFill>
                          <a:effectLst/>
                          <a:latin typeface="Arial" charset="0"/>
                        </a:rPr>
                        <a:t>fawnish</a:t>
                      </a:r>
                      <a:r>
                        <a:rPr kumimoji="0" lang="en-GB" sz="2800" b="0" i="0" u="none" strike="noStrike" cap="none" normalizeH="0" baseline="0" dirty="0" smtClean="0">
                          <a:ln>
                            <a:noFill/>
                          </a:ln>
                          <a:solidFill>
                            <a:schemeClr val="tx1"/>
                          </a:solidFill>
                          <a:effectLst/>
                          <a:latin typeface="Arial" charset="0"/>
                        </a:rPr>
                        <a:t> – brownish, tan colour</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rPr>
                        <a:t>ornamental – decorative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rPr>
                        <a:t>gauzy – think, delicate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rPr>
                        <a:t>inclination – feeling, liking, fondness </a:t>
                      </a:r>
                    </a:p>
                  </a:txBody>
                  <a:tcPr marT="45676" marB="45676"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BCFA3"/>
                    </a:solidFill>
                  </a:tcPr>
                </a:tc>
              </a:tr>
            </a:tbl>
          </a:graphicData>
        </a:graphic>
      </p:graphicFrame>
      <p:sp>
        <p:nvSpPr>
          <p:cNvPr id="10250" name="Text Box 16"/>
          <p:cNvSpPr txBox="1">
            <a:spLocks noChangeArrowheads="1"/>
          </p:cNvSpPr>
          <p:nvPr/>
        </p:nvSpPr>
        <p:spPr bwMode="auto">
          <a:xfrm>
            <a:off x="6927850" y="1936752"/>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endParaRPr lang="en-US" altLang="en-US" sz="1800">
              <a:solidFill>
                <a:srgbClr val="000000"/>
              </a:solidFill>
            </a:endParaRPr>
          </a:p>
        </p:txBody>
      </p:sp>
      <p:sp>
        <p:nvSpPr>
          <p:cNvPr id="6" name="Rectangle 3"/>
          <p:cNvSpPr txBox="1">
            <a:spLocks noChangeArrowheads="1"/>
          </p:cNvSpPr>
          <p:nvPr/>
        </p:nvSpPr>
        <p:spPr bwMode="auto">
          <a:xfrm>
            <a:off x="544513" y="4761216"/>
            <a:ext cx="4038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eaLnBrk="1" hangingPunct="1">
              <a:buFontTx/>
              <a:buNone/>
              <a:defRPr/>
            </a:pPr>
            <a:r>
              <a:rPr lang="en-GB" altLang="en-US" sz="2800" kern="0" dirty="0" smtClean="0"/>
              <a:t>(8)</a:t>
            </a:r>
          </a:p>
          <a:p>
            <a:pPr eaLnBrk="1" hangingPunct="1">
              <a:defRPr/>
            </a:pPr>
            <a:endParaRPr lang="en-GB" altLang="en-US" sz="2800" kern="0" dirty="0" smtClean="0"/>
          </a:p>
          <a:p>
            <a:pPr eaLnBrk="1" hangingPunct="1">
              <a:defRPr/>
            </a:pPr>
            <a:endParaRPr lang="en-GB" altLang="en-US" sz="2800" kern="0" dirty="0" smtClean="0"/>
          </a:p>
          <a:p>
            <a:pPr eaLnBrk="1" hangingPunct="1">
              <a:defRPr/>
            </a:pPr>
            <a:endParaRPr lang="en-GB" altLang="en-US" sz="2800" kern="0" dirty="0"/>
          </a:p>
        </p:txBody>
      </p:sp>
      <p:graphicFrame>
        <p:nvGraphicFramePr>
          <p:cNvPr id="7" name="Group 18"/>
          <p:cNvGraphicFramePr>
            <a:graphicFrameLocks noGrp="1"/>
          </p:cNvGraphicFramePr>
          <p:nvPr>
            <p:ph sz="quarter" idx="2"/>
            <p:extLst>
              <p:ext uri="{D42A27DB-BD31-4B8C-83A1-F6EECF244321}">
                <p14:modId xmlns:p14="http://schemas.microsoft.com/office/powerpoint/2010/main" val="970764527"/>
              </p:ext>
            </p:extLst>
          </p:nvPr>
        </p:nvGraphicFramePr>
        <p:xfrm>
          <a:off x="1846265" y="4927604"/>
          <a:ext cx="6265863" cy="1655763"/>
        </p:xfrm>
        <a:graphic>
          <a:graphicData uri="http://schemas.openxmlformats.org/drawingml/2006/table">
            <a:tbl>
              <a:tblPr/>
              <a:tblGrid>
                <a:gridCol w="6265863"/>
              </a:tblGrid>
              <a:tr h="16557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rPr>
                        <a:t>One mark for each word used in a sentence. </a:t>
                      </a:r>
                    </a:p>
                  </a:txBody>
                  <a:tcPr marT="45676" marB="45676"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BCFA3"/>
                    </a:solidFill>
                  </a:tcPr>
                </a:tc>
              </a:tr>
            </a:tbl>
          </a:graphicData>
        </a:graphic>
      </p:graphicFrame>
    </p:spTree>
    <p:extLst>
      <p:ext uri="{BB962C8B-B14F-4D97-AF65-F5344CB8AC3E}">
        <p14:creationId xmlns:p14="http://schemas.microsoft.com/office/powerpoint/2010/main" val="267794502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539750" y="260350"/>
            <a:ext cx="8229600" cy="1143000"/>
          </a:xfrm>
          <a:solidFill>
            <a:schemeClr val="bg1"/>
          </a:solidFill>
          <a:ln>
            <a:solidFill>
              <a:schemeClr val="bg1"/>
            </a:solidFill>
            <a:miter lim="800000"/>
            <a:headEnd/>
            <a:tailEnd/>
          </a:ln>
        </p:spPr>
        <p:txBody>
          <a:bodyPr/>
          <a:lstStyle/>
          <a:p>
            <a:pPr eaLnBrk="1" hangingPunct="1"/>
            <a:r>
              <a:rPr lang="en-GB" altLang="en-US" dirty="0" smtClean="0">
                <a:solidFill>
                  <a:srgbClr val="00B0F0"/>
                </a:solidFill>
              </a:rPr>
              <a:t>Going Solo</a:t>
            </a:r>
          </a:p>
        </p:txBody>
      </p:sp>
      <p:sp>
        <p:nvSpPr>
          <p:cNvPr id="5123" name="Text Box 21"/>
          <p:cNvSpPr txBox="1">
            <a:spLocks noChangeArrowheads="1"/>
          </p:cNvSpPr>
          <p:nvPr/>
        </p:nvSpPr>
        <p:spPr bwMode="auto">
          <a:xfrm>
            <a:off x="6927850" y="1936752"/>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endParaRPr lang="en-US" altLang="en-US" sz="1800">
              <a:solidFill>
                <a:srgbClr val="000000"/>
              </a:solidFill>
            </a:endParaRPr>
          </a:p>
        </p:txBody>
      </p:sp>
      <p:pic>
        <p:nvPicPr>
          <p:cNvPr id="6" name="Picture 11" descr="cover1552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23015" y="1936752"/>
            <a:ext cx="3257863" cy="37232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557661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type="body" sz="half" idx="1"/>
          </p:nvPr>
        </p:nvSpPr>
        <p:spPr>
          <a:xfrm>
            <a:off x="873881" y="1069825"/>
            <a:ext cx="5384800" cy="4525963"/>
          </a:xfrm>
          <a:ln>
            <a:miter lim="800000"/>
            <a:headEnd/>
            <a:tailEnd/>
          </a:ln>
        </p:spPr>
        <p:txBody>
          <a:bodyPr/>
          <a:lstStyle/>
          <a:p>
            <a:pPr marL="0" indent="0" eaLnBrk="1" hangingPunct="1">
              <a:buNone/>
              <a:defRPr/>
            </a:pPr>
            <a:r>
              <a:rPr lang="en-GB" altLang="en-US" sz="2800" dirty="0"/>
              <a:t>(1)</a:t>
            </a:r>
          </a:p>
          <a:p>
            <a:pPr marL="0" indent="0" eaLnBrk="1" hangingPunct="1">
              <a:buNone/>
              <a:defRPr/>
            </a:pPr>
            <a:endParaRPr lang="en-GB" altLang="en-US" sz="2800" dirty="0"/>
          </a:p>
          <a:p>
            <a:pPr marL="0" indent="0" eaLnBrk="1" hangingPunct="1">
              <a:buNone/>
              <a:defRPr/>
            </a:pPr>
            <a:endParaRPr lang="en-GB" altLang="en-US" sz="2800" dirty="0"/>
          </a:p>
          <a:p>
            <a:pPr marL="0" indent="0" eaLnBrk="1" hangingPunct="1">
              <a:buNone/>
              <a:defRPr/>
            </a:pPr>
            <a:endParaRPr lang="en-GB" altLang="en-US" sz="2800" dirty="0"/>
          </a:p>
          <a:p>
            <a:pPr marL="0" indent="0" eaLnBrk="1" hangingPunct="1">
              <a:buNone/>
              <a:defRPr/>
            </a:pPr>
            <a:endParaRPr lang="en-GB" altLang="en-US" sz="2800" dirty="0"/>
          </a:p>
          <a:p>
            <a:pPr marL="0" indent="0" eaLnBrk="1" hangingPunct="1">
              <a:buNone/>
              <a:defRPr/>
            </a:pPr>
            <a:endParaRPr lang="en-GB" altLang="en-US" sz="2800" dirty="0"/>
          </a:p>
          <a:p>
            <a:pPr marL="0" indent="0" eaLnBrk="1" hangingPunct="1">
              <a:buNone/>
              <a:defRPr/>
            </a:pPr>
            <a:r>
              <a:rPr lang="en-GB" altLang="en-US" sz="2800" dirty="0"/>
              <a:t>(2)</a:t>
            </a:r>
          </a:p>
          <a:p>
            <a:pPr eaLnBrk="1" hangingPunct="1">
              <a:defRPr/>
            </a:pPr>
            <a:endParaRPr lang="en-GB" altLang="en-US" sz="2800" dirty="0"/>
          </a:p>
          <a:p>
            <a:pPr eaLnBrk="1" hangingPunct="1">
              <a:defRPr/>
            </a:pPr>
            <a:endParaRPr lang="en-GB" altLang="en-US" sz="2800" dirty="0"/>
          </a:p>
          <a:p>
            <a:pPr eaLnBrk="1" hangingPunct="1">
              <a:defRPr/>
            </a:pPr>
            <a:endParaRPr lang="en-GB" altLang="en-US" sz="2800" dirty="0"/>
          </a:p>
        </p:txBody>
      </p:sp>
      <p:graphicFrame>
        <p:nvGraphicFramePr>
          <p:cNvPr id="5145" name="Group 25"/>
          <p:cNvGraphicFramePr>
            <a:graphicFrameLocks noGrp="1"/>
          </p:cNvGraphicFramePr>
          <p:nvPr>
            <p:ph sz="quarter" idx="3"/>
            <p:extLst>
              <p:ext uri="{D42A27DB-BD31-4B8C-83A1-F6EECF244321}">
                <p14:modId xmlns:p14="http://schemas.microsoft.com/office/powerpoint/2010/main" val="2006175528"/>
              </p:ext>
            </p:extLst>
          </p:nvPr>
        </p:nvGraphicFramePr>
        <p:xfrm>
          <a:off x="1780647" y="1105696"/>
          <a:ext cx="6265862" cy="2395537"/>
        </p:xfrm>
        <a:graphic>
          <a:graphicData uri="http://schemas.openxmlformats.org/drawingml/2006/table">
            <a:tbl>
              <a:tblPr/>
              <a:tblGrid>
                <a:gridCol w="6265862"/>
              </a:tblGrid>
              <a:tr h="2395537">
                <a:tc>
                  <a:txBody>
                    <a:bodyPr/>
                    <a:lstStyle/>
                    <a:p>
                      <a:pPr marL="0" indent="0">
                        <a:lnSpc>
                          <a:spcPct val="90000"/>
                        </a:lnSpc>
                        <a:buNone/>
                      </a:pPr>
                      <a:r>
                        <a:rPr lang="en-US" altLang="en-US" sz="2800" dirty="0" smtClean="0"/>
                        <a:t>The writer</a:t>
                      </a:r>
                      <a:r>
                        <a:rPr lang="en-US" altLang="en-US" sz="2800" baseline="0" dirty="0" smtClean="0"/>
                        <a:t> uses a </a:t>
                      </a:r>
                      <a:r>
                        <a:rPr lang="en-GB" altLang="en-US" sz="2800" baseline="0" dirty="0" smtClean="0"/>
                        <a:t>s</a:t>
                      </a:r>
                      <a:r>
                        <a:rPr lang="en-GB" altLang="en-US" sz="2800" dirty="0" smtClean="0"/>
                        <a:t>hort sentence</a:t>
                      </a:r>
                      <a:r>
                        <a:rPr lang="en-US" altLang="en-US" sz="2800" dirty="0" smtClean="0"/>
                        <a:t>.</a:t>
                      </a:r>
                      <a:r>
                        <a:rPr lang="en-US" altLang="en-US" sz="2800" baseline="0" dirty="0" smtClean="0"/>
                        <a:t> [</a:t>
                      </a:r>
                      <a:r>
                        <a:rPr lang="en-US" altLang="en-US" sz="2800" dirty="0" smtClean="0"/>
                        <a:t>1]</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800" b="0" i="0" u="none" strike="noStrike" cap="none" normalizeH="0" baseline="0" dirty="0" smtClean="0">
                        <a:ln>
                          <a:noFill/>
                        </a:ln>
                        <a:solidFill>
                          <a:schemeClr val="tx1"/>
                        </a:solidFill>
                        <a:effectLst/>
                        <a:latin typeface="Arial" charset="0"/>
                      </a:endParaRPr>
                    </a:p>
                  </a:txBody>
                  <a:tcPr marT="45707" marB="45707"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r>
            </a:tbl>
          </a:graphicData>
        </a:graphic>
      </p:graphicFrame>
      <p:sp>
        <p:nvSpPr>
          <p:cNvPr id="6153" name="Text Box 21"/>
          <p:cNvSpPr txBox="1">
            <a:spLocks noChangeArrowheads="1"/>
          </p:cNvSpPr>
          <p:nvPr/>
        </p:nvSpPr>
        <p:spPr bwMode="auto">
          <a:xfrm>
            <a:off x="6927850" y="1936752"/>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endParaRPr lang="en-US" altLang="en-US" sz="1800">
              <a:solidFill>
                <a:srgbClr val="000000"/>
              </a:solidFill>
            </a:endParaRPr>
          </a:p>
        </p:txBody>
      </p:sp>
      <p:graphicFrame>
        <p:nvGraphicFramePr>
          <p:cNvPr id="5" name="Group 4"/>
          <p:cNvGraphicFramePr>
            <a:graphicFrameLocks noGrp="1"/>
          </p:cNvGraphicFramePr>
          <p:nvPr>
            <p:ph sz="quarter" idx="2"/>
            <p:extLst>
              <p:ext uri="{D42A27DB-BD31-4B8C-83A1-F6EECF244321}">
                <p14:modId xmlns:p14="http://schemas.microsoft.com/office/powerpoint/2010/main" val="1735777053"/>
              </p:ext>
            </p:extLst>
          </p:nvPr>
        </p:nvGraphicFramePr>
        <p:xfrm>
          <a:off x="1784352" y="4044952"/>
          <a:ext cx="6265863" cy="2233612"/>
        </p:xfrm>
        <a:graphic>
          <a:graphicData uri="http://schemas.openxmlformats.org/drawingml/2006/table">
            <a:tbl>
              <a:tblPr/>
              <a:tblGrid>
                <a:gridCol w="6265863"/>
              </a:tblGrid>
              <a:tr h="2233612">
                <a:tc>
                  <a:txBody>
                    <a:bodyPr/>
                    <a:lstStyle/>
                    <a:p>
                      <a:pPr marL="0" indent="0">
                        <a:lnSpc>
                          <a:spcPct val="90000"/>
                        </a:lnSpc>
                        <a:buNone/>
                      </a:pPr>
                      <a:r>
                        <a:rPr lang="en-GB" altLang="en-US" sz="2800" dirty="0" smtClean="0"/>
                        <a:t>I</a:t>
                      </a:r>
                      <a:r>
                        <a:rPr lang="en-GB" altLang="en-US" sz="2800" baseline="0" dirty="0" smtClean="0"/>
                        <a:t> think the writer has written it like this to d</a:t>
                      </a:r>
                      <a:r>
                        <a:rPr lang="en-GB" altLang="en-US" sz="2800" dirty="0" smtClean="0"/>
                        <a:t>raw attention to it/gain the reader’s interest</a:t>
                      </a:r>
                      <a:r>
                        <a:rPr lang="en-US" altLang="en-US" sz="2800" dirty="0" smtClean="0"/>
                        <a:t>.        [1]</a:t>
                      </a:r>
                      <a:endParaRPr kumimoji="0" lang="en-GB" sz="2800" b="0" i="0" u="none" strike="noStrike" cap="none" normalizeH="0" baseline="0" dirty="0" smtClean="0">
                        <a:ln>
                          <a:noFill/>
                        </a:ln>
                        <a:solidFill>
                          <a:schemeClr val="tx1"/>
                        </a:solidFill>
                        <a:effectLst/>
                        <a:latin typeface="Arial" charset="0"/>
                      </a:endParaRPr>
                    </a:p>
                  </a:txBody>
                  <a:tcPr marT="45744" marB="45744"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BCFA3"/>
                    </a:solidFill>
                  </a:tcPr>
                </a:tc>
              </a:tr>
            </a:tbl>
          </a:graphicData>
        </a:graphic>
      </p:graphicFrame>
    </p:spTree>
    <p:extLst>
      <p:ext uri="{BB962C8B-B14F-4D97-AF65-F5344CB8AC3E}">
        <p14:creationId xmlns:p14="http://schemas.microsoft.com/office/powerpoint/2010/main" val="379264729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type="body" sz="half" idx="1"/>
          </p:nvPr>
        </p:nvSpPr>
        <p:spPr>
          <a:xfrm>
            <a:off x="468313" y="1464735"/>
            <a:ext cx="5384800" cy="4525963"/>
          </a:xfrm>
        </p:spPr>
        <p:txBody>
          <a:bodyPr/>
          <a:lstStyle/>
          <a:p>
            <a:pPr marL="0" indent="0" eaLnBrk="1" hangingPunct="1">
              <a:buNone/>
              <a:defRPr/>
            </a:pPr>
            <a:r>
              <a:rPr lang="en-GB" altLang="en-US" sz="2800" dirty="0"/>
              <a:t> (3)</a:t>
            </a:r>
          </a:p>
          <a:p>
            <a:pPr eaLnBrk="1" hangingPunct="1">
              <a:defRPr/>
            </a:pPr>
            <a:endParaRPr lang="en-GB" altLang="en-US" sz="2800" dirty="0"/>
          </a:p>
          <a:p>
            <a:pPr eaLnBrk="1" hangingPunct="1">
              <a:defRPr/>
            </a:pPr>
            <a:endParaRPr lang="en-GB" altLang="en-US" sz="2800" dirty="0"/>
          </a:p>
          <a:p>
            <a:pPr eaLnBrk="1" hangingPunct="1">
              <a:defRPr/>
            </a:pPr>
            <a:endParaRPr lang="en-GB" altLang="en-US" sz="2800" dirty="0"/>
          </a:p>
        </p:txBody>
      </p:sp>
      <p:graphicFrame>
        <p:nvGraphicFramePr>
          <p:cNvPr id="18436" name="Group 4"/>
          <p:cNvGraphicFramePr>
            <a:graphicFrameLocks noGrp="1"/>
          </p:cNvGraphicFramePr>
          <p:nvPr>
            <p:ph sz="quarter" idx="2"/>
            <p:extLst>
              <p:ext uri="{D42A27DB-BD31-4B8C-83A1-F6EECF244321}">
                <p14:modId xmlns:p14="http://schemas.microsoft.com/office/powerpoint/2010/main" val="3347792293"/>
              </p:ext>
            </p:extLst>
          </p:nvPr>
        </p:nvGraphicFramePr>
        <p:xfrm>
          <a:off x="1835152" y="1700213"/>
          <a:ext cx="6265863" cy="2233612"/>
        </p:xfrm>
        <a:graphic>
          <a:graphicData uri="http://schemas.openxmlformats.org/drawingml/2006/table">
            <a:tbl>
              <a:tblPr/>
              <a:tblGrid>
                <a:gridCol w="6265863"/>
              </a:tblGrid>
              <a:tr h="223361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rPr>
                        <a:t>He did not want to disturb/alarm them. [1]</a:t>
                      </a:r>
                    </a:p>
                  </a:txBody>
                  <a:tcPr marT="45744" marB="45744"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BCFA3"/>
                    </a:solidFill>
                  </a:tcPr>
                </a:tc>
              </a:tr>
            </a:tbl>
          </a:graphicData>
        </a:graphic>
      </p:graphicFrame>
      <p:graphicFrame>
        <p:nvGraphicFramePr>
          <p:cNvPr id="18442" name="Group 10"/>
          <p:cNvGraphicFramePr>
            <a:graphicFrameLocks noGrp="1"/>
          </p:cNvGraphicFramePr>
          <p:nvPr>
            <p:ph sz="quarter" idx="3"/>
            <p:extLst>
              <p:ext uri="{D42A27DB-BD31-4B8C-83A1-F6EECF244321}">
                <p14:modId xmlns:p14="http://schemas.microsoft.com/office/powerpoint/2010/main" val="1213468487"/>
              </p:ext>
            </p:extLst>
          </p:nvPr>
        </p:nvGraphicFramePr>
        <p:xfrm>
          <a:off x="1835152" y="4360865"/>
          <a:ext cx="6265863" cy="2187575"/>
        </p:xfrm>
        <a:graphic>
          <a:graphicData uri="http://schemas.openxmlformats.org/drawingml/2006/table">
            <a:tbl>
              <a:tblPr/>
              <a:tblGrid>
                <a:gridCol w="6265863"/>
              </a:tblGrid>
              <a:tr h="21875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rPr>
                        <a:t>Tranquillity/calm/contentment etc. [1]</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r>
            </a:tbl>
          </a:graphicData>
        </a:graphic>
      </p:graphicFrame>
      <p:sp>
        <p:nvSpPr>
          <p:cNvPr id="7183" name="Text Box 16"/>
          <p:cNvSpPr txBox="1">
            <a:spLocks noChangeArrowheads="1"/>
          </p:cNvSpPr>
          <p:nvPr/>
        </p:nvSpPr>
        <p:spPr bwMode="auto">
          <a:xfrm>
            <a:off x="6927850" y="1936752"/>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endParaRPr lang="en-US" altLang="en-US" sz="1800">
              <a:solidFill>
                <a:srgbClr val="000000"/>
              </a:solidFill>
            </a:endParaRPr>
          </a:p>
        </p:txBody>
      </p:sp>
      <p:sp>
        <p:nvSpPr>
          <p:cNvPr id="7184" name="Text Box 19"/>
          <p:cNvSpPr txBox="1">
            <a:spLocks noChangeArrowheads="1"/>
          </p:cNvSpPr>
          <p:nvPr/>
        </p:nvSpPr>
        <p:spPr bwMode="auto">
          <a:xfrm>
            <a:off x="620713" y="4314827"/>
            <a:ext cx="863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50000"/>
              </a:spcBef>
              <a:spcAft>
                <a:spcPct val="0"/>
              </a:spcAft>
              <a:buFontTx/>
              <a:buNone/>
            </a:pPr>
            <a:r>
              <a:rPr lang="en-GB" altLang="en-US" sz="2800" dirty="0">
                <a:solidFill>
                  <a:srgbClr val="000000"/>
                </a:solidFill>
              </a:rPr>
              <a:t>(4)</a:t>
            </a:r>
          </a:p>
        </p:txBody>
      </p:sp>
    </p:spTree>
    <p:extLst>
      <p:ext uri="{BB962C8B-B14F-4D97-AF65-F5344CB8AC3E}">
        <p14:creationId xmlns:p14="http://schemas.microsoft.com/office/powerpoint/2010/main" val="407112795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68313" y="0"/>
            <a:ext cx="8229600" cy="1143000"/>
          </a:xfrm>
        </p:spPr>
        <p:txBody>
          <a:bodyPr/>
          <a:lstStyle/>
          <a:p>
            <a:pPr eaLnBrk="1" hangingPunct="1"/>
            <a:endParaRPr lang="en-US" altLang="en-US" smtClean="0"/>
          </a:p>
        </p:txBody>
      </p:sp>
      <p:graphicFrame>
        <p:nvGraphicFramePr>
          <p:cNvPr id="19475" name="Group 19"/>
          <p:cNvGraphicFramePr>
            <a:graphicFrameLocks noGrp="1"/>
          </p:cNvGraphicFramePr>
          <p:nvPr>
            <p:ph sz="quarter" idx="3"/>
            <p:extLst>
              <p:ext uri="{D42A27DB-BD31-4B8C-83A1-F6EECF244321}">
                <p14:modId xmlns:p14="http://schemas.microsoft.com/office/powerpoint/2010/main" val="2885547458"/>
              </p:ext>
            </p:extLst>
          </p:nvPr>
        </p:nvGraphicFramePr>
        <p:xfrm>
          <a:off x="1835152" y="1473996"/>
          <a:ext cx="6265863" cy="2566987"/>
        </p:xfrm>
        <a:graphic>
          <a:graphicData uri="http://schemas.openxmlformats.org/drawingml/2006/table">
            <a:tbl>
              <a:tblPr/>
              <a:tblGrid>
                <a:gridCol w="6265863"/>
              </a:tblGrid>
              <a:tr h="256698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rPr>
                        <a:t>Simile: “like suits they had inherited from larger ancestors” [1]</a:t>
                      </a:r>
                    </a:p>
                  </a:txBody>
                  <a:tcPr marT="45730" marB="4573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r>
            </a:tbl>
          </a:graphicData>
        </a:graphic>
      </p:graphicFrame>
      <p:sp>
        <p:nvSpPr>
          <p:cNvPr id="8208" name="Text Box 16"/>
          <p:cNvSpPr txBox="1">
            <a:spLocks noChangeArrowheads="1"/>
          </p:cNvSpPr>
          <p:nvPr/>
        </p:nvSpPr>
        <p:spPr bwMode="auto">
          <a:xfrm>
            <a:off x="6927850" y="1936752"/>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endParaRPr lang="en-US" altLang="en-US" sz="1800">
              <a:solidFill>
                <a:srgbClr val="000000"/>
              </a:solidFill>
            </a:endParaRPr>
          </a:p>
        </p:txBody>
      </p:sp>
      <p:sp>
        <p:nvSpPr>
          <p:cNvPr id="8209" name="Rectangle 17"/>
          <p:cNvSpPr>
            <a:spLocks noChangeArrowheads="1"/>
          </p:cNvSpPr>
          <p:nvPr/>
        </p:nvSpPr>
        <p:spPr bwMode="auto">
          <a:xfrm>
            <a:off x="269875" y="1077913"/>
            <a:ext cx="247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r>
              <a:rPr lang="en-GB" altLang="en-US" sz="1800">
                <a:solidFill>
                  <a:srgbClr val="000000"/>
                </a:solidFill>
              </a:rPr>
              <a:t>.</a:t>
            </a:r>
          </a:p>
        </p:txBody>
      </p:sp>
      <p:sp>
        <p:nvSpPr>
          <p:cNvPr id="8210" name="Text Box 18"/>
          <p:cNvSpPr txBox="1">
            <a:spLocks noChangeArrowheads="1"/>
          </p:cNvSpPr>
          <p:nvPr/>
        </p:nvSpPr>
        <p:spPr bwMode="auto">
          <a:xfrm>
            <a:off x="662665" y="1444625"/>
            <a:ext cx="863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50000"/>
              </a:spcBef>
              <a:spcAft>
                <a:spcPct val="0"/>
              </a:spcAft>
              <a:buFontTx/>
              <a:buNone/>
            </a:pPr>
            <a:r>
              <a:rPr lang="en-GB" altLang="en-US" sz="2800" dirty="0" smtClean="0">
                <a:solidFill>
                  <a:srgbClr val="000000"/>
                </a:solidFill>
              </a:rPr>
              <a:t>(5a)</a:t>
            </a:r>
            <a:endParaRPr lang="en-GB" altLang="en-US" sz="2800" dirty="0">
              <a:solidFill>
                <a:srgbClr val="000000"/>
              </a:solidFill>
            </a:endParaRPr>
          </a:p>
        </p:txBody>
      </p:sp>
      <p:sp>
        <p:nvSpPr>
          <p:cNvPr id="11" name="Rectangle 3"/>
          <p:cNvSpPr>
            <a:spLocks noGrp="1" noChangeArrowheads="1"/>
          </p:cNvSpPr>
          <p:nvPr>
            <p:ph type="body" sz="half" idx="1"/>
          </p:nvPr>
        </p:nvSpPr>
        <p:spPr>
          <a:xfrm>
            <a:off x="468313" y="4362137"/>
            <a:ext cx="4038600" cy="4519001"/>
          </a:xfrm>
        </p:spPr>
        <p:txBody>
          <a:bodyPr/>
          <a:lstStyle/>
          <a:p>
            <a:pPr marL="0" indent="0" eaLnBrk="1" hangingPunct="1">
              <a:buNone/>
              <a:defRPr/>
            </a:pPr>
            <a:r>
              <a:rPr lang="en-GB" altLang="en-US" sz="2800" dirty="0" smtClean="0"/>
              <a:t>(5b)</a:t>
            </a:r>
            <a:endParaRPr lang="en-GB" altLang="en-US" sz="2800" dirty="0"/>
          </a:p>
          <a:p>
            <a:pPr eaLnBrk="1" hangingPunct="1">
              <a:defRPr/>
            </a:pPr>
            <a:endParaRPr lang="en-GB" altLang="en-US" sz="2800" dirty="0"/>
          </a:p>
          <a:p>
            <a:pPr eaLnBrk="1" hangingPunct="1">
              <a:defRPr/>
            </a:pPr>
            <a:endParaRPr lang="en-GB" altLang="en-US" sz="2800" dirty="0"/>
          </a:p>
          <a:p>
            <a:pPr eaLnBrk="1" hangingPunct="1">
              <a:defRPr/>
            </a:pPr>
            <a:endParaRPr lang="en-GB" altLang="en-US" sz="2800" dirty="0"/>
          </a:p>
        </p:txBody>
      </p:sp>
      <p:graphicFrame>
        <p:nvGraphicFramePr>
          <p:cNvPr id="12" name="Group 18"/>
          <p:cNvGraphicFramePr>
            <a:graphicFrameLocks noGrp="1"/>
          </p:cNvGraphicFramePr>
          <p:nvPr>
            <p:ph sz="quarter" idx="2"/>
            <p:extLst>
              <p:ext uri="{D42A27DB-BD31-4B8C-83A1-F6EECF244321}">
                <p14:modId xmlns:p14="http://schemas.microsoft.com/office/powerpoint/2010/main" val="662577441"/>
              </p:ext>
            </p:extLst>
          </p:nvPr>
        </p:nvGraphicFramePr>
        <p:xfrm>
          <a:off x="1846265" y="4242838"/>
          <a:ext cx="6265863" cy="2306259"/>
        </p:xfrm>
        <a:graphic>
          <a:graphicData uri="http://schemas.openxmlformats.org/drawingml/2006/table">
            <a:tbl>
              <a:tblPr/>
              <a:tblGrid>
                <a:gridCol w="6265863"/>
              </a:tblGrid>
              <a:tr h="230625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rPr>
                        <a:t>It suggests that the elephants seemed to have excess skin and this made them look peculiar/funny. [2]</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800" b="0" i="0" u="none" strike="noStrike" cap="none" normalizeH="0" baseline="0" dirty="0" smtClean="0">
                        <a:ln>
                          <a:noFill/>
                        </a:ln>
                        <a:solidFill>
                          <a:schemeClr val="tx1"/>
                        </a:solidFill>
                        <a:effectLst/>
                        <a:latin typeface="Arial" charset="0"/>
                      </a:endParaRPr>
                    </a:p>
                  </a:txBody>
                  <a:tcPr marT="45650" marB="4565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BCFA3"/>
                    </a:solidFill>
                  </a:tcPr>
                </a:tc>
              </a:tr>
            </a:tbl>
          </a:graphicData>
        </a:graphic>
      </p:graphicFrame>
    </p:spTree>
    <p:extLst>
      <p:ext uri="{BB962C8B-B14F-4D97-AF65-F5344CB8AC3E}">
        <p14:creationId xmlns:p14="http://schemas.microsoft.com/office/powerpoint/2010/main" val="293064428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68313" y="0"/>
            <a:ext cx="8229600" cy="1143000"/>
          </a:xfrm>
        </p:spPr>
        <p:txBody>
          <a:bodyPr/>
          <a:lstStyle/>
          <a:p>
            <a:pPr eaLnBrk="1" hangingPunct="1"/>
            <a:endParaRPr lang="en-US" altLang="en-US" smtClean="0"/>
          </a:p>
        </p:txBody>
      </p:sp>
      <p:graphicFrame>
        <p:nvGraphicFramePr>
          <p:cNvPr id="17433" name="Group 25"/>
          <p:cNvGraphicFramePr>
            <a:graphicFrameLocks noGrp="1"/>
          </p:cNvGraphicFramePr>
          <p:nvPr>
            <p:ph sz="quarter" idx="3"/>
            <p:extLst>
              <p:ext uri="{D42A27DB-BD31-4B8C-83A1-F6EECF244321}">
                <p14:modId xmlns:p14="http://schemas.microsoft.com/office/powerpoint/2010/main" val="1139945061"/>
              </p:ext>
            </p:extLst>
          </p:nvPr>
        </p:nvGraphicFramePr>
        <p:xfrm>
          <a:off x="2074995" y="1501905"/>
          <a:ext cx="6265863" cy="2736850"/>
        </p:xfrm>
        <a:graphic>
          <a:graphicData uri="http://schemas.openxmlformats.org/drawingml/2006/table">
            <a:tbl>
              <a:tblPr/>
              <a:tblGrid>
                <a:gridCol w="6265863"/>
              </a:tblGrid>
              <a:tr h="27368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rPr>
                        <a:t>Both vegetarians/did not hunt for their food. [1]</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800" b="0" i="0" u="none" strike="noStrike" cap="none" normalizeH="0" baseline="0" dirty="0" smtClean="0">
                        <a:ln>
                          <a:noFill/>
                        </a:ln>
                        <a:solidFill>
                          <a:schemeClr val="tx1"/>
                        </a:solidFill>
                        <a:effectLst/>
                        <a:latin typeface="Arial" charset="0"/>
                      </a:endParaRPr>
                    </a:p>
                  </a:txBody>
                  <a:tcPr marT="45705" marB="45705"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r>
            </a:tbl>
          </a:graphicData>
        </a:graphic>
      </p:graphicFrame>
      <p:sp>
        <p:nvSpPr>
          <p:cNvPr id="9232" name="Text Box 16"/>
          <p:cNvSpPr txBox="1">
            <a:spLocks noChangeArrowheads="1"/>
          </p:cNvSpPr>
          <p:nvPr/>
        </p:nvSpPr>
        <p:spPr bwMode="auto">
          <a:xfrm>
            <a:off x="6927850" y="1936752"/>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endParaRPr lang="en-US" altLang="en-US" sz="1800">
              <a:solidFill>
                <a:srgbClr val="000000"/>
              </a:solidFill>
            </a:endParaRPr>
          </a:p>
        </p:txBody>
      </p:sp>
      <p:sp>
        <p:nvSpPr>
          <p:cNvPr id="9233" name="Text Box 19"/>
          <p:cNvSpPr txBox="1">
            <a:spLocks noChangeArrowheads="1"/>
          </p:cNvSpPr>
          <p:nvPr/>
        </p:nvSpPr>
        <p:spPr bwMode="auto">
          <a:xfrm>
            <a:off x="697043" y="1573344"/>
            <a:ext cx="10795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50000"/>
              </a:spcBef>
              <a:spcAft>
                <a:spcPct val="0"/>
              </a:spcAft>
              <a:buFontTx/>
              <a:buNone/>
            </a:pPr>
            <a:r>
              <a:rPr lang="en-GB" altLang="en-US" sz="2800" dirty="0" smtClean="0">
                <a:solidFill>
                  <a:srgbClr val="000000"/>
                </a:solidFill>
              </a:rPr>
              <a:t>(6)</a:t>
            </a:r>
            <a:endParaRPr lang="en-GB" altLang="en-US" sz="2800" dirty="0">
              <a:solidFill>
                <a:srgbClr val="000000"/>
              </a:solidFill>
            </a:endParaRPr>
          </a:p>
        </p:txBody>
      </p:sp>
      <p:sp>
        <p:nvSpPr>
          <p:cNvPr id="10" name="Rectangle 3"/>
          <p:cNvSpPr>
            <a:spLocks noGrp="1" noChangeArrowheads="1"/>
          </p:cNvSpPr>
          <p:nvPr>
            <p:ph type="body" sz="half" idx="1"/>
          </p:nvPr>
        </p:nvSpPr>
        <p:spPr>
          <a:xfrm>
            <a:off x="697043" y="4478313"/>
            <a:ext cx="4038600" cy="4525963"/>
          </a:xfrm>
        </p:spPr>
        <p:txBody>
          <a:bodyPr/>
          <a:lstStyle/>
          <a:p>
            <a:pPr marL="0" indent="0" eaLnBrk="1" hangingPunct="1">
              <a:buNone/>
              <a:defRPr/>
            </a:pPr>
            <a:r>
              <a:rPr lang="en-GB" altLang="en-US" sz="2800" dirty="0" smtClean="0"/>
              <a:t>(7)</a:t>
            </a:r>
            <a:endParaRPr lang="en-GB" altLang="en-US" sz="2800" dirty="0"/>
          </a:p>
          <a:p>
            <a:pPr eaLnBrk="1" hangingPunct="1">
              <a:defRPr/>
            </a:pPr>
            <a:endParaRPr lang="en-GB" altLang="en-US" sz="2800" dirty="0"/>
          </a:p>
          <a:p>
            <a:pPr eaLnBrk="1" hangingPunct="1">
              <a:defRPr/>
            </a:pPr>
            <a:endParaRPr lang="en-GB" altLang="en-US" sz="2800" dirty="0"/>
          </a:p>
          <a:p>
            <a:pPr eaLnBrk="1" hangingPunct="1">
              <a:defRPr/>
            </a:pPr>
            <a:endParaRPr lang="en-GB" altLang="en-US" sz="2800" dirty="0"/>
          </a:p>
        </p:txBody>
      </p:sp>
      <p:graphicFrame>
        <p:nvGraphicFramePr>
          <p:cNvPr id="11" name="Group 18"/>
          <p:cNvGraphicFramePr>
            <a:graphicFrameLocks noGrp="1"/>
          </p:cNvGraphicFramePr>
          <p:nvPr>
            <p:ph sz="quarter" idx="2"/>
            <p:extLst>
              <p:ext uri="{D42A27DB-BD31-4B8C-83A1-F6EECF244321}">
                <p14:modId xmlns:p14="http://schemas.microsoft.com/office/powerpoint/2010/main" val="271170957"/>
              </p:ext>
            </p:extLst>
          </p:nvPr>
        </p:nvGraphicFramePr>
        <p:xfrm>
          <a:off x="2074995" y="4362424"/>
          <a:ext cx="6265863" cy="2309812"/>
        </p:xfrm>
        <a:graphic>
          <a:graphicData uri="http://schemas.openxmlformats.org/drawingml/2006/table">
            <a:tbl>
              <a:tblPr/>
              <a:tblGrid>
                <a:gridCol w="6265863"/>
              </a:tblGrid>
              <a:tr h="230981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rPr>
                        <a:t>Mankind. [1]</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800" b="0" i="0" u="none" strike="noStrike" cap="none" normalizeH="0" baseline="0" dirty="0" smtClean="0">
                        <a:ln>
                          <a:noFill/>
                        </a:ln>
                        <a:solidFill>
                          <a:schemeClr val="tx1"/>
                        </a:solidFill>
                        <a:effectLst/>
                        <a:latin typeface="Arial" charset="0"/>
                      </a:endParaRPr>
                    </a:p>
                  </a:txBody>
                  <a:tcPr marT="45650" marB="4565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BCFA3"/>
                    </a:solidFill>
                  </a:tcPr>
                </a:tc>
              </a:tr>
            </a:tbl>
          </a:graphicData>
        </a:graphic>
      </p:graphicFrame>
    </p:spTree>
    <p:extLst>
      <p:ext uri="{BB962C8B-B14F-4D97-AF65-F5344CB8AC3E}">
        <p14:creationId xmlns:p14="http://schemas.microsoft.com/office/powerpoint/2010/main" val="335945707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68313" y="0"/>
            <a:ext cx="8229600" cy="1143000"/>
          </a:xfrm>
        </p:spPr>
        <p:txBody>
          <a:bodyPr/>
          <a:lstStyle/>
          <a:p>
            <a:pPr eaLnBrk="1" hangingPunct="1"/>
            <a:endParaRPr lang="en-US" altLang="en-US" smtClean="0"/>
          </a:p>
        </p:txBody>
      </p:sp>
      <p:graphicFrame>
        <p:nvGraphicFramePr>
          <p:cNvPr id="17433" name="Group 25"/>
          <p:cNvGraphicFramePr>
            <a:graphicFrameLocks noGrp="1"/>
          </p:cNvGraphicFramePr>
          <p:nvPr>
            <p:ph sz="quarter" idx="3"/>
            <p:extLst>
              <p:ext uri="{D42A27DB-BD31-4B8C-83A1-F6EECF244321}">
                <p14:modId xmlns:p14="http://schemas.microsoft.com/office/powerpoint/2010/main" val="3063143974"/>
              </p:ext>
            </p:extLst>
          </p:nvPr>
        </p:nvGraphicFramePr>
        <p:xfrm>
          <a:off x="2030024" y="1219931"/>
          <a:ext cx="6265863" cy="2152856"/>
        </p:xfrm>
        <a:graphic>
          <a:graphicData uri="http://schemas.openxmlformats.org/drawingml/2006/table">
            <a:tbl>
              <a:tblPr/>
              <a:tblGrid>
                <a:gridCol w="6265863"/>
              </a:tblGrid>
              <a:tr h="215285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rPr>
                        <a:t>The writer is disgusted with them. [1]</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800" b="0" i="0" u="none" strike="noStrike" cap="none" normalizeH="0" baseline="0" dirty="0" smtClean="0">
                        <a:ln>
                          <a:noFill/>
                        </a:ln>
                        <a:solidFill>
                          <a:schemeClr val="tx1"/>
                        </a:solidFill>
                        <a:effectLst/>
                        <a:latin typeface="Arial" charset="0"/>
                      </a:endParaRPr>
                    </a:p>
                  </a:txBody>
                  <a:tcPr marT="45705" marB="45705"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99"/>
                    </a:solidFill>
                  </a:tcPr>
                </a:tc>
              </a:tr>
            </a:tbl>
          </a:graphicData>
        </a:graphic>
      </p:graphicFrame>
      <p:sp>
        <p:nvSpPr>
          <p:cNvPr id="9232" name="Text Box 16"/>
          <p:cNvSpPr txBox="1">
            <a:spLocks noChangeArrowheads="1"/>
          </p:cNvSpPr>
          <p:nvPr/>
        </p:nvSpPr>
        <p:spPr bwMode="auto">
          <a:xfrm>
            <a:off x="6927850" y="1936752"/>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endParaRPr lang="en-US" altLang="en-US" sz="1800">
              <a:solidFill>
                <a:srgbClr val="000000"/>
              </a:solidFill>
            </a:endParaRPr>
          </a:p>
        </p:txBody>
      </p:sp>
      <p:sp>
        <p:nvSpPr>
          <p:cNvPr id="9233" name="Text Box 19"/>
          <p:cNvSpPr txBox="1">
            <a:spLocks noChangeArrowheads="1"/>
          </p:cNvSpPr>
          <p:nvPr/>
        </p:nvSpPr>
        <p:spPr bwMode="auto">
          <a:xfrm>
            <a:off x="652072" y="1143000"/>
            <a:ext cx="10795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50000"/>
              </a:spcBef>
              <a:spcAft>
                <a:spcPct val="0"/>
              </a:spcAft>
              <a:buFontTx/>
              <a:buNone/>
            </a:pPr>
            <a:r>
              <a:rPr lang="en-GB" altLang="en-US" sz="2800" dirty="0" smtClean="0">
                <a:solidFill>
                  <a:srgbClr val="000000"/>
                </a:solidFill>
              </a:rPr>
              <a:t>(8)</a:t>
            </a:r>
            <a:endParaRPr lang="en-GB" altLang="en-US" sz="2800" dirty="0">
              <a:solidFill>
                <a:srgbClr val="000000"/>
              </a:solidFill>
            </a:endParaRPr>
          </a:p>
        </p:txBody>
      </p:sp>
      <p:graphicFrame>
        <p:nvGraphicFramePr>
          <p:cNvPr id="10" name="Group 25"/>
          <p:cNvGraphicFramePr>
            <a:graphicFrameLocks noGrp="1"/>
          </p:cNvGraphicFramePr>
          <p:nvPr>
            <p:ph sz="quarter" idx="3"/>
            <p:extLst>
              <p:ext uri="{D42A27DB-BD31-4B8C-83A1-F6EECF244321}">
                <p14:modId xmlns:p14="http://schemas.microsoft.com/office/powerpoint/2010/main" val="412598250"/>
              </p:ext>
            </p:extLst>
          </p:nvPr>
        </p:nvGraphicFramePr>
        <p:xfrm>
          <a:off x="2030024" y="3885342"/>
          <a:ext cx="6265863" cy="2736850"/>
        </p:xfrm>
        <a:graphic>
          <a:graphicData uri="http://schemas.openxmlformats.org/drawingml/2006/table">
            <a:tbl>
              <a:tblPr/>
              <a:tblGrid>
                <a:gridCol w="6265863"/>
              </a:tblGrid>
              <a:tr h="27368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rPr>
                        <a:t>“foul” OR “horrors” [1]</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800" b="0" i="0" u="none" strike="noStrike" cap="none" normalizeH="0" baseline="0" dirty="0" smtClean="0">
                        <a:ln>
                          <a:noFill/>
                        </a:ln>
                        <a:solidFill>
                          <a:schemeClr val="tx1"/>
                        </a:solidFill>
                        <a:effectLst/>
                        <a:latin typeface="Arial" charset="0"/>
                      </a:endParaRPr>
                    </a:p>
                  </a:txBody>
                  <a:tcPr marT="45705" marB="45705"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r>
            </a:tbl>
          </a:graphicData>
        </a:graphic>
      </p:graphicFrame>
      <p:sp>
        <p:nvSpPr>
          <p:cNvPr id="11" name="Text Box 19"/>
          <p:cNvSpPr txBox="1">
            <a:spLocks noChangeArrowheads="1"/>
          </p:cNvSpPr>
          <p:nvPr/>
        </p:nvSpPr>
        <p:spPr bwMode="auto">
          <a:xfrm>
            <a:off x="652072" y="3956781"/>
            <a:ext cx="10795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50000"/>
              </a:spcBef>
              <a:spcAft>
                <a:spcPct val="0"/>
              </a:spcAft>
              <a:buFontTx/>
              <a:buNone/>
            </a:pPr>
            <a:r>
              <a:rPr lang="en-GB" altLang="en-US" sz="2800" dirty="0" smtClean="0">
                <a:solidFill>
                  <a:srgbClr val="000000"/>
                </a:solidFill>
              </a:rPr>
              <a:t>(9)</a:t>
            </a:r>
            <a:endParaRPr lang="en-GB" altLang="en-US" sz="2800" dirty="0">
              <a:solidFill>
                <a:srgbClr val="000000"/>
              </a:solidFill>
            </a:endParaRPr>
          </a:p>
        </p:txBody>
      </p:sp>
    </p:spTree>
    <p:extLst>
      <p:ext uri="{BB962C8B-B14F-4D97-AF65-F5344CB8AC3E}">
        <p14:creationId xmlns:p14="http://schemas.microsoft.com/office/powerpoint/2010/main" val="368749783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68313" y="0"/>
            <a:ext cx="8229600" cy="1143000"/>
          </a:xfrm>
        </p:spPr>
        <p:txBody>
          <a:bodyPr/>
          <a:lstStyle/>
          <a:p>
            <a:pPr eaLnBrk="1" hangingPunct="1"/>
            <a:endParaRPr lang="en-US" altLang="en-US" smtClean="0"/>
          </a:p>
        </p:txBody>
      </p:sp>
      <p:sp>
        <p:nvSpPr>
          <p:cNvPr id="6147" name="Rectangle 3"/>
          <p:cNvSpPr>
            <a:spLocks noGrp="1" noChangeArrowheads="1"/>
          </p:cNvSpPr>
          <p:nvPr>
            <p:ph type="body" sz="half" idx="1"/>
          </p:nvPr>
        </p:nvSpPr>
        <p:spPr/>
        <p:txBody>
          <a:bodyPr/>
          <a:lstStyle/>
          <a:p>
            <a:pPr marL="0" indent="0" eaLnBrk="1" hangingPunct="1">
              <a:buNone/>
              <a:defRPr/>
            </a:pPr>
            <a:r>
              <a:rPr lang="en-GB" altLang="en-US" sz="2800" dirty="0" smtClean="0"/>
              <a:t>(10)</a:t>
            </a:r>
            <a:endParaRPr lang="en-GB" altLang="en-US" sz="2800" dirty="0"/>
          </a:p>
          <a:p>
            <a:pPr eaLnBrk="1" hangingPunct="1">
              <a:defRPr/>
            </a:pPr>
            <a:endParaRPr lang="en-GB" altLang="en-US" sz="2800" dirty="0"/>
          </a:p>
          <a:p>
            <a:pPr eaLnBrk="1" hangingPunct="1">
              <a:defRPr/>
            </a:pPr>
            <a:endParaRPr lang="en-GB" altLang="en-US" sz="2800" dirty="0"/>
          </a:p>
          <a:p>
            <a:pPr eaLnBrk="1" hangingPunct="1">
              <a:defRPr/>
            </a:pPr>
            <a:endParaRPr lang="en-GB" altLang="en-US" sz="2800" dirty="0"/>
          </a:p>
        </p:txBody>
      </p:sp>
      <p:graphicFrame>
        <p:nvGraphicFramePr>
          <p:cNvPr id="17426" name="Group 18"/>
          <p:cNvGraphicFramePr>
            <a:graphicFrameLocks noGrp="1"/>
          </p:cNvGraphicFramePr>
          <p:nvPr>
            <p:ph sz="quarter" idx="2"/>
            <p:extLst>
              <p:ext uri="{D42A27DB-BD31-4B8C-83A1-F6EECF244321}">
                <p14:modId xmlns:p14="http://schemas.microsoft.com/office/powerpoint/2010/main" val="1490976733"/>
              </p:ext>
            </p:extLst>
          </p:nvPr>
        </p:nvGraphicFramePr>
        <p:xfrm>
          <a:off x="1835152" y="1628777"/>
          <a:ext cx="6265863" cy="2480984"/>
        </p:xfrm>
        <a:graphic>
          <a:graphicData uri="http://schemas.openxmlformats.org/drawingml/2006/table">
            <a:tbl>
              <a:tblPr/>
              <a:tblGrid>
                <a:gridCol w="6265863"/>
              </a:tblGrid>
              <a:tr h="16557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rPr>
                        <a:t>tusker - </a:t>
                      </a:r>
                      <a:r>
                        <a:rPr lang="en-GB" altLang="en-US" sz="2800" dirty="0" smtClean="0"/>
                        <a:t>An elephant that has tusks</a:t>
                      </a:r>
                      <a:endParaRPr kumimoji="0" lang="en-GB" sz="28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rPr>
                        <a:t>astern - </a:t>
                      </a:r>
                      <a:r>
                        <a:rPr lang="en-GB" altLang="en-US" sz="2800" dirty="0" smtClean="0"/>
                        <a:t>Behind/at the rear</a:t>
                      </a:r>
                      <a:endParaRPr kumimoji="0" lang="en-GB" sz="28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GB" sz="2800" b="0" i="0" u="none" strike="noStrike" cap="none" normalizeH="0" baseline="0" dirty="0" smtClean="0">
                          <a:ln>
                            <a:noFill/>
                          </a:ln>
                          <a:solidFill>
                            <a:schemeClr val="tx1"/>
                          </a:solidFill>
                          <a:effectLst/>
                          <a:latin typeface="Arial" charset="0"/>
                        </a:rPr>
                        <a:t>serenity - </a:t>
                      </a:r>
                      <a:r>
                        <a:rPr lang="en-GB" altLang="en-US" sz="2800" dirty="0" smtClean="0"/>
                        <a:t>peacefulness/calmness</a:t>
                      </a:r>
                      <a:endParaRPr kumimoji="0" lang="en-GB" sz="28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rPr>
                        <a:t>ancestors - </a:t>
                      </a:r>
                      <a:r>
                        <a:rPr lang="en-GB" altLang="en-US" sz="2800" dirty="0" smtClean="0"/>
                        <a:t>forefathers/ the people you are descended from                  [4]</a:t>
                      </a:r>
                      <a:endParaRPr kumimoji="0" lang="en-GB" sz="2800" b="0" i="0" u="none" strike="noStrike" cap="none" normalizeH="0" baseline="0" dirty="0" smtClean="0">
                        <a:ln>
                          <a:noFill/>
                        </a:ln>
                        <a:solidFill>
                          <a:schemeClr val="tx1"/>
                        </a:solidFill>
                        <a:effectLst/>
                        <a:latin typeface="Arial" charset="0"/>
                      </a:endParaRPr>
                    </a:p>
                  </a:txBody>
                  <a:tcPr marT="45676" marB="45676"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BCFA3"/>
                    </a:solidFill>
                  </a:tcPr>
                </a:tc>
              </a:tr>
            </a:tbl>
          </a:graphicData>
        </a:graphic>
      </p:graphicFrame>
      <p:sp>
        <p:nvSpPr>
          <p:cNvPr id="10250" name="Text Box 16"/>
          <p:cNvSpPr txBox="1">
            <a:spLocks noChangeArrowheads="1"/>
          </p:cNvSpPr>
          <p:nvPr/>
        </p:nvSpPr>
        <p:spPr bwMode="auto">
          <a:xfrm>
            <a:off x="6927850" y="1936752"/>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endParaRPr lang="en-US" altLang="en-US" sz="1800">
              <a:solidFill>
                <a:srgbClr val="000000"/>
              </a:solidFill>
            </a:endParaRPr>
          </a:p>
        </p:txBody>
      </p:sp>
      <p:sp>
        <p:nvSpPr>
          <p:cNvPr id="6" name="Rectangle 3"/>
          <p:cNvSpPr txBox="1">
            <a:spLocks noChangeArrowheads="1"/>
          </p:cNvSpPr>
          <p:nvPr/>
        </p:nvSpPr>
        <p:spPr bwMode="auto">
          <a:xfrm>
            <a:off x="468313" y="4320385"/>
            <a:ext cx="4038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eaLnBrk="1" hangingPunct="1">
              <a:buFontTx/>
              <a:buNone/>
              <a:defRPr/>
            </a:pPr>
            <a:r>
              <a:rPr lang="en-GB" altLang="en-US" sz="2800" kern="0" dirty="0" smtClean="0"/>
              <a:t>(11)</a:t>
            </a:r>
          </a:p>
          <a:p>
            <a:pPr eaLnBrk="1" hangingPunct="1">
              <a:defRPr/>
            </a:pPr>
            <a:endParaRPr lang="en-GB" altLang="en-US" sz="2800" kern="0" dirty="0" smtClean="0"/>
          </a:p>
          <a:p>
            <a:pPr eaLnBrk="1" hangingPunct="1">
              <a:defRPr/>
            </a:pPr>
            <a:endParaRPr lang="en-GB" altLang="en-US" sz="2800" kern="0" dirty="0" smtClean="0"/>
          </a:p>
          <a:p>
            <a:pPr eaLnBrk="1" hangingPunct="1">
              <a:defRPr/>
            </a:pPr>
            <a:endParaRPr lang="en-GB" altLang="en-US" sz="2800" kern="0" dirty="0"/>
          </a:p>
        </p:txBody>
      </p:sp>
      <p:graphicFrame>
        <p:nvGraphicFramePr>
          <p:cNvPr id="7" name="Group 18"/>
          <p:cNvGraphicFramePr>
            <a:graphicFrameLocks noGrp="1"/>
          </p:cNvGraphicFramePr>
          <p:nvPr>
            <p:ph sz="quarter" idx="2"/>
            <p:extLst>
              <p:ext uri="{D42A27DB-BD31-4B8C-83A1-F6EECF244321}">
                <p14:modId xmlns:p14="http://schemas.microsoft.com/office/powerpoint/2010/main" val="3150093714"/>
              </p:ext>
            </p:extLst>
          </p:nvPr>
        </p:nvGraphicFramePr>
        <p:xfrm>
          <a:off x="1801295" y="4449756"/>
          <a:ext cx="6265863" cy="1655763"/>
        </p:xfrm>
        <a:graphic>
          <a:graphicData uri="http://schemas.openxmlformats.org/drawingml/2006/table">
            <a:tbl>
              <a:tblPr/>
              <a:tblGrid>
                <a:gridCol w="6265863"/>
              </a:tblGrid>
              <a:tr h="16557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rPr>
                        <a:t>One mark for each word used in a sentence. </a:t>
                      </a:r>
                    </a:p>
                  </a:txBody>
                  <a:tcPr marT="45676" marB="45676"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BCFA3"/>
                    </a:solidFill>
                  </a:tcPr>
                </a:tc>
              </a:tr>
            </a:tbl>
          </a:graphicData>
        </a:graphic>
      </p:graphicFrame>
    </p:spTree>
    <p:extLst>
      <p:ext uri="{BB962C8B-B14F-4D97-AF65-F5344CB8AC3E}">
        <p14:creationId xmlns:p14="http://schemas.microsoft.com/office/powerpoint/2010/main" val="31429569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539750" y="260350"/>
            <a:ext cx="8229600" cy="1143000"/>
          </a:xfrm>
          <a:solidFill>
            <a:schemeClr val="bg1"/>
          </a:solidFill>
          <a:ln>
            <a:solidFill>
              <a:schemeClr val="bg1"/>
            </a:solidFill>
            <a:miter lim="800000"/>
            <a:headEnd/>
            <a:tailEnd/>
          </a:ln>
        </p:spPr>
        <p:txBody>
          <a:bodyPr/>
          <a:lstStyle/>
          <a:p>
            <a:pPr eaLnBrk="1" hangingPunct="1"/>
            <a:r>
              <a:rPr lang="en-GB" altLang="en-US" dirty="0" smtClean="0">
                <a:solidFill>
                  <a:schemeClr val="tx1"/>
                </a:solidFill>
              </a:rPr>
              <a:t>The Wonderful Story of Henry Sugar</a:t>
            </a:r>
          </a:p>
        </p:txBody>
      </p:sp>
      <p:sp>
        <p:nvSpPr>
          <p:cNvPr id="5123" name="Text Box 21"/>
          <p:cNvSpPr txBox="1">
            <a:spLocks noChangeArrowheads="1"/>
          </p:cNvSpPr>
          <p:nvPr/>
        </p:nvSpPr>
        <p:spPr bwMode="auto">
          <a:xfrm>
            <a:off x="6927850" y="1936752"/>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endParaRPr lang="en-US" altLang="en-US" sz="1800">
              <a:solidFill>
                <a:srgbClr val="000000"/>
              </a:solidFill>
            </a:endParaRPr>
          </a:p>
        </p:txBody>
      </p:sp>
      <p:pic>
        <p:nvPicPr>
          <p:cNvPr id="5" name="Picture 13" descr="510PE32WSM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3460" y="1991287"/>
            <a:ext cx="2582562" cy="41086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237858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type="body" sz="half" idx="1"/>
          </p:nvPr>
        </p:nvSpPr>
        <p:spPr>
          <a:xfrm>
            <a:off x="873881" y="1069825"/>
            <a:ext cx="5384800" cy="4525963"/>
          </a:xfrm>
          <a:ln>
            <a:miter lim="800000"/>
            <a:headEnd/>
            <a:tailEnd/>
          </a:ln>
        </p:spPr>
        <p:txBody>
          <a:bodyPr/>
          <a:lstStyle/>
          <a:p>
            <a:pPr marL="0" indent="0" eaLnBrk="1" hangingPunct="1">
              <a:buNone/>
              <a:defRPr/>
            </a:pPr>
            <a:r>
              <a:rPr lang="en-GB" altLang="en-US" sz="2800" dirty="0"/>
              <a:t>(1)</a:t>
            </a:r>
          </a:p>
          <a:p>
            <a:pPr marL="0" indent="0" eaLnBrk="1" hangingPunct="1">
              <a:buNone/>
              <a:defRPr/>
            </a:pPr>
            <a:endParaRPr lang="en-GB" altLang="en-US" sz="2800" dirty="0"/>
          </a:p>
          <a:p>
            <a:pPr marL="0" indent="0" eaLnBrk="1" hangingPunct="1">
              <a:buNone/>
              <a:defRPr/>
            </a:pPr>
            <a:endParaRPr lang="en-GB" altLang="en-US" sz="2800" dirty="0"/>
          </a:p>
          <a:p>
            <a:pPr marL="0" indent="0" eaLnBrk="1" hangingPunct="1">
              <a:buNone/>
              <a:defRPr/>
            </a:pPr>
            <a:endParaRPr lang="en-GB" altLang="en-US" sz="2800" dirty="0"/>
          </a:p>
          <a:p>
            <a:pPr marL="0" indent="0" eaLnBrk="1" hangingPunct="1">
              <a:buNone/>
              <a:defRPr/>
            </a:pPr>
            <a:endParaRPr lang="en-GB" altLang="en-US" sz="2800" dirty="0"/>
          </a:p>
          <a:p>
            <a:pPr marL="0" indent="0" eaLnBrk="1" hangingPunct="1">
              <a:buNone/>
              <a:defRPr/>
            </a:pPr>
            <a:endParaRPr lang="en-GB" altLang="en-US" sz="2800" dirty="0"/>
          </a:p>
          <a:p>
            <a:pPr marL="0" indent="0" eaLnBrk="1" hangingPunct="1">
              <a:buNone/>
              <a:defRPr/>
            </a:pPr>
            <a:r>
              <a:rPr lang="en-GB" altLang="en-US" sz="2800" dirty="0"/>
              <a:t>(2)</a:t>
            </a:r>
          </a:p>
          <a:p>
            <a:pPr eaLnBrk="1" hangingPunct="1">
              <a:defRPr/>
            </a:pPr>
            <a:endParaRPr lang="en-GB" altLang="en-US" sz="2800" dirty="0"/>
          </a:p>
          <a:p>
            <a:pPr eaLnBrk="1" hangingPunct="1">
              <a:defRPr/>
            </a:pPr>
            <a:endParaRPr lang="en-GB" altLang="en-US" sz="2800" dirty="0"/>
          </a:p>
          <a:p>
            <a:pPr eaLnBrk="1" hangingPunct="1">
              <a:defRPr/>
            </a:pPr>
            <a:endParaRPr lang="en-GB" altLang="en-US" sz="2800" dirty="0"/>
          </a:p>
        </p:txBody>
      </p:sp>
      <p:graphicFrame>
        <p:nvGraphicFramePr>
          <p:cNvPr id="5145" name="Group 25"/>
          <p:cNvGraphicFramePr>
            <a:graphicFrameLocks noGrp="1"/>
          </p:cNvGraphicFramePr>
          <p:nvPr>
            <p:ph sz="quarter" idx="3"/>
            <p:extLst>
              <p:ext uri="{D42A27DB-BD31-4B8C-83A1-F6EECF244321}">
                <p14:modId xmlns:p14="http://schemas.microsoft.com/office/powerpoint/2010/main" val="4002411137"/>
              </p:ext>
            </p:extLst>
          </p:nvPr>
        </p:nvGraphicFramePr>
        <p:xfrm>
          <a:off x="1780647" y="1105696"/>
          <a:ext cx="6265862" cy="2395537"/>
        </p:xfrm>
        <a:graphic>
          <a:graphicData uri="http://schemas.openxmlformats.org/drawingml/2006/table">
            <a:tbl>
              <a:tblPr/>
              <a:tblGrid>
                <a:gridCol w="6265862"/>
              </a:tblGrid>
              <a:tr h="2395537">
                <a:tc>
                  <a:txBody>
                    <a:bodyPr/>
                    <a:lstStyle/>
                    <a:p>
                      <a:pPr marL="0" indent="0">
                        <a:lnSpc>
                          <a:spcPct val="90000"/>
                        </a:lnSpc>
                        <a:buNone/>
                      </a:pPr>
                      <a:r>
                        <a:rPr lang="en-GB" altLang="en-US" sz="2800" dirty="0" smtClean="0"/>
                        <a:t>He has</a:t>
                      </a:r>
                      <a:r>
                        <a:rPr lang="en-GB" altLang="en-US" sz="2800" baseline="0" dirty="0" smtClean="0"/>
                        <a:t> s</a:t>
                      </a:r>
                      <a:r>
                        <a:rPr lang="en-GB" altLang="en-US" sz="2800" dirty="0" smtClean="0"/>
                        <a:t>o much money as he had inherited his wealth from his father</a:t>
                      </a:r>
                      <a:r>
                        <a:rPr lang="en-US" altLang="en-US" sz="2800" dirty="0" smtClean="0"/>
                        <a:t>. He</a:t>
                      </a:r>
                      <a:r>
                        <a:rPr lang="en-US" altLang="en-US" sz="2800" baseline="0" dirty="0" smtClean="0"/>
                        <a:t> did not marry because he wanted all his money for himself. [2</a:t>
                      </a:r>
                      <a:r>
                        <a:rPr lang="en-US" altLang="en-US" sz="2800" dirty="0" smtClean="0"/>
                        <a:t>]</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800" b="0" i="0" u="none" strike="noStrike" cap="none" normalizeH="0" baseline="0" dirty="0" smtClean="0">
                        <a:ln>
                          <a:noFill/>
                        </a:ln>
                        <a:solidFill>
                          <a:schemeClr val="tx1"/>
                        </a:solidFill>
                        <a:effectLst/>
                        <a:latin typeface="Arial" charset="0"/>
                      </a:endParaRPr>
                    </a:p>
                  </a:txBody>
                  <a:tcPr marT="45707" marB="45707"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r>
            </a:tbl>
          </a:graphicData>
        </a:graphic>
      </p:graphicFrame>
      <p:sp>
        <p:nvSpPr>
          <p:cNvPr id="6153" name="Text Box 21"/>
          <p:cNvSpPr txBox="1">
            <a:spLocks noChangeArrowheads="1"/>
          </p:cNvSpPr>
          <p:nvPr/>
        </p:nvSpPr>
        <p:spPr bwMode="auto">
          <a:xfrm>
            <a:off x="6927850" y="1936752"/>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endParaRPr lang="en-US" altLang="en-US" sz="1800">
              <a:solidFill>
                <a:srgbClr val="000000"/>
              </a:solidFill>
            </a:endParaRPr>
          </a:p>
        </p:txBody>
      </p:sp>
      <p:graphicFrame>
        <p:nvGraphicFramePr>
          <p:cNvPr id="5" name="Group 4"/>
          <p:cNvGraphicFramePr>
            <a:graphicFrameLocks noGrp="1"/>
          </p:cNvGraphicFramePr>
          <p:nvPr>
            <p:ph sz="quarter" idx="2"/>
            <p:extLst>
              <p:ext uri="{D42A27DB-BD31-4B8C-83A1-F6EECF244321}">
                <p14:modId xmlns:p14="http://schemas.microsoft.com/office/powerpoint/2010/main" val="2805335189"/>
              </p:ext>
            </p:extLst>
          </p:nvPr>
        </p:nvGraphicFramePr>
        <p:xfrm>
          <a:off x="1784352" y="4044952"/>
          <a:ext cx="6265863" cy="2233612"/>
        </p:xfrm>
        <a:graphic>
          <a:graphicData uri="http://schemas.openxmlformats.org/drawingml/2006/table">
            <a:tbl>
              <a:tblPr/>
              <a:tblGrid>
                <a:gridCol w="6265863"/>
              </a:tblGrid>
              <a:tr h="2233612">
                <a:tc>
                  <a:txBody>
                    <a:bodyPr/>
                    <a:lstStyle/>
                    <a:p>
                      <a:pPr marL="0" indent="0">
                        <a:lnSpc>
                          <a:spcPct val="90000"/>
                        </a:lnSpc>
                        <a:buNone/>
                      </a:pPr>
                      <a:r>
                        <a:rPr lang="en-GB" altLang="en-US" sz="2800" dirty="0" smtClean="0"/>
                        <a:t>Tall, neat hair, well dressed, white teeth. </a:t>
                      </a:r>
                      <a:r>
                        <a:rPr lang="en-US" altLang="en-US" sz="2800" dirty="0" smtClean="0"/>
                        <a:t>[4]</a:t>
                      </a:r>
                      <a:endParaRPr kumimoji="0" lang="en-GB" sz="2800" b="0" i="0" u="none" strike="noStrike" cap="none" normalizeH="0" baseline="0" dirty="0" smtClean="0">
                        <a:ln>
                          <a:noFill/>
                        </a:ln>
                        <a:solidFill>
                          <a:schemeClr val="tx1"/>
                        </a:solidFill>
                        <a:effectLst/>
                        <a:latin typeface="Arial" charset="0"/>
                      </a:endParaRPr>
                    </a:p>
                  </a:txBody>
                  <a:tcPr marT="45744" marB="45744"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BCFA3"/>
                    </a:solidFill>
                  </a:tcPr>
                </a:tc>
              </a:tr>
            </a:tbl>
          </a:graphicData>
        </a:graphic>
      </p:graphicFrame>
    </p:spTree>
    <p:extLst>
      <p:ext uri="{BB962C8B-B14F-4D97-AF65-F5344CB8AC3E}">
        <p14:creationId xmlns:p14="http://schemas.microsoft.com/office/powerpoint/2010/main" val="5056226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type="body" sz="half" idx="1"/>
          </p:nvPr>
        </p:nvSpPr>
        <p:spPr>
          <a:xfrm>
            <a:off x="873881" y="1069825"/>
            <a:ext cx="5384800" cy="4525963"/>
          </a:xfrm>
          <a:ln>
            <a:miter lim="800000"/>
            <a:headEnd/>
            <a:tailEnd/>
          </a:ln>
        </p:spPr>
        <p:txBody>
          <a:bodyPr/>
          <a:lstStyle/>
          <a:p>
            <a:pPr marL="0" indent="0" eaLnBrk="1" hangingPunct="1">
              <a:buNone/>
              <a:defRPr/>
            </a:pPr>
            <a:r>
              <a:rPr lang="en-GB" altLang="en-US" sz="2800" dirty="0"/>
              <a:t>(1)</a:t>
            </a:r>
          </a:p>
          <a:p>
            <a:pPr marL="0" indent="0" eaLnBrk="1" hangingPunct="1">
              <a:buNone/>
              <a:defRPr/>
            </a:pPr>
            <a:endParaRPr lang="en-GB" altLang="en-US" sz="2800" dirty="0"/>
          </a:p>
          <a:p>
            <a:pPr marL="0" indent="0" eaLnBrk="1" hangingPunct="1">
              <a:buNone/>
              <a:defRPr/>
            </a:pPr>
            <a:endParaRPr lang="en-GB" altLang="en-US" sz="2800" dirty="0"/>
          </a:p>
          <a:p>
            <a:pPr marL="0" indent="0" eaLnBrk="1" hangingPunct="1">
              <a:buNone/>
              <a:defRPr/>
            </a:pPr>
            <a:endParaRPr lang="en-GB" altLang="en-US" sz="2800" dirty="0"/>
          </a:p>
          <a:p>
            <a:pPr marL="0" indent="0" eaLnBrk="1" hangingPunct="1">
              <a:buNone/>
              <a:defRPr/>
            </a:pPr>
            <a:endParaRPr lang="en-GB" altLang="en-US" sz="2800" dirty="0"/>
          </a:p>
          <a:p>
            <a:pPr marL="0" indent="0" eaLnBrk="1" hangingPunct="1">
              <a:buNone/>
              <a:defRPr/>
            </a:pPr>
            <a:endParaRPr lang="en-GB" altLang="en-US" sz="2800" dirty="0"/>
          </a:p>
          <a:p>
            <a:pPr marL="0" indent="0" eaLnBrk="1" hangingPunct="1">
              <a:buNone/>
              <a:defRPr/>
            </a:pPr>
            <a:r>
              <a:rPr lang="en-GB" altLang="en-US" sz="2800" dirty="0"/>
              <a:t>(2)</a:t>
            </a:r>
          </a:p>
          <a:p>
            <a:pPr eaLnBrk="1" hangingPunct="1">
              <a:defRPr/>
            </a:pPr>
            <a:endParaRPr lang="en-GB" altLang="en-US" sz="2800" dirty="0"/>
          </a:p>
          <a:p>
            <a:pPr eaLnBrk="1" hangingPunct="1">
              <a:defRPr/>
            </a:pPr>
            <a:endParaRPr lang="en-GB" altLang="en-US" sz="2800" dirty="0"/>
          </a:p>
          <a:p>
            <a:pPr eaLnBrk="1" hangingPunct="1">
              <a:defRPr/>
            </a:pPr>
            <a:endParaRPr lang="en-GB" altLang="en-US" sz="2800" dirty="0"/>
          </a:p>
        </p:txBody>
      </p:sp>
      <p:graphicFrame>
        <p:nvGraphicFramePr>
          <p:cNvPr id="5145" name="Group 25"/>
          <p:cNvGraphicFramePr>
            <a:graphicFrameLocks noGrp="1"/>
          </p:cNvGraphicFramePr>
          <p:nvPr>
            <p:ph sz="quarter" idx="3"/>
            <p:extLst>
              <p:ext uri="{D42A27DB-BD31-4B8C-83A1-F6EECF244321}">
                <p14:modId xmlns:p14="http://schemas.microsoft.com/office/powerpoint/2010/main" val="3622477181"/>
              </p:ext>
            </p:extLst>
          </p:nvPr>
        </p:nvGraphicFramePr>
        <p:xfrm>
          <a:off x="1780647" y="1105696"/>
          <a:ext cx="6265862" cy="2395537"/>
        </p:xfrm>
        <a:graphic>
          <a:graphicData uri="http://schemas.openxmlformats.org/drawingml/2006/table">
            <a:tbl>
              <a:tblPr/>
              <a:tblGrid>
                <a:gridCol w="6265862"/>
              </a:tblGrid>
              <a:tr h="2395537">
                <a:tc>
                  <a:txBody>
                    <a:bodyPr/>
                    <a:lstStyle/>
                    <a:p>
                      <a:pPr marL="0" indent="0">
                        <a:lnSpc>
                          <a:spcPct val="90000"/>
                        </a:lnSpc>
                        <a:buNone/>
                      </a:pPr>
                      <a:r>
                        <a:rPr lang="en-US" altLang="en-US" sz="2800" dirty="0" smtClean="0"/>
                        <a:t>Michael goes</a:t>
                      </a:r>
                      <a:r>
                        <a:rPr lang="en-US" altLang="en-US" sz="2800" baseline="0" dirty="0" smtClean="0"/>
                        <a:t> to t</a:t>
                      </a:r>
                      <a:r>
                        <a:rPr lang="en-US" altLang="en-US" sz="2800" dirty="0" smtClean="0"/>
                        <a:t>he garage.</a:t>
                      </a:r>
                      <a:r>
                        <a:rPr lang="en-US" altLang="en-US" sz="2800" baseline="0" dirty="0" smtClean="0"/>
                        <a:t> [</a:t>
                      </a:r>
                      <a:r>
                        <a:rPr lang="en-US" altLang="en-US" sz="2800" dirty="0" smtClean="0"/>
                        <a:t>1]</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800" b="0" i="0" u="none" strike="noStrike" cap="none" normalizeH="0" baseline="0" dirty="0" smtClean="0">
                        <a:ln>
                          <a:noFill/>
                        </a:ln>
                        <a:solidFill>
                          <a:schemeClr val="tx1"/>
                        </a:solidFill>
                        <a:effectLst/>
                        <a:latin typeface="Arial" charset="0"/>
                      </a:endParaRPr>
                    </a:p>
                  </a:txBody>
                  <a:tcPr marT="45707" marB="45707"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r>
            </a:tbl>
          </a:graphicData>
        </a:graphic>
      </p:graphicFrame>
      <p:sp>
        <p:nvSpPr>
          <p:cNvPr id="6153" name="Text Box 21"/>
          <p:cNvSpPr txBox="1">
            <a:spLocks noChangeArrowheads="1"/>
          </p:cNvSpPr>
          <p:nvPr/>
        </p:nvSpPr>
        <p:spPr bwMode="auto">
          <a:xfrm>
            <a:off x="6927850" y="1936752"/>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endParaRPr lang="en-US" altLang="en-US" sz="1800">
              <a:solidFill>
                <a:srgbClr val="000000"/>
              </a:solidFill>
            </a:endParaRPr>
          </a:p>
        </p:txBody>
      </p:sp>
      <p:graphicFrame>
        <p:nvGraphicFramePr>
          <p:cNvPr id="5" name="Group 4"/>
          <p:cNvGraphicFramePr>
            <a:graphicFrameLocks noGrp="1"/>
          </p:cNvGraphicFramePr>
          <p:nvPr>
            <p:ph sz="quarter" idx="2"/>
            <p:extLst>
              <p:ext uri="{D42A27DB-BD31-4B8C-83A1-F6EECF244321}">
                <p14:modId xmlns:p14="http://schemas.microsoft.com/office/powerpoint/2010/main" val="4217873652"/>
              </p:ext>
            </p:extLst>
          </p:nvPr>
        </p:nvGraphicFramePr>
        <p:xfrm>
          <a:off x="1784352" y="4044952"/>
          <a:ext cx="6265863" cy="2233612"/>
        </p:xfrm>
        <a:graphic>
          <a:graphicData uri="http://schemas.openxmlformats.org/drawingml/2006/table">
            <a:tbl>
              <a:tblPr/>
              <a:tblGrid>
                <a:gridCol w="6265863"/>
              </a:tblGrid>
              <a:tr h="2233612">
                <a:tc>
                  <a:txBody>
                    <a:bodyPr/>
                    <a:lstStyle/>
                    <a:p>
                      <a:pPr marL="0" indent="0">
                        <a:lnSpc>
                          <a:spcPct val="90000"/>
                        </a:lnSpc>
                        <a:buNone/>
                      </a:pPr>
                      <a:r>
                        <a:rPr kumimoji="0" lang="en-GB" altLang="en-US" sz="2800" b="0" i="0" u="none" strike="noStrike" cap="none" normalizeH="0" baseline="0" dirty="0" smtClean="0">
                          <a:ln>
                            <a:noFill/>
                          </a:ln>
                          <a:solidFill>
                            <a:schemeClr val="tx1"/>
                          </a:solidFill>
                          <a:effectLst/>
                          <a:latin typeface="Arial" charset="0"/>
                        </a:rPr>
                        <a:t>The </a:t>
                      </a:r>
                      <a:r>
                        <a:rPr kumimoji="0" lang="en-US" altLang="en-US" sz="2800" b="0" i="0" u="none" strike="noStrike" cap="none" normalizeH="0" baseline="0" dirty="0" smtClean="0">
                          <a:ln>
                            <a:noFill/>
                          </a:ln>
                          <a:solidFill>
                            <a:schemeClr val="tx1"/>
                          </a:solidFill>
                          <a:effectLst/>
                          <a:latin typeface="+mn-lt"/>
                        </a:rPr>
                        <a:t>e</a:t>
                      </a:r>
                      <a:r>
                        <a:rPr lang="en-US" altLang="en-US" sz="2800" dirty="0" smtClean="0"/>
                        <a:t>ntrance is barred/ inaccessible</a:t>
                      </a:r>
                    </a:p>
                    <a:p>
                      <a:pPr marL="0" indent="0">
                        <a:lnSpc>
                          <a:spcPct val="90000"/>
                        </a:lnSpc>
                        <a:buNone/>
                      </a:pPr>
                      <a:r>
                        <a:rPr lang="en-US" altLang="en-US" sz="2800" dirty="0" smtClean="0"/>
                        <a:t>The</a:t>
                      </a:r>
                      <a:r>
                        <a:rPr lang="en-US" altLang="en-US" sz="2800" baseline="0" dirty="0" smtClean="0"/>
                        <a:t> r</a:t>
                      </a:r>
                      <a:r>
                        <a:rPr lang="en-US" altLang="en-US" sz="2800" dirty="0" smtClean="0"/>
                        <a:t>oof is worn/dilapidated.        [2]</a:t>
                      </a:r>
                      <a:endParaRPr kumimoji="0" lang="en-GB" sz="2800" b="0" i="0" u="none" strike="noStrike" cap="none" normalizeH="0" baseline="0" dirty="0" smtClean="0">
                        <a:ln>
                          <a:noFill/>
                        </a:ln>
                        <a:solidFill>
                          <a:schemeClr val="tx1"/>
                        </a:solidFill>
                        <a:effectLst/>
                        <a:latin typeface="Arial" charset="0"/>
                      </a:endParaRPr>
                    </a:p>
                  </a:txBody>
                  <a:tcPr marT="45744" marB="45744"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BCFA3"/>
                    </a:solidFill>
                  </a:tcPr>
                </a:tc>
              </a:tr>
            </a:tbl>
          </a:graphicData>
        </a:graphic>
      </p:graphicFrame>
    </p:spTree>
    <p:extLst>
      <p:ext uri="{BB962C8B-B14F-4D97-AF65-F5344CB8AC3E}">
        <p14:creationId xmlns:p14="http://schemas.microsoft.com/office/powerpoint/2010/main" val="178267882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type="body" sz="half" idx="1"/>
          </p:nvPr>
        </p:nvSpPr>
        <p:spPr>
          <a:xfrm>
            <a:off x="468313" y="1464735"/>
            <a:ext cx="5384800" cy="4525963"/>
          </a:xfrm>
        </p:spPr>
        <p:txBody>
          <a:bodyPr/>
          <a:lstStyle/>
          <a:p>
            <a:pPr marL="0" indent="0" eaLnBrk="1" hangingPunct="1">
              <a:buNone/>
              <a:defRPr/>
            </a:pPr>
            <a:r>
              <a:rPr lang="en-GB" altLang="en-US" sz="2800" dirty="0"/>
              <a:t> (3)</a:t>
            </a:r>
          </a:p>
          <a:p>
            <a:pPr eaLnBrk="1" hangingPunct="1">
              <a:defRPr/>
            </a:pPr>
            <a:endParaRPr lang="en-GB" altLang="en-US" sz="2800" dirty="0"/>
          </a:p>
          <a:p>
            <a:pPr eaLnBrk="1" hangingPunct="1">
              <a:defRPr/>
            </a:pPr>
            <a:endParaRPr lang="en-GB" altLang="en-US" sz="2800" dirty="0"/>
          </a:p>
          <a:p>
            <a:pPr eaLnBrk="1" hangingPunct="1">
              <a:defRPr/>
            </a:pPr>
            <a:endParaRPr lang="en-GB" altLang="en-US" sz="2800" dirty="0"/>
          </a:p>
        </p:txBody>
      </p:sp>
      <p:graphicFrame>
        <p:nvGraphicFramePr>
          <p:cNvPr id="18436" name="Group 4"/>
          <p:cNvGraphicFramePr>
            <a:graphicFrameLocks noGrp="1"/>
          </p:cNvGraphicFramePr>
          <p:nvPr>
            <p:ph sz="quarter" idx="2"/>
            <p:extLst/>
          </p:nvPr>
        </p:nvGraphicFramePr>
        <p:xfrm>
          <a:off x="1835152" y="1700213"/>
          <a:ext cx="6265863" cy="2233612"/>
        </p:xfrm>
        <a:graphic>
          <a:graphicData uri="http://schemas.openxmlformats.org/drawingml/2006/table">
            <a:tbl>
              <a:tblPr/>
              <a:tblGrid>
                <a:gridCol w="6265863"/>
              </a:tblGrid>
              <a:tr h="223361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n-US" altLang="en-US" sz="2800" dirty="0" smtClean="0"/>
                        <a:t>Turtle-oil</a:t>
                      </a:r>
                      <a:r>
                        <a:rPr kumimoji="0" lang="en-GB" sz="2800" b="0" i="0" u="none" strike="noStrike" cap="none" normalizeH="0" baseline="0" dirty="0" smtClean="0">
                          <a:ln>
                            <a:noFill/>
                          </a:ln>
                          <a:solidFill>
                            <a:schemeClr val="tx1"/>
                          </a:solidFill>
                          <a:effectLst/>
                          <a:latin typeface="Arial" charset="0"/>
                        </a:rPr>
                        <a:t>. [1]</a:t>
                      </a:r>
                    </a:p>
                  </a:txBody>
                  <a:tcPr marT="45744" marB="45744"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BCFA3"/>
                    </a:solidFill>
                  </a:tcPr>
                </a:tc>
              </a:tr>
            </a:tbl>
          </a:graphicData>
        </a:graphic>
      </p:graphicFrame>
      <p:graphicFrame>
        <p:nvGraphicFramePr>
          <p:cNvPr id="18442" name="Group 10"/>
          <p:cNvGraphicFramePr>
            <a:graphicFrameLocks noGrp="1"/>
          </p:cNvGraphicFramePr>
          <p:nvPr>
            <p:ph sz="quarter" idx="3"/>
            <p:extLst>
              <p:ext uri="{D42A27DB-BD31-4B8C-83A1-F6EECF244321}">
                <p14:modId xmlns:p14="http://schemas.microsoft.com/office/powerpoint/2010/main" val="2795887360"/>
              </p:ext>
            </p:extLst>
          </p:nvPr>
        </p:nvGraphicFramePr>
        <p:xfrm>
          <a:off x="1835152" y="4360865"/>
          <a:ext cx="6265863" cy="2187575"/>
        </p:xfrm>
        <a:graphic>
          <a:graphicData uri="http://schemas.openxmlformats.org/drawingml/2006/table">
            <a:tbl>
              <a:tblPr/>
              <a:tblGrid>
                <a:gridCol w="6265863"/>
              </a:tblGrid>
              <a:tr h="21875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rPr>
                        <a:t>“capped at incredible expense”. [1]</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r>
            </a:tbl>
          </a:graphicData>
        </a:graphic>
      </p:graphicFrame>
      <p:sp>
        <p:nvSpPr>
          <p:cNvPr id="7183" name="Text Box 16"/>
          <p:cNvSpPr txBox="1">
            <a:spLocks noChangeArrowheads="1"/>
          </p:cNvSpPr>
          <p:nvPr/>
        </p:nvSpPr>
        <p:spPr bwMode="auto">
          <a:xfrm>
            <a:off x="6927850" y="1936752"/>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endParaRPr lang="en-US" altLang="en-US" sz="1800">
              <a:solidFill>
                <a:srgbClr val="000000"/>
              </a:solidFill>
            </a:endParaRPr>
          </a:p>
        </p:txBody>
      </p:sp>
      <p:sp>
        <p:nvSpPr>
          <p:cNvPr id="7184" name="Text Box 19"/>
          <p:cNvSpPr txBox="1">
            <a:spLocks noChangeArrowheads="1"/>
          </p:cNvSpPr>
          <p:nvPr/>
        </p:nvSpPr>
        <p:spPr bwMode="auto">
          <a:xfrm>
            <a:off x="620713" y="4314827"/>
            <a:ext cx="863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50000"/>
              </a:spcBef>
              <a:spcAft>
                <a:spcPct val="0"/>
              </a:spcAft>
              <a:buFontTx/>
              <a:buNone/>
            </a:pPr>
            <a:r>
              <a:rPr lang="en-GB" altLang="en-US" sz="2800" dirty="0">
                <a:solidFill>
                  <a:srgbClr val="000000"/>
                </a:solidFill>
              </a:rPr>
              <a:t>(4)</a:t>
            </a:r>
          </a:p>
        </p:txBody>
      </p:sp>
    </p:spTree>
    <p:extLst>
      <p:ext uri="{BB962C8B-B14F-4D97-AF65-F5344CB8AC3E}">
        <p14:creationId xmlns:p14="http://schemas.microsoft.com/office/powerpoint/2010/main" val="98147707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68313" y="0"/>
            <a:ext cx="8229600" cy="1143000"/>
          </a:xfrm>
        </p:spPr>
        <p:txBody>
          <a:bodyPr/>
          <a:lstStyle/>
          <a:p>
            <a:pPr eaLnBrk="1" hangingPunct="1"/>
            <a:endParaRPr lang="en-US" altLang="en-US" smtClean="0"/>
          </a:p>
        </p:txBody>
      </p:sp>
      <p:graphicFrame>
        <p:nvGraphicFramePr>
          <p:cNvPr id="19475" name="Group 19"/>
          <p:cNvGraphicFramePr>
            <a:graphicFrameLocks noGrp="1"/>
          </p:cNvGraphicFramePr>
          <p:nvPr>
            <p:ph sz="quarter" idx="3"/>
            <p:extLst>
              <p:ext uri="{D42A27DB-BD31-4B8C-83A1-F6EECF244321}">
                <p14:modId xmlns:p14="http://schemas.microsoft.com/office/powerpoint/2010/main" val="1134895680"/>
              </p:ext>
            </p:extLst>
          </p:nvPr>
        </p:nvGraphicFramePr>
        <p:xfrm>
          <a:off x="1835152" y="1473996"/>
          <a:ext cx="6265863" cy="2566987"/>
        </p:xfrm>
        <a:graphic>
          <a:graphicData uri="http://schemas.openxmlformats.org/drawingml/2006/table">
            <a:tbl>
              <a:tblPr/>
              <a:tblGrid>
                <a:gridCol w="6265863"/>
              </a:tblGrid>
              <a:tr h="256698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n-US" altLang="en-US" sz="2800" dirty="0" smtClean="0"/>
                        <a:t>He spends so much money on his teeth as they</a:t>
                      </a:r>
                      <a:r>
                        <a:rPr lang="en-US" altLang="en-US" sz="2800" baseline="0" dirty="0" smtClean="0"/>
                        <a:t> </a:t>
                      </a:r>
                      <a:r>
                        <a:rPr lang="en-US" altLang="en-US" sz="2800" dirty="0" smtClean="0"/>
                        <a:t>were stained</a:t>
                      </a:r>
                      <a:r>
                        <a:rPr kumimoji="0" lang="en-GB" altLang="en-US" sz="2800" b="0" i="0" u="none" strike="noStrike" cap="none" normalizeH="0" baseline="0" dirty="0" smtClean="0">
                          <a:ln>
                            <a:noFill/>
                          </a:ln>
                          <a:solidFill>
                            <a:schemeClr val="tx1"/>
                          </a:solidFill>
                          <a:effectLst/>
                          <a:latin typeface="Arial" charset="0"/>
                        </a:rPr>
                        <a:t>.</a:t>
                      </a:r>
                      <a:r>
                        <a:rPr kumimoji="0" lang="en-GB" sz="2800" b="0" i="0" u="none" strike="noStrike" cap="none" normalizeH="0" baseline="0" dirty="0" smtClean="0">
                          <a:ln>
                            <a:noFill/>
                          </a:ln>
                          <a:solidFill>
                            <a:schemeClr val="tx1"/>
                          </a:solidFill>
                          <a:effectLst/>
                          <a:latin typeface="Arial" charset="0"/>
                        </a:rPr>
                        <a:t> [1]</a:t>
                      </a:r>
                    </a:p>
                  </a:txBody>
                  <a:tcPr marT="45730" marB="4573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r>
            </a:tbl>
          </a:graphicData>
        </a:graphic>
      </p:graphicFrame>
      <p:sp>
        <p:nvSpPr>
          <p:cNvPr id="8208" name="Text Box 16"/>
          <p:cNvSpPr txBox="1">
            <a:spLocks noChangeArrowheads="1"/>
          </p:cNvSpPr>
          <p:nvPr/>
        </p:nvSpPr>
        <p:spPr bwMode="auto">
          <a:xfrm>
            <a:off x="6927850" y="1936752"/>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endParaRPr lang="en-US" altLang="en-US" sz="1800">
              <a:solidFill>
                <a:srgbClr val="000000"/>
              </a:solidFill>
            </a:endParaRPr>
          </a:p>
        </p:txBody>
      </p:sp>
      <p:sp>
        <p:nvSpPr>
          <p:cNvPr id="8209" name="Rectangle 17"/>
          <p:cNvSpPr>
            <a:spLocks noChangeArrowheads="1"/>
          </p:cNvSpPr>
          <p:nvPr/>
        </p:nvSpPr>
        <p:spPr bwMode="auto">
          <a:xfrm>
            <a:off x="269875" y="1077913"/>
            <a:ext cx="247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r>
              <a:rPr lang="en-GB" altLang="en-US" sz="1800">
                <a:solidFill>
                  <a:srgbClr val="000000"/>
                </a:solidFill>
              </a:rPr>
              <a:t>.</a:t>
            </a:r>
          </a:p>
        </p:txBody>
      </p:sp>
      <p:sp>
        <p:nvSpPr>
          <p:cNvPr id="8210" name="Text Box 18"/>
          <p:cNvSpPr txBox="1">
            <a:spLocks noChangeArrowheads="1"/>
          </p:cNvSpPr>
          <p:nvPr/>
        </p:nvSpPr>
        <p:spPr bwMode="auto">
          <a:xfrm>
            <a:off x="662665" y="1444625"/>
            <a:ext cx="863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50000"/>
              </a:spcBef>
              <a:spcAft>
                <a:spcPct val="0"/>
              </a:spcAft>
              <a:buFontTx/>
              <a:buNone/>
            </a:pPr>
            <a:r>
              <a:rPr lang="en-GB" altLang="en-US" sz="2800" dirty="0" smtClean="0">
                <a:solidFill>
                  <a:srgbClr val="000000"/>
                </a:solidFill>
              </a:rPr>
              <a:t>(5)</a:t>
            </a:r>
            <a:endParaRPr lang="en-GB" altLang="en-US" sz="2800" dirty="0">
              <a:solidFill>
                <a:srgbClr val="000000"/>
              </a:solidFill>
            </a:endParaRPr>
          </a:p>
        </p:txBody>
      </p:sp>
      <p:sp>
        <p:nvSpPr>
          <p:cNvPr id="11" name="Rectangle 3"/>
          <p:cNvSpPr>
            <a:spLocks noGrp="1" noChangeArrowheads="1"/>
          </p:cNvSpPr>
          <p:nvPr>
            <p:ph type="body" sz="half" idx="1"/>
          </p:nvPr>
        </p:nvSpPr>
        <p:spPr>
          <a:xfrm>
            <a:off x="662665" y="4300353"/>
            <a:ext cx="4038600" cy="4519001"/>
          </a:xfrm>
        </p:spPr>
        <p:txBody>
          <a:bodyPr/>
          <a:lstStyle/>
          <a:p>
            <a:pPr marL="0" indent="0" eaLnBrk="1" hangingPunct="1">
              <a:buNone/>
              <a:defRPr/>
            </a:pPr>
            <a:r>
              <a:rPr lang="en-GB" altLang="en-US" sz="2800" dirty="0" smtClean="0"/>
              <a:t>(</a:t>
            </a:r>
            <a:r>
              <a:rPr lang="en-GB" altLang="en-US" sz="2800" dirty="0"/>
              <a:t>6</a:t>
            </a:r>
            <a:r>
              <a:rPr lang="en-GB" altLang="en-US" sz="2800" dirty="0" smtClean="0"/>
              <a:t>)</a:t>
            </a:r>
            <a:endParaRPr lang="en-GB" altLang="en-US" sz="2800" dirty="0"/>
          </a:p>
          <a:p>
            <a:pPr eaLnBrk="1" hangingPunct="1">
              <a:defRPr/>
            </a:pPr>
            <a:endParaRPr lang="en-GB" altLang="en-US" sz="2800" dirty="0"/>
          </a:p>
          <a:p>
            <a:pPr eaLnBrk="1" hangingPunct="1">
              <a:defRPr/>
            </a:pPr>
            <a:endParaRPr lang="en-GB" altLang="en-US" sz="2800" dirty="0"/>
          </a:p>
          <a:p>
            <a:pPr eaLnBrk="1" hangingPunct="1">
              <a:defRPr/>
            </a:pPr>
            <a:endParaRPr lang="en-GB" altLang="en-US" sz="2800" dirty="0"/>
          </a:p>
        </p:txBody>
      </p:sp>
      <p:graphicFrame>
        <p:nvGraphicFramePr>
          <p:cNvPr id="12" name="Group 18"/>
          <p:cNvGraphicFramePr>
            <a:graphicFrameLocks noGrp="1"/>
          </p:cNvGraphicFramePr>
          <p:nvPr>
            <p:ph sz="quarter" idx="2"/>
            <p:extLst>
              <p:ext uri="{D42A27DB-BD31-4B8C-83A1-F6EECF244321}">
                <p14:modId xmlns:p14="http://schemas.microsoft.com/office/powerpoint/2010/main" val="724020596"/>
              </p:ext>
            </p:extLst>
          </p:nvPr>
        </p:nvGraphicFramePr>
        <p:xfrm>
          <a:off x="1846265" y="4242838"/>
          <a:ext cx="6265863" cy="2306259"/>
        </p:xfrm>
        <a:graphic>
          <a:graphicData uri="http://schemas.openxmlformats.org/drawingml/2006/table">
            <a:tbl>
              <a:tblPr/>
              <a:tblGrid>
                <a:gridCol w="6265863"/>
              </a:tblGrid>
              <a:tr h="230625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rPr>
                        <a:t>He is a vain man who spends a lot of money on making himself look good. [2]</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800" b="0" i="0" u="none" strike="noStrike" cap="none" normalizeH="0" baseline="0" dirty="0" smtClean="0">
                        <a:ln>
                          <a:noFill/>
                        </a:ln>
                        <a:solidFill>
                          <a:schemeClr val="tx1"/>
                        </a:solidFill>
                        <a:effectLst/>
                        <a:latin typeface="Arial" charset="0"/>
                      </a:endParaRPr>
                    </a:p>
                  </a:txBody>
                  <a:tcPr marT="45650" marB="4565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BCFA3"/>
                    </a:solidFill>
                  </a:tcPr>
                </a:tc>
              </a:tr>
            </a:tbl>
          </a:graphicData>
        </a:graphic>
      </p:graphicFrame>
    </p:spTree>
    <p:extLst>
      <p:ext uri="{BB962C8B-B14F-4D97-AF65-F5344CB8AC3E}">
        <p14:creationId xmlns:p14="http://schemas.microsoft.com/office/powerpoint/2010/main" val="50510953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68313" y="0"/>
            <a:ext cx="8229600" cy="1143000"/>
          </a:xfrm>
        </p:spPr>
        <p:txBody>
          <a:bodyPr/>
          <a:lstStyle/>
          <a:p>
            <a:pPr eaLnBrk="1" hangingPunct="1"/>
            <a:endParaRPr lang="en-US" altLang="en-US" smtClean="0"/>
          </a:p>
        </p:txBody>
      </p:sp>
      <p:sp>
        <p:nvSpPr>
          <p:cNvPr id="6147" name="Rectangle 3"/>
          <p:cNvSpPr>
            <a:spLocks noGrp="1" noChangeArrowheads="1"/>
          </p:cNvSpPr>
          <p:nvPr>
            <p:ph type="body" sz="half" idx="1"/>
          </p:nvPr>
        </p:nvSpPr>
        <p:spPr/>
        <p:txBody>
          <a:bodyPr/>
          <a:lstStyle/>
          <a:p>
            <a:pPr marL="0" indent="0" eaLnBrk="1" hangingPunct="1">
              <a:buNone/>
              <a:defRPr/>
            </a:pPr>
            <a:r>
              <a:rPr lang="en-GB" altLang="en-US" sz="2800" dirty="0" smtClean="0"/>
              <a:t>(7)</a:t>
            </a:r>
            <a:endParaRPr lang="en-GB" altLang="en-US" sz="2800" dirty="0"/>
          </a:p>
          <a:p>
            <a:pPr eaLnBrk="1" hangingPunct="1">
              <a:defRPr/>
            </a:pPr>
            <a:endParaRPr lang="en-GB" altLang="en-US" sz="2800" dirty="0"/>
          </a:p>
          <a:p>
            <a:pPr eaLnBrk="1" hangingPunct="1">
              <a:defRPr/>
            </a:pPr>
            <a:endParaRPr lang="en-GB" altLang="en-US" sz="2800" dirty="0"/>
          </a:p>
          <a:p>
            <a:pPr eaLnBrk="1" hangingPunct="1">
              <a:defRPr/>
            </a:pPr>
            <a:endParaRPr lang="en-GB" altLang="en-US" sz="2800" dirty="0"/>
          </a:p>
        </p:txBody>
      </p:sp>
      <p:graphicFrame>
        <p:nvGraphicFramePr>
          <p:cNvPr id="17426" name="Group 18"/>
          <p:cNvGraphicFramePr>
            <a:graphicFrameLocks noGrp="1"/>
          </p:cNvGraphicFramePr>
          <p:nvPr>
            <p:ph sz="quarter" idx="2"/>
            <p:extLst>
              <p:ext uri="{D42A27DB-BD31-4B8C-83A1-F6EECF244321}">
                <p14:modId xmlns:p14="http://schemas.microsoft.com/office/powerpoint/2010/main" val="3639845035"/>
              </p:ext>
            </p:extLst>
          </p:nvPr>
        </p:nvGraphicFramePr>
        <p:xfrm>
          <a:off x="1835152" y="1628777"/>
          <a:ext cx="6265863" cy="2822360"/>
        </p:xfrm>
        <a:graphic>
          <a:graphicData uri="http://schemas.openxmlformats.org/drawingml/2006/table">
            <a:tbl>
              <a:tblPr/>
              <a:tblGrid>
                <a:gridCol w="6265863"/>
              </a:tblGrid>
              <a:tr h="16557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rPr>
                        <a:t>manicure - to trim and shape your fingernails.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rPr>
                        <a:t>capped - to cover an existing tooth with a new surface. / to put an upper limit on something.</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rPr>
                        <a:t>tinge - a slight colour or smell.         [3]</a:t>
                      </a:r>
                    </a:p>
                  </a:txBody>
                  <a:tcPr marT="45676" marB="45676"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BCFA3"/>
                    </a:solidFill>
                  </a:tcPr>
                </a:tc>
              </a:tr>
            </a:tbl>
          </a:graphicData>
        </a:graphic>
      </p:graphicFrame>
      <p:sp>
        <p:nvSpPr>
          <p:cNvPr id="10250" name="Text Box 16"/>
          <p:cNvSpPr txBox="1">
            <a:spLocks noChangeArrowheads="1"/>
          </p:cNvSpPr>
          <p:nvPr/>
        </p:nvSpPr>
        <p:spPr bwMode="auto">
          <a:xfrm>
            <a:off x="6927850" y="1936752"/>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endParaRPr lang="en-US" altLang="en-US" sz="1800">
              <a:solidFill>
                <a:srgbClr val="000000"/>
              </a:solidFill>
            </a:endParaRPr>
          </a:p>
        </p:txBody>
      </p:sp>
      <p:sp>
        <p:nvSpPr>
          <p:cNvPr id="6" name="Rectangle 3"/>
          <p:cNvSpPr txBox="1">
            <a:spLocks noChangeArrowheads="1"/>
          </p:cNvSpPr>
          <p:nvPr/>
        </p:nvSpPr>
        <p:spPr bwMode="auto">
          <a:xfrm>
            <a:off x="544513" y="4456309"/>
            <a:ext cx="4038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eaLnBrk="1" hangingPunct="1">
              <a:buFontTx/>
              <a:buNone/>
              <a:defRPr/>
            </a:pPr>
            <a:r>
              <a:rPr lang="en-GB" altLang="en-US" sz="2800" kern="0" dirty="0" smtClean="0"/>
              <a:t>(8)</a:t>
            </a:r>
          </a:p>
          <a:p>
            <a:pPr eaLnBrk="1" hangingPunct="1">
              <a:defRPr/>
            </a:pPr>
            <a:endParaRPr lang="en-GB" altLang="en-US" sz="2800" kern="0" dirty="0" smtClean="0"/>
          </a:p>
          <a:p>
            <a:pPr eaLnBrk="1" hangingPunct="1">
              <a:defRPr/>
            </a:pPr>
            <a:endParaRPr lang="en-GB" altLang="en-US" sz="2800" kern="0" dirty="0" smtClean="0"/>
          </a:p>
          <a:p>
            <a:pPr eaLnBrk="1" hangingPunct="1">
              <a:defRPr/>
            </a:pPr>
            <a:endParaRPr lang="en-GB" altLang="en-US" sz="2800" kern="0" dirty="0"/>
          </a:p>
        </p:txBody>
      </p:sp>
      <p:graphicFrame>
        <p:nvGraphicFramePr>
          <p:cNvPr id="7" name="Group 18"/>
          <p:cNvGraphicFramePr>
            <a:graphicFrameLocks noGrp="1"/>
          </p:cNvGraphicFramePr>
          <p:nvPr>
            <p:ph sz="quarter" idx="2"/>
            <p:extLst>
              <p:ext uri="{D42A27DB-BD31-4B8C-83A1-F6EECF244321}">
                <p14:modId xmlns:p14="http://schemas.microsoft.com/office/powerpoint/2010/main" val="450742966"/>
              </p:ext>
            </p:extLst>
          </p:nvPr>
        </p:nvGraphicFramePr>
        <p:xfrm>
          <a:off x="1838365" y="4709248"/>
          <a:ext cx="6265863" cy="1655763"/>
        </p:xfrm>
        <a:graphic>
          <a:graphicData uri="http://schemas.openxmlformats.org/drawingml/2006/table">
            <a:tbl>
              <a:tblPr/>
              <a:tblGrid>
                <a:gridCol w="6265863"/>
              </a:tblGrid>
              <a:tr h="16557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rPr>
                        <a:t>One mark for each word used in a sentence. </a:t>
                      </a:r>
                    </a:p>
                  </a:txBody>
                  <a:tcPr marT="45676" marB="45676"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BCFA3"/>
                    </a:solidFill>
                  </a:tcPr>
                </a:tc>
              </a:tr>
            </a:tbl>
          </a:graphicData>
        </a:graphic>
      </p:graphicFrame>
    </p:spTree>
    <p:extLst>
      <p:ext uri="{BB962C8B-B14F-4D97-AF65-F5344CB8AC3E}">
        <p14:creationId xmlns:p14="http://schemas.microsoft.com/office/powerpoint/2010/main" val="44788691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539750" y="260350"/>
            <a:ext cx="8229600" cy="1143000"/>
          </a:xfrm>
          <a:solidFill>
            <a:schemeClr val="bg1"/>
          </a:solidFill>
          <a:ln>
            <a:solidFill>
              <a:schemeClr val="bg1"/>
            </a:solidFill>
            <a:miter lim="800000"/>
            <a:headEnd/>
            <a:tailEnd/>
          </a:ln>
        </p:spPr>
        <p:txBody>
          <a:bodyPr/>
          <a:lstStyle/>
          <a:p>
            <a:pPr eaLnBrk="1" hangingPunct="1"/>
            <a:r>
              <a:rPr lang="en-GB" altLang="en-US" dirty="0" smtClean="0">
                <a:solidFill>
                  <a:srgbClr val="00B0F0"/>
                </a:solidFill>
              </a:rPr>
              <a:t>Call of the Wild</a:t>
            </a:r>
          </a:p>
        </p:txBody>
      </p:sp>
      <p:sp>
        <p:nvSpPr>
          <p:cNvPr id="5123" name="Text Box 21"/>
          <p:cNvSpPr txBox="1">
            <a:spLocks noChangeArrowheads="1"/>
          </p:cNvSpPr>
          <p:nvPr/>
        </p:nvSpPr>
        <p:spPr bwMode="auto">
          <a:xfrm>
            <a:off x="6927850" y="1936752"/>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endParaRPr lang="en-US" altLang="en-US" sz="1800">
              <a:solidFill>
                <a:srgbClr val="000000"/>
              </a:solidFill>
            </a:endParaRPr>
          </a:p>
        </p:txBody>
      </p:sp>
      <p:pic>
        <p:nvPicPr>
          <p:cNvPr id="6" name="Picture 15" descr="?type=displa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95539" y="1403350"/>
            <a:ext cx="3118022" cy="49604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036566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type="body" sz="half" idx="1"/>
          </p:nvPr>
        </p:nvSpPr>
        <p:spPr>
          <a:xfrm>
            <a:off x="873881" y="1069825"/>
            <a:ext cx="5384800" cy="4525963"/>
          </a:xfrm>
          <a:ln>
            <a:miter lim="800000"/>
            <a:headEnd/>
            <a:tailEnd/>
          </a:ln>
        </p:spPr>
        <p:txBody>
          <a:bodyPr/>
          <a:lstStyle/>
          <a:p>
            <a:pPr marL="0" indent="0" eaLnBrk="1" hangingPunct="1">
              <a:buNone/>
              <a:defRPr/>
            </a:pPr>
            <a:r>
              <a:rPr lang="en-GB" altLang="en-US" sz="2800" dirty="0"/>
              <a:t>(1)</a:t>
            </a:r>
          </a:p>
          <a:p>
            <a:pPr marL="0" indent="0" eaLnBrk="1" hangingPunct="1">
              <a:buNone/>
              <a:defRPr/>
            </a:pPr>
            <a:endParaRPr lang="en-GB" altLang="en-US" sz="2800" dirty="0"/>
          </a:p>
          <a:p>
            <a:pPr marL="0" indent="0" eaLnBrk="1" hangingPunct="1">
              <a:buNone/>
              <a:defRPr/>
            </a:pPr>
            <a:endParaRPr lang="en-GB" altLang="en-US" sz="2800" dirty="0"/>
          </a:p>
          <a:p>
            <a:pPr marL="0" indent="0" eaLnBrk="1" hangingPunct="1">
              <a:buNone/>
              <a:defRPr/>
            </a:pPr>
            <a:endParaRPr lang="en-GB" altLang="en-US" sz="2800" dirty="0"/>
          </a:p>
          <a:p>
            <a:pPr marL="0" indent="0" eaLnBrk="1" hangingPunct="1">
              <a:buNone/>
              <a:defRPr/>
            </a:pPr>
            <a:endParaRPr lang="en-GB" altLang="en-US" sz="2800" dirty="0"/>
          </a:p>
          <a:p>
            <a:pPr marL="0" indent="0" eaLnBrk="1" hangingPunct="1">
              <a:buNone/>
              <a:defRPr/>
            </a:pPr>
            <a:endParaRPr lang="en-GB" altLang="en-US" sz="2800" dirty="0"/>
          </a:p>
          <a:p>
            <a:pPr marL="0" indent="0" eaLnBrk="1" hangingPunct="1">
              <a:buNone/>
              <a:defRPr/>
            </a:pPr>
            <a:r>
              <a:rPr lang="en-GB" altLang="en-US" sz="2800" dirty="0"/>
              <a:t>(2)</a:t>
            </a:r>
          </a:p>
          <a:p>
            <a:pPr eaLnBrk="1" hangingPunct="1">
              <a:defRPr/>
            </a:pPr>
            <a:endParaRPr lang="en-GB" altLang="en-US" sz="2800" dirty="0"/>
          </a:p>
          <a:p>
            <a:pPr eaLnBrk="1" hangingPunct="1">
              <a:defRPr/>
            </a:pPr>
            <a:endParaRPr lang="en-GB" altLang="en-US" sz="2800" dirty="0"/>
          </a:p>
          <a:p>
            <a:pPr eaLnBrk="1" hangingPunct="1">
              <a:defRPr/>
            </a:pPr>
            <a:endParaRPr lang="en-GB" altLang="en-US" sz="2800" dirty="0"/>
          </a:p>
        </p:txBody>
      </p:sp>
      <p:graphicFrame>
        <p:nvGraphicFramePr>
          <p:cNvPr id="5145" name="Group 25"/>
          <p:cNvGraphicFramePr>
            <a:graphicFrameLocks noGrp="1"/>
          </p:cNvGraphicFramePr>
          <p:nvPr>
            <p:ph sz="quarter" idx="3"/>
            <p:extLst>
              <p:ext uri="{D42A27DB-BD31-4B8C-83A1-F6EECF244321}">
                <p14:modId xmlns:p14="http://schemas.microsoft.com/office/powerpoint/2010/main" val="970604705"/>
              </p:ext>
            </p:extLst>
          </p:nvPr>
        </p:nvGraphicFramePr>
        <p:xfrm>
          <a:off x="1780647" y="1105696"/>
          <a:ext cx="6265862" cy="2395537"/>
        </p:xfrm>
        <a:graphic>
          <a:graphicData uri="http://schemas.openxmlformats.org/drawingml/2006/table">
            <a:tbl>
              <a:tblPr/>
              <a:tblGrid>
                <a:gridCol w="6265862"/>
              </a:tblGrid>
              <a:tr h="2395537">
                <a:tc>
                  <a:txBody>
                    <a:bodyPr/>
                    <a:lstStyle/>
                    <a:p>
                      <a:pPr marL="0" indent="0">
                        <a:lnSpc>
                          <a:spcPct val="90000"/>
                        </a:lnSpc>
                        <a:buNone/>
                      </a:pPr>
                      <a:r>
                        <a:rPr lang="en-GB" altLang="en-US" sz="2800" dirty="0" smtClean="0"/>
                        <a:t>“Staggered” has connotations</a:t>
                      </a:r>
                      <a:r>
                        <a:rPr lang="en-GB" altLang="en-US" sz="2800" baseline="0" dirty="0" smtClean="0"/>
                        <a:t> of</a:t>
                      </a:r>
                      <a:endParaRPr lang="en-GB" altLang="en-US" sz="2800" dirty="0" smtClean="0"/>
                    </a:p>
                    <a:p>
                      <a:pPr marL="0" indent="0">
                        <a:lnSpc>
                          <a:spcPct val="90000"/>
                        </a:lnSpc>
                        <a:buNone/>
                      </a:pPr>
                      <a:r>
                        <a:rPr lang="en-GB" altLang="en-US" sz="2800" dirty="0" smtClean="0"/>
                        <a:t>exhaustion to suggest he was tired</a:t>
                      </a:r>
                      <a:r>
                        <a:rPr lang="en-US" altLang="en-US" sz="2800" baseline="0" dirty="0" smtClean="0"/>
                        <a:t>. [2</a:t>
                      </a:r>
                      <a:r>
                        <a:rPr lang="en-US" altLang="en-US" sz="2800" dirty="0" smtClean="0"/>
                        <a:t>]</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800" b="0" i="0" u="none" strike="noStrike" cap="none" normalizeH="0" baseline="0" dirty="0" smtClean="0">
                        <a:ln>
                          <a:noFill/>
                        </a:ln>
                        <a:solidFill>
                          <a:schemeClr val="tx1"/>
                        </a:solidFill>
                        <a:effectLst/>
                        <a:latin typeface="Arial" charset="0"/>
                      </a:endParaRPr>
                    </a:p>
                  </a:txBody>
                  <a:tcPr marT="45707" marB="45707"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r>
            </a:tbl>
          </a:graphicData>
        </a:graphic>
      </p:graphicFrame>
      <p:sp>
        <p:nvSpPr>
          <p:cNvPr id="6153" name="Text Box 21"/>
          <p:cNvSpPr txBox="1">
            <a:spLocks noChangeArrowheads="1"/>
          </p:cNvSpPr>
          <p:nvPr/>
        </p:nvSpPr>
        <p:spPr bwMode="auto">
          <a:xfrm>
            <a:off x="6927850" y="1936752"/>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endParaRPr lang="en-US" altLang="en-US" sz="1800">
              <a:solidFill>
                <a:srgbClr val="000000"/>
              </a:solidFill>
            </a:endParaRPr>
          </a:p>
        </p:txBody>
      </p:sp>
      <p:graphicFrame>
        <p:nvGraphicFramePr>
          <p:cNvPr id="5" name="Group 4"/>
          <p:cNvGraphicFramePr>
            <a:graphicFrameLocks noGrp="1"/>
          </p:cNvGraphicFramePr>
          <p:nvPr>
            <p:ph sz="quarter" idx="2"/>
            <p:extLst>
              <p:ext uri="{D42A27DB-BD31-4B8C-83A1-F6EECF244321}">
                <p14:modId xmlns:p14="http://schemas.microsoft.com/office/powerpoint/2010/main" val="1999960049"/>
              </p:ext>
            </p:extLst>
          </p:nvPr>
        </p:nvGraphicFramePr>
        <p:xfrm>
          <a:off x="1784352" y="4044952"/>
          <a:ext cx="6265863" cy="2233612"/>
        </p:xfrm>
        <a:graphic>
          <a:graphicData uri="http://schemas.openxmlformats.org/drawingml/2006/table">
            <a:tbl>
              <a:tblPr/>
              <a:tblGrid>
                <a:gridCol w="6265863"/>
              </a:tblGrid>
              <a:tr h="2233612">
                <a:tc>
                  <a:txBody>
                    <a:bodyPr/>
                    <a:lstStyle/>
                    <a:p>
                      <a:pPr marL="0" indent="0">
                        <a:lnSpc>
                          <a:spcPct val="90000"/>
                        </a:lnSpc>
                        <a:buNone/>
                      </a:pPr>
                      <a:r>
                        <a:rPr lang="en-GB" altLang="en-US" sz="2800" dirty="0" smtClean="0"/>
                        <a:t>“he fell down and remained down”. </a:t>
                      </a:r>
                      <a:r>
                        <a:rPr lang="en-US" altLang="en-US" sz="2800" dirty="0" smtClean="0"/>
                        <a:t>[1]</a:t>
                      </a:r>
                      <a:endParaRPr kumimoji="0" lang="en-GB" sz="2800" b="0" i="0" u="none" strike="noStrike" cap="none" normalizeH="0" baseline="0" dirty="0" smtClean="0">
                        <a:ln>
                          <a:noFill/>
                        </a:ln>
                        <a:solidFill>
                          <a:schemeClr val="tx1"/>
                        </a:solidFill>
                        <a:effectLst/>
                        <a:latin typeface="Arial" charset="0"/>
                      </a:endParaRPr>
                    </a:p>
                  </a:txBody>
                  <a:tcPr marT="45744" marB="45744"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BCFA3"/>
                    </a:solidFill>
                  </a:tcPr>
                </a:tc>
              </a:tr>
            </a:tbl>
          </a:graphicData>
        </a:graphic>
      </p:graphicFrame>
    </p:spTree>
    <p:extLst>
      <p:ext uri="{BB962C8B-B14F-4D97-AF65-F5344CB8AC3E}">
        <p14:creationId xmlns:p14="http://schemas.microsoft.com/office/powerpoint/2010/main" val="355400253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type="body" sz="half" idx="1"/>
          </p:nvPr>
        </p:nvSpPr>
        <p:spPr>
          <a:xfrm>
            <a:off x="468313" y="1464735"/>
            <a:ext cx="5384800" cy="4525963"/>
          </a:xfrm>
        </p:spPr>
        <p:txBody>
          <a:bodyPr/>
          <a:lstStyle/>
          <a:p>
            <a:pPr marL="0" indent="0" eaLnBrk="1" hangingPunct="1">
              <a:buNone/>
              <a:defRPr/>
            </a:pPr>
            <a:r>
              <a:rPr lang="en-GB" altLang="en-US" sz="2800" dirty="0"/>
              <a:t> (3)</a:t>
            </a:r>
          </a:p>
          <a:p>
            <a:pPr eaLnBrk="1" hangingPunct="1">
              <a:defRPr/>
            </a:pPr>
            <a:endParaRPr lang="en-GB" altLang="en-US" sz="2800" dirty="0"/>
          </a:p>
          <a:p>
            <a:pPr eaLnBrk="1" hangingPunct="1">
              <a:defRPr/>
            </a:pPr>
            <a:endParaRPr lang="en-GB" altLang="en-US" sz="2800" dirty="0"/>
          </a:p>
          <a:p>
            <a:pPr eaLnBrk="1" hangingPunct="1">
              <a:defRPr/>
            </a:pPr>
            <a:endParaRPr lang="en-GB" altLang="en-US" sz="2800" dirty="0"/>
          </a:p>
        </p:txBody>
      </p:sp>
      <p:graphicFrame>
        <p:nvGraphicFramePr>
          <p:cNvPr id="18436" name="Group 4"/>
          <p:cNvGraphicFramePr>
            <a:graphicFrameLocks noGrp="1"/>
          </p:cNvGraphicFramePr>
          <p:nvPr>
            <p:ph sz="quarter" idx="2"/>
            <p:extLst>
              <p:ext uri="{D42A27DB-BD31-4B8C-83A1-F6EECF244321}">
                <p14:modId xmlns:p14="http://schemas.microsoft.com/office/powerpoint/2010/main" val="2829747907"/>
              </p:ext>
            </p:extLst>
          </p:nvPr>
        </p:nvGraphicFramePr>
        <p:xfrm>
          <a:off x="1835152" y="1700213"/>
          <a:ext cx="6265863" cy="2233612"/>
        </p:xfrm>
        <a:graphic>
          <a:graphicData uri="http://schemas.openxmlformats.org/drawingml/2006/table">
            <a:tbl>
              <a:tblPr/>
              <a:tblGrid>
                <a:gridCol w="6265863"/>
              </a:tblGrid>
              <a:tr h="223361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n-US" altLang="en-US" sz="2800" dirty="0" smtClean="0"/>
                        <a:t>He only</a:t>
                      </a:r>
                      <a:r>
                        <a:rPr lang="en-US" altLang="en-US" sz="2800" baseline="0" dirty="0" smtClean="0"/>
                        <a:t> managed to get back up when h</a:t>
                      </a:r>
                      <a:r>
                        <a:rPr lang="en-US" altLang="en-US" sz="2800" dirty="0" smtClean="0"/>
                        <a:t>e was</a:t>
                      </a:r>
                      <a:r>
                        <a:rPr lang="en-US" altLang="en-US" sz="2800" baseline="0" dirty="0" smtClean="0"/>
                        <a:t> physically </a:t>
                      </a:r>
                      <a:r>
                        <a:rPr lang="en-US" altLang="en-US" sz="2800" dirty="0" smtClean="0"/>
                        <a:t>beaten</a:t>
                      </a:r>
                      <a:r>
                        <a:rPr kumimoji="0" lang="en-GB" sz="2800" b="0" i="0" u="none" strike="noStrike" cap="none" normalizeH="0" baseline="0" dirty="0" smtClean="0">
                          <a:ln>
                            <a:noFill/>
                          </a:ln>
                          <a:solidFill>
                            <a:schemeClr val="tx1"/>
                          </a:solidFill>
                          <a:effectLst/>
                          <a:latin typeface="Arial" charset="0"/>
                        </a:rPr>
                        <a:t>. [1]</a:t>
                      </a:r>
                    </a:p>
                  </a:txBody>
                  <a:tcPr marT="45744" marB="45744"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BCFA3"/>
                    </a:solidFill>
                  </a:tcPr>
                </a:tc>
              </a:tr>
            </a:tbl>
          </a:graphicData>
        </a:graphic>
      </p:graphicFrame>
      <p:graphicFrame>
        <p:nvGraphicFramePr>
          <p:cNvPr id="18442" name="Group 10"/>
          <p:cNvGraphicFramePr>
            <a:graphicFrameLocks noGrp="1"/>
          </p:cNvGraphicFramePr>
          <p:nvPr>
            <p:ph sz="quarter" idx="3"/>
            <p:extLst>
              <p:ext uri="{D42A27DB-BD31-4B8C-83A1-F6EECF244321}">
                <p14:modId xmlns:p14="http://schemas.microsoft.com/office/powerpoint/2010/main" val="4184048553"/>
              </p:ext>
            </p:extLst>
          </p:nvPr>
        </p:nvGraphicFramePr>
        <p:xfrm>
          <a:off x="1835152" y="4360865"/>
          <a:ext cx="6265863" cy="2187575"/>
        </p:xfrm>
        <a:graphic>
          <a:graphicData uri="http://schemas.openxmlformats.org/drawingml/2006/table">
            <a:tbl>
              <a:tblPr/>
              <a:tblGrid>
                <a:gridCol w="6265863"/>
              </a:tblGrid>
              <a:tr h="21875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rPr>
                        <a:t>His hair was no longer shiny OR</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rPr>
                        <a:t>His muscles had disappeared OR</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rPr>
                        <a:t>He had lost lots of weight. [2]</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r>
            </a:tbl>
          </a:graphicData>
        </a:graphic>
      </p:graphicFrame>
      <p:sp>
        <p:nvSpPr>
          <p:cNvPr id="7183" name="Text Box 16"/>
          <p:cNvSpPr txBox="1">
            <a:spLocks noChangeArrowheads="1"/>
          </p:cNvSpPr>
          <p:nvPr/>
        </p:nvSpPr>
        <p:spPr bwMode="auto">
          <a:xfrm>
            <a:off x="6927850" y="1936752"/>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endParaRPr lang="en-US" altLang="en-US" sz="1800">
              <a:solidFill>
                <a:srgbClr val="000000"/>
              </a:solidFill>
            </a:endParaRPr>
          </a:p>
        </p:txBody>
      </p:sp>
      <p:sp>
        <p:nvSpPr>
          <p:cNvPr id="7184" name="Text Box 19"/>
          <p:cNvSpPr txBox="1">
            <a:spLocks noChangeArrowheads="1"/>
          </p:cNvSpPr>
          <p:nvPr/>
        </p:nvSpPr>
        <p:spPr bwMode="auto">
          <a:xfrm>
            <a:off x="620713" y="4314827"/>
            <a:ext cx="863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50000"/>
              </a:spcBef>
              <a:spcAft>
                <a:spcPct val="0"/>
              </a:spcAft>
              <a:buFontTx/>
              <a:buNone/>
            </a:pPr>
            <a:r>
              <a:rPr lang="en-GB" altLang="en-US" sz="2800" dirty="0">
                <a:solidFill>
                  <a:srgbClr val="000000"/>
                </a:solidFill>
              </a:rPr>
              <a:t>(4)</a:t>
            </a:r>
          </a:p>
        </p:txBody>
      </p:sp>
    </p:spTree>
    <p:extLst>
      <p:ext uri="{BB962C8B-B14F-4D97-AF65-F5344CB8AC3E}">
        <p14:creationId xmlns:p14="http://schemas.microsoft.com/office/powerpoint/2010/main" val="152496975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68313" y="0"/>
            <a:ext cx="8229600" cy="1143000"/>
          </a:xfrm>
        </p:spPr>
        <p:txBody>
          <a:bodyPr/>
          <a:lstStyle/>
          <a:p>
            <a:pPr eaLnBrk="1" hangingPunct="1"/>
            <a:endParaRPr lang="en-US" altLang="en-US" smtClean="0"/>
          </a:p>
        </p:txBody>
      </p:sp>
      <p:graphicFrame>
        <p:nvGraphicFramePr>
          <p:cNvPr id="19475" name="Group 19"/>
          <p:cNvGraphicFramePr>
            <a:graphicFrameLocks noGrp="1"/>
          </p:cNvGraphicFramePr>
          <p:nvPr>
            <p:ph sz="quarter" idx="3"/>
            <p:extLst>
              <p:ext uri="{D42A27DB-BD31-4B8C-83A1-F6EECF244321}">
                <p14:modId xmlns:p14="http://schemas.microsoft.com/office/powerpoint/2010/main" val="3479655262"/>
              </p:ext>
            </p:extLst>
          </p:nvPr>
        </p:nvGraphicFramePr>
        <p:xfrm>
          <a:off x="1798081" y="794374"/>
          <a:ext cx="6265863" cy="2566987"/>
        </p:xfrm>
        <a:graphic>
          <a:graphicData uri="http://schemas.openxmlformats.org/drawingml/2006/table">
            <a:tbl>
              <a:tblPr/>
              <a:tblGrid>
                <a:gridCol w="6265863"/>
              </a:tblGrid>
              <a:tr h="256698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n-GB" altLang="en-US" sz="2800" dirty="0" smtClean="0"/>
                        <a:t>Lengthy sentence to clearly show </a:t>
                      </a:r>
                    </a:p>
                    <a:p>
                      <a:pPr marL="0" marR="0" lvl="0" indent="0" algn="l" defTabSz="914400" rtl="0" eaLnBrk="1" fontAlgn="base" latinLnBrk="0" hangingPunct="1">
                        <a:lnSpc>
                          <a:spcPct val="100000"/>
                        </a:lnSpc>
                        <a:spcBef>
                          <a:spcPct val="20000"/>
                        </a:spcBef>
                        <a:spcAft>
                          <a:spcPct val="0"/>
                        </a:spcAft>
                        <a:buClrTx/>
                        <a:buSzTx/>
                        <a:buFontTx/>
                        <a:buNone/>
                        <a:tabLst/>
                      </a:pPr>
                      <a:r>
                        <a:rPr lang="en-GB" altLang="en-US" sz="2800" dirty="0" smtClean="0"/>
                        <a:t>the numerous changes in Buck</a:t>
                      </a:r>
                      <a:r>
                        <a:rPr kumimoji="0" lang="en-GB" altLang="en-US" sz="2800" b="0" i="0" u="none" strike="noStrike" cap="none" normalizeH="0" baseline="0" dirty="0" smtClean="0">
                          <a:ln>
                            <a:noFill/>
                          </a:ln>
                          <a:solidFill>
                            <a:schemeClr val="tx1"/>
                          </a:solidFill>
                          <a:effectLst/>
                          <a:latin typeface="Arial" charset="0"/>
                        </a:rPr>
                        <a:t>.</a:t>
                      </a:r>
                      <a:r>
                        <a:rPr kumimoji="0" lang="en-GB" sz="2800" b="0" i="0" u="none" strike="noStrike" cap="none" normalizeH="0" baseline="0" dirty="0" smtClean="0">
                          <a:ln>
                            <a:noFill/>
                          </a:ln>
                          <a:solidFill>
                            <a:schemeClr val="tx1"/>
                          </a:solidFill>
                          <a:effectLst/>
                          <a:latin typeface="Arial" charset="0"/>
                        </a:rPr>
                        <a:t> [2]</a:t>
                      </a:r>
                    </a:p>
                  </a:txBody>
                  <a:tcPr marT="45730" marB="4573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r>
            </a:tbl>
          </a:graphicData>
        </a:graphic>
      </p:graphicFrame>
      <p:sp>
        <p:nvSpPr>
          <p:cNvPr id="8208" name="Text Box 16"/>
          <p:cNvSpPr txBox="1">
            <a:spLocks noChangeArrowheads="1"/>
          </p:cNvSpPr>
          <p:nvPr/>
        </p:nvSpPr>
        <p:spPr bwMode="auto">
          <a:xfrm>
            <a:off x="6927850" y="1936752"/>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endParaRPr lang="en-US" altLang="en-US" sz="1800">
              <a:solidFill>
                <a:srgbClr val="000000"/>
              </a:solidFill>
            </a:endParaRPr>
          </a:p>
        </p:txBody>
      </p:sp>
      <p:sp>
        <p:nvSpPr>
          <p:cNvPr id="8209" name="Rectangle 17"/>
          <p:cNvSpPr>
            <a:spLocks noChangeArrowheads="1"/>
          </p:cNvSpPr>
          <p:nvPr/>
        </p:nvSpPr>
        <p:spPr bwMode="auto">
          <a:xfrm>
            <a:off x="269875" y="1077913"/>
            <a:ext cx="247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r>
              <a:rPr lang="en-GB" altLang="en-US" sz="1800">
                <a:solidFill>
                  <a:srgbClr val="000000"/>
                </a:solidFill>
              </a:rPr>
              <a:t>.</a:t>
            </a:r>
          </a:p>
        </p:txBody>
      </p:sp>
      <p:sp>
        <p:nvSpPr>
          <p:cNvPr id="8210" name="Text Box 18"/>
          <p:cNvSpPr txBox="1">
            <a:spLocks noChangeArrowheads="1"/>
          </p:cNvSpPr>
          <p:nvPr/>
        </p:nvSpPr>
        <p:spPr bwMode="auto">
          <a:xfrm>
            <a:off x="715963" y="632168"/>
            <a:ext cx="863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50000"/>
              </a:spcBef>
              <a:spcAft>
                <a:spcPct val="0"/>
              </a:spcAft>
              <a:buFontTx/>
              <a:buNone/>
            </a:pPr>
            <a:r>
              <a:rPr lang="en-GB" altLang="en-US" sz="2800" dirty="0" smtClean="0">
                <a:solidFill>
                  <a:srgbClr val="000000"/>
                </a:solidFill>
              </a:rPr>
              <a:t>(5)</a:t>
            </a:r>
            <a:endParaRPr lang="en-GB" altLang="en-US" sz="2800" dirty="0">
              <a:solidFill>
                <a:srgbClr val="000000"/>
              </a:solidFill>
            </a:endParaRPr>
          </a:p>
        </p:txBody>
      </p:sp>
      <p:sp>
        <p:nvSpPr>
          <p:cNvPr id="11" name="Rectangle 3"/>
          <p:cNvSpPr>
            <a:spLocks noGrp="1" noChangeArrowheads="1"/>
          </p:cNvSpPr>
          <p:nvPr>
            <p:ph type="body" sz="half" idx="1"/>
          </p:nvPr>
        </p:nvSpPr>
        <p:spPr>
          <a:xfrm>
            <a:off x="715963" y="3558947"/>
            <a:ext cx="4038600" cy="4519001"/>
          </a:xfrm>
        </p:spPr>
        <p:txBody>
          <a:bodyPr/>
          <a:lstStyle/>
          <a:p>
            <a:pPr marL="0" indent="0" eaLnBrk="1" hangingPunct="1">
              <a:buNone/>
              <a:defRPr/>
            </a:pPr>
            <a:r>
              <a:rPr lang="en-GB" altLang="en-US" sz="2800" dirty="0" smtClean="0"/>
              <a:t>(</a:t>
            </a:r>
            <a:r>
              <a:rPr lang="en-GB" altLang="en-US" sz="2800" dirty="0"/>
              <a:t>6</a:t>
            </a:r>
            <a:r>
              <a:rPr lang="en-GB" altLang="en-US" sz="2800" dirty="0" smtClean="0"/>
              <a:t>)</a:t>
            </a:r>
            <a:endParaRPr lang="en-GB" altLang="en-US" sz="2800" dirty="0"/>
          </a:p>
          <a:p>
            <a:pPr eaLnBrk="1" hangingPunct="1">
              <a:defRPr/>
            </a:pPr>
            <a:endParaRPr lang="en-GB" altLang="en-US" sz="2800" dirty="0"/>
          </a:p>
          <a:p>
            <a:pPr eaLnBrk="1" hangingPunct="1">
              <a:defRPr/>
            </a:pPr>
            <a:endParaRPr lang="en-GB" altLang="en-US" sz="2800" dirty="0"/>
          </a:p>
          <a:p>
            <a:pPr eaLnBrk="1" hangingPunct="1">
              <a:defRPr/>
            </a:pPr>
            <a:endParaRPr lang="en-GB" altLang="en-US" sz="2800" dirty="0"/>
          </a:p>
        </p:txBody>
      </p:sp>
      <p:graphicFrame>
        <p:nvGraphicFramePr>
          <p:cNvPr id="12" name="Group 18"/>
          <p:cNvGraphicFramePr>
            <a:graphicFrameLocks noGrp="1"/>
          </p:cNvGraphicFramePr>
          <p:nvPr>
            <p:ph sz="quarter" idx="2"/>
            <p:extLst>
              <p:ext uri="{D42A27DB-BD31-4B8C-83A1-F6EECF244321}">
                <p14:modId xmlns:p14="http://schemas.microsoft.com/office/powerpoint/2010/main" val="3301447921"/>
              </p:ext>
            </p:extLst>
          </p:nvPr>
        </p:nvGraphicFramePr>
        <p:xfrm>
          <a:off x="1796838" y="3558947"/>
          <a:ext cx="6265863" cy="3163684"/>
        </p:xfrm>
        <a:graphic>
          <a:graphicData uri="http://schemas.openxmlformats.org/drawingml/2006/table">
            <a:tbl>
              <a:tblPr/>
              <a:tblGrid>
                <a:gridCol w="6265863"/>
              </a:tblGrid>
              <a:tr h="316156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rPr>
                        <a:t>‘with Buck’ refers back to the description of Buck in the previous paragraph, ‘so it was with his mates.’ looks forward, implying that the description of the rest of the dogs will come in the next paragraph. [2]</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800" b="0" i="0" u="none" strike="noStrike" cap="none" normalizeH="0" baseline="0" dirty="0" smtClean="0">
                        <a:ln>
                          <a:noFill/>
                        </a:ln>
                        <a:solidFill>
                          <a:schemeClr val="tx1"/>
                        </a:solidFill>
                        <a:effectLst/>
                        <a:latin typeface="Arial" charset="0"/>
                      </a:endParaRPr>
                    </a:p>
                  </a:txBody>
                  <a:tcPr marT="45650" marB="4565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BCFA3"/>
                    </a:solidFill>
                  </a:tcPr>
                </a:tc>
              </a:tr>
            </a:tbl>
          </a:graphicData>
        </a:graphic>
      </p:graphicFrame>
    </p:spTree>
    <p:extLst>
      <p:ext uri="{BB962C8B-B14F-4D97-AF65-F5344CB8AC3E}">
        <p14:creationId xmlns:p14="http://schemas.microsoft.com/office/powerpoint/2010/main" val="251180407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68313" y="0"/>
            <a:ext cx="8229600" cy="1143000"/>
          </a:xfrm>
        </p:spPr>
        <p:txBody>
          <a:bodyPr/>
          <a:lstStyle/>
          <a:p>
            <a:pPr eaLnBrk="1" hangingPunct="1"/>
            <a:endParaRPr lang="en-US" altLang="en-US" smtClean="0"/>
          </a:p>
        </p:txBody>
      </p:sp>
      <p:sp>
        <p:nvSpPr>
          <p:cNvPr id="6147" name="Rectangle 3"/>
          <p:cNvSpPr>
            <a:spLocks noGrp="1" noChangeArrowheads="1"/>
          </p:cNvSpPr>
          <p:nvPr>
            <p:ph type="body" sz="half" idx="1"/>
          </p:nvPr>
        </p:nvSpPr>
        <p:spPr/>
        <p:txBody>
          <a:bodyPr/>
          <a:lstStyle/>
          <a:p>
            <a:pPr marL="0" indent="0" eaLnBrk="1" hangingPunct="1">
              <a:buNone/>
              <a:defRPr/>
            </a:pPr>
            <a:r>
              <a:rPr lang="en-GB" altLang="en-US" sz="2800" dirty="0" smtClean="0"/>
              <a:t>(7)</a:t>
            </a:r>
            <a:endParaRPr lang="en-GB" altLang="en-US" sz="2800" dirty="0"/>
          </a:p>
          <a:p>
            <a:pPr eaLnBrk="1" hangingPunct="1">
              <a:defRPr/>
            </a:pPr>
            <a:endParaRPr lang="en-GB" altLang="en-US" sz="2800" dirty="0"/>
          </a:p>
          <a:p>
            <a:pPr eaLnBrk="1" hangingPunct="1">
              <a:defRPr/>
            </a:pPr>
            <a:endParaRPr lang="en-GB" altLang="en-US" sz="2800" dirty="0"/>
          </a:p>
          <a:p>
            <a:pPr eaLnBrk="1" hangingPunct="1">
              <a:defRPr/>
            </a:pPr>
            <a:endParaRPr lang="en-GB" altLang="en-US" sz="2800" dirty="0"/>
          </a:p>
        </p:txBody>
      </p:sp>
      <p:graphicFrame>
        <p:nvGraphicFramePr>
          <p:cNvPr id="17426" name="Group 18"/>
          <p:cNvGraphicFramePr>
            <a:graphicFrameLocks noGrp="1"/>
          </p:cNvGraphicFramePr>
          <p:nvPr>
            <p:ph sz="quarter" idx="2"/>
            <p:extLst>
              <p:ext uri="{D42A27DB-BD31-4B8C-83A1-F6EECF244321}">
                <p14:modId xmlns:p14="http://schemas.microsoft.com/office/powerpoint/2010/main" val="2534157350"/>
              </p:ext>
            </p:extLst>
          </p:nvPr>
        </p:nvGraphicFramePr>
        <p:xfrm>
          <a:off x="1835152" y="1628777"/>
          <a:ext cx="6265863" cy="1655763"/>
        </p:xfrm>
        <a:graphic>
          <a:graphicData uri="http://schemas.openxmlformats.org/drawingml/2006/table">
            <a:tbl>
              <a:tblPr/>
              <a:tblGrid>
                <a:gridCol w="6265863"/>
              </a:tblGrid>
              <a:tr h="16557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rPr>
                        <a:t>“skeletons”/ “bags of bones”. [1]</a:t>
                      </a:r>
                    </a:p>
                  </a:txBody>
                  <a:tcPr marT="45676" marB="45676"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BCFA3"/>
                    </a:solidFill>
                  </a:tcPr>
                </a:tc>
              </a:tr>
            </a:tbl>
          </a:graphicData>
        </a:graphic>
      </p:graphicFrame>
      <p:sp>
        <p:nvSpPr>
          <p:cNvPr id="10250" name="Text Box 16"/>
          <p:cNvSpPr txBox="1">
            <a:spLocks noChangeArrowheads="1"/>
          </p:cNvSpPr>
          <p:nvPr/>
        </p:nvSpPr>
        <p:spPr bwMode="auto">
          <a:xfrm>
            <a:off x="6927850" y="1936752"/>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endParaRPr lang="en-US" altLang="en-US" sz="1800">
              <a:solidFill>
                <a:srgbClr val="000000"/>
              </a:solidFill>
            </a:endParaRPr>
          </a:p>
        </p:txBody>
      </p:sp>
      <p:sp>
        <p:nvSpPr>
          <p:cNvPr id="2" name="Content Placeholder 1"/>
          <p:cNvSpPr>
            <a:spLocks noGrp="1"/>
          </p:cNvSpPr>
          <p:nvPr>
            <p:ph sz="quarter" idx="2"/>
          </p:nvPr>
        </p:nvSpPr>
        <p:spPr/>
        <p:txBody>
          <a:bodyPr/>
          <a:lstStyle/>
          <a:p>
            <a:endParaRPr lang="en-GB"/>
          </a:p>
        </p:txBody>
      </p:sp>
    </p:spTree>
    <p:extLst>
      <p:ext uri="{BB962C8B-B14F-4D97-AF65-F5344CB8AC3E}">
        <p14:creationId xmlns:p14="http://schemas.microsoft.com/office/powerpoint/2010/main" val="258734013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68313" y="0"/>
            <a:ext cx="8229600" cy="1143000"/>
          </a:xfrm>
        </p:spPr>
        <p:txBody>
          <a:bodyPr/>
          <a:lstStyle/>
          <a:p>
            <a:pPr eaLnBrk="1" hangingPunct="1"/>
            <a:endParaRPr lang="en-US" altLang="en-US" smtClean="0"/>
          </a:p>
        </p:txBody>
      </p:sp>
      <p:sp>
        <p:nvSpPr>
          <p:cNvPr id="6147" name="Rectangle 3"/>
          <p:cNvSpPr>
            <a:spLocks noGrp="1" noChangeArrowheads="1"/>
          </p:cNvSpPr>
          <p:nvPr>
            <p:ph type="body" sz="half" idx="1"/>
          </p:nvPr>
        </p:nvSpPr>
        <p:spPr/>
        <p:txBody>
          <a:bodyPr/>
          <a:lstStyle/>
          <a:p>
            <a:pPr marL="0" indent="0" eaLnBrk="1" hangingPunct="1">
              <a:buNone/>
              <a:defRPr/>
            </a:pPr>
            <a:r>
              <a:rPr lang="en-GB" altLang="en-US" sz="2800" dirty="0" smtClean="0"/>
              <a:t>(8a)</a:t>
            </a:r>
            <a:endParaRPr lang="en-GB" altLang="en-US" sz="2800" dirty="0"/>
          </a:p>
          <a:p>
            <a:pPr eaLnBrk="1" hangingPunct="1">
              <a:defRPr/>
            </a:pPr>
            <a:endParaRPr lang="en-GB" altLang="en-US" sz="2800" dirty="0"/>
          </a:p>
          <a:p>
            <a:pPr eaLnBrk="1" hangingPunct="1">
              <a:defRPr/>
            </a:pPr>
            <a:endParaRPr lang="en-GB" altLang="en-US" sz="2800" dirty="0"/>
          </a:p>
          <a:p>
            <a:pPr eaLnBrk="1" hangingPunct="1">
              <a:defRPr/>
            </a:pPr>
            <a:endParaRPr lang="en-GB" altLang="en-US" sz="2800" dirty="0"/>
          </a:p>
        </p:txBody>
      </p:sp>
      <p:graphicFrame>
        <p:nvGraphicFramePr>
          <p:cNvPr id="17426" name="Group 18"/>
          <p:cNvGraphicFramePr>
            <a:graphicFrameLocks noGrp="1"/>
          </p:cNvGraphicFramePr>
          <p:nvPr>
            <p:ph sz="quarter" idx="2"/>
            <p:extLst>
              <p:ext uri="{D42A27DB-BD31-4B8C-83A1-F6EECF244321}">
                <p14:modId xmlns:p14="http://schemas.microsoft.com/office/powerpoint/2010/main" val="1586947797"/>
              </p:ext>
            </p:extLst>
          </p:nvPr>
        </p:nvGraphicFramePr>
        <p:xfrm>
          <a:off x="1835152" y="1628777"/>
          <a:ext cx="6265863" cy="1655763"/>
        </p:xfrm>
        <a:graphic>
          <a:graphicData uri="http://schemas.openxmlformats.org/drawingml/2006/table">
            <a:tbl>
              <a:tblPr/>
              <a:tblGrid>
                <a:gridCol w="6265863"/>
              </a:tblGrid>
              <a:tr h="16557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rPr>
                        <a:t>Repetition Or</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rPr>
                        <a:t>Alliteration in “dull and distant”. [1]</a:t>
                      </a:r>
                    </a:p>
                  </a:txBody>
                  <a:tcPr marT="45676" marB="45676"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BCFA3"/>
                    </a:solidFill>
                  </a:tcPr>
                </a:tc>
              </a:tr>
            </a:tbl>
          </a:graphicData>
        </a:graphic>
      </p:graphicFrame>
      <p:sp>
        <p:nvSpPr>
          <p:cNvPr id="10250" name="Text Box 16"/>
          <p:cNvSpPr txBox="1">
            <a:spLocks noChangeArrowheads="1"/>
          </p:cNvSpPr>
          <p:nvPr/>
        </p:nvSpPr>
        <p:spPr bwMode="auto">
          <a:xfrm>
            <a:off x="6927850" y="1936752"/>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endParaRPr lang="en-US" altLang="en-US" sz="1800">
              <a:solidFill>
                <a:srgbClr val="000000"/>
              </a:solidFill>
            </a:endParaRPr>
          </a:p>
        </p:txBody>
      </p:sp>
      <p:graphicFrame>
        <p:nvGraphicFramePr>
          <p:cNvPr id="7" name="Group 19"/>
          <p:cNvGraphicFramePr>
            <a:graphicFrameLocks noGrp="1"/>
          </p:cNvGraphicFramePr>
          <p:nvPr>
            <p:ph sz="quarter" idx="3"/>
            <p:extLst>
              <p:ext uri="{D42A27DB-BD31-4B8C-83A1-F6EECF244321}">
                <p14:modId xmlns:p14="http://schemas.microsoft.com/office/powerpoint/2010/main" val="198627126"/>
              </p:ext>
            </p:extLst>
          </p:nvPr>
        </p:nvGraphicFramePr>
        <p:xfrm>
          <a:off x="1822795" y="3786188"/>
          <a:ext cx="6265863" cy="2737124"/>
        </p:xfrm>
        <a:graphic>
          <a:graphicData uri="http://schemas.openxmlformats.org/drawingml/2006/table">
            <a:tbl>
              <a:tblPr/>
              <a:tblGrid>
                <a:gridCol w="6265863"/>
              </a:tblGrid>
              <a:tr h="256698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n-GB" altLang="en-US" sz="2800" dirty="0" smtClean="0"/>
                        <a:t>Repetition= stresses their sense of dislocation. They feel somewhat numb. [2]</a:t>
                      </a:r>
                      <a:r>
                        <a:rPr lang="en-GB" altLang="en-US" sz="2800" baseline="0" dirty="0" smtClean="0"/>
                        <a:t> OR</a:t>
                      </a:r>
                      <a:endParaRPr lang="en-GB" altLang="en-US" sz="2800" dirty="0" smtClean="0"/>
                    </a:p>
                    <a:p>
                      <a:pPr marL="0" marR="0" lvl="0" indent="0" algn="l" defTabSz="914400" rtl="0" eaLnBrk="1" fontAlgn="base" latinLnBrk="0" hangingPunct="1">
                        <a:lnSpc>
                          <a:spcPct val="100000"/>
                        </a:lnSpc>
                        <a:spcBef>
                          <a:spcPct val="20000"/>
                        </a:spcBef>
                        <a:spcAft>
                          <a:spcPct val="0"/>
                        </a:spcAft>
                        <a:buClrTx/>
                        <a:buSzTx/>
                        <a:buFontTx/>
                        <a:buNone/>
                        <a:tabLst/>
                      </a:pPr>
                      <a:r>
                        <a:rPr lang="en-GB" altLang="en-US" sz="2800" dirty="0" smtClean="0"/>
                        <a:t>Alliteration= repetition of “d” sound suggests the harshness of the dogs’ lives. </a:t>
                      </a:r>
                      <a:r>
                        <a:rPr kumimoji="0" lang="en-GB" sz="2800" b="0" i="0" u="none" strike="noStrike" cap="none" normalizeH="0" baseline="0" dirty="0" smtClean="0">
                          <a:ln>
                            <a:noFill/>
                          </a:ln>
                          <a:solidFill>
                            <a:schemeClr val="tx1"/>
                          </a:solidFill>
                          <a:effectLst/>
                          <a:latin typeface="Arial" charset="0"/>
                        </a:rPr>
                        <a:t>[2]</a:t>
                      </a:r>
                    </a:p>
                  </a:txBody>
                  <a:tcPr marT="45730" marB="4573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r>
            </a:tbl>
          </a:graphicData>
        </a:graphic>
      </p:graphicFrame>
      <p:sp>
        <p:nvSpPr>
          <p:cNvPr id="8" name="Text Box 18"/>
          <p:cNvSpPr txBox="1">
            <a:spLocks noChangeArrowheads="1"/>
          </p:cNvSpPr>
          <p:nvPr/>
        </p:nvSpPr>
        <p:spPr bwMode="auto">
          <a:xfrm>
            <a:off x="468313" y="3786188"/>
            <a:ext cx="863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50000"/>
              </a:spcBef>
              <a:spcAft>
                <a:spcPct val="0"/>
              </a:spcAft>
              <a:buFontTx/>
              <a:buNone/>
            </a:pPr>
            <a:r>
              <a:rPr lang="en-GB" altLang="en-US" sz="2800" dirty="0" smtClean="0">
                <a:solidFill>
                  <a:srgbClr val="000000"/>
                </a:solidFill>
              </a:rPr>
              <a:t>(8b)</a:t>
            </a:r>
            <a:endParaRPr lang="en-GB" altLang="en-US" sz="2800" dirty="0">
              <a:solidFill>
                <a:srgbClr val="000000"/>
              </a:solidFill>
            </a:endParaRPr>
          </a:p>
        </p:txBody>
      </p:sp>
    </p:spTree>
    <p:extLst>
      <p:ext uri="{BB962C8B-B14F-4D97-AF65-F5344CB8AC3E}">
        <p14:creationId xmlns:p14="http://schemas.microsoft.com/office/powerpoint/2010/main" val="223859746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type="body" sz="half" idx="1"/>
          </p:nvPr>
        </p:nvSpPr>
        <p:spPr>
          <a:xfrm>
            <a:off x="468313" y="1464735"/>
            <a:ext cx="5384800" cy="4525963"/>
          </a:xfrm>
        </p:spPr>
        <p:txBody>
          <a:bodyPr/>
          <a:lstStyle/>
          <a:p>
            <a:pPr marL="0" indent="0" eaLnBrk="1" hangingPunct="1">
              <a:buNone/>
              <a:defRPr/>
            </a:pPr>
            <a:r>
              <a:rPr lang="en-GB" altLang="en-US" sz="2800" dirty="0"/>
              <a:t> </a:t>
            </a:r>
            <a:r>
              <a:rPr lang="en-GB" altLang="en-US" sz="2800" dirty="0" smtClean="0"/>
              <a:t>(9)</a:t>
            </a:r>
            <a:endParaRPr lang="en-GB" altLang="en-US" sz="2800" dirty="0"/>
          </a:p>
          <a:p>
            <a:pPr eaLnBrk="1" hangingPunct="1">
              <a:defRPr/>
            </a:pPr>
            <a:endParaRPr lang="en-GB" altLang="en-US" sz="2800" dirty="0"/>
          </a:p>
          <a:p>
            <a:pPr eaLnBrk="1" hangingPunct="1">
              <a:defRPr/>
            </a:pPr>
            <a:endParaRPr lang="en-GB" altLang="en-US" sz="2800" dirty="0"/>
          </a:p>
          <a:p>
            <a:pPr eaLnBrk="1" hangingPunct="1">
              <a:defRPr/>
            </a:pPr>
            <a:endParaRPr lang="en-GB" altLang="en-US" sz="2800" dirty="0"/>
          </a:p>
        </p:txBody>
      </p:sp>
      <p:graphicFrame>
        <p:nvGraphicFramePr>
          <p:cNvPr id="18436" name="Group 4"/>
          <p:cNvGraphicFramePr>
            <a:graphicFrameLocks noGrp="1"/>
          </p:cNvGraphicFramePr>
          <p:nvPr>
            <p:ph sz="quarter" idx="2"/>
            <p:extLst>
              <p:ext uri="{D42A27DB-BD31-4B8C-83A1-F6EECF244321}">
                <p14:modId xmlns:p14="http://schemas.microsoft.com/office/powerpoint/2010/main" val="1682760153"/>
              </p:ext>
            </p:extLst>
          </p:nvPr>
        </p:nvGraphicFramePr>
        <p:xfrm>
          <a:off x="1835152" y="1700213"/>
          <a:ext cx="6265863" cy="2233612"/>
        </p:xfrm>
        <a:graphic>
          <a:graphicData uri="http://schemas.openxmlformats.org/drawingml/2006/table">
            <a:tbl>
              <a:tblPr/>
              <a:tblGrid>
                <a:gridCol w="6265863"/>
              </a:tblGrid>
              <a:tr h="223361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n-GB" altLang="en-US" sz="2800" dirty="0" smtClean="0"/>
                        <a:t>The overall tone of the passage is sympathetic to Buck or</a:t>
                      </a:r>
                    </a:p>
                    <a:p>
                      <a:pPr marL="0" marR="0" lvl="0" indent="0" algn="l" defTabSz="914400" rtl="0" eaLnBrk="1" fontAlgn="base" latinLnBrk="0" hangingPunct="1">
                        <a:lnSpc>
                          <a:spcPct val="100000"/>
                        </a:lnSpc>
                        <a:spcBef>
                          <a:spcPct val="20000"/>
                        </a:spcBef>
                        <a:spcAft>
                          <a:spcPct val="0"/>
                        </a:spcAft>
                        <a:buClrTx/>
                        <a:buSzTx/>
                        <a:buFontTx/>
                        <a:buNone/>
                        <a:tabLst/>
                      </a:pPr>
                      <a:r>
                        <a:rPr lang="en-GB" altLang="en-US" sz="2800" dirty="0" smtClean="0"/>
                        <a:t>bleak in its description of Buck’s treatment.</a:t>
                      </a:r>
                      <a:r>
                        <a:rPr lang="en-GB" altLang="en-US" sz="2800" baseline="0" dirty="0" smtClean="0"/>
                        <a:t> </a:t>
                      </a:r>
                      <a:r>
                        <a:rPr kumimoji="0" lang="en-GB" sz="2800" b="0" i="0" u="none" strike="noStrike" cap="none" normalizeH="0" baseline="0" dirty="0" smtClean="0">
                          <a:ln>
                            <a:noFill/>
                          </a:ln>
                          <a:solidFill>
                            <a:schemeClr val="tx1"/>
                          </a:solidFill>
                          <a:effectLst/>
                          <a:latin typeface="Arial" charset="0"/>
                        </a:rPr>
                        <a:t>[1]</a:t>
                      </a:r>
                    </a:p>
                  </a:txBody>
                  <a:tcPr marT="45744" marB="45744"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BCFA3"/>
                    </a:solidFill>
                  </a:tcPr>
                </a:tc>
              </a:tr>
            </a:tbl>
          </a:graphicData>
        </a:graphic>
      </p:graphicFrame>
      <p:sp>
        <p:nvSpPr>
          <p:cNvPr id="7183" name="Text Box 16"/>
          <p:cNvSpPr txBox="1">
            <a:spLocks noChangeArrowheads="1"/>
          </p:cNvSpPr>
          <p:nvPr/>
        </p:nvSpPr>
        <p:spPr bwMode="auto">
          <a:xfrm>
            <a:off x="6927850" y="1936752"/>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endParaRPr lang="en-US" altLang="en-US" sz="1800">
              <a:solidFill>
                <a:srgbClr val="000000"/>
              </a:solidFill>
            </a:endParaRPr>
          </a:p>
        </p:txBody>
      </p:sp>
    </p:spTree>
    <p:extLst>
      <p:ext uri="{BB962C8B-B14F-4D97-AF65-F5344CB8AC3E}">
        <p14:creationId xmlns:p14="http://schemas.microsoft.com/office/powerpoint/2010/main" val="27511681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type="body" sz="half" idx="1"/>
          </p:nvPr>
        </p:nvSpPr>
        <p:spPr>
          <a:xfrm>
            <a:off x="468313" y="1464735"/>
            <a:ext cx="5384800" cy="4525963"/>
          </a:xfrm>
        </p:spPr>
        <p:txBody>
          <a:bodyPr/>
          <a:lstStyle/>
          <a:p>
            <a:pPr marL="0" indent="0" eaLnBrk="1" hangingPunct="1">
              <a:buNone/>
              <a:defRPr/>
            </a:pPr>
            <a:r>
              <a:rPr lang="en-GB" altLang="en-US" sz="2800" dirty="0"/>
              <a:t> (3)</a:t>
            </a:r>
          </a:p>
          <a:p>
            <a:pPr eaLnBrk="1" hangingPunct="1">
              <a:defRPr/>
            </a:pPr>
            <a:endParaRPr lang="en-GB" altLang="en-US" sz="2800" dirty="0"/>
          </a:p>
          <a:p>
            <a:pPr eaLnBrk="1" hangingPunct="1">
              <a:defRPr/>
            </a:pPr>
            <a:endParaRPr lang="en-GB" altLang="en-US" sz="2800" dirty="0"/>
          </a:p>
          <a:p>
            <a:pPr eaLnBrk="1" hangingPunct="1">
              <a:defRPr/>
            </a:pPr>
            <a:endParaRPr lang="en-GB" altLang="en-US" sz="2800" dirty="0"/>
          </a:p>
        </p:txBody>
      </p:sp>
      <p:graphicFrame>
        <p:nvGraphicFramePr>
          <p:cNvPr id="18436" name="Group 4"/>
          <p:cNvGraphicFramePr>
            <a:graphicFrameLocks noGrp="1"/>
          </p:cNvGraphicFramePr>
          <p:nvPr>
            <p:ph sz="quarter" idx="2"/>
            <p:extLst>
              <p:ext uri="{D42A27DB-BD31-4B8C-83A1-F6EECF244321}">
                <p14:modId xmlns:p14="http://schemas.microsoft.com/office/powerpoint/2010/main" val="3867736827"/>
              </p:ext>
            </p:extLst>
          </p:nvPr>
        </p:nvGraphicFramePr>
        <p:xfrm>
          <a:off x="1835152" y="1700213"/>
          <a:ext cx="6265863" cy="2233612"/>
        </p:xfrm>
        <a:graphic>
          <a:graphicData uri="http://schemas.openxmlformats.org/drawingml/2006/table">
            <a:tbl>
              <a:tblPr/>
              <a:tblGrid>
                <a:gridCol w="6265863"/>
              </a:tblGrid>
              <a:tr h="223361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rPr>
                        <a:t>It was too dangerous and tricky for the people to clear out. [1]</a:t>
                      </a:r>
                    </a:p>
                  </a:txBody>
                  <a:tcPr marT="45744" marB="45744"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BCFA3"/>
                    </a:solidFill>
                  </a:tcPr>
                </a:tc>
              </a:tr>
            </a:tbl>
          </a:graphicData>
        </a:graphic>
      </p:graphicFrame>
      <p:graphicFrame>
        <p:nvGraphicFramePr>
          <p:cNvPr id="18442" name="Group 10"/>
          <p:cNvGraphicFramePr>
            <a:graphicFrameLocks noGrp="1"/>
          </p:cNvGraphicFramePr>
          <p:nvPr>
            <p:ph sz="quarter" idx="3"/>
            <p:extLst>
              <p:ext uri="{D42A27DB-BD31-4B8C-83A1-F6EECF244321}">
                <p14:modId xmlns:p14="http://schemas.microsoft.com/office/powerpoint/2010/main" val="28727124"/>
              </p:ext>
            </p:extLst>
          </p:nvPr>
        </p:nvGraphicFramePr>
        <p:xfrm>
          <a:off x="1835152" y="4360865"/>
          <a:ext cx="6265863" cy="2187575"/>
        </p:xfrm>
        <a:graphic>
          <a:graphicData uri="http://schemas.openxmlformats.org/drawingml/2006/table">
            <a:tbl>
              <a:tblPr/>
              <a:tblGrid>
                <a:gridCol w="6265863"/>
              </a:tblGrid>
              <a:tr h="21875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rPr>
                        <a:t>The writer uses a long sentence to show there is a lot of rubbish. [2]</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r>
            </a:tbl>
          </a:graphicData>
        </a:graphic>
      </p:graphicFrame>
      <p:sp>
        <p:nvSpPr>
          <p:cNvPr id="7183" name="Text Box 16"/>
          <p:cNvSpPr txBox="1">
            <a:spLocks noChangeArrowheads="1"/>
          </p:cNvSpPr>
          <p:nvPr/>
        </p:nvSpPr>
        <p:spPr bwMode="auto">
          <a:xfrm>
            <a:off x="6927850" y="1936752"/>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endParaRPr lang="en-US" altLang="en-US" sz="1800">
              <a:solidFill>
                <a:srgbClr val="000000"/>
              </a:solidFill>
            </a:endParaRPr>
          </a:p>
        </p:txBody>
      </p:sp>
      <p:sp>
        <p:nvSpPr>
          <p:cNvPr id="7184" name="Text Box 19"/>
          <p:cNvSpPr txBox="1">
            <a:spLocks noChangeArrowheads="1"/>
          </p:cNvSpPr>
          <p:nvPr/>
        </p:nvSpPr>
        <p:spPr bwMode="auto">
          <a:xfrm>
            <a:off x="620713" y="4314827"/>
            <a:ext cx="863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50000"/>
              </a:spcBef>
              <a:spcAft>
                <a:spcPct val="0"/>
              </a:spcAft>
              <a:buFontTx/>
              <a:buNone/>
            </a:pPr>
            <a:r>
              <a:rPr lang="en-GB" altLang="en-US" sz="2800" dirty="0">
                <a:solidFill>
                  <a:srgbClr val="000000"/>
                </a:solidFill>
              </a:rPr>
              <a:t>(4)</a:t>
            </a:r>
          </a:p>
        </p:txBody>
      </p:sp>
    </p:spTree>
    <p:extLst>
      <p:ext uri="{BB962C8B-B14F-4D97-AF65-F5344CB8AC3E}">
        <p14:creationId xmlns:p14="http://schemas.microsoft.com/office/powerpoint/2010/main" val="373657275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68313" y="0"/>
            <a:ext cx="8229600" cy="1143000"/>
          </a:xfrm>
        </p:spPr>
        <p:txBody>
          <a:bodyPr/>
          <a:lstStyle/>
          <a:p>
            <a:pPr eaLnBrk="1" hangingPunct="1"/>
            <a:endParaRPr lang="en-US" altLang="en-US" smtClean="0"/>
          </a:p>
        </p:txBody>
      </p:sp>
      <p:sp>
        <p:nvSpPr>
          <p:cNvPr id="6147" name="Rectangle 3"/>
          <p:cNvSpPr>
            <a:spLocks noGrp="1" noChangeArrowheads="1"/>
          </p:cNvSpPr>
          <p:nvPr>
            <p:ph type="body" sz="half" idx="1"/>
          </p:nvPr>
        </p:nvSpPr>
        <p:spPr/>
        <p:txBody>
          <a:bodyPr/>
          <a:lstStyle/>
          <a:p>
            <a:pPr marL="0" indent="0" eaLnBrk="1" hangingPunct="1">
              <a:buNone/>
              <a:defRPr/>
            </a:pPr>
            <a:r>
              <a:rPr lang="en-GB" altLang="en-US" sz="2800" dirty="0" smtClean="0"/>
              <a:t>(10)</a:t>
            </a:r>
            <a:endParaRPr lang="en-GB" altLang="en-US" sz="2800" dirty="0"/>
          </a:p>
          <a:p>
            <a:pPr eaLnBrk="1" hangingPunct="1">
              <a:defRPr/>
            </a:pPr>
            <a:endParaRPr lang="en-GB" altLang="en-US" sz="2800" dirty="0"/>
          </a:p>
          <a:p>
            <a:pPr eaLnBrk="1" hangingPunct="1">
              <a:defRPr/>
            </a:pPr>
            <a:endParaRPr lang="en-GB" altLang="en-US" sz="2800" dirty="0"/>
          </a:p>
          <a:p>
            <a:pPr eaLnBrk="1" hangingPunct="1">
              <a:defRPr/>
            </a:pPr>
            <a:endParaRPr lang="en-GB" altLang="en-US" sz="2800" dirty="0"/>
          </a:p>
        </p:txBody>
      </p:sp>
      <p:graphicFrame>
        <p:nvGraphicFramePr>
          <p:cNvPr id="17426" name="Group 18"/>
          <p:cNvGraphicFramePr>
            <a:graphicFrameLocks noGrp="1"/>
          </p:cNvGraphicFramePr>
          <p:nvPr>
            <p:ph sz="quarter" idx="2"/>
            <p:extLst>
              <p:ext uri="{D42A27DB-BD31-4B8C-83A1-F6EECF244321}">
                <p14:modId xmlns:p14="http://schemas.microsoft.com/office/powerpoint/2010/main" val="2532466580"/>
              </p:ext>
            </p:extLst>
          </p:nvPr>
        </p:nvGraphicFramePr>
        <p:xfrm>
          <a:off x="1847508" y="1361046"/>
          <a:ext cx="6265863" cy="2907704"/>
        </p:xfrm>
        <a:graphic>
          <a:graphicData uri="http://schemas.openxmlformats.org/drawingml/2006/table">
            <a:tbl>
              <a:tblPr/>
              <a:tblGrid>
                <a:gridCol w="6265863"/>
              </a:tblGrid>
              <a:tr h="16557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rPr>
                        <a:t>draggled - to made wet or dirty by being dragged on the ground</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rPr>
                        <a:t>knotty - bumpy, gnarled tangled in knots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rPr>
                        <a:t>perambulating - to walk, stroll</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rPr>
                        <a:t>insensible - unaware, indifferent  [3]</a:t>
                      </a:r>
                    </a:p>
                  </a:txBody>
                  <a:tcPr marT="45676" marB="45676"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BCFA3"/>
                    </a:solidFill>
                  </a:tcPr>
                </a:tc>
              </a:tr>
            </a:tbl>
          </a:graphicData>
        </a:graphic>
      </p:graphicFrame>
      <p:sp>
        <p:nvSpPr>
          <p:cNvPr id="10250" name="Text Box 16"/>
          <p:cNvSpPr txBox="1">
            <a:spLocks noChangeArrowheads="1"/>
          </p:cNvSpPr>
          <p:nvPr/>
        </p:nvSpPr>
        <p:spPr bwMode="auto">
          <a:xfrm>
            <a:off x="6927850" y="1936752"/>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endParaRPr lang="en-US" altLang="en-US" sz="1800">
              <a:solidFill>
                <a:srgbClr val="000000"/>
              </a:solidFill>
            </a:endParaRPr>
          </a:p>
        </p:txBody>
      </p:sp>
      <p:sp>
        <p:nvSpPr>
          <p:cNvPr id="6" name="Rectangle 3"/>
          <p:cNvSpPr txBox="1">
            <a:spLocks noChangeArrowheads="1"/>
          </p:cNvSpPr>
          <p:nvPr/>
        </p:nvSpPr>
        <p:spPr bwMode="auto">
          <a:xfrm>
            <a:off x="457200" y="4851725"/>
            <a:ext cx="4038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eaLnBrk="1" hangingPunct="1">
              <a:buFontTx/>
              <a:buNone/>
              <a:defRPr/>
            </a:pPr>
            <a:r>
              <a:rPr lang="en-GB" altLang="en-US" sz="2800" kern="0" dirty="0" smtClean="0"/>
              <a:t>(11)</a:t>
            </a:r>
          </a:p>
          <a:p>
            <a:pPr eaLnBrk="1" hangingPunct="1">
              <a:defRPr/>
            </a:pPr>
            <a:endParaRPr lang="en-GB" altLang="en-US" sz="2800" kern="0" dirty="0" smtClean="0"/>
          </a:p>
          <a:p>
            <a:pPr eaLnBrk="1" hangingPunct="1">
              <a:defRPr/>
            </a:pPr>
            <a:endParaRPr lang="en-GB" altLang="en-US" sz="2800" kern="0" dirty="0" smtClean="0"/>
          </a:p>
          <a:p>
            <a:pPr eaLnBrk="1" hangingPunct="1">
              <a:defRPr/>
            </a:pPr>
            <a:endParaRPr lang="en-GB" altLang="en-US" sz="2800" kern="0" dirty="0"/>
          </a:p>
        </p:txBody>
      </p:sp>
      <p:graphicFrame>
        <p:nvGraphicFramePr>
          <p:cNvPr id="7" name="Group 18"/>
          <p:cNvGraphicFramePr>
            <a:graphicFrameLocks noGrp="1"/>
          </p:cNvGraphicFramePr>
          <p:nvPr>
            <p:ph sz="quarter" idx="2"/>
            <p:extLst>
              <p:ext uri="{D42A27DB-BD31-4B8C-83A1-F6EECF244321}">
                <p14:modId xmlns:p14="http://schemas.microsoft.com/office/powerpoint/2010/main" val="3511826970"/>
              </p:ext>
            </p:extLst>
          </p:nvPr>
        </p:nvGraphicFramePr>
        <p:xfrm>
          <a:off x="1838365" y="4927604"/>
          <a:ext cx="6265863" cy="1655763"/>
        </p:xfrm>
        <a:graphic>
          <a:graphicData uri="http://schemas.openxmlformats.org/drawingml/2006/table">
            <a:tbl>
              <a:tblPr/>
              <a:tblGrid>
                <a:gridCol w="6265863"/>
              </a:tblGrid>
              <a:tr h="16557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rPr>
                        <a:t>One mark for each word used in a sentence. </a:t>
                      </a:r>
                    </a:p>
                  </a:txBody>
                  <a:tcPr marT="45676" marB="45676"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BCFA3"/>
                    </a:solidFill>
                  </a:tcPr>
                </a:tc>
              </a:tr>
            </a:tbl>
          </a:graphicData>
        </a:graphic>
      </p:graphicFrame>
    </p:spTree>
    <p:extLst>
      <p:ext uri="{BB962C8B-B14F-4D97-AF65-F5344CB8AC3E}">
        <p14:creationId xmlns:p14="http://schemas.microsoft.com/office/powerpoint/2010/main" val="79034911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539750" y="260350"/>
            <a:ext cx="8229600" cy="1143000"/>
          </a:xfrm>
          <a:solidFill>
            <a:schemeClr val="bg1"/>
          </a:solidFill>
          <a:ln>
            <a:solidFill>
              <a:schemeClr val="bg1"/>
            </a:solidFill>
            <a:miter lim="800000"/>
            <a:headEnd/>
            <a:tailEnd/>
          </a:ln>
        </p:spPr>
        <p:txBody>
          <a:bodyPr/>
          <a:lstStyle/>
          <a:p>
            <a:pPr eaLnBrk="1" hangingPunct="1"/>
            <a:r>
              <a:rPr lang="en-GB" altLang="en-US" dirty="0">
                <a:solidFill>
                  <a:srgbClr val="CC99FF"/>
                </a:solidFill>
              </a:rPr>
              <a:t>Mrs </a:t>
            </a:r>
            <a:r>
              <a:rPr lang="en-GB" altLang="en-US" dirty="0" err="1">
                <a:solidFill>
                  <a:srgbClr val="CC99FF"/>
                </a:solidFill>
              </a:rPr>
              <a:t>Frisby</a:t>
            </a:r>
            <a:r>
              <a:rPr lang="en-GB" altLang="en-US" dirty="0">
                <a:solidFill>
                  <a:srgbClr val="CC99FF"/>
                </a:solidFill>
              </a:rPr>
              <a:t> and the Rats of </a:t>
            </a:r>
            <a:r>
              <a:rPr lang="en-GB" altLang="en-US" dirty="0" err="1">
                <a:solidFill>
                  <a:srgbClr val="CC99FF"/>
                </a:solidFill>
              </a:rPr>
              <a:t>Nimh</a:t>
            </a:r>
            <a:endParaRPr lang="en-GB" altLang="en-US" dirty="0" smtClean="0">
              <a:solidFill>
                <a:srgbClr val="CC99FF"/>
              </a:solidFill>
            </a:endParaRPr>
          </a:p>
        </p:txBody>
      </p:sp>
      <p:sp>
        <p:nvSpPr>
          <p:cNvPr id="5123" name="Text Box 21"/>
          <p:cNvSpPr txBox="1">
            <a:spLocks noChangeArrowheads="1"/>
          </p:cNvSpPr>
          <p:nvPr/>
        </p:nvSpPr>
        <p:spPr bwMode="auto">
          <a:xfrm>
            <a:off x="6927850" y="1936752"/>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endParaRPr lang="en-US" altLang="en-US" sz="1800">
              <a:solidFill>
                <a:srgbClr val="000000"/>
              </a:solidFill>
            </a:endParaRPr>
          </a:p>
        </p:txBody>
      </p:sp>
      <p:pic>
        <p:nvPicPr>
          <p:cNvPr id="2" name="Picture 1"/>
          <p:cNvPicPr>
            <a:picLocks noChangeAspect="1"/>
          </p:cNvPicPr>
          <p:nvPr/>
        </p:nvPicPr>
        <p:blipFill>
          <a:blip r:embed="rId2"/>
          <a:stretch>
            <a:fillRect/>
          </a:stretch>
        </p:blipFill>
        <p:spPr>
          <a:xfrm>
            <a:off x="3245104" y="1936752"/>
            <a:ext cx="2818891" cy="4106183"/>
          </a:xfrm>
          <a:prstGeom prst="rect">
            <a:avLst/>
          </a:prstGeom>
        </p:spPr>
      </p:pic>
    </p:spTree>
    <p:extLst>
      <p:ext uri="{BB962C8B-B14F-4D97-AF65-F5344CB8AC3E}">
        <p14:creationId xmlns:p14="http://schemas.microsoft.com/office/powerpoint/2010/main" val="252815106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type="body" sz="half" idx="1"/>
          </p:nvPr>
        </p:nvSpPr>
        <p:spPr>
          <a:xfrm>
            <a:off x="873881" y="1069825"/>
            <a:ext cx="5384800" cy="4525963"/>
          </a:xfrm>
          <a:ln>
            <a:miter lim="800000"/>
            <a:headEnd/>
            <a:tailEnd/>
          </a:ln>
        </p:spPr>
        <p:txBody>
          <a:bodyPr/>
          <a:lstStyle/>
          <a:p>
            <a:pPr marL="0" indent="0" eaLnBrk="1" hangingPunct="1">
              <a:buNone/>
              <a:defRPr/>
            </a:pPr>
            <a:r>
              <a:rPr lang="en-GB" altLang="en-US" sz="2800" dirty="0"/>
              <a:t>(1)</a:t>
            </a:r>
          </a:p>
          <a:p>
            <a:pPr marL="0" indent="0" eaLnBrk="1" hangingPunct="1">
              <a:buNone/>
              <a:defRPr/>
            </a:pPr>
            <a:endParaRPr lang="en-GB" altLang="en-US" sz="2800" dirty="0"/>
          </a:p>
          <a:p>
            <a:pPr marL="0" indent="0" eaLnBrk="1" hangingPunct="1">
              <a:buNone/>
              <a:defRPr/>
            </a:pPr>
            <a:endParaRPr lang="en-GB" altLang="en-US" sz="2800" dirty="0"/>
          </a:p>
          <a:p>
            <a:pPr marL="0" indent="0" eaLnBrk="1" hangingPunct="1">
              <a:buNone/>
              <a:defRPr/>
            </a:pPr>
            <a:endParaRPr lang="en-GB" altLang="en-US" sz="2800" dirty="0"/>
          </a:p>
          <a:p>
            <a:pPr marL="0" indent="0" eaLnBrk="1" hangingPunct="1">
              <a:buNone/>
              <a:defRPr/>
            </a:pPr>
            <a:endParaRPr lang="en-GB" altLang="en-US" sz="2800" dirty="0"/>
          </a:p>
          <a:p>
            <a:pPr marL="0" indent="0" eaLnBrk="1" hangingPunct="1">
              <a:buNone/>
              <a:defRPr/>
            </a:pPr>
            <a:endParaRPr lang="en-GB" altLang="en-US" sz="2800" dirty="0"/>
          </a:p>
          <a:p>
            <a:pPr marL="0" indent="0" eaLnBrk="1" hangingPunct="1">
              <a:buNone/>
              <a:defRPr/>
            </a:pPr>
            <a:r>
              <a:rPr lang="en-GB" altLang="en-US" sz="2800" dirty="0"/>
              <a:t>(2)</a:t>
            </a:r>
          </a:p>
          <a:p>
            <a:pPr eaLnBrk="1" hangingPunct="1">
              <a:defRPr/>
            </a:pPr>
            <a:endParaRPr lang="en-GB" altLang="en-US" sz="2800" dirty="0"/>
          </a:p>
          <a:p>
            <a:pPr eaLnBrk="1" hangingPunct="1">
              <a:defRPr/>
            </a:pPr>
            <a:endParaRPr lang="en-GB" altLang="en-US" sz="2800" dirty="0"/>
          </a:p>
          <a:p>
            <a:pPr eaLnBrk="1" hangingPunct="1">
              <a:defRPr/>
            </a:pPr>
            <a:endParaRPr lang="en-GB" altLang="en-US" sz="2800" dirty="0"/>
          </a:p>
        </p:txBody>
      </p:sp>
      <p:graphicFrame>
        <p:nvGraphicFramePr>
          <p:cNvPr id="5145" name="Group 25"/>
          <p:cNvGraphicFramePr>
            <a:graphicFrameLocks noGrp="1"/>
          </p:cNvGraphicFramePr>
          <p:nvPr>
            <p:ph sz="quarter" idx="3"/>
            <p:extLst>
              <p:ext uri="{D42A27DB-BD31-4B8C-83A1-F6EECF244321}">
                <p14:modId xmlns:p14="http://schemas.microsoft.com/office/powerpoint/2010/main" val="500068453"/>
              </p:ext>
            </p:extLst>
          </p:nvPr>
        </p:nvGraphicFramePr>
        <p:xfrm>
          <a:off x="1780647" y="1105696"/>
          <a:ext cx="6265862" cy="2395537"/>
        </p:xfrm>
        <a:graphic>
          <a:graphicData uri="http://schemas.openxmlformats.org/drawingml/2006/table">
            <a:tbl>
              <a:tblPr/>
              <a:tblGrid>
                <a:gridCol w="6265862"/>
              </a:tblGrid>
              <a:tr h="2395537">
                <a:tc>
                  <a:txBody>
                    <a:bodyPr/>
                    <a:lstStyle/>
                    <a:p>
                      <a:pPr marL="0" indent="0">
                        <a:lnSpc>
                          <a:spcPct val="90000"/>
                        </a:lnSpc>
                        <a:buNone/>
                      </a:pPr>
                      <a:r>
                        <a:rPr lang="en-GB" altLang="en-US" sz="2800" dirty="0" smtClean="0"/>
                        <a:t>She was thinking about whether Mr Ages had any medicine that could help Timothy OR thinking of Timothy’s health.</a:t>
                      </a:r>
                      <a:r>
                        <a:rPr lang="en-GB" altLang="en-US" sz="2800" baseline="0" dirty="0" smtClean="0"/>
                        <a:t> [1]</a:t>
                      </a:r>
                      <a:endParaRPr kumimoji="0" lang="en-GB" sz="2800" b="0" i="0" u="none" strike="noStrike" cap="none" normalizeH="0" baseline="0" dirty="0" smtClean="0">
                        <a:ln>
                          <a:noFill/>
                        </a:ln>
                        <a:solidFill>
                          <a:schemeClr val="tx1"/>
                        </a:solidFill>
                        <a:effectLst/>
                        <a:latin typeface="Arial" charset="0"/>
                      </a:endParaRPr>
                    </a:p>
                  </a:txBody>
                  <a:tcPr marT="45707" marB="45707"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r>
            </a:tbl>
          </a:graphicData>
        </a:graphic>
      </p:graphicFrame>
      <p:sp>
        <p:nvSpPr>
          <p:cNvPr id="6153" name="Text Box 21"/>
          <p:cNvSpPr txBox="1">
            <a:spLocks noChangeArrowheads="1"/>
          </p:cNvSpPr>
          <p:nvPr/>
        </p:nvSpPr>
        <p:spPr bwMode="auto">
          <a:xfrm>
            <a:off x="6927850" y="1936752"/>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endParaRPr lang="en-US" altLang="en-US" sz="1800">
              <a:solidFill>
                <a:srgbClr val="000000"/>
              </a:solidFill>
            </a:endParaRPr>
          </a:p>
        </p:txBody>
      </p:sp>
      <p:graphicFrame>
        <p:nvGraphicFramePr>
          <p:cNvPr id="5" name="Group 4"/>
          <p:cNvGraphicFramePr>
            <a:graphicFrameLocks noGrp="1"/>
          </p:cNvGraphicFramePr>
          <p:nvPr>
            <p:ph sz="quarter" idx="2"/>
            <p:extLst>
              <p:ext uri="{D42A27DB-BD31-4B8C-83A1-F6EECF244321}">
                <p14:modId xmlns:p14="http://schemas.microsoft.com/office/powerpoint/2010/main" val="1144622919"/>
              </p:ext>
            </p:extLst>
          </p:nvPr>
        </p:nvGraphicFramePr>
        <p:xfrm>
          <a:off x="1784352" y="4044952"/>
          <a:ext cx="6265863" cy="2233612"/>
        </p:xfrm>
        <a:graphic>
          <a:graphicData uri="http://schemas.openxmlformats.org/drawingml/2006/table">
            <a:tbl>
              <a:tblPr/>
              <a:tblGrid>
                <a:gridCol w="6265863"/>
              </a:tblGrid>
              <a:tr h="2233612">
                <a:tc>
                  <a:txBody>
                    <a:bodyPr/>
                    <a:lstStyle/>
                    <a:p>
                      <a:pPr marL="0" indent="0">
                        <a:lnSpc>
                          <a:spcPct val="90000"/>
                        </a:lnSpc>
                        <a:buNone/>
                      </a:pPr>
                      <a:r>
                        <a:rPr lang="en-GB" altLang="en-US" sz="2800" dirty="0" smtClean="0"/>
                        <a:t>Slithered</a:t>
                      </a:r>
                      <a:r>
                        <a:rPr lang="en-GB" altLang="en-US" sz="2800" baseline="0" dirty="0" smtClean="0"/>
                        <a:t> </a:t>
                      </a:r>
                      <a:r>
                        <a:rPr lang="en-GB" altLang="en-US" sz="2800" dirty="0" smtClean="0"/>
                        <a:t>suggests the noise she made OR suggest she slipped unsteadily or awkwardly. </a:t>
                      </a:r>
                      <a:r>
                        <a:rPr lang="en-US" altLang="en-US" sz="2800" dirty="0" smtClean="0"/>
                        <a:t>[1]</a:t>
                      </a:r>
                      <a:endParaRPr kumimoji="0" lang="en-GB" sz="2800" b="0" i="0" u="none" strike="noStrike" cap="none" normalizeH="0" baseline="0" dirty="0" smtClean="0">
                        <a:ln>
                          <a:noFill/>
                        </a:ln>
                        <a:solidFill>
                          <a:schemeClr val="tx1"/>
                        </a:solidFill>
                        <a:effectLst/>
                        <a:latin typeface="Arial" charset="0"/>
                      </a:endParaRPr>
                    </a:p>
                  </a:txBody>
                  <a:tcPr marT="45744" marB="45744"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BCFA3"/>
                    </a:solidFill>
                  </a:tcPr>
                </a:tc>
              </a:tr>
            </a:tbl>
          </a:graphicData>
        </a:graphic>
      </p:graphicFrame>
    </p:spTree>
    <p:extLst>
      <p:ext uri="{BB962C8B-B14F-4D97-AF65-F5344CB8AC3E}">
        <p14:creationId xmlns:p14="http://schemas.microsoft.com/office/powerpoint/2010/main" val="402476313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type="body" sz="half" idx="1"/>
          </p:nvPr>
        </p:nvSpPr>
        <p:spPr>
          <a:xfrm>
            <a:off x="620713" y="1415307"/>
            <a:ext cx="5384800" cy="4525963"/>
          </a:xfrm>
        </p:spPr>
        <p:txBody>
          <a:bodyPr/>
          <a:lstStyle/>
          <a:p>
            <a:pPr marL="0" indent="0" eaLnBrk="1" hangingPunct="1">
              <a:buNone/>
              <a:defRPr/>
            </a:pPr>
            <a:r>
              <a:rPr lang="en-GB" altLang="en-US" sz="2800" dirty="0"/>
              <a:t> (3)</a:t>
            </a:r>
          </a:p>
          <a:p>
            <a:pPr eaLnBrk="1" hangingPunct="1">
              <a:defRPr/>
            </a:pPr>
            <a:endParaRPr lang="en-GB" altLang="en-US" sz="2800" dirty="0"/>
          </a:p>
          <a:p>
            <a:pPr eaLnBrk="1" hangingPunct="1">
              <a:defRPr/>
            </a:pPr>
            <a:endParaRPr lang="en-GB" altLang="en-US" sz="2800" dirty="0"/>
          </a:p>
          <a:p>
            <a:pPr eaLnBrk="1" hangingPunct="1">
              <a:defRPr/>
            </a:pPr>
            <a:endParaRPr lang="en-GB" altLang="en-US" sz="2800" dirty="0"/>
          </a:p>
        </p:txBody>
      </p:sp>
      <p:graphicFrame>
        <p:nvGraphicFramePr>
          <p:cNvPr id="18436" name="Group 4"/>
          <p:cNvGraphicFramePr>
            <a:graphicFrameLocks noGrp="1"/>
          </p:cNvGraphicFramePr>
          <p:nvPr>
            <p:ph sz="quarter" idx="2"/>
            <p:extLst>
              <p:ext uri="{D42A27DB-BD31-4B8C-83A1-F6EECF244321}">
                <p14:modId xmlns:p14="http://schemas.microsoft.com/office/powerpoint/2010/main" val="3157382770"/>
              </p:ext>
            </p:extLst>
          </p:nvPr>
        </p:nvGraphicFramePr>
        <p:xfrm>
          <a:off x="1835152" y="1700213"/>
          <a:ext cx="6265863" cy="2233612"/>
        </p:xfrm>
        <a:graphic>
          <a:graphicData uri="http://schemas.openxmlformats.org/drawingml/2006/table">
            <a:tbl>
              <a:tblPr/>
              <a:tblGrid>
                <a:gridCol w="6265863"/>
              </a:tblGrid>
              <a:tr h="223361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rPr>
                        <a:t>“she gasped in terror”. [1]</a:t>
                      </a:r>
                    </a:p>
                  </a:txBody>
                  <a:tcPr marT="45744" marB="45744"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BCFA3"/>
                    </a:solidFill>
                  </a:tcPr>
                </a:tc>
              </a:tr>
            </a:tbl>
          </a:graphicData>
        </a:graphic>
      </p:graphicFrame>
      <p:graphicFrame>
        <p:nvGraphicFramePr>
          <p:cNvPr id="18442" name="Group 10"/>
          <p:cNvGraphicFramePr>
            <a:graphicFrameLocks noGrp="1"/>
          </p:cNvGraphicFramePr>
          <p:nvPr>
            <p:ph sz="quarter" idx="3"/>
            <p:extLst>
              <p:ext uri="{D42A27DB-BD31-4B8C-83A1-F6EECF244321}">
                <p14:modId xmlns:p14="http://schemas.microsoft.com/office/powerpoint/2010/main" val="3851480134"/>
              </p:ext>
            </p:extLst>
          </p:nvPr>
        </p:nvGraphicFramePr>
        <p:xfrm>
          <a:off x="1835152" y="4360865"/>
          <a:ext cx="6265863" cy="2187575"/>
        </p:xfrm>
        <a:graphic>
          <a:graphicData uri="http://schemas.openxmlformats.org/drawingml/2006/table">
            <a:tbl>
              <a:tblPr/>
              <a:tblGrid>
                <a:gridCol w="6265863"/>
              </a:tblGrid>
              <a:tr h="21875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rPr>
                        <a:t>“whirled” OR “ dash”. [1]</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r>
            </a:tbl>
          </a:graphicData>
        </a:graphic>
      </p:graphicFrame>
      <p:sp>
        <p:nvSpPr>
          <p:cNvPr id="7183" name="Text Box 16"/>
          <p:cNvSpPr txBox="1">
            <a:spLocks noChangeArrowheads="1"/>
          </p:cNvSpPr>
          <p:nvPr/>
        </p:nvSpPr>
        <p:spPr bwMode="auto">
          <a:xfrm>
            <a:off x="6927850" y="1936752"/>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endParaRPr lang="en-US" altLang="en-US" sz="1800">
              <a:solidFill>
                <a:srgbClr val="000000"/>
              </a:solidFill>
            </a:endParaRPr>
          </a:p>
        </p:txBody>
      </p:sp>
      <p:sp>
        <p:nvSpPr>
          <p:cNvPr id="7184" name="Text Box 19"/>
          <p:cNvSpPr txBox="1">
            <a:spLocks noChangeArrowheads="1"/>
          </p:cNvSpPr>
          <p:nvPr/>
        </p:nvSpPr>
        <p:spPr bwMode="auto">
          <a:xfrm>
            <a:off x="620713" y="4314827"/>
            <a:ext cx="863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50000"/>
              </a:spcBef>
              <a:spcAft>
                <a:spcPct val="0"/>
              </a:spcAft>
              <a:buFontTx/>
              <a:buNone/>
            </a:pPr>
            <a:r>
              <a:rPr lang="en-GB" altLang="en-US" sz="2800" dirty="0">
                <a:solidFill>
                  <a:srgbClr val="000000"/>
                </a:solidFill>
              </a:rPr>
              <a:t>(4)</a:t>
            </a:r>
          </a:p>
        </p:txBody>
      </p:sp>
    </p:spTree>
    <p:extLst>
      <p:ext uri="{BB962C8B-B14F-4D97-AF65-F5344CB8AC3E}">
        <p14:creationId xmlns:p14="http://schemas.microsoft.com/office/powerpoint/2010/main" val="52965858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68313" y="0"/>
            <a:ext cx="8229600" cy="1143000"/>
          </a:xfrm>
        </p:spPr>
        <p:txBody>
          <a:bodyPr/>
          <a:lstStyle/>
          <a:p>
            <a:pPr eaLnBrk="1" hangingPunct="1"/>
            <a:endParaRPr lang="en-US" altLang="en-US" smtClean="0"/>
          </a:p>
        </p:txBody>
      </p:sp>
      <p:graphicFrame>
        <p:nvGraphicFramePr>
          <p:cNvPr id="19475" name="Group 19"/>
          <p:cNvGraphicFramePr>
            <a:graphicFrameLocks noGrp="1"/>
          </p:cNvGraphicFramePr>
          <p:nvPr>
            <p:ph sz="quarter" idx="3"/>
            <p:extLst>
              <p:ext uri="{D42A27DB-BD31-4B8C-83A1-F6EECF244321}">
                <p14:modId xmlns:p14="http://schemas.microsoft.com/office/powerpoint/2010/main" val="3073715851"/>
              </p:ext>
            </p:extLst>
          </p:nvPr>
        </p:nvGraphicFramePr>
        <p:xfrm>
          <a:off x="1835152" y="1473996"/>
          <a:ext cx="6265863" cy="2566987"/>
        </p:xfrm>
        <a:graphic>
          <a:graphicData uri="http://schemas.openxmlformats.org/drawingml/2006/table">
            <a:tbl>
              <a:tblPr/>
              <a:tblGrid>
                <a:gridCol w="6265863"/>
              </a:tblGrid>
              <a:tr h="256698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rPr>
                        <a:t>The hole was not big enough for her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rPr>
                        <a:t>to fit. [1]</a:t>
                      </a:r>
                    </a:p>
                  </a:txBody>
                  <a:tcPr marT="45730" marB="4573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r>
            </a:tbl>
          </a:graphicData>
        </a:graphic>
      </p:graphicFrame>
      <p:sp>
        <p:nvSpPr>
          <p:cNvPr id="8208" name="Text Box 16"/>
          <p:cNvSpPr txBox="1">
            <a:spLocks noChangeArrowheads="1"/>
          </p:cNvSpPr>
          <p:nvPr/>
        </p:nvSpPr>
        <p:spPr bwMode="auto">
          <a:xfrm>
            <a:off x="6927850" y="1936752"/>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endParaRPr lang="en-US" altLang="en-US" sz="1800">
              <a:solidFill>
                <a:srgbClr val="000000"/>
              </a:solidFill>
            </a:endParaRPr>
          </a:p>
        </p:txBody>
      </p:sp>
      <p:sp>
        <p:nvSpPr>
          <p:cNvPr id="8209" name="Rectangle 17"/>
          <p:cNvSpPr>
            <a:spLocks noChangeArrowheads="1"/>
          </p:cNvSpPr>
          <p:nvPr/>
        </p:nvSpPr>
        <p:spPr bwMode="auto">
          <a:xfrm>
            <a:off x="269875" y="1077913"/>
            <a:ext cx="247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r>
              <a:rPr lang="en-GB" altLang="en-US" sz="1800">
                <a:solidFill>
                  <a:srgbClr val="000000"/>
                </a:solidFill>
              </a:rPr>
              <a:t>.</a:t>
            </a:r>
          </a:p>
        </p:txBody>
      </p:sp>
      <p:sp>
        <p:nvSpPr>
          <p:cNvPr id="8210" name="Text Box 18"/>
          <p:cNvSpPr txBox="1">
            <a:spLocks noChangeArrowheads="1"/>
          </p:cNvSpPr>
          <p:nvPr/>
        </p:nvSpPr>
        <p:spPr bwMode="auto">
          <a:xfrm>
            <a:off x="517525" y="1444625"/>
            <a:ext cx="863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50000"/>
              </a:spcBef>
              <a:spcAft>
                <a:spcPct val="0"/>
              </a:spcAft>
              <a:buFontTx/>
              <a:buNone/>
            </a:pPr>
            <a:r>
              <a:rPr lang="en-GB" altLang="en-US" sz="2800" dirty="0" smtClean="0">
                <a:solidFill>
                  <a:srgbClr val="000000"/>
                </a:solidFill>
              </a:rPr>
              <a:t>(</a:t>
            </a:r>
            <a:r>
              <a:rPr lang="en-GB" altLang="en-US" sz="2800" dirty="0">
                <a:solidFill>
                  <a:srgbClr val="000000"/>
                </a:solidFill>
              </a:rPr>
              <a:t>5</a:t>
            </a:r>
            <a:r>
              <a:rPr lang="en-GB" altLang="en-US" sz="2800" dirty="0" smtClean="0">
                <a:solidFill>
                  <a:srgbClr val="000000"/>
                </a:solidFill>
              </a:rPr>
              <a:t>)</a:t>
            </a:r>
            <a:endParaRPr lang="en-GB" altLang="en-US" sz="2800" dirty="0">
              <a:solidFill>
                <a:srgbClr val="000000"/>
              </a:solidFill>
            </a:endParaRPr>
          </a:p>
        </p:txBody>
      </p:sp>
      <p:sp>
        <p:nvSpPr>
          <p:cNvPr id="11" name="Rectangle 3"/>
          <p:cNvSpPr>
            <a:spLocks noGrp="1" noChangeArrowheads="1"/>
          </p:cNvSpPr>
          <p:nvPr>
            <p:ph type="body" sz="half" idx="1"/>
          </p:nvPr>
        </p:nvSpPr>
        <p:spPr>
          <a:xfrm>
            <a:off x="468313" y="4362137"/>
            <a:ext cx="4038600" cy="4519001"/>
          </a:xfrm>
        </p:spPr>
        <p:txBody>
          <a:bodyPr/>
          <a:lstStyle/>
          <a:p>
            <a:pPr marL="0" indent="0" eaLnBrk="1" hangingPunct="1">
              <a:buNone/>
              <a:defRPr/>
            </a:pPr>
            <a:r>
              <a:rPr lang="en-GB" altLang="en-US" sz="2800" dirty="0" smtClean="0"/>
              <a:t>(</a:t>
            </a:r>
            <a:r>
              <a:rPr lang="en-GB" altLang="en-US" sz="2800" dirty="0"/>
              <a:t>6</a:t>
            </a:r>
            <a:r>
              <a:rPr lang="en-GB" altLang="en-US" sz="2800" dirty="0" smtClean="0"/>
              <a:t>)</a:t>
            </a:r>
            <a:endParaRPr lang="en-GB" altLang="en-US" sz="2800" dirty="0"/>
          </a:p>
          <a:p>
            <a:pPr eaLnBrk="1" hangingPunct="1">
              <a:defRPr/>
            </a:pPr>
            <a:endParaRPr lang="en-GB" altLang="en-US" sz="2800" dirty="0"/>
          </a:p>
          <a:p>
            <a:pPr eaLnBrk="1" hangingPunct="1">
              <a:defRPr/>
            </a:pPr>
            <a:endParaRPr lang="en-GB" altLang="en-US" sz="2800" dirty="0"/>
          </a:p>
          <a:p>
            <a:pPr eaLnBrk="1" hangingPunct="1">
              <a:defRPr/>
            </a:pPr>
            <a:endParaRPr lang="en-GB" altLang="en-US" sz="2800" dirty="0"/>
          </a:p>
        </p:txBody>
      </p:sp>
      <p:graphicFrame>
        <p:nvGraphicFramePr>
          <p:cNvPr id="12" name="Group 18"/>
          <p:cNvGraphicFramePr>
            <a:graphicFrameLocks noGrp="1"/>
          </p:cNvGraphicFramePr>
          <p:nvPr>
            <p:ph sz="quarter" idx="2"/>
            <p:extLst>
              <p:ext uri="{D42A27DB-BD31-4B8C-83A1-F6EECF244321}">
                <p14:modId xmlns:p14="http://schemas.microsoft.com/office/powerpoint/2010/main" val="2805811282"/>
              </p:ext>
            </p:extLst>
          </p:nvPr>
        </p:nvGraphicFramePr>
        <p:xfrm>
          <a:off x="1846265" y="4242838"/>
          <a:ext cx="6265863" cy="2306259"/>
        </p:xfrm>
        <a:graphic>
          <a:graphicData uri="http://schemas.openxmlformats.org/drawingml/2006/table">
            <a:tbl>
              <a:tblPr/>
              <a:tblGrid>
                <a:gridCol w="6265863"/>
              </a:tblGrid>
              <a:tr h="230625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rPr>
                        <a:t>Parenthesis. Gives you extra information of her precise location.</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rPr>
                        <a:t>[2]</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800" b="0" i="0" u="none" strike="noStrike" cap="none" normalizeH="0" baseline="0" dirty="0" smtClean="0">
                        <a:ln>
                          <a:noFill/>
                        </a:ln>
                        <a:solidFill>
                          <a:schemeClr val="tx1"/>
                        </a:solidFill>
                        <a:effectLst/>
                        <a:latin typeface="Arial" charset="0"/>
                      </a:endParaRPr>
                    </a:p>
                  </a:txBody>
                  <a:tcPr marT="45650" marB="4565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BCFA3"/>
                    </a:solidFill>
                  </a:tcPr>
                </a:tc>
              </a:tr>
            </a:tbl>
          </a:graphicData>
        </a:graphic>
      </p:graphicFrame>
    </p:spTree>
    <p:extLst>
      <p:ext uri="{BB962C8B-B14F-4D97-AF65-F5344CB8AC3E}">
        <p14:creationId xmlns:p14="http://schemas.microsoft.com/office/powerpoint/2010/main" val="56226478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68313" y="0"/>
            <a:ext cx="8229600" cy="1143000"/>
          </a:xfrm>
        </p:spPr>
        <p:txBody>
          <a:bodyPr/>
          <a:lstStyle/>
          <a:p>
            <a:pPr eaLnBrk="1" hangingPunct="1"/>
            <a:endParaRPr lang="en-US" altLang="en-US" smtClean="0"/>
          </a:p>
        </p:txBody>
      </p:sp>
      <p:graphicFrame>
        <p:nvGraphicFramePr>
          <p:cNvPr id="17433" name="Group 25"/>
          <p:cNvGraphicFramePr>
            <a:graphicFrameLocks noGrp="1"/>
          </p:cNvGraphicFramePr>
          <p:nvPr>
            <p:ph sz="quarter" idx="3"/>
            <p:extLst>
              <p:ext uri="{D42A27DB-BD31-4B8C-83A1-F6EECF244321}">
                <p14:modId xmlns:p14="http://schemas.microsoft.com/office/powerpoint/2010/main" val="3384417428"/>
              </p:ext>
            </p:extLst>
          </p:nvPr>
        </p:nvGraphicFramePr>
        <p:xfrm>
          <a:off x="2074995" y="1501905"/>
          <a:ext cx="6265863" cy="2736850"/>
        </p:xfrm>
        <a:graphic>
          <a:graphicData uri="http://schemas.openxmlformats.org/drawingml/2006/table">
            <a:tbl>
              <a:tblPr/>
              <a:tblGrid>
                <a:gridCol w="6265863"/>
              </a:tblGrid>
              <a:tr h="27368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rPr>
                        <a:t>Vantage point means a position giving clear view, it says that this point enabled her to ‘see better’. [1]</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800" b="0" i="0" u="none" strike="noStrike" cap="none" normalizeH="0" baseline="0" dirty="0" smtClean="0">
                        <a:ln>
                          <a:noFill/>
                        </a:ln>
                        <a:solidFill>
                          <a:schemeClr val="tx1"/>
                        </a:solidFill>
                        <a:effectLst/>
                        <a:latin typeface="Arial" charset="0"/>
                      </a:endParaRPr>
                    </a:p>
                  </a:txBody>
                  <a:tcPr marT="45705" marB="45705"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r>
            </a:tbl>
          </a:graphicData>
        </a:graphic>
      </p:graphicFrame>
      <p:sp>
        <p:nvSpPr>
          <p:cNvPr id="9232" name="Text Box 16"/>
          <p:cNvSpPr txBox="1">
            <a:spLocks noChangeArrowheads="1"/>
          </p:cNvSpPr>
          <p:nvPr/>
        </p:nvSpPr>
        <p:spPr bwMode="auto">
          <a:xfrm>
            <a:off x="6927850" y="1936752"/>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endParaRPr lang="en-US" altLang="en-US" sz="1800">
              <a:solidFill>
                <a:srgbClr val="000000"/>
              </a:solidFill>
            </a:endParaRPr>
          </a:p>
        </p:txBody>
      </p:sp>
      <p:sp>
        <p:nvSpPr>
          <p:cNvPr id="9233" name="Text Box 19"/>
          <p:cNvSpPr txBox="1">
            <a:spLocks noChangeArrowheads="1"/>
          </p:cNvSpPr>
          <p:nvPr/>
        </p:nvSpPr>
        <p:spPr bwMode="auto">
          <a:xfrm>
            <a:off x="697043" y="1573344"/>
            <a:ext cx="10795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50000"/>
              </a:spcBef>
              <a:spcAft>
                <a:spcPct val="0"/>
              </a:spcAft>
              <a:buFontTx/>
              <a:buNone/>
            </a:pPr>
            <a:r>
              <a:rPr lang="en-GB" altLang="en-US" sz="2800" dirty="0" smtClean="0">
                <a:solidFill>
                  <a:srgbClr val="000000"/>
                </a:solidFill>
              </a:rPr>
              <a:t>(7)</a:t>
            </a:r>
            <a:endParaRPr lang="en-GB" altLang="en-US" sz="2800" dirty="0">
              <a:solidFill>
                <a:srgbClr val="000000"/>
              </a:solidFill>
            </a:endParaRPr>
          </a:p>
        </p:txBody>
      </p:sp>
    </p:spTree>
    <p:extLst>
      <p:ext uri="{BB962C8B-B14F-4D97-AF65-F5344CB8AC3E}">
        <p14:creationId xmlns:p14="http://schemas.microsoft.com/office/powerpoint/2010/main" val="417671760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68313" y="0"/>
            <a:ext cx="8229600" cy="1143000"/>
          </a:xfrm>
        </p:spPr>
        <p:txBody>
          <a:bodyPr/>
          <a:lstStyle/>
          <a:p>
            <a:pPr eaLnBrk="1" hangingPunct="1"/>
            <a:endParaRPr lang="en-US" altLang="en-US" smtClean="0"/>
          </a:p>
        </p:txBody>
      </p:sp>
      <p:sp>
        <p:nvSpPr>
          <p:cNvPr id="6147" name="Rectangle 3"/>
          <p:cNvSpPr>
            <a:spLocks noGrp="1" noChangeArrowheads="1"/>
          </p:cNvSpPr>
          <p:nvPr>
            <p:ph type="body" sz="half" idx="1"/>
          </p:nvPr>
        </p:nvSpPr>
        <p:spPr/>
        <p:txBody>
          <a:bodyPr/>
          <a:lstStyle/>
          <a:p>
            <a:pPr marL="0" indent="0" eaLnBrk="1" hangingPunct="1">
              <a:buNone/>
              <a:defRPr/>
            </a:pPr>
            <a:r>
              <a:rPr lang="en-GB" altLang="en-US" sz="2800" dirty="0" smtClean="0"/>
              <a:t>(8)</a:t>
            </a:r>
            <a:endParaRPr lang="en-GB" altLang="en-US" sz="2800" dirty="0"/>
          </a:p>
          <a:p>
            <a:pPr eaLnBrk="1" hangingPunct="1">
              <a:defRPr/>
            </a:pPr>
            <a:endParaRPr lang="en-GB" altLang="en-US" sz="2800" dirty="0"/>
          </a:p>
          <a:p>
            <a:pPr eaLnBrk="1" hangingPunct="1">
              <a:defRPr/>
            </a:pPr>
            <a:endParaRPr lang="en-GB" altLang="en-US" sz="2800" dirty="0"/>
          </a:p>
          <a:p>
            <a:pPr eaLnBrk="1" hangingPunct="1">
              <a:defRPr/>
            </a:pPr>
            <a:endParaRPr lang="en-GB" altLang="en-US" sz="2800" dirty="0"/>
          </a:p>
        </p:txBody>
      </p:sp>
      <p:graphicFrame>
        <p:nvGraphicFramePr>
          <p:cNvPr id="17426" name="Group 18"/>
          <p:cNvGraphicFramePr>
            <a:graphicFrameLocks noGrp="1"/>
          </p:cNvGraphicFramePr>
          <p:nvPr>
            <p:ph sz="quarter" idx="2"/>
            <p:extLst>
              <p:ext uri="{D42A27DB-BD31-4B8C-83A1-F6EECF244321}">
                <p14:modId xmlns:p14="http://schemas.microsoft.com/office/powerpoint/2010/main" val="1397559903"/>
              </p:ext>
            </p:extLst>
          </p:nvPr>
        </p:nvGraphicFramePr>
        <p:xfrm>
          <a:off x="1835152" y="1628777"/>
          <a:ext cx="6265863" cy="2395640"/>
        </p:xfrm>
        <a:graphic>
          <a:graphicData uri="http://schemas.openxmlformats.org/drawingml/2006/table">
            <a:tbl>
              <a:tblPr/>
              <a:tblGrid>
                <a:gridCol w="6265863"/>
              </a:tblGrid>
              <a:tr h="16557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rPr>
                        <a:t>slithered - to slip or slide in an awkward way.</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rPr>
                        <a:t>whirled - to turn round or spin quickly.</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rPr>
                        <a:t>vantage point - a place that gives a clear view.                                      [3]</a:t>
                      </a:r>
                    </a:p>
                  </a:txBody>
                  <a:tcPr marT="45676" marB="45676"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BCFA3"/>
                    </a:solidFill>
                  </a:tcPr>
                </a:tc>
              </a:tr>
            </a:tbl>
          </a:graphicData>
        </a:graphic>
      </p:graphicFrame>
      <p:sp>
        <p:nvSpPr>
          <p:cNvPr id="10250" name="Text Box 16"/>
          <p:cNvSpPr txBox="1">
            <a:spLocks noChangeArrowheads="1"/>
          </p:cNvSpPr>
          <p:nvPr/>
        </p:nvSpPr>
        <p:spPr bwMode="auto">
          <a:xfrm>
            <a:off x="6927850" y="1936752"/>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endParaRPr lang="en-US" altLang="en-US" sz="1800">
              <a:solidFill>
                <a:srgbClr val="000000"/>
              </a:solidFill>
            </a:endParaRPr>
          </a:p>
        </p:txBody>
      </p:sp>
      <p:sp>
        <p:nvSpPr>
          <p:cNvPr id="6" name="Rectangle 3"/>
          <p:cNvSpPr txBox="1">
            <a:spLocks noChangeArrowheads="1"/>
          </p:cNvSpPr>
          <p:nvPr/>
        </p:nvSpPr>
        <p:spPr bwMode="auto">
          <a:xfrm>
            <a:off x="468313" y="4320385"/>
            <a:ext cx="4038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eaLnBrk="1" hangingPunct="1">
              <a:buFontTx/>
              <a:buNone/>
              <a:defRPr/>
            </a:pPr>
            <a:r>
              <a:rPr lang="en-GB" altLang="en-US" sz="2800" kern="0" dirty="0" smtClean="0"/>
              <a:t>(9)</a:t>
            </a:r>
          </a:p>
          <a:p>
            <a:pPr eaLnBrk="1" hangingPunct="1">
              <a:defRPr/>
            </a:pPr>
            <a:endParaRPr lang="en-GB" altLang="en-US" sz="2800" kern="0" dirty="0" smtClean="0"/>
          </a:p>
          <a:p>
            <a:pPr eaLnBrk="1" hangingPunct="1">
              <a:defRPr/>
            </a:pPr>
            <a:endParaRPr lang="en-GB" altLang="en-US" sz="2800" kern="0" dirty="0" smtClean="0"/>
          </a:p>
          <a:p>
            <a:pPr eaLnBrk="1" hangingPunct="1">
              <a:defRPr/>
            </a:pPr>
            <a:endParaRPr lang="en-GB" altLang="en-US" sz="2800" kern="0" dirty="0"/>
          </a:p>
        </p:txBody>
      </p:sp>
      <p:graphicFrame>
        <p:nvGraphicFramePr>
          <p:cNvPr id="7" name="Group 18"/>
          <p:cNvGraphicFramePr>
            <a:graphicFrameLocks noGrp="1"/>
          </p:cNvGraphicFramePr>
          <p:nvPr>
            <p:ph sz="quarter" idx="2"/>
            <p:extLst/>
          </p:nvPr>
        </p:nvGraphicFramePr>
        <p:xfrm>
          <a:off x="1801295" y="4449756"/>
          <a:ext cx="6265863" cy="1655763"/>
        </p:xfrm>
        <a:graphic>
          <a:graphicData uri="http://schemas.openxmlformats.org/drawingml/2006/table">
            <a:tbl>
              <a:tblPr/>
              <a:tblGrid>
                <a:gridCol w="6265863"/>
              </a:tblGrid>
              <a:tr h="16557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rPr>
                        <a:t>One mark for each word used in a sentence. </a:t>
                      </a:r>
                    </a:p>
                  </a:txBody>
                  <a:tcPr marT="45676" marB="45676"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BCFA3"/>
                    </a:solidFill>
                  </a:tcPr>
                </a:tc>
              </a:tr>
            </a:tbl>
          </a:graphicData>
        </a:graphic>
      </p:graphicFrame>
    </p:spTree>
    <p:extLst>
      <p:ext uri="{BB962C8B-B14F-4D97-AF65-F5344CB8AC3E}">
        <p14:creationId xmlns:p14="http://schemas.microsoft.com/office/powerpoint/2010/main" val="348350076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539750" y="260350"/>
            <a:ext cx="8229600" cy="1143000"/>
          </a:xfrm>
          <a:solidFill>
            <a:schemeClr val="bg1"/>
          </a:solidFill>
          <a:ln>
            <a:solidFill>
              <a:schemeClr val="bg1"/>
            </a:solidFill>
            <a:miter lim="800000"/>
            <a:headEnd/>
            <a:tailEnd/>
          </a:ln>
        </p:spPr>
        <p:txBody>
          <a:bodyPr/>
          <a:lstStyle/>
          <a:p>
            <a:pPr eaLnBrk="1" hangingPunct="1">
              <a:defRPr/>
            </a:pPr>
            <a:r>
              <a:rPr lang="en-GB" dirty="0" smtClean="0">
                <a:solidFill>
                  <a:schemeClr val="accent2">
                    <a:lumMod val="75000"/>
                  </a:schemeClr>
                </a:solidFill>
              </a:rPr>
              <a:t>Flour Babies</a:t>
            </a:r>
            <a:endParaRPr lang="en-GB" dirty="0">
              <a:solidFill>
                <a:schemeClr val="accent2">
                  <a:lumMod val="75000"/>
                </a:schemeClr>
              </a:solidFill>
            </a:endParaRPr>
          </a:p>
        </p:txBody>
      </p:sp>
      <p:sp>
        <p:nvSpPr>
          <p:cNvPr id="5123" name="Text Box 21"/>
          <p:cNvSpPr txBox="1">
            <a:spLocks noChangeArrowheads="1"/>
          </p:cNvSpPr>
          <p:nvPr/>
        </p:nvSpPr>
        <p:spPr bwMode="auto">
          <a:xfrm>
            <a:off x="6927850" y="1936752"/>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endParaRPr lang="en-US" altLang="en-US" sz="1800">
              <a:solidFill>
                <a:srgbClr val="000000"/>
              </a:solidFill>
            </a:endParaRPr>
          </a:p>
        </p:txBody>
      </p:sp>
      <p:pic>
        <p:nvPicPr>
          <p:cNvPr id="6" name="Picture 21" descr="archivecover_large_6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26547" y="1632328"/>
            <a:ext cx="3256005" cy="45584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429038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type="body" sz="half" idx="1"/>
          </p:nvPr>
        </p:nvSpPr>
        <p:spPr>
          <a:xfrm>
            <a:off x="873881" y="1069825"/>
            <a:ext cx="5384800" cy="4525963"/>
          </a:xfrm>
          <a:ln>
            <a:miter lim="800000"/>
            <a:headEnd/>
            <a:tailEnd/>
          </a:ln>
        </p:spPr>
        <p:txBody>
          <a:bodyPr/>
          <a:lstStyle/>
          <a:p>
            <a:pPr marL="0" indent="0" eaLnBrk="1" hangingPunct="1">
              <a:buNone/>
              <a:defRPr/>
            </a:pPr>
            <a:r>
              <a:rPr lang="en-GB" altLang="en-US" sz="2800" dirty="0"/>
              <a:t>(1)</a:t>
            </a:r>
          </a:p>
          <a:p>
            <a:pPr marL="0" indent="0" eaLnBrk="1" hangingPunct="1">
              <a:buNone/>
              <a:defRPr/>
            </a:pPr>
            <a:endParaRPr lang="en-GB" altLang="en-US" sz="2800" dirty="0"/>
          </a:p>
          <a:p>
            <a:pPr marL="0" indent="0" eaLnBrk="1" hangingPunct="1">
              <a:buNone/>
              <a:defRPr/>
            </a:pPr>
            <a:endParaRPr lang="en-GB" altLang="en-US" sz="2800" dirty="0"/>
          </a:p>
          <a:p>
            <a:pPr marL="0" indent="0" eaLnBrk="1" hangingPunct="1">
              <a:buNone/>
              <a:defRPr/>
            </a:pPr>
            <a:endParaRPr lang="en-GB" altLang="en-US" sz="2800" dirty="0"/>
          </a:p>
          <a:p>
            <a:pPr marL="0" indent="0" eaLnBrk="1" hangingPunct="1">
              <a:buNone/>
              <a:defRPr/>
            </a:pPr>
            <a:endParaRPr lang="en-GB" altLang="en-US" sz="2800" dirty="0"/>
          </a:p>
          <a:p>
            <a:pPr marL="0" indent="0" eaLnBrk="1" hangingPunct="1">
              <a:buNone/>
              <a:defRPr/>
            </a:pPr>
            <a:endParaRPr lang="en-GB" altLang="en-US" sz="2800" dirty="0"/>
          </a:p>
          <a:p>
            <a:pPr marL="0" indent="0" eaLnBrk="1" hangingPunct="1">
              <a:buNone/>
              <a:defRPr/>
            </a:pPr>
            <a:r>
              <a:rPr lang="en-GB" altLang="en-US" sz="2800" dirty="0"/>
              <a:t>(2)</a:t>
            </a:r>
          </a:p>
          <a:p>
            <a:pPr eaLnBrk="1" hangingPunct="1">
              <a:defRPr/>
            </a:pPr>
            <a:endParaRPr lang="en-GB" altLang="en-US" sz="2800" dirty="0"/>
          </a:p>
          <a:p>
            <a:pPr eaLnBrk="1" hangingPunct="1">
              <a:defRPr/>
            </a:pPr>
            <a:endParaRPr lang="en-GB" altLang="en-US" sz="2800" dirty="0"/>
          </a:p>
          <a:p>
            <a:pPr eaLnBrk="1" hangingPunct="1">
              <a:defRPr/>
            </a:pPr>
            <a:endParaRPr lang="en-GB" altLang="en-US" sz="2800" dirty="0"/>
          </a:p>
        </p:txBody>
      </p:sp>
      <p:graphicFrame>
        <p:nvGraphicFramePr>
          <p:cNvPr id="5145" name="Group 25"/>
          <p:cNvGraphicFramePr>
            <a:graphicFrameLocks noGrp="1"/>
          </p:cNvGraphicFramePr>
          <p:nvPr>
            <p:ph sz="quarter" idx="3"/>
            <p:extLst>
              <p:ext uri="{D42A27DB-BD31-4B8C-83A1-F6EECF244321}">
                <p14:modId xmlns:p14="http://schemas.microsoft.com/office/powerpoint/2010/main" val="3107811043"/>
              </p:ext>
            </p:extLst>
          </p:nvPr>
        </p:nvGraphicFramePr>
        <p:xfrm>
          <a:off x="1780647" y="1105696"/>
          <a:ext cx="6265862" cy="2395537"/>
        </p:xfrm>
        <a:graphic>
          <a:graphicData uri="http://schemas.openxmlformats.org/drawingml/2006/table">
            <a:tbl>
              <a:tblPr/>
              <a:tblGrid>
                <a:gridCol w="6265862"/>
              </a:tblGrid>
              <a:tr h="2395537">
                <a:tc>
                  <a:txBody>
                    <a:bodyPr/>
                    <a:lstStyle/>
                    <a:p>
                      <a:pPr marL="0" indent="0">
                        <a:lnSpc>
                          <a:spcPct val="90000"/>
                        </a:lnSpc>
                        <a:buNone/>
                      </a:pPr>
                      <a:r>
                        <a:rPr lang="en-GB" altLang="en-US" sz="2800" dirty="0" smtClean="0"/>
                        <a:t>He stands next to the bush so he can hide the flour baby from his team mates</a:t>
                      </a:r>
                      <a:r>
                        <a:rPr lang="en-US" altLang="en-US" sz="2800" baseline="0" dirty="0" smtClean="0"/>
                        <a:t>. [1</a:t>
                      </a:r>
                      <a:r>
                        <a:rPr lang="en-US" altLang="en-US" sz="2800" dirty="0" smtClean="0"/>
                        <a:t>]</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800" b="0" i="0" u="none" strike="noStrike" cap="none" normalizeH="0" baseline="0" dirty="0" smtClean="0">
                        <a:ln>
                          <a:noFill/>
                        </a:ln>
                        <a:solidFill>
                          <a:schemeClr val="tx1"/>
                        </a:solidFill>
                        <a:effectLst/>
                        <a:latin typeface="Arial" charset="0"/>
                      </a:endParaRPr>
                    </a:p>
                  </a:txBody>
                  <a:tcPr marT="45707" marB="45707"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r>
            </a:tbl>
          </a:graphicData>
        </a:graphic>
      </p:graphicFrame>
      <p:sp>
        <p:nvSpPr>
          <p:cNvPr id="6153" name="Text Box 21"/>
          <p:cNvSpPr txBox="1">
            <a:spLocks noChangeArrowheads="1"/>
          </p:cNvSpPr>
          <p:nvPr/>
        </p:nvSpPr>
        <p:spPr bwMode="auto">
          <a:xfrm>
            <a:off x="6927850" y="1936752"/>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endParaRPr lang="en-US" altLang="en-US" sz="1800">
              <a:solidFill>
                <a:srgbClr val="000000"/>
              </a:solidFill>
            </a:endParaRPr>
          </a:p>
        </p:txBody>
      </p:sp>
      <p:graphicFrame>
        <p:nvGraphicFramePr>
          <p:cNvPr id="5" name="Group 4"/>
          <p:cNvGraphicFramePr>
            <a:graphicFrameLocks noGrp="1"/>
          </p:cNvGraphicFramePr>
          <p:nvPr>
            <p:ph sz="quarter" idx="2"/>
            <p:extLst>
              <p:ext uri="{D42A27DB-BD31-4B8C-83A1-F6EECF244321}">
                <p14:modId xmlns:p14="http://schemas.microsoft.com/office/powerpoint/2010/main" val="2759248901"/>
              </p:ext>
            </p:extLst>
          </p:nvPr>
        </p:nvGraphicFramePr>
        <p:xfrm>
          <a:off x="1784352" y="4044952"/>
          <a:ext cx="6265863" cy="2233612"/>
        </p:xfrm>
        <a:graphic>
          <a:graphicData uri="http://schemas.openxmlformats.org/drawingml/2006/table">
            <a:tbl>
              <a:tblPr/>
              <a:tblGrid>
                <a:gridCol w="6265863"/>
              </a:tblGrid>
              <a:tr h="2233612">
                <a:tc>
                  <a:txBody>
                    <a:bodyPr/>
                    <a:lstStyle/>
                    <a:p>
                      <a:pPr marL="0" indent="0">
                        <a:lnSpc>
                          <a:spcPct val="90000"/>
                        </a:lnSpc>
                        <a:buNone/>
                      </a:pPr>
                      <a:r>
                        <a:rPr lang="en-GB" altLang="en-US" sz="2800" dirty="0" smtClean="0"/>
                        <a:t>“thrust” has connotations of pushing</a:t>
                      </a:r>
                      <a:r>
                        <a:rPr lang="en-GB" altLang="en-US" sz="2800" baseline="0" dirty="0" smtClean="0"/>
                        <a:t> or shoving to</a:t>
                      </a:r>
                      <a:r>
                        <a:rPr lang="en-GB" altLang="en-US" sz="2800" dirty="0" smtClean="0"/>
                        <a:t> suggests that he launched/threw the bag with force. </a:t>
                      </a:r>
                      <a:r>
                        <a:rPr lang="en-US" altLang="en-US" sz="2800" dirty="0" smtClean="0"/>
                        <a:t>[2]</a:t>
                      </a:r>
                      <a:endParaRPr kumimoji="0" lang="en-GB" sz="2800" b="0" i="0" u="none" strike="noStrike" cap="none" normalizeH="0" baseline="0" dirty="0" smtClean="0">
                        <a:ln>
                          <a:noFill/>
                        </a:ln>
                        <a:solidFill>
                          <a:schemeClr val="tx1"/>
                        </a:solidFill>
                        <a:effectLst/>
                        <a:latin typeface="Arial" charset="0"/>
                      </a:endParaRPr>
                    </a:p>
                  </a:txBody>
                  <a:tcPr marT="45744" marB="45744"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BCFA3"/>
                    </a:solidFill>
                  </a:tcPr>
                </a:tc>
              </a:tr>
            </a:tbl>
          </a:graphicData>
        </a:graphic>
      </p:graphicFrame>
    </p:spTree>
    <p:extLst>
      <p:ext uri="{BB962C8B-B14F-4D97-AF65-F5344CB8AC3E}">
        <p14:creationId xmlns:p14="http://schemas.microsoft.com/office/powerpoint/2010/main" val="338052937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type="body" sz="half" idx="1"/>
          </p:nvPr>
        </p:nvSpPr>
        <p:spPr>
          <a:xfrm>
            <a:off x="468313" y="1464735"/>
            <a:ext cx="5384800" cy="4525963"/>
          </a:xfrm>
        </p:spPr>
        <p:txBody>
          <a:bodyPr/>
          <a:lstStyle/>
          <a:p>
            <a:pPr marL="0" indent="0" eaLnBrk="1" hangingPunct="1">
              <a:buNone/>
              <a:defRPr/>
            </a:pPr>
            <a:r>
              <a:rPr lang="en-GB" altLang="en-US" sz="2800" dirty="0"/>
              <a:t> (3)</a:t>
            </a:r>
          </a:p>
          <a:p>
            <a:pPr eaLnBrk="1" hangingPunct="1">
              <a:defRPr/>
            </a:pPr>
            <a:endParaRPr lang="en-GB" altLang="en-US" sz="2800" dirty="0"/>
          </a:p>
          <a:p>
            <a:pPr eaLnBrk="1" hangingPunct="1">
              <a:defRPr/>
            </a:pPr>
            <a:endParaRPr lang="en-GB" altLang="en-US" sz="2800" dirty="0"/>
          </a:p>
          <a:p>
            <a:pPr eaLnBrk="1" hangingPunct="1">
              <a:defRPr/>
            </a:pPr>
            <a:endParaRPr lang="en-GB" altLang="en-US" sz="2800" dirty="0"/>
          </a:p>
        </p:txBody>
      </p:sp>
      <p:graphicFrame>
        <p:nvGraphicFramePr>
          <p:cNvPr id="18436" name="Group 4"/>
          <p:cNvGraphicFramePr>
            <a:graphicFrameLocks noGrp="1"/>
          </p:cNvGraphicFramePr>
          <p:nvPr>
            <p:ph sz="quarter" idx="2"/>
            <p:extLst>
              <p:ext uri="{D42A27DB-BD31-4B8C-83A1-F6EECF244321}">
                <p14:modId xmlns:p14="http://schemas.microsoft.com/office/powerpoint/2010/main" val="153879931"/>
              </p:ext>
            </p:extLst>
          </p:nvPr>
        </p:nvGraphicFramePr>
        <p:xfrm>
          <a:off x="1835152" y="1700213"/>
          <a:ext cx="6265863" cy="2233612"/>
        </p:xfrm>
        <a:graphic>
          <a:graphicData uri="http://schemas.openxmlformats.org/drawingml/2006/table">
            <a:tbl>
              <a:tblPr/>
              <a:tblGrid>
                <a:gridCol w="6265863"/>
              </a:tblGrid>
              <a:tr h="223361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n-GB" altLang="en-US" sz="2800" dirty="0" smtClean="0"/>
                        <a:t>He is more concerned about not losing his place on the Flour Baby project and not getting targeted</a:t>
                      </a:r>
                      <a:r>
                        <a:rPr lang="en-GB" altLang="en-US" sz="2800" baseline="0" dirty="0" smtClean="0"/>
                        <a:t> by ‘snoopers’</a:t>
                      </a:r>
                      <a:r>
                        <a:rPr kumimoji="0" lang="en-GB" sz="2800" b="0" i="0" u="none" strike="noStrike" cap="none" normalizeH="0" baseline="0" dirty="0" smtClean="0">
                          <a:ln>
                            <a:noFill/>
                          </a:ln>
                          <a:solidFill>
                            <a:schemeClr val="tx1"/>
                          </a:solidFill>
                          <a:effectLst/>
                          <a:latin typeface="Arial" charset="0"/>
                        </a:rPr>
                        <a:t>. [1]</a:t>
                      </a:r>
                    </a:p>
                  </a:txBody>
                  <a:tcPr marT="45744" marB="45744"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BCFA3"/>
                    </a:solidFill>
                  </a:tcPr>
                </a:tc>
              </a:tr>
            </a:tbl>
          </a:graphicData>
        </a:graphic>
      </p:graphicFrame>
      <p:graphicFrame>
        <p:nvGraphicFramePr>
          <p:cNvPr id="18442" name="Group 10"/>
          <p:cNvGraphicFramePr>
            <a:graphicFrameLocks noGrp="1"/>
          </p:cNvGraphicFramePr>
          <p:nvPr>
            <p:ph sz="quarter" idx="3"/>
            <p:extLst>
              <p:ext uri="{D42A27DB-BD31-4B8C-83A1-F6EECF244321}">
                <p14:modId xmlns:p14="http://schemas.microsoft.com/office/powerpoint/2010/main" val="765558809"/>
              </p:ext>
            </p:extLst>
          </p:nvPr>
        </p:nvGraphicFramePr>
        <p:xfrm>
          <a:off x="1835152" y="4360865"/>
          <a:ext cx="6265863" cy="2187575"/>
        </p:xfrm>
        <a:graphic>
          <a:graphicData uri="http://schemas.openxmlformats.org/drawingml/2006/table">
            <a:tbl>
              <a:tblPr/>
              <a:tblGrid>
                <a:gridCol w="6265863"/>
              </a:tblGrid>
              <a:tr h="21875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rPr>
                        <a:t>He wants to see the “Glorious Explosion”. [1]</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r>
            </a:tbl>
          </a:graphicData>
        </a:graphic>
      </p:graphicFrame>
      <p:sp>
        <p:nvSpPr>
          <p:cNvPr id="7183" name="Text Box 16"/>
          <p:cNvSpPr txBox="1">
            <a:spLocks noChangeArrowheads="1"/>
          </p:cNvSpPr>
          <p:nvPr/>
        </p:nvSpPr>
        <p:spPr bwMode="auto">
          <a:xfrm>
            <a:off x="6927850" y="1936752"/>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endParaRPr lang="en-US" altLang="en-US" sz="1800">
              <a:solidFill>
                <a:srgbClr val="000000"/>
              </a:solidFill>
            </a:endParaRPr>
          </a:p>
        </p:txBody>
      </p:sp>
      <p:sp>
        <p:nvSpPr>
          <p:cNvPr id="7184" name="Text Box 19"/>
          <p:cNvSpPr txBox="1">
            <a:spLocks noChangeArrowheads="1"/>
          </p:cNvSpPr>
          <p:nvPr/>
        </p:nvSpPr>
        <p:spPr bwMode="auto">
          <a:xfrm>
            <a:off x="620713" y="4314827"/>
            <a:ext cx="863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50000"/>
              </a:spcBef>
              <a:spcAft>
                <a:spcPct val="0"/>
              </a:spcAft>
              <a:buFontTx/>
              <a:buNone/>
            </a:pPr>
            <a:r>
              <a:rPr lang="en-GB" altLang="en-US" sz="2800" dirty="0">
                <a:solidFill>
                  <a:srgbClr val="000000"/>
                </a:solidFill>
              </a:rPr>
              <a:t>(4)</a:t>
            </a:r>
          </a:p>
        </p:txBody>
      </p:sp>
    </p:spTree>
    <p:extLst>
      <p:ext uri="{BB962C8B-B14F-4D97-AF65-F5344CB8AC3E}">
        <p14:creationId xmlns:p14="http://schemas.microsoft.com/office/powerpoint/2010/main" val="39371781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68313" y="0"/>
            <a:ext cx="8229600" cy="1143000"/>
          </a:xfrm>
        </p:spPr>
        <p:txBody>
          <a:bodyPr/>
          <a:lstStyle/>
          <a:p>
            <a:pPr eaLnBrk="1" hangingPunct="1"/>
            <a:endParaRPr lang="en-US" altLang="en-US" smtClean="0"/>
          </a:p>
        </p:txBody>
      </p:sp>
      <p:sp>
        <p:nvSpPr>
          <p:cNvPr id="5123" name="Rectangle 3"/>
          <p:cNvSpPr>
            <a:spLocks noGrp="1" noChangeArrowheads="1"/>
          </p:cNvSpPr>
          <p:nvPr>
            <p:ph type="body" sz="half" idx="1"/>
          </p:nvPr>
        </p:nvSpPr>
        <p:spPr>
          <a:xfrm>
            <a:off x="569119" y="1567545"/>
            <a:ext cx="4038600" cy="4525963"/>
          </a:xfrm>
        </p:spPr>
        <p:txBody>
          <a:bodyPr/>
          <a:lstStyle/>
          <a:p>
            <a:pPr marL="0" indent="0" eaLnBrk="1" hangingPunct="1">
              <a:buNone/>
              <a:defRPr/>
            </a:pPr>
            <a:r>
              <a:rPr lang="en-GB" altLang="en-US" sz="2800" dirty="0" smtClean="0"/>
              <a:t>(5)</a:t>
            </a:r>
            <a:endParaRPr lang="en-GB" altLang="en-US" sz="2800" dirty="0"/>
          </a:p>
          <a:p>
            <a:pPr eaLnBrk="1" hangingPunct="1">
              <a:defRPr/>
            </a:pPr>
            <a:endParaRPr lang="en-GB" altLang="en-US" sz="2800" dirty="0"/>
          </a:p>
          <a:p>
            <a:pPr eaLnBrk="1" hangingPunct="1">
              <a:defRPr/>
            </a:pPr>
            <a:endParaRPr lang="en-GB" altLang="en-US" sz="2800" dirty="0"/>
          </a:p>
          <a:p>
            <a:pPr eaLnBrk="1" hangingPunct="1">
              <a:defRPr/>
            </a:pPr>
            <a:endParaRPr lang="en-GB" altLang="en-US" sz="2800" dirty="0"/>
          </a:p>
        </p:txBody>
      </p:sp>
      <p:graphicFrame>
        <p:nvGraphicFramePr>
          <p:cNvPr id="19476" name="Group 20"/>
          <p:cNvGraphicFramePr>
            <a:graphicFrameLocks noGrp="1"/>
          </p:cNvGraphicFramePr>
          <p:nvPr>
            <p:ph sz="quarter" idx="2"/>
            <p:extLst>
              <p:ext uri="{D42A27DB-BD31-4B8C-83A1-F6EECF244321}">
                <p14:modId xmlns:p14="http://schemas.microsoft.com/office/powerpoint/2010/main" val="1252707948"/>
              </p:ext>
            </p:extLst>
          </p:nvPr>
        </p:nvGraphicFramePr>
        <p:xfrm>
          <a:off x="1835152" y="1557338"/>
          <a:ext cx="6265863" cy="2087562"/>
        </p:xfrm>
        <a:graphic>
          <a:graphicData uri="http://schemas.openxmlformats.org/drawingml/2006/table">
            <a:tbl>
              <a:tblPr/>
              <a:tblGrid>
                <a:gridCol w="6265863"/>
              </a:tblGrid>
              <a:tr h="208756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rPr>
                        <a:t>“stank of rot and dust” [1]</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BCFA3"/>
                    </a:solidFill>
                  </a:tcPr>
                </a:tc>
              </a:tr>
            </a:tbl>
          </a:graphicData>
        </a:graphic>
      </p:graphicFrame>
      <p:graphicFrame>
        <p:nvGraphicFramePr>
          <p:cNvPr id="19475" name="Group 19"/>
          <p:cNvGraphicFramePr>
            <a:graphicFrameLocks noGrp="1"/>
          </p:cNvGraphicFramePr>
          <p:nvPr>
            <p:ph sz="quarter" idx="3"/>
            <p:extLst>
              <p:ext uri="{D42A27DB-BD31-4B8C-83A1-F6EECF244321}">
                <p14:modId xmlns:p14="http://schemas.microsoft.com/office/powerpoint/2010/main" val="3852457739"/>
              </p:ext>
            </p:extLst>
          </p:nvPr>
        </p:nvGraphicFramePr>
        <p:xfrm>
          <a:off x="1835152" y="4005265"/>
          <a:ext cx="6265863" cy="2566987"/>
        </p:xfrm>
        <a:graphic>
          <a:graphicData uri="http://schemas.openxmlformats.org/drawingml/2006/table">
            <a:tbl>
              <a:tblPr/>
              <a:tblGrid>
                <a:gridCol w="6265863"/>
              </a:tblGrid>
              <a:tr h="256698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rPr>
                        <a:t>“the bricks were crumbling like they couldn’t bear the weight any more” OR “the whole thing was sick of itself” [1]</a:t>
                      </a:r>
                    </a:p>
                  </a:txBody>
                  <a:tcPr marT="45730" marB="4573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r>
            </a:tbl>
          </a:graphicData>
        </a:graphic>
      </p:graphicFrame>
      <p:sp>
        <p:nvSpPr>
          <p:cNvPr id="8208" name="Text Box 16"/>
          <p:cNvSpPr txBox="1">
            <a:spLocks noChangeArrowheads="1"/>
          </p:cNvSpPr>
          <p:nvPr/>
        </p:nvSpPr>
        <p:spPr bwMode="auto">
          <a:xfrm>
            <a:off x="6927850" y="1936752"/>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endParaRPr lang="en-US" altLang="en-US" sz="1800">
              <a:solidFill>
                <a:srgbClr val="000000"/>
              </a:solidFill>
            </a:endParaRPr>
          </a:p>
        </p:txBody>
      </p:sp>
      <p:sp>
        <p:nvSpPr>
          <p:cNvPr id="8209" name="Rectangle 17"/>
          <p:cNvSpPr>
            <a:spLocks noChangeArrowheads="1"/>
          </p:cNvSpPr>
          <p:nvPr/>
        </p:nvSpPr>
        <p:spPr bwMode="auto">
          <a:xfrm>
            <a:off x="269875" y="1077913"/>
            <a:ext cx="247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r>
              <a:rPr lang="en-GB" altLang="en-US" sz="1800">
                <a:solidFill>
                  <a:srgbClr val="000000"/>
                </a:solidFill>
              </a:rPr>
              <a:t>.</a:t>
            </a:r>
          </a:p>
        </p:txBody>
      </p:sp>
      <p:sp>
        <p:nvSpPr>
          <p:cNvPr id="8210" name="Text Box 18"/>
          <p:cNvSpPr txBox="1">
            <a:spLocks noChangeArrowheads="1"/>
          </p:cNvSpPr>
          <p:nvPr/>
        </p:nvSpPr>
        <p:spPr bwMode="auto">
          <a:xfrm>
            <a:off x="512763" y="4149727"/>
            <a:ext cx="863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50000"/>
              </a:spcBef>
              <a:spcAft>
                <a:spcPct val="0"/>
              </a:spcAft>
              <a:buFontTx/>
              <a:buNone/>
            </a:pPr>
            <a:r>
              <a:rPr lang="en-GB" altLang="en-US" sz="2800" dirty="0" smtClean="0">
                <a:solidFill>
                  <a:srgbClr val="000000"/>
                </a:solidFill>
              </a:rPr>
              <a:t>(6a)</a:t>
            </a:r>
            <a:endParaRPr lang="en-GB" altLang="en-US" sz="2800" dirty="0">
              <a:solidFill>
                <a:srgbClr val="000000"/>
              </a:solidFill>
            </a:endParaRPr>
          </a:p>
        </p:txBody>
      </p:sp>
    </p:spTree>
    <p:extLst>
      <p:ext uri="{BB962C8B-B14F-4D97-AF65-F5344CB8AC3E}">
        <p14:creationId xmlns:p14="http://schemas.microsoft.com/office/powerpoint/2010/main" val="262355572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68313" y="0"/>
            <a:ext cx="8229600" cy="1143000"/>
          </a:xfrm>
        </p:spPr>
        <p:txBody>
          <a:bodyPr/>
          <a:lstStyle/>
          <a:p>
            <a:pPr eaLnBrk="1" hangingPunct="1"/>
            <a:endParaRPr lang="en-US" altLang="en-US" smtClean="0"/>
          </a:p>
        </p:txBody>
      </p:sp>
      <p:graphicFrame>
        <p:nvGraphicFramePr>
          <p:cNvPr id="19475" name="Group 19"/>
          <p:cNvGraphicFramePr>
            <a:graphicFrameLocks noGrp="1"/>
          </p:cNvGraphicFramePr>
          <p:nvPr>
            <p:ph sz="quarter" idx="3"/>
            <p:extLst>
              <p:ext uri="{D42A27DB-BD31-4B8C-83A1-F6EECF244321}">
                <p14:modId xmlns:p14="http://schemas.microsoft.com/office/powerpoint/2010/main" val="1931212458"/>
              </p:ext>
            </p:extLst>
          </p:nvPr>
        </p:nvGraphicFramePr>
        <p:xfrm>
          <a:off x="1835152" y="1473996"/>
          <a:ext cx="6265863" cy="1578123"/>
        </p:xfrm>
        <a:graphic>
          <a:graphicData uri="http://schemas.openxmlformats.org/drawingml/2006/table">
            <a:tbl>
              <a:tblPr/>
              <a:tblGrid>
                <a:gridCol w="6265863"/>
              </a:tblGrid>
              <a:tr h="157812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n-GB" altLang="en-US" sz="2800" dirty="0" smtClean="0"/>
                        <a:t>The word “brilliant” is in italics to stress its importance. </a:t>
                      </a:r>
                      <a:r>
                        <a:rPr kumimoji="0" lang="en-GB" sz="2800" b="0" i="0" u="none" strike="noStrike" cap="none" normalizeH="0" baseline="0" dirty="0" smtClean="0">
                          <a:ln>
                            <a:noFill/>
                          </a:ln>
                          <a:solidFill>
                            <a:schemeClr val="tx1"/>
                          </a:solidFill>
                          <a:effectLst/>
                          <a:latin typeface="Arial" charset="0"/>
                        </a:rPr>
                        <a:t>[1]</a:t>
                      </a:r>
                    </a:p>
                  </a:txBody>
                  <a:tcPr marT="45730" marB="4573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r>
            </a:tbl>
          </a:graphicData>
        </a:graphic>
      </p:graphicFrame>
      <p:sp>
        <p:nvSpPr>
          <p:cNvPr id="8208" name="Text Box 16"/>
          <p:cNvSpPr txBox="1">
            <a:spLocks noChangeArrowheads="1"/>
          </p:cNvSpPr>
          <p:nvPr/>
        </p:nvSpPr>
        <p:spPr bwMode="auto">
          <a:xfrm>
            <a:off x="6927850" y="1936752"/>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endParaRPr lang="en-US" altLang="en-US" sz="1800">
              <a:solidFill>
                <a:srgbClr val="000000"/>
              </a:solidFill>
            </a:endParaRPr>
          </a:p>
        </p:txBody>
      </p:sp>
      <p:sp>
        <p:nvSpPr>
          <p:cNvPr id="8209" name="Rectangle 17"/>
          <p:cNvSpPr>
            <a:spLocks noChangeArrowheads="1"/>
          </p:cNvSpPr>
          <p:nvPr/>
        </p:nvSpPr>
        <p:spPr bwMode="auto">
          <a:xfrm>
            <a:off x="269875" y="1077913"/>
            <a:ext cx="247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r>
              <a:rPr lang="en-GB" altLang="en-US" sz="1800">
                <a:solidFill>
                  <a:srgbClr val="000000"/>
                </a:solidFill>
              </a:rPr>
              <a:t>.</a:t>
            </a:r>
          </a:p>
        </p:txBody>
      </p:sp>
      <p:sp>
        <p:nvSpPr>
          <p:cNvPr id="8210" name="Text Box 18"/>
          <p:cNvSpPr txBox="1">
            <a:spLocks noChangeArrowheads="1"/>
          </p:cNvSpPr>
          <p:nvPr/>
        </p:nvSpPr>
        <p:spPr bwMode="auto">
          <a:xfrm>
            <a:off x="662665" y="1444625"/>
            <a:ext cx="863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50000"/>
              </a:spcBef>
              <a:spcAft>
                <a:spcPct val="0"/>
              </a:spcAft>
              <a:buFontTx/>
              <a:buNone/>
            </a:pPr>
            <a:r>
              <a:rPr lang="en-GB" altLang="en-US" sz="2800" dirty="0" smtClean="0">
                <a:solidFill>
                  <a:srgbClr val="000000"/>
                </a:solidFill>
              </a:rPr>
              <a:t>(5)</a:t>
            </a:r>
            <a:endParaRPr lang="en-GB" altLang="en-US" sz="2800" dirty="0">
              <a:solidFill>
                <a:srgbClr val="000000"/>
              </a:solidFill>
            </a:endParaRPr>
          </a:p>
        </p:txBody>
      </p:sp>
      <p:sp>
        <p:nvSpPr>
          <p:cNvPr id="11" name="Rectangle 3"/>
          <p:cNvSpPr>
            <a:spLocks noGrp="1" noChangeArrowheads="1"/>
          </p:cNvSpPr>
          <p:nvPr>
            <p:ph type="body" sz="half" idx="1"/>
          </p:nvPr>
        </p:nvSpPr>
        <p:spPr>
          <a:xfrm>
            <a:off x="662665" y="3287099"/>
            <a:ext cx="4038600" cy="4519001"/>
          </a:xfrm>
        </p:spPr>
        <p:txBody>
          <a:bodyPr/>
          <a:lstStyle/>
          <a:p>
            <a:pPr marL="0" indent="0" eaLnBrk="1" hangingPunct="1">
              <a:buNone/>
              <a:defRPr/>
            </a:pPr>
            <a:r>
              <a:rPr lang="en-GB" altLang="en-US" sz="2800" dirty="0" smtClean="0"/>
              <a:t>(</a:t>
            </a:r>
            <a:r>
              <a:rPr lang="en-GB" altLang="en-US" sz="2800" dirty="0"/>
              <a:t>6</a:t>
            </a:r>
            <a:r>
              <a:rPr lang="en-GB" altLang="en-US" sz="2800" dirty="0" smtClean="0"/>
              <a:t>)</a:t>
            </a:r>
            <a:endParaRPr lang="en-GB" altLang="en-US" sz="2800" dirty="0"/>
          </a:p>
          <a:p>
            <a:pPr eaLnBrk="1" hangingPunct="1">
              <a:defRPr/>
            </a:pPr>
            <a:endParaRPr lang="en-GB" altLang="en-US" sz="2800" dirty="0"/>
          </a:p>
          <a:p>
            <a:pPr eaLnBrk="1" hangingPunct="1">
              <a:defRPr/>
            </a:pPr>
            <a:endParaRPr lang="en-GB" altLang="en-US" sz="2800" dirty="0"/>
          </a:p>
          <a:p>
            <a:pPr eaLnBrk="1" hangingPunct="1">
              <a:defRPr/>
            </a:pPr>
            <a:endParaRPr lang="en-GB" altLang="en-US" sz="2800" dirty="0"/>
          </a:p>
        </p:txBody>
      </p:sp>
      <p:graphicFrame>
        <p:nvGraphicFramePr>
          <p:cNvPr id="12" name="Group 18"/>
          <p:cNvGraphicFramePr>
            <a:graphicFrameLocks noGrp="1"/>
          </p:cNvGraphicFramePr>
          <p:nvPr>
            <p:ph sz="quarter" idx="2"/>
            <p:extLst>
              <p:ext uri="{D42A27DB-BD31-4B8C-83A1-F6EECF244321}">
                <p14:modId xmlns:p14="http://schemas.microsoft.com/office/powerpoint/2010/main" val="4089965749"/>
              </p:ext>
            </p:extLst>
          </p:nvPr>
        </p:nvGraphicFramePr>
        <p:xfrm>
          <a:off x="1833908" y="3427292"/>
          <a:ext cx="6265863" cy="3163684"/>
        </p:xfrm>
        <a:graphic>
          <a:graphicData uri="http://schemas.openxmlformats.org/drawingml/2006/table">
            <a:tbl>
              <a:tblPr/>
              <a:tblGrid>
                <a:gridCol w="6265863"/>
              </a:tblGrid>
              <a:tr h="230625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rPr>
                        <a:t>It acts as a link as ‘and’ refers back to the previous sentence about the Glorious Explosion. ‘Brilliant’ looks forward to the next paragraph which deals with Simon’s thoughts about the explosion. [2]</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800" b="0" i="0" u="none" strike="noStrike" cap="none" normalizeH="0" baseline="0" dirty="0" smtClean="0">
                        <a:ln>
                          <a:noFill/>
                        </a:ln>
                        <a:solidFill>
                          <a:schemeClr val="tx1"/>
                        </a:solidFill>
                        <a:effectLst/>
                        <a:latin typeface="Arial" charset="0"/>
                      </a:endParaRPr>
                    </a:p>
                  </a:txBody>
                  <a:tcPr marT="45650" marB="4565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BCFA3"/>
                    </a:solidFill>
                  </a:tcPr>
                </a:tc>
              </a:tr>
            </a:tbl>
          </a:graphicData>
        </a:graphic>
      </p:graphicFrame>
    </p:spTree>
    <p:extLst>
      <p:ext uri="{BB962C8B-B14F-4D97-AF65-F5344CB8AC3E}">
        <p14:creationId xmlns:p14="http://schemas.microsoft.com/office/powerpoint/2010/main" val="398232979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type="body" sz="half" idx="1"/>
          </p:nvPr>
        </p:nvSpPr>
        <p:spPr>
          <a:xfrm>
            <a:off x="468313" y="1452379"/>
            <a:ext cx="5384800" cy="4525963"/>
          </a:xfrm>
        </p:spPr>
        <p:txBody>
          <a:bodyPr/>
          <a:lstStyle/>
          <a:p>
            <a:pPr marL="0" indent="0" eaLnBrk="1" hangingPunct="1">
              <a:buNone/>
              <a:defRPr/>
            </a:pPr>
            <a:r>
              <a:rPr lang="en-GB" altLang="en-US" sz="2800" dirty="0" smtClean="0"/>
              <a:t>(7a)</a:t>
            </a:r>
            <a:endParaRPr lang="en-GB" altLang="en-US" sz="2800" dirty="0"/>
          </a:p>
          <a:p>
            <a:pPr eaLnBrk="1" hangingPunct="1">
              <a:defRPr/>
            </a:pPr>
            <a:endParaRPr lang="en-GB" altLang="en-US" sz="2800" dirty="0"/>
          </a:p>
          <a:p>
            <a:pPr eaLnBrk="1" hangingPunct="1">
              <a:defRPr/>
            </a:pPr>
            <a:endParaRPr lang="en-GB" altLang="en-US" sz="2800" dirty="0"/>
          </a:p>
          <a:p>
            <a:pPr eaLnBrk="1" hangingPunct="1">
              <a:defRPr/>
            </a:pPr>
            <a:endParaRPr lang="en-GB" altLang="en-US" sz="2800" dirty="0"/>
          </a:p>
        </p:txBody>
      </p:sp>
      <p:graphicFrame>
        <p:nvGraphicFramePr>
          <p:cNvPr id="18436" name="Group 4"/>
          <p:cNvGraphicFramePr>
            <a:graphicFrameLocks noGrp="1"/>
          </p:cNvGraphicFramePr>
          <p:nvPr>
            <p:ph sz="quarter" idx="2"/>
            <p:extLst>
              <p:ext uri="{D42A27DB-BD31-4B8C-83A1-F6EECF244321}">
                <p14:modId xmlns:p14="http://schemas.microsoft.com/office/powerpoint/2010/main" val="922627050"/>
              </p:ext>
            </p:extLst>
          </p:nvPr>
        </p:nvGraphicFramePr>
        <p:xfrm>
          <a:off x="1835152" y="1700213"/>
          <a:ext cx="6265863" cy="2233612"/>
        </p:xfrm>
        <a:graphic>
          <a:graphicData uri="http://schemas.openxmlformats.org/drawingml/2006/table">
            <a:tbl>
              <a:tblPr/>
              <a:tblGrid>
                <a:gridCol w="6265863"/>
              </a:tblGrid>
              <a:tr h="223361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n-GB" altLang="en-US" sz="2800" dirty="0" smtClean="0"/>
                        <a:t>The children must look after their bags of flour at all times as if they were their babies. </a:t>
                      </a:r>
                      <a:r>
                        <a:rPr kumimoji="0" lang="en-GB" sz="2800" b="0" i="0" u="none" strike="noStrike" cap="none" normalizeH="0" baseline="0" dirty="0" smtClean="0">
                          <a:ln>
                            <a:noFill/>
                          </a:ln>
                          <a:solidFill>
                            <a:schemeClr val="tx1"/>
                          </a:solidFill>
                          <a:effectLst/>
                          <a:latin typeface="Arial" charset="0"/>
                        </a:rPr>
                        <a:t>[1]</a:t>
                      </a:r>
                    </a:p>
                  </a:txBody>
                  <a:tcPr marT="45744" marB="45744"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BCFA3"/>
                    </a:solidFill>
                  </a:tcPr>
                </a:tc>
              </a:tr>
            </a:tbl>
          </a:graphicData>
        </a:graphic>
      </p:graphicFrame>
      <p:graphicFrame>
        <p:nvGraphicFramePr>
          <p:cNvPr id="18442" name="Group 10"/>
          <p:cNvGraphicFramePr>
            <a:graphicFrameLocks noGrp="1"/>
          </p:cNvGraphicFramePr>
          <p:nvPr>
            <p:ph sz="quarter" idx="3"/>
            <p:extLst>
              <p:ext uri="{D42A27DB-BD31-4B8C-83A1-F6EECF244321}">
                <p14:modId xmlns:p14="http://schemas.microsoft.com/office/powerpoint/2010/main" val="4251925215"/>
              </p:ext>
            </p:extLst>
          </p:nvPr>
        </p:nvGraphicFramePr>
        <p:xfrm>
          <a:off x="1835152" y="4360865"/>
          <a:ext cx="6265863" cy="2187575"/>
        </p:xfrm>
        <a:graphic>
          <a:graphicData uri="http://schemas.openxmlformats.org/drawingml/2006/table">
            <a:tbl>
              <a:tblPr/>
              <a:tblGrid>
                <a:gridCol w="6265863"/>
              </a:tblGrid>
              <a:tr h="21875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rPr>
                        <a:t>The purpose of the project is that children learn to be responsible/ be aware of what it takes to look after a baby. [1]</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r>
            </a:tbl>
          </a:graphicData>
        </a:graphic>
      </p:graphicFrame>
      <p:sp>
        <p:nvSpPr>
          <p:cNvPr id="7183" name="Text Box 16"/>
          <p:cNvSpPr txBox="1">
            <a:spLocks noChangeArrowheads="1"/>
          </p:cNvSpPr>
          <p:nvPr/>
        </p:nvSpPr>
        <p:spPr bwMode="auto">
          <a:xfrm>
            <a:off x="6927850" y="1936752"/>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endParaRPr lang="en-US" altLang="en-US" sz="1800">
              <a:solidFill>
                <a:srgbClr val="000000"/>
              </a:solidFill>
            </a:endParaRPr>
          </a:p>
        </p:txBody>
      </p:sp>
      <p:sp>
        <p:nvSpPr>
          <p:cNvPr id="7184" name="Text Box 19"/>
          <p:cNvSpPr txBox="1">
            <a:spLocks noChangeArrowheads="1"/>
          </p:cNvSpPr>
          <p:nvPr/>
        </p:nvSpPr>
        <p:spPr bwMode="auto">
          <a:xfrm>
            <a:off x="468313" y="4253044"/>
            <a:ext cx="863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50000"/>
              </a:spcBef>
              <a:spcAft>
                <a:spcPct val="0"/>
              </a:spcAft>
              <a:buFontTx/>
              <a:buNone/>
            </a:pPr>
            <a:r>
              <a:rPr lang="en-GB" altLang="en-US" sz="2800" dirty="0" smtClean="0">
                <a:solidFill>
                  <a:srgbClr val="000000"/>
                </a:solidFill>
              </a:rPr>
              <a:t>(7b)</a:t>
            </a:r>
            <a:endParaRPr lang="en-GB" altLang="en-US" sz="2800" dirty="0">
              <a:solidFill>
                <a:srgbClr val="000000"/>
              </a:solidFill>
            </a:endParaRPr>
          </a:p>
        </p:txBody>
      </p:sp>
    </p:spTree>
    <p:extLst>
      <p:ext uri="{BB962C8B-B14F-4D97-AF65-F5344CB8AC3E}">
        <p14:creationId xmlns:p14="http://schemas.microsoft.com/office/powerpoint/2010/main" val="2431093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68313" y="0"/>
            <a:ext cx="8229600" cy="1143000"/>
          </a:xfrm>
        </p:spPr>
        <p:txBody>
          <a:bodyPr/>
          <a:lstStyle/>
          <a:p>
            <a:pPr eaLnBrk="1" hangingPunct="1"/>
            <a:endParaRPr lang="en-US" altLang="en-US" smtClean="0"/>
          </a:p>
        </p:txBody>
      </p:sp>
      <p:sp>
        <p:nvSpPr>
          <p:cNvPr id="6147" name="Rectangle 3"/>
          <p:cNvSpPr>
            <a:spLocks noGrp="1" noChangeArrowheads="1"/>
          </p:cNvSpPr>
          <p:nvPr>
            <p:ph type="body" sz="half" idx="1"/>
          </p:nvPr>
        </p:nvSpPr>
        <p:spPr/>
        <p:txBody>
          <a:bodyPr/>
          <a:lstStyle/>
          <a:p>
            <a:pPr marL="0" indent="0" eaLnBrk="1" hangingPunct="1">
              <a:buNone/>
              <a:defRPr/>
            </a:pPr>
            <a:r>
              <a:rPr lang="en-GB" altLang="en-US" sz="2800" dirty="0" smtClean="0"/>
              <a:t>(8)</a:t>
            </a:r>
            <a:endParaRPr lang="en-GB" altLang="en-US" sz="2800" dirty="0"/>
          </a:p>
          <a:p>
            <a:pPr eaLnBrk="1" hangingPunct="1">
              <a:defRPr/>
            </a:pPr>
            <a:endParaRPr lang="en-GB" altLang="en-US" sz="2800" dirty="0"/>
          </a:p>
          <a:p>
            <a:pPr eaLnBrk="1" hangingPunct="1">
              <a:defRPr/>
            </a:pPr>
            <a:endParaRPr lang="en-GB" altLang="en-US" sz="2800" dirty="0"/>
          </a:p>
          <a:p>
            <a:pPr eaLnBrk="1" hangingPunct="1">
              <a:defRPr/>
            </a:pPr>
            <a:endParaRPr lang="en-GB" altLang="en-US" sz="2800" dirty="0"/>
          </a:p>
        </p:txBody>
      </p:sp>
      <p:graphicFrame>
        <p:nvGraphicFramePr>
          <p:cNvPr id="17426" name="Group 18"/>
          <p:cNvGraphicFramePr>
            <a:graphicFrameLocks noGrp="1"/>
          </p:cNvGraphicFramePr>
          <p:nvPr>
            <p:ph sz="quarter" idx="2"/>
            <p:extLst>
              <p:ext uri="{D42A27DB-BD31-4B8C-83A1-F6EECF244321}">
                <p14:modId xmlns:p14="http://schemas.microsoft.com/office/powerpoint/2010/main" val="3685396003"/>
              </p:ext>
            </p:extLst>
          </p:nvPr>
        </p:nvGraphicFramePr>
        <p:xfrm>
          <a:off x="1835152" y="1628777"/>
          <a:ext cx="6265863" cy="1655763"/>
        </p:xfrm>
        <a:graphic>
          <a:graphicData uri="http://schemas.openxmlformats.org/drawingml/2006/table">
            <a:tbl>
              <a:tblPr/>
              <a:tblGrid>
                <a:gridCol w="6265863"/>
              </a:tblGrid>
              <a:tr h="16557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rPr>
                        <a:t>meagre - a very little amount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rPr>
                        <a:t>Snoopers - a spy</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rPr>
                        <a:t>misheard - did not hear correctly     [3]</a:t>
                      </a:r>
                    </a:p>
                  </a:txBody>
                  <a:tcPr marT="45676" marB="45676"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BCFA3"/>
                    </a:solidFill>
                  </a:tcPr>
                </a:tc>
              </a:tr>
            </a:tbl>
          </a:graphicData>
        </a:graphic>
      </p:graphicFrame>
      <p:sp>
        <p:nvSpPr>
          <p:cNvPr id="10250" name="Text Box 16"/>
          <p:cNvSpPr txBox="1">
            <a:spLocks noChangeArrowheads="1"/>
          </p:cNvSpPr>
          <p:nvPr/>
        </p:nvSpPr>
        <p:spPr bwMode="auto">
          <a:xfrm>
            <a:off x="6927850" y="1936752"/>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endParaRPr lang="en-US" altLang="en-US" sz="1800">
              <a:solidFill>
                <a:srgbClr val="000000"/>
              </a:solidFill>
            </a:endParaRPr>
          </a:p>
        </p:txBody>
      </p:sp>
      <p:sp>
        <p:nvSpPr>
          <p:cNvPr id="6" name="Rectangle 3"/>
          <p:cNvSpPr txBox="1">
            <a:spLocks noChangeArrowheads="1"/>
          </p:cNvSpPr>
          <p:nvPr/>
        </p:nvSpPr>
        <p:spPr bwMode="auto">
          <a:xfrm>
            <a:off x="468313" y="4060893"/>
            <a:ext cx="4038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eaLnBrk="1" hangingPunct="1">
              <a:buFontTx/>
              <a:buNone/>
              <a:defRPr/>
            </a:pPr>
            <a:r>
              <a:rPr lang="en-GB" altLang="en-US" sz="2800" kern="0" dirty="0" smtClean="0"/>
              <a:t>(9)</a:t>
            </a:r>
          </a:p>
          <a:p>
            <a:pPr eaLnBrk="1" hangingPunct="1">
              <a:defRPr/>
            </a:pPr>
            <a:endParaRPr lang="en-GB" altLang="en-US" sz="2800" kern="0" dirty="0" smtClean="0"/>
          </a:p>
          <a:p>
            <a:pPr eaLnBrk="1" hangingPunct="1">
              <a:defRPr/>
            </a:pPr>
            <a:endParaRPr lang="en-GB" altLang="en-US" sz="2800" kern="0" dirty="0" smtClean="0"/>
          </a:p>
          <a:p>
            <a:pPr eaLnBrk="1" hangingPunct="1">
              <a:defRPr/>
            </a:pPr>
            <a:endParaRPr lang="en-GB" altLang="en-US" sz="2800" kern="0" dirty="0"/>
          </a:p>
        </p:txBody>
      </p:sp>
      <p:graphicFrame>
        <p:nvGraphicFramePr>
          <p:cNvPr id="7" name="Group 18"/>
          <p:cNvGraphicFramePr>
            <a:graphicFrameLocks noGrp="1"/>
          </p:cNvGraphicFramePr>
          <p:nvPr>
            <p:ph sz="quarter" idx="2"/>
            <p:extLst>
              <p:ext uri="{D42A27DB-BD31-4B8C-83A1-F6EECF244321}">
                <p14:modId xmlns:p14="http://schemas.microsoft.com/office/powerpoint/2010/main" val="682165243"/>
              </p:ext>
            </p:extLst>
          </p:nvPr>
        </p:nvGraphicFramePr>
        <p:xfrm>
          <a:off x="1838365" y="4264405"/>
          <a:ext cx="6265863" cy="1655763"/>
        </p:xfrm>
        <a:graphic>
          <a:graphicData uri="http://schemas.openxmlformats.org/drawingml/2006/table">
            <a:tbl>
              <a:tblPr/>
              <a:tblGrid>
                <a:gridCol w="6265863"/>
              </a:tblGrid>
              <a:tr h="16557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rPr>
                        <a:t>One mark for each word used in a sentence. </a:t>
                      </a:r>
                    </a:p>
                  </a:txBody>
                  <a:tcPr marT="45676" marB="45676"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BCFA3"/>
                    </a:solidFill>
                  </a:tcPr>
                </a:tc>
              </a:tr>
            </a:tbl>
          </a:graphicData>
        </a:graphic>
      </p:graphicFrame>
    </p:spTree>
    <p:extLst>
      <p:ext uri="{BB962C8B-B14F-4D97-AF65-F5344CB8AC3E}">
        <p14:creationId xmlns:p14="http://schemas.microsoft.com/office/powerpoint/2010/main" val="327017166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539750" y="260350"/>
            <a:ext cx="8229600" cy="1143000"/>
          </a:xfrm>
          <a:solidFill>
            <a:schemeClr val="bg1"/>
          </a:solidFill>
          <a:ln>
            <a:solidFill>
              <a:schemeClr val="bg1"/>
            </a:solidFill>
            <a:miter lim="800000"/>
            <a:headEnd/>
            <a:tailEnd/>
          </a:ln>
        </p:spPr>
        <p:txBody>
          <a:bodyPr/>
          <a:lstStyle/>
          <a:p>
            <a:pPr eaLnBrk="1" hangingPunct="1"/>
            <a:r>
              <a:rPr lang="en-GB" altLang="en-US" dirty="0" smtClean="0">
                <a:solidFill>
                  <a:srgbClr val="0070C0"/>
                </a:solidFill>
              </a:rPr>
              <a:t>Whispers in the Graveyard</a:t>
            </a:r>
          </a:p>
        </p:txBody>
      </p:sp>
      <p:sp>
        <p:nvSpPr>
          <p:cNvPr id="5123" name="Text Box 21"/>
          <p:cNvSpPr txBox="1">
            <a:spLocks noChangeArrowheads="1"/>
          </p:cNvSpPr>
          <p:nvPr/>
        </p:nvSpPr>
        <p:spPr bwMode="auto">
          <a:xfrm>
            <a:off x="6927850" y="1936752"/>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endParaRPr lang="en-US" altLang="en-US" sz="1800">
              <a:solidFill>
                <a:srgbClr val="000000"/>
              </a:solidFill>
            </a:endParaRPr>
          </a:p>
        </p:txBody>
      </p:sp>
      <p:pic>
        <p:nvPicPr>
          <p:cNvPr id="5"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08038" y="1403350"/>
            <a:ext cx="2920914" cy="4599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2857019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type="body" sz="half" idx="1"/>
          </p:nvPr>
        </p:nvSpPr>
        <p:spPr>
          <a:xfrm>
            <a:off x="873881" y="1069825"/>
            <a:ext cx="5384800" cy="4525963"/>
          </a:xfrm>
          <a:ln>
            <a:miter lim="800000"/>
            <a:headEnd/>
            <a:tailEnd/>
          </a:ln>
        </p:spPr>
        <p:txBody>
          <a:bodyPr/>
          <a:lstStyle/>
          <a:p>
            <a:pPr marL="0" indent="0" eaLnBrk="1" hangingPunct="1">
              <a:buNone/>
              <a:defRPr/>
            </a:pPr>
            <a:r>
              <a:rPr lang="en-GB" altLang="en-US" sz="2800" dirty="0"/>
              <a:t>(</a:t>
            </a:r>
            <a:r>
              <a:rPr lang="en-GB" altLang="en-US" sz="2800" dirty="0" smtClean="0"/>
              <a:t>1a)</a:t>
            </a:r>
            <a:endParaRPr lang="en-GB" altLang="en-US" sz="2800" dirty="0"/>
          </a:p>
          <a:p>
            <a:pPr marL="0" indent="0" eaLnBrk="1" hangingPunct="1">
              <a:buNone/>
              <a:defRPr/>
            </a:pPr>
            <a:endParaRPr lang="en-GB" altLang="en-US" sz="2800" dirty="0"/>
          </a:p>
          <a:p>
            <a:pPr marL="0" indent="0" eaLnBrk="1" hangingPunct="1">
              <a:buNone/>
              <a:defRPr/>
            </a:pPr>
            <a:endParaRPr lang="en-GB" altLang="en-US" sz="2800" dirty="0"/>
          </a:p>
          <a:p>
            <a:pPr marL="0" indent="0" eaLnBrk="1" hangingPunct="1">
              <a:buNone/>
              <a:defRPr/>
            </a:pPr>
            <a:endParaRPr lang="en-GB" altLang="en-US" sz="2800" dirty="0"/>
          </a:p>
          <a:p>
            <a:pPr marL="0" indent="0" eaLnBrk="1" hangingPunct="1">
              <a:buNone/>
              <a:defRPr/>
            </a:pPr>
            <a:endParaRPr lang="en-GB" altLang="en-US" sz="2800" dirty="0"/>
          </a:p>
          <a:p>
            <a:pPr marL="0" indent="0" eaLnBrk="1" hangingPunct="1">
              <a:buNone/>
              <a:defRPr/>
            </a:pPr>
            <a:endParaRPr lang="en-GB" altLang="en-US" sz="2800" dirty="0"/>
          </a:p>
          <a:p>
            <a:pPr marL="0" indent="0" eaLnBrk="1" hangingPunct="1">
              <a:buNone/>
              <a:defRPr/>
            </a:pPr>
            <a:r>
              <a:rPr lang="en-GB" altLang="en-US" sz="2800" dirty="0" smtClean="0"/>
              <a:t>(1b)</a:t>
            </a:r>
            <a:endParaRPr lang="en-GB" altLang="en-US" sz="2800" dirty="0"/>
          </a:p>
          <a:p>
            <a:pPr eaLnBrk="1" hangingPunct="1">
              <a:defRPr/>
            </a:pPr>
            <a:endParaRPr lang="en-GB" altLang="en-US" sz="2800" dirty="0"/>
          </a:p>
          <a:p>
            <a:pPr eaLnBrk="1" hangingPunct="1">
              <a:defRPr/>
            </a:pPr>
            <a:endParaRPr lang="en-GB" altLang="en-US" sz="2800" dirty="0"/>
          </a:p>
          <a:p>
            <a:pPr eaLnBrk="1" hangingPunct="1">
              <a:defRPr/>
            </a:pPr>
            <a:endParaRPr lang="en-GB" altLang="en-US" sz="2800" dirty="0"/>
          </a:p>
        </p:txBody>
      </p:sp>
      <p:graphicFrame>
        <p:nvGraphicFramePr>
          <p:cNvPr id="5145" name="Group 25"/>
          <p:cNvGraphicFramePr>
            <a:graphicFrameLocks noGrp="1"/>
          </p:cNvGraphicFramePr>
          <p:nvPr>
            <p:ph sz="quarter" idx="3"/>
            <p:extLst>
              <p:ext uri="{D42A27DB-BD31-4B8C-83A1-F6EECF244321}">
                <p14:modId xmlns:p14="http://schemas.microsoft.com/office/powerpoint/2010/main" val="18751020"/>
              </p:ext>
            </p:extLst>
          </p:nvPr>
        </p:nvGraphicFramePr>
        <p:xfrm>
          <a:off x="1780647" y="1105696"/>
          <a:ext cx="6265862" cy="2395537"/>
        </p:xfrm>
        <a:graphic>
          <a:graphicData uri="http://schemas.openxmlformats.org/drawingml/2006/table">
            <a:tbl>
              <a:tblPr/>
              <a:tblGrid>
                <a:gridCol w="6265862"/>
              </a:tblGrid>
              <a:tr h="2395537">
                <a:tc>
                  <a:txBody>
                    <a:bodyPr/>
                    <a:lstStyle/>
                    <a:p>
                      <a:pPr marL="0" indent="0">
                        <a:lnSpc>
                          <a:spcPct val="90000"/>
                        </a:lnSpc>
                        <a:buNone/>
                      </a:pPr>
                      <a:r>
                        <a:rPr lang="en-GB" altLang="en-US" sz="2800" dirty="0" smtClean="0"/>
                        <a:t>The sentences are very short. </a:t>
                      </a:r>
                      <a:r>
                        <a:rPr lang="en-US" altLang="en-US" sz="2800" baseline="0" dirty="0" smtClean="0"/>
                        <a:t>[1</a:t>
                      </a:r>
                      <a:r>
                        <a:rPr lang="en-US" altLang="en-US" sz="2800" dirty="0" smtClean="0"/>
                        <a:t>]</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800" b="0" i="0" u="none" strike="noStrike" cap="none" normalizeH="0" baseline="0" dirty="0" smtClean="0">
                        <a:ln>
                          <a:noFill/>
                        </a:ln>
                        <a:solidFill>
                          <a:schemeClr val="tx1"/>
                        </a:solidFill>
                        <a:effectLst/>
                        <a:latin typeface="Arial" charset="0"/>
                      </a:endParaRPr>
                    </a:p>
                  </a:txBody>
                  <a:tcPr marT="45707" marB="45707"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r>
            </a:tbl>
          </a:graphicData>
        </a:graphic>
      </p:graphicFrame>
      <p:sp>
        <p:nvSpPr>
          <p:cNvPr id="6153" name="Text Box 21"/>
          <p:cNvSpPr txBox="1">
            <a:spLocks noChangeArrowheads="1"/>
          </p:cNvSpPr>
          <p:nvPr/>
        </p:nvSpPr>
        <p:spPr bwMode="auto">
          <a:xfrm>
            <a:off x="6927850" y="1936752"/>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endParaRPr lang="en-US" altLang="en-US" sz="1800">
              <a:solidFill>
                <a:srgbClr val="000000"/>
              </a:solidFill>
            </a:endParaRPr>
          </a:p>
        </p:txBody>
      </p:sp>
      <p:graphicFrame>
        <p:nvGraphicFramePr>
          <p:cNvPr id="5" name="Group 4"/>
          <p:cNvGraphicFramePr>
            <a:graphicFrameLocks noGrp="1"/>
          </p:cNvGraphicFramePr>
          <p:nvPr>
            <p:ph sz="quarter" idx="2"/>
            <p:extLst>
              <p:ext uri="{D42A27DB-BD31-4B8C-83A1-F6EECF244321}">
                <p14:modId xmlns:p14="http://schemas.microsoft.com/office/powerpoint/2010/main" val="2749854003"/>
              </p:ext>
            </p:extLst>
          </p:nvPr>
        </p:nvGraphicFramePr>
        <p:xfrm>
          <a:off x="1784352" y="4044952"/>
          <a:ext cx="6265863" cy="2233612"/>
        </p:xfrm>
        <a:graphic>
          <a:graphicData uri="http://schemas.openxmlformats.org/drawingml/2006/table">
            <a:tbl>
              <a:tblPr/>
              <a:tblGrid>
                <a:gridCol w="6265863"/>
              </a:tblGrid>
              <a:tr h="2233612">
                <a:tc>
                  <a:txBody>
                    <a:bodyPr/>
                    <a:lstStyle/>
                    <a:p>
                      <a:pPr marL="0" indent="0">
                        <a:lnSpc>
                          <a:spcPct val="90000"/>
                        </a:lnSpc>
                        <a:buNone/>
                      </a:pPr>
                      <a:r>
                        <a:rPr lang="en-GB" altLang="en-US" sz="2800" dirty="0" smtClean="0"/>
                        <a:t>To  create tension/To state facts simply. </a:t>
                      </a:r>
                      <a:r>
                        <a:rPr lang="en-US" altLang="en-US" sz="2800" dirty="0" smtClean="0"/>
                        <a:t>[2]</a:t>
                      </a:r>
                      <a:endParaRPr kumimoji="0" lang="en-GB" sz="2800" b="0" i="0" u="none" strike="noStrike" cap="none" normalizeH="0" baseline="0" dirty="0" smtClean="0">
                        <a:ln>
                          <a:noFill/>
                        </a:ln>
                        <a:solidFill>
                          <a:schemeClr val="tx1"/>
                        </a:solidFill>
                        <a:effectLst/>
                        <a:latin typeface="Arial" charset="0"/>
                      </a:endParaRPr>
                    </a:p>
                  </a:txBody>
                  <a:tcPr marT="45744" marB="45744"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BCFA3"/>
                    </a:solidFill>
                  </a:tcPr>
                </a:tc>
              </a:tr>
            </a:tbl>
          </a:graphicData>
        </a:graphic>
      </p:graphicFrame>
    </p:spTree>
    <p:extLst>
      <p:ext uri="{BB962C8B-B14F-4D97-AF65-F5344CB8AC3E}">
        <p14:creationId xmlns:p14="http://schemas.microsoft.com/office/powerpoint/2010/main" val="329911528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type="body" sz="half" idx="1"/>
          </p:nvPr>
        </p:nvSpPr>
        <p:spPr>
          <a:xfrm>
            <a:off x="620713" y="1477091"/>
            <a:ext cx="5384800" cy="4525963"/>
          </a:xfrm>
        </p:spPr>
        <p:txBody>
          <a:bodyPr/>
          <a:lstStyle/>
          <a:p>
            <a:pPr marL="0" indent="0" eaLnBrk="1" hangingPunct="1">
              <a:buNone/>
              <a:defRPr/>
            </a:pPr>
            <a:r>
              <a:rPr lang="en-GB" altLang="en-US" sz="2800" dirty="0" smtClean="0"/>
              <a:t>(2)</a:t>
            </a:r>
            <a:endParaRPr lang="en-GB" altLang="en-US" sz="2800" dirty="0"/>
          </a:p>
          <a:p>
            <a:pPr eaLnBrk="1" hangingPunct="1">
              <a:defRPr/>
            </a:pPr>
            <a:endParaRPr lang="en-GB" altLang="en-US" sz="2800" dirty="0"/>
          </a:p>
          <a:p>
            <a:pPr eaLnBrk="1" hangingPunct="1">
              <a:defRPr/>
            </a:pPr>
            <a:endParaRPr lang="en-GB" altLang="en-US" sz="2800" dirty="0"/>
          </a:p>
          <a:p>
            <a:pPr eaLnBrk="1" hangingPunct="1">
              <a:defRPr/>
            </a:pPr>
            <a:endParaRPr lang="en-GB" altLang="en-US" sz="2800" dirty="0"/>
          </a:p>
        </p:txBody>
      </p:sp>
      <p:graphicFrame>
        <p:nvGraphicFramePr>
          <p:cNvPr id="18436" name="Group 4"/>
          <p:cNvGraphicFramePr>
            <a:graphicFrameLocks noGrp="1"/>
          </p:cNvGraphicFramePr>
          <p:nvPr>
            <p:ph sz="quarter" idx="2"/>
            <p:extLst>
              <p:ext uri="{D42A27DB-BD31-4B8C-83A1-F6EECF244321}">
                <p14:modId xmlns:p14="http://schemas.microsoft.com/office/powerpoint/2010/main" val="428617833"/>
              </p:ext>
            </p:extLst>
          </p:nvPr>
        </p:nvGraphicFramePr>
        <p:xfrm>
          <a:off x="1835152" y="1700213"/>
          <a:ext cx="6265863" cy="2233612"/>
        </p:xfrm>
        <a:graphic>
          <a:graphicData uri="http://schemas.openxmlformats.org/drawingml/2006/table">
            <a:tbl>
              <a:tblPr/>
              <a:tblGrid>
                <a:gridCol w="6265863"/>
              </a:tblGrid>
              <a:tr h="223361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n-GB" altLang="en-US" sz="2800" dirty="0" smtClean="0"/>
                        <a:t>Solomon’s dad is sleeping on the sofa. </a:t>
                      </a:r>
                      <a:r>
                        <a:rPr kumimoji="0" lang="en-GB" sz="2800" b="0" i="0" u="none" strike="noStrike" cap="none" normalizeH="0" baseline="0" dirty="0" smtClean="0">
                          <a:ln>
                            <a:noFill/>
                          </a:ln>
                          <a:solidFill>
                            <a:schemeClr val="tx1"/>
                          </a:solidFill>
                          <a:effectLst/>
                          <a:latin typeface="Arial" charset="0"/>
                        </a:rPr>
                        <a:t>[1]</a:t>
                      </a:r>
                    </a:p>
                  </a:txBody>
                  <a:tcPr marT="45744" marB="45744"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BCFA3"/>
                    </a:solidFill>
                  </a:tcPr>
                </a:tc>
              </a:tr>
            </a:tbl>
          </a:graphicData>
        </a:graphic>
      </p:graphicFrame>
      <p:graphicFrame>
        <p:nvGraphicFramePr>
          <p:cNvPr id="18442" name="Group 10"/>
          <p:cNvGraphicFramePr>
            <a:graphicFrameLocks noGrp="1"/>
          </p:cNvGraphicFramePr>
          <p:nvPr>
            <p:ph sz="quarter" idx="3"/>
            <p:extLst>
              <p:ext uri="{D42A27DB-BD31-4B8C-83A1-F6EECF244321}">
                <p14:modId xmlns:p14="http://schemas.microsoft.com/office/powerpoint/2010/main" val="990179947"/>
              </p:ext>
            </p:extLst>
          </p:nvPr>
        </p:nvGraphicFramePr>
        <p:xfrm>
          <a:off x="1835152" y="4360865"/>
          <a:ext cx="6265863" cy="2187575"/>
        </p:xfrm>
        <a:graphic>
          <a:graphicData uri="http://schemas.openxmlformats.org/drawingml/2006/table">
            <a:tbl>
              <a:tblPr/>
              <a:tblGrid>
                <a:gridCol w="6265863"/>
              </a:tblGrid>
              <a:tr h="21875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rPr>
                        <a:t>“are ghostly shadows”. [1]</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r>
            </a:tbl>
          </a:graphicData>
        </a:graphic>
      </p:graphicFrame>
      <p:sp>
        <p:nvSpPr>
          <p:cNvPr id="7183" name="Text Box 16"/>
          <p:cNvSpPr txBox="1">
            <a:spLocks noChangeArrowheads="1"/>
          </p:cNvSpPr>
          <p:nvPr/>
        </p:nvSpPr>
        <p:spPr bwMode="auto">
          <a:xfrm>
            <a:off x="6927850" y="1936752"/>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endParaRPr lang="en-US" altLang="en-US" sz="1800">
              <a:solidFill>
                <a:srgbClr val="000000"/>
              </a:solidFill>
            </a:endParaRPr>
          </a:p>
        </p:txBody>
      </p:sp>
      <p:sp>
        <p:nvSpPr>
          <p:cNvPr id="7184" name="Text Box 19"/>
          <p:cNvSpPr txBox="1">
            <a:spLocks noChangeArrowheads="1"/>
          </p:cNvSpPr>
          <p:nvPr/>
        </p:nvSpPr>
        <p:spPr bwMode="auto">
          <a:xfrm>
            <a:off x="620713" y="4314827"/>
            <a:ext cx="863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50000"/>
              </a:spcBef>
              <a:spcAft>
                <a:spcPct val="0"/>
              </a:spcAft>
              <a:buFontTx/>
              <a:buNone/>
            </a:pPr>
            <a:r>
              <a:rPr lang="en-GB" altLang="en-US" sz="2800" dirty="0" smtClean="0">
                <a:solidFill>
                  <a:srgbClr val="000000"/>
                </a:solidFill>
              </a:rPr>
              <a:t>(3)</a:t>
            </a:r>
            <a:endParaRPr lang="en-GB" altLang="en-US" sz="2800" dirty="0">
              <a:solidFill>
                <a:srgbClr val="000000"/>
              </a:solidFill>
            </a:endParaRPr>
          </a:p>
        </p:txBody>
      </p:sp>
    </p:spTree>
    <p:extLst>
      <p:ext uri="{BB962C8B-B14F-4D97-AF65-F5344CB8AC3E}">
        <p14:creationId xmlns:p14="http://schemas.microsoft.com/office/powerpoint/2010/main" val="357140313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68313" y="0"/>
            <a:ext cx="8229600" cy="1143000"/>
          </a:xfrm>
        </p:spPr>
        <p:txBody>
          <a:bodyPr/>
          <a:lstStyle/>
          <a:p>
            <a:pPr eaLnBrk="1" hangingPunct="1"/>
            <a:endParaRPr lang="en-US" altLang="en-US" smtClean="0"/>
          </a:p>
        </p:txBody>
      </p:sp>
      <p:graphicFrame>
        <p:nvGraphicFramePr>
          <p:cNvPr id="19475" name="Group 19"/>
          <p:cNvGraphicFramePr>
            <a:graphicFrameLocks noGrp="1"/>
          </p:cNvGraphicFramePr>
          <p:nvPr>
            <p:ph sz="quarter" idx="3"/>
            <p:extLst>
              <p:ext uri="{D42A27DB-BD31-4B8C-83A1-F6EECF244321}">
                <p14:modId xmlns:p14="http://schemas.microsoft.com/office/powerpoint/2010/main" val="3145139236"/>
              </p:ext>
            </p:extLst>
          </p:nvPr>
        </p:nvGraphicFramePr>
        <p:xfrm>
          <a:off x="1835152" y="1473996"/>
          <a:ext cx="6265863" cy="2566987"/>
        </p:xfrm>
        <a:graphic>
          <a:graphicData uri="http://schemas.openxmlformats.org/drawingml/2006/table">
            <a:tbl>
              <a:tblPr/>
              <a:tblGrid>
                <a:gridCol w="6265863"/>
              </a:tblGrid>
              <a:tr h="256698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n-GB" altLang="en-US" sz="2800" dirty="0" smtClean="0"/>
                        <a:t>He thought that the images shrank and returned back through the wires</a:t>
                      </a:r>
                      <a:r>
                        <a:rPr kumimoji="0" lang="en-GB" altLang="en-US" sz="2800" b="0" i="0" u="none" strike="noStrike" cap="none" normalizeH="0" baseline="0" dirty="0" smtClean="0">
                          <a:ln>
                            <a:noFill/>
                          </a:ln>
                          <a:solidFill>
                            <a:schemeClr val="tx1"/>
                          </a:solidFill>
                          <a:effectLst/>
                          <a:latin typeface="Arial" charset="0"/>
                        </a:rPr>
                        <a:t>.</a:t>
                      </a:r>
                      <a:r>
                        <a:rPr kumimoji="0" lang="en-GB" sz="2800" b="0" i="0" u="none" strike="noStrike" cap="none" normalizeH="0" baseline="0" dirty="0" smtClean="0">
                          <a:ln>
                            <a:noFill/>
                          </a:ln>
                          <a:solidFill>
                            <a:schemeClr val="tx1"/>
                          </a:solidFill>
                          <a:effectLst/>
                          <a:latin typeface="Arial" charset="0"/>
                        </a:rPr>
                        <a:t> [1]</a:t>
                      </a:r>
                    </a:p>
                  </a:txBody>
                  <a:tcPr marT="45730" marB="4573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r>
            </a:tbl>
          </a:graphicData>
        </a:graphic>
      </p:graphicFrame>
      <p:sp>
        <p:nvSpPr>
          <p:cNvPr id="8208" name="Text Box 16"/>
          <p:cNvSpPr txBox="1">
            <a:spLocks noChangeArrowheads="1"/>
          </p:cNvSpPr>
          <p:nvPr/>
        </p:nvSpPr>
        <p:spPr bwMode="auto">
          <a:xfrm>
            <a:off x="6927850" y="1936752"/>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endParaRPr lang="en-US" altLang="en-US" sz="1800">
              <a:solidFill>
                <a:srgbClr val="000000"/>
              </a:solidFill>
            </a:endParaRPr>
          </a:p>
        </p:txBody>
      </p:sp>
      <p:sp>
        <p:nvSpPr>
          <p:cNvPr id="8209" name="Rectangle 17"/>
          <p:cNvSpPr>
            <a:spLocks noChangeArrowheads="1"/>
          </p:cNvSpPr>
          <p:nvPr/>
        </p:nvSpPr>
        <p:spPr bwMode="auto">
          <a:xfrm>
            <a:off x="269875" y="1077913"/>
            <a:ext cx="247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r>
              <a:rPr lang="en-GB" altLang="en-US" sz="1800">
                <a:solidFill>
                  <a:srgbClr val="000000"/>
                </a:solidFill>
              </a:rPr>
              <a:t>.</a:t>
            </a:r>
          </a:p>
        </p:txBody>
      </p:sp>
      <p:sp>
        <p:nvSpPr>
          <p:cNvPr id="8210" name="Text Box 18"/>
          <p:cNvSpPr txBox="1">
            <a:spLocks noChangeArrowheads="1"/>
          </p:cNvSpPr>
          <p:nvPr/>
        </p:nvSpPr>
        <p:spPr bwMode="auto">
          <a:xfrm>
            <a:off x="662665" y="1444625"/>
            <a:ext cx="863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50000"/>
              </a:spcBef>
              <a:spcAft>
                <a:spcPct val="0"/>
              </a:spcAft>
              <a:buFontTx/>
              <a:buNone/>
            </a:pPr>
            <a:r>
              <a:rPr lang="en-GB" altLang="en-US" sz="2800" dirty="0" smtClean="0">
                <a:solidFill>
                  <a:srgbClr val="000000"/>
                </a:solidFill>
              </a:rPr>
              <a:t>(</a:t>
            </a:r>
            <a:r>
              <a:rPr lang="en-GB" altLang="en-US" sz="2800" dirty="0">
                <a:solidFill>
                  <a:srgbClr val="000000"/>
                </a:solidFill>
              </a:rPr>
              <a:t>4</a:t>
            </a:r>
            <a:r>
              <a:rPr lang="en-GB" altLang="en-US" sz="2800" dirty="0" smtClean="0">
                <a:solidFill>
                  <a:srgbClr val="000000"/>
                </a:solidFill>
              </a:rPr>
              <a:t>)</a:t>
            </a:r>
            <a:endParaRPr lang="en-GB" altLang="en-US" sz="2800" dirty="0">
              <a:solidFill>
                <a:srgbClr val="000000"/>
              </a:solidFill>
            </a:endParaRPr>
          </a:p>
        </p:txBody>
      </p:sp>
      <p:sp>
        <p:nvSpPr>
          <p:cNvPr id="11" name="Rectangle 3"/>
          <p:cNvSpPr>
            <a:spLocks noGrp="1" noChangeArrowheads="1"/>
          </p:cNvSpPr>
          <p:nvPr>
            <p:ph type="body" sz="half" idx="1"/>
          </p:nvPr>
        </p:nvSpPr>
        <p:spPr>
          <a:xfrm>
            <a:off x="662665" y="4300353"/>
            <a:ext cx="4038600" cy="4519001"/>
          </a:xfrm>
        </p:spPr>
        <p:txBody>
          <a:bodyPr/>
          <a:lstStyle/>
          <a:p>
            <a:pPr marL="0" indent="0" eaLnBrk="1" hangingPunct="1">
              <a:buNone/>
              <a:defRPr/>
            </a:pPr>
            <a:r>
              <a:rPr lang="en-GB" altLang="en-US" sz="2800" dirty="0" smtClean="0"/>
              <a:t>(5)</a:t>
            </a:r>
            <a:endParaRPr lang="en-GB" altLang="en-US" sz="2800" dirty="0"/>
          </a:p>
          <a:p>
            <a:pPr eaLnBrk="1" hangingPunct="1">
              <a:defRPr/>
            </a:pPr>
            <a:endParaRPr lang="en-GB" altLang="en-US" sz="2800" dirty="0"/>
          </a:p>
          <a:p>
            <a:pPr eaLnBrk="1" hangingPunct="1">
              <a:defRPr/>
            </a:pPr>
            <a:endParaRPr lang="en-GB" altLang="en-US" sz="2800" dirty="0"/>
          </a:p>
          <a:p>
            <a:pPr eaLnBrk="1" hangingPunct="1">
              <a:defRPr/>
            </a:pPr>
            <a:endParaRPr lang="en-GB" altLang="en-US" sz="2800" dirty="0"/>
          </a:p>
        </p:txBody>
      </p:sp>
      <p:graphicFrame>
        <p:nvGraphicFramePr>
          <p:cNvPr id="12" name="Group 18"/>
          <p:cNvGraphicFramePr>
            <a:graphicFrameLocks noGrp="1"/>
          </p:cNvGraphicFramePr>
          <p:nvPr>
            <p:ph sz="quarter" idx="2"/>
            <p:extLst>
              <p:ext uri="{D42A27DB-BD31-4B8C-83A1-F6EECF244321}">
                <p14:modId xmlns:p14="http://schemas.microsoft.com/office/powerpoint/2010/main" val="1496524409"/>
              </p:ext>
            </p:extLst>
          </p:nvPr>
        </p:nvGraphicFramePr>
        <p:xfrm>
          <a:off x="1846265" y="4242838"/>
          <a:ext cx="6265863" cy="2306259"/>
        </p:xfrm>
        <a:graphic>
          <a:graphicData uri="http://schemas.openxmlformats.org/drawingml/2006/table">
            <a:tbl>
              <a:tblPr/>
              <a:tblGrid>
                <a:gridCol w="6265863"/>
              </a:tblGrid>
              <a:tr h="230625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rPr>
                        <a:t>“telly”. [1]</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800" b="0" i="0" u="none" strike="noStrike" cap="none" normalizeH="0" baseline="0" dirty="0" smtClean="0">
                        <a:ln>
                          <a:noFill/>
                        </a:ln>
                        <a:solidFill>
                          <a:schemeClr val="tx1"/>
                        </a:solidFill>
                        <a:effectLst/>
                        <a:latin typeface="Arial" charset="0"/>
                      </a:endParaRPr>
                    </a:p>
                  </a:txBody>
                  <a:tcPr marT="45650" marB="4565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BCFA3"/>
                    </a:solidFill>
                  </a:tcPr>
                </a:tc>
              </a:tr>
            </a:tbl>
          </a:graphicData>
        </a:graphic>
      </p:graphicFrame>
    </p:spTree>
    <p:extLst>
      <p:ext uri="{BB962C8B-B14F-4D97-AF65-F5344CB8AC3E}">
        <p14:creationId xmlns:p14="http://schemas.microsoft.com/office/powerpoint/2010/main" val="259964055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type="body" sz="half" idx="1"/>
          </p:nvPr>
        </p:nvSpPr>
        <p:spPr>
          <a:xfrm>
            <a:off x="620713" y="1477091"/>
            <a:ext cx="5384800" cy="4525963"/>
          </a:xfrm>
        </p:spPr>
        <p:txBody>
          <a:bodyPr/>
          <a:lstStyle/>
          <a:p>
            <a:pPr marL="0" indent="0" eaLnBrk="1" hangingPunct="1">
              <a:buNone/>
              <a:defRPr/>
            </a:pPr>
            <a:r>
              <a:rPr lang="en-GB" altLang="en-US" sz="2800" dirty="0" smtClean="0"/>
              <a:t>(6a)</a:t>
            </a:r>
            <a:endParaRPr lang="en-GB" altLang="en-US" sz="2800" dirty="0"/>
          </a:p>
          <a:p>
            <a:pPr eaLnBrk="1" hangingPunct="1">
              <a:defRPr/>
            </a:pPr>
            <a:endParaRPr lang="en-GB" altLang="en-US" sz="2800" dirty="0"/>
          </a:p>
          <a:p>
            <a:pPr eaLnBrk="1" hangingPunct="1">
              <a:defRPr/>
            </a:pPr>
            <a:endParaRPr lang="en-GB" altLang="en-US" sz="2800" dirty="0"/>
          </a:p>
          <a:p>
            <a:pPr eaLnBrk="1" hangingPunct="1">
              <a:defRPr/>
            </a:pPr>
            <a:endParaRPr lang="en-GB" altLang="en-US" sz="2800" dirty="0"/>
          </a:p>
        </p:txBody>
      </p:sp>
      <p:graphicFrame>
        <p:nvGraphicFramePr>
          <p:cNvPr id="18436" name="Group 4"/>
          <p:cNvGraphicFramePr>
            <a:graphicFrameLocks noGrp="1"/>
          </p:cNvGraphicFramePr>
          <p:nvPr>
            <p:ph sz="quarter" idx="2"/>
            <p:extLst>
              <p:ext uri="{D42A27DB-BD31-4B8C-83A1-F6EECF244321}">
                <p14:modId xmlns:p14="http://schemas.microsoft.com/office/powerpoint/2010/main" val="1599021560"/>
              </p:ext>
            </p:extLst>
          </p:nvPr>
        </p:nvGraphicFramePr>
        <p:xfrm>
          <a:off x="1835152" y="1589002"/>
          <a:ext cx="6265863" cy="2233612"/>
        </p:xfrm>
        <a:graphic>
          <a:graphicData uri="http://schemas.openxmlformats.org/drawingml/2006/table">
            <a:tbl>
              <a:tblPr/>
              <a:tblGrid>
                <a:gridCol w="6265863"/>
              </a:tblGrid>
              <a:tr h="223361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n-GB" altLang="en-US" sz="2800" dirty="0" smtClean="0"/>
                        <a:t>Simile.</a:t>
                      </a:r>
                      <a:r>
                        <a:rPr kumimoji="0" lang="en-GB" sz="2800" b="0" i="0" u="none" strike="noStrike" cap="none" normalizeH="0" baseline="0" dirty="0" smtClean="0">
                          <a:ln>
                            <a:noFill/>
                          </a:ln>
                          <a:solidFill>
                            <a:schemeClr val="tx1"/>
                          </a:solidFill>
                          <a:effectLst/>
                          <a:latin typeface="Arial" charset="0"/>
                        </a:rPr>
                        <a:t>[1]</a:t>
                      </a:r>
                    </a:p>
                  </a:txBody>
                  <a:tcPr marT="45744" marB="45744"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BCFA3"/>
                    </a:solidFill>
                  </a:tcPr>
                </a:tc>
              </a:tr>
            </a:tbl>
          </a:graphicData>
        </a:graphic>
      </p:graphicFrame>
      <p:graphicFrame>
        <p:nvGraphicFramePr>
          <p:cNvPr id="18442" name="Group 10"/>
          <p:cNvGraphicFramePr>
            <a:graphicFrameLocks noGrp="1"/>
          </p:cNvGraphicFramePr>
          <p:nvPr>
            <p:ph sz="quarter" idx="3"/>
            <p:extLst>
              <p:ext uri="{D42A27DB-BD31-4B8C-83A1-F6EECF244321}">
                <p14:modId xmlns:p14="http://schemas.microsoft.com/office/powerpoint/2010/main" val="2307725114"/>
              </p:ext>
            </p:extLst>
          </p:nvPr>
        </p:nvGraphicFramePr>
        <p:xfrm>
          <a:off x="1835152" y="4360865"/>
          <a:ext cx="6265863" cy="2187575"/>
        </p:xfrm>
        <a:graphic>
          <a:graphicData uri="http://schemas.openxmlformats.org/drawingml/2006/table">
            <a:tbl>
              <a:tblPr/>
              <a:tblGrid>
                <a:gridCol w="6265863"/>
              </a:tblGrid>
              <a:tr h="21875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rPr>
                        <a:t>His Dad is compared to a tree that has been cut down to suggests his dad is heavy/solid and difficult to move. [2]</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r>
            </a:tbl>
          </a:graphicData>
        </a:graphic>
      </p:graphicFrame>
      <p:sp>
        <p:nvSpPr>
          <p:cNvPr id="7183" name="Text Box 16"/>
          <p:cNvSpPr txBox="1">
            <a:spLocks noChangeArrowheads="1"/>
          </p:cNvSpPr>
          <p:nvPr/>
        </p:nvSpPr>
        <p:spPr bwMode="auto">
          <a:xfrm>
            <a:off x="6927850" y="1936752"/>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endParaRPr lang="en-US" altLang="en-US" sz="1800">
              <a:solidFill>
                <a:srgbClr val="000000"/>
              </a:solidFill>
            </a:endParaRPr>
          </a:p>
        </p:txBody>
      </p:sp>
      <p:sp>
        <p:nvSpPr>
          <p:cNvPr id="7184" name="Text Box 19"/>
          <p:cNvSpPr txBox="1">
            <a:spLocks noChangeArrowheads="1"/>
          </p:cNvSpPr>
          <p:nvPr/>
        </p:nvSpPr>
        <p:spPr bwMode="auto">
          <a:xfrm>
            <a:off x="620713" y="4314827"/>
            <a:ext cx="863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50000"/>
              </a:spcBef>
              <a:spcAft>
                <a:spcPct val="0"/>
              </a:spcAft>
              <a:buFontTx/>
              <a:buNone/>
            </a:pPr>
            <a:r>
              <a:rPr lang="en-GB" altLang="en-US" sz="2800" dirty="0" smtClean="0">
                <a:solidFill>
                  <a:srgbClr val="000000"/>
                </a:solidFill>
              </a:rPr>
              <a:t>(6b)</a:t>
            </a:r>
            <a:endParaRPr lang="en-GB" altLang="en-US" sz="2800" dirty="0">
              <a:solidFill>
                <a:srgbClr val="000000"/>
              </a:solidFill>
            </a:endParaRPr>
          </a:p>
        </p:txBody>
      </p:sp>
    </p:spTree>
    <p:extLst>
      <p:ext uri="{BB962C8B-B14F-4D97-AF65-F5344CB8AC3E}">
        <p14:creationId xmlns:p14="http://schemas.microsoft.com/office/powerpoint/2010/main" val="89356315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68313" y="0"/>
            <a:ext cx="8229600" cy="1143000"/>
          </a:xfrm>
        </p:spPr>
        <p:txBody>
          <a:bodyPr/>
          <a:lstStyle/>
          <a:p>
            <a:pPr eaLnBrk="1" hangingPunct="1"/>
            <a:endParaRPr lang="en-US" altLang="en-US" smtClean="0"/>
          </a:p>
        </p:txBody>
      </p:sp>
      <p:graphicFrame>
        <p:nvGraphicFramePr>
          <p:cNvPr id="17433" name="Group 25"/>
          <p:cNvGraphicFramePr>
            <a:graphicFrameLocks noGrp="1"/>
          </p:cNvGraphicFramePr>
          <p:nvPr>
            <p:ph sz="quarter" idx="3"/>
            <p:extLst/>
          </p:nvPr>
        </p:nvGraphicFramePr>
        <p:xfrm>
          <a:off x="2074995" y="1501905"/>
          <a:ext cx="6265863" cy="2736850"/>
        </p:xfrm>
        <a:graphic>
          <a:graphicData uri="http://schemas.openxmlformats.org/drawingml/2006/table">
            <a:tbl>
              <a:tblPr/>
              <a:tblGrid>
                <a:gridCol w="6265863"/>
              </a:tblGrid>
              <a:tr h="27368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rPr>
                        <a:t>He finds it difficult to read because he is dyslexic and has poor eyesight. [1]</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800" b="0" i="0" u="none" strike="noStrike" cap="none" normalizeH="0" baseline="0" dirty="0" smtClean="0">
                        <a:ln>
                          <a:noFill/>
                        </a:ln>
                        <a:solidFill>
                          <a:schemeClr val="tx1"/>
                        </a:solidFill>
                        <a:effectLst/>
                        <a:latin typeface="Arial" charset="0"/>
                      </a:endParaRPr>
                    </a:p>
                  </a:txBody>
                  <a:tcPr marT="45705" marB="45705"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r>
            </a:tbl>
          </a:graphicData>
        </a:graphic>
      </p:graphicFrame>
      <p:sp>
        <p:nvSpPr>
          <p:cNvPr id="9232" name="Text Box 16"/>
          <p:cNvSpPr txBox="1">
            <a:spLocks noChangeArrowheads="1"/>
          </p:cNvSpPr>
          <p:nvPr/>
        </p:nvSpPr>
        <p:spPr bwMode="auto">
          <a:xfrm>
            <a:off x="6927850" y="1936752"/>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endParaRPr lang="en-US" altLang="en-US" sz="1800">
              <a:solidFill>
                <a:srgbClr val="000000"/>
              </a:solidFill>
            </a:endParaRPr>
          </a:p>
        </p:txBody>
      </p:sp>
      <p:sp>
        <p:nvSpPr>
          <p:cNvPr id="9233" name="Text Box 19"/>
          <p:cNvSpPr txBox="1">
            <a:spLocks noChangeArrowheads="1"/>
          </p:cNvSpPr>
          <p:nvPr/>
        </p:nvSpPr>
        <p:spPr bwMode="auto">
          <a:xfrm>
            <a:off x="697043" y="1573344"/>
            <a:ext cx="10795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50000"/>
              </a:spcBef>
              <a:spcAft>
                <a:spcPct val="0"/>
              </a:spcAft>
              <a:buFontTx/>
              <a:buNone/>
            </a:pPr>
            <a:r>
              <a:rPr lang="en-GB" altLang="en-US" sz="2800" dirty="0" smtClean="0">
                <a:solidFill>
                  <a:srgbClr val="000000"/>
                </a:solidFill>
              </a:rPr>
              <a:t>(7)</a:t>
            </a:r>
            <a:endParaRPr lang="en-GB" altLang="en-US" sz="2800" dirty="0">
              <a:solidFill>
                <a:srgbClr val="000000"/>
              </a:solidFill>
            </a:endParaRPr>
          </a:p>
        </p:txBody>
      </p:sp>
    </p:spTree>
    <p:extLst>
      <p:ext uri="{BB962C8B-B14F-4D97-AF65-F5344CB8AC3E}">
        <p14:creationId xmlns:p14="http://schemas.microsoft.com/office/powerpoint/2010/main" val="39155335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68313" y="0"/>
            <a:ext cx="8229600" cy="1143000"/>
          </a:xfrm>
        </p:spPr>
        <p:txBody>
          <a:bodyPr/>
          <a:lstStyle/>
          <a:p>
            <a:pPr eaLnBrk="1" hangingPunct="1"/>
            <a:endParaRPr lang="en-US" altLang="en-US" smtClean="0"/>
          </a:p>
        </p:txBody>
      </p:sp>
      <p:sp>
        <p:nvSpPr>
          <p:cNvPr id="6147" name="Rectangle 3"/>
          <p:cNvSpPr>
            <a:spLocks noGrp="1" noChangeArrowheads="1"/>
          </p:cNvSpPr>
          <p:nvPr>
            <p:ph type="body" sz="half" idx="1"/>
          </p:nvPr>
        </p:nvSpPr>
        <p:spPr/>
        <p:txBody>
          <a:bodyPr/>
          <a:lstStyle/>
          <a:p>
            <a:pPr marL="0" indent="0" eaLnBrk="1" hangingPunct="1">
              <a:buNone/>
              <a:defRPr/>
            </a:pPr>
            <a:r>
              <a:rPr lang="en-GB" altLang="en-US" sz="2800" dirty="0" smtClean="0"/>
              <a:t>(8)</a:t>
            </a:r>
            <a:endParaRPr lang="en-GB" altLang="en-US" sz="2800" dirty="0"/>
          </a:p>
          <a:p>
            <a:pPr eaLnBrk="1" hangingPunct="1">
              <a:defRPr/>
            </a:pPr>
            <a:endParaRPr lang="en-GB" altLang="en-US" sz="2800" dirty="0"/>
          </a:p>
          <a:p>
            <a:pPr eaLnBrk="1" hangingPunct="1">
              <a:defRPr/>
            </a:pPr>
            <a:endParaRPr lang="en-GB" altLang="en-US" sz="2800" dirty="0"/>
          </a:p>
          <a:p>
            <a:pPr eaLnBrk="1" hangingPunct="1">
              <a:defRPr/>
            </a:pPr>
            <a:endParaRPr lang="en-GB" altLang="en-US" sz="2800" dirty="0"/>
          </a:p>
        </p:txBody>
      </p:sp>
      <p:graphicFrame>
        <p:nvGraphicFramePr>
          <p:cNvPr id="17426" name="Group 18"/>
          <p:cNvGraphicFramePr>
            <a:graphicFrameLocks noGrp="1"/>
          </p:cNvGraphicFramePr>
          <p:nvPr>
            <p:ph sz="quarter" idx="2"/>
            <p:extLst>
              <p:ext uri="{D42A27DB-BD31-4B8C-83A1-F6EECF244321}">
                <p14:modId xmlns:p14="http://schemas.microsoft.com/office/powerpoint/2010/main" val="877849934"/>
              </p:ext>
            </p:extLst>
          </p:nvPr>
        </p:nvGraphicFramePr>
        <p:xfrm>
          <a:off x="1835152" y="1628777"/>
          <a:ext cx="6265863" cy="2054264"/>
        </p:xfrm>
        <a:graphic>
          <a:graphicData uri="http://schemas.openxmlformats.org/drawingml/2006/table">
            <a:tbl>
              <a:tblPr/>
              <a:tblGrid>
                <a:gridCol w="6265863"/>
              </a:tblGrid>
              <a:tr h="16557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rPr>
                        <a:t>captured - to detain</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rPr>
                        <a:t>distortion - warped/ misrepresent/alter</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rPr>
                        <a:t>sensible - sane/wise/rational</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rPr>
                        <a:t>slack - loose/limp/sagging               [4]</a:t>
                      </a:r>
                    </a:p>
                  </a:txBody>
                  <a:tcPr marT="45676" marB="45676"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BCFA3"/>
                    </a:solidFill>
                  </a:tcPr>
                </a:tc>
              </a:tr>
            </a:tbl>
          </a:graphicData>
        </a:graphic>
      </p:graphicFrame>
      <p:sp>
        <p:nvSpPr>
          <p:cNvPr id="10250" name="Text Box 16"/>
          <p:cNvSpPr txBox="1">
            <a:spLocks noChangeArrowheads="1"/>
          </p:cNvSpPr>
          <p:nvPr/>
        </p:nvSpPr>
        <p:spPr bwMode="auto">
          <a:xfrm>
            <a:off x="6927850" y="1936752"/>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endParaRPr lang="en-US" altLang="en-US" sz="1800">
              <a:solidFill>
                <a:srgbClr val="000000"/>
              </a:solidFill>
            </a:endParaRPr>
          </a:p>
        </p:txBody>
      </p:sp>
      <p:sp>
        <p:nvSpPr>
          <p:cNvPr id="6" name="Rectangle 3"/>
          <p:cNvSpPr txBox="1">
            <a:spLocks noChangeArrowheads="1"/>
          </p:cNvSpPr>
          <p:nvPr/>
        </p:nvSpPr>
        <p:spPr bwMode="auto">
          <a:xfrm>
            <a:off x="457200" y="4320385"/>
            <a:ext cx="4038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eaLnBrk="1" hangingPunct="1">
              <a:buFontTx/>
              <a:buNone/>
              <a:defRPr/>
            </a:pPr>
            <a:r>
              <a:rPr lang="en-GB" altLang="en-US" sz="2800" kern="0" dirty="0" smtClean="0"/>
              <a:t>(9)</a:t>
            </a:r>
          </a:p>
          <a:p>
            <a:pPr eaLnBrk="1" hangingPunct="1">
              <a:defRPr/>
            </a:pPr>
            <a:endParaRPr lang="en-GB" altLang="en-US" sz="2800" kern="0" dirty="0" smtClean="0"/>
          </a:p>
          <a:p>
            <a:pPr eaLnBrk="1" hangingPunct="1">
              <a:defRPr/>
            </a:pPr>
            <a:endParaRPr lang="en-GB" altLang="en-US" sz="2800" kern="0" dirty="0" smtClean="0"/>
          </a:p>
          <a:p>
            <a:pPr eaLnBrk="1" hangingPunct="1">
              <a:defRPr/>
            </a:pPr>
            <a:endParaRPr lang="en-GB" altLang="en-US" sz="2800" kern="0" dirty="0"/>
          </a:p>
        </p:txBody>
      </p:sp>
      <p:graphicFrame>
        <p:nvGraphicFramePr>
          <p:cNvPr id="7" name="Group 18"/>
          <p:cNvGraphicFramePr>
            <a:graphicFrameLocks noGrp="1"/>
          </p:cNvGraphicFramePr>
          <p:nvPr>
            <p:ph sz="quarter" idx="2"/>
            <p:extLst/>
          </p:nvPr>
        </p:nvGraphicFramePr>
        <p:xfrm>
          <a:off x="1838365" y="4709248"/>
          <a:ext cx="6265863" cy="1655763"/>
        </p:xfrm>
        <a:graphic>
          <a:graphicData uri="http://schemas.openxmlformats.org/drawingml/2006/table">
            <a:tbl>
              <a:tblPr/>
              <a:tblGrid>
                <a:gridCol w="6265863"/>
              </a:tblGrid>
              <a:tr h="16557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rPr>
                        <a:t>One mark for each word used in a sentence. </a:t>
                      </a:r>
                    </a:p>
                  </a:txBody>
                  <a:tcPr marT="45676" marB="45676"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BCFA3"/>
                    </a:solidFill>
                  </a:tcPr>
                </a:tc>
              </a:tr>
            </a:tbl>
          </a:graphicData>
        </a:graphic>
      </p:graphicFrame>
    </p:spTree>
    <p:extLst>
      <p:ext uri="{BB962C8B-B14F-4D97-AF65-F5344CB8AC3E}">
        <p14:creationId xmlns:p14="http://schemas.microsoft.com/office/powerpoint/2010/main" val="14599797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68313" y="0"/>
            <a:ext cx="8229600" cy="1143000"/>
          </a:xfrm>
        </p:spPr>
        <p:txBody>
          <a:bodyPr/>
          <a:lstStyle/>
          <a:p>
            <a:pPr eaLnBrk="1" hangingPunct="1"/>
            <a:endParaRPr lang="en-US" altLang="en-US" smtClean="0"/>
          </a:p>
        </p:txBody>
      </p:sp>
      <p:sp>
        <p:nvSpPr>
          <p:cNvPr id="6147" name="Rectangle 3"/>
          <p:cNvSpPr>
            <a:spLocks noGrp="1" noChangeArrowheads="1"/>
          </p:cNvSpPr>
          <p:nvPr>
            <p:ph type="body" sz="half" idx="1"/>
          </p:nvPr>
        </p:nvSpPr>
        <p:spPr/>
        <p:txBody>
          <a:bodyPr/>
          <a:lstStyle/>
          <a:p>
            <a:pPr marL="0" indent="0" eaLnBrk="1" hangingPunct="1">
              <a:buNone/>
              <a:defRPr/>
            </a:pPr>
            <a:r>
              <a:rPr lang="en-GB" altLang="en-US" sz="2800" dirty="0" smtClean="0"/>
              <a:t>(6b)</a:t>
            </a:r>
            <a:endParaRPr lang="en-GB" altLang="en-US" sz="2800" dirty="0"/>
          </a:p>
          <a:p>
            <a:pPr eaLnBrk="1" hangingPunct="1">
              <a:defRPr/>
            </a:pPr>
            <a:endParaRPr lang="en-GB" altLang="en-US" sz="2800" dirty="0"/>
          </a:p>
          <a:p>
            <a:pPr eaLnBrk="1" hangingPunct="1">
              <a:defRPr/>
            </a:pPr>
            <a:endParaRPr lang="en-GB" altLang="en-US" sz="2800" dirty="0"/>
          </a:p>
          <a:p>
            <a:pPr eaLnBrk="1" hangingPunct="1">
              <a:defRPr/>
            </a:pPr>
            <a:endParaRPr lang="en-GB" altLang="en-US" sz="2800" dirty="0"/>
          </a:p>
        </p:txBody>
      </p:sp>
      <p:graphicFrame>
        <p:nvGraphicFramePr>
          <p:cNvPr id="17426" name="Group 18"/>
          <p:cNvGraphicFramePr>
            <a:graphicFrameLocks noGrp="1"/>
          </p:cNvGraphicFramePr>
          <p:nvPr>
            <p:ph sz="quarter" idx="2"/>
            <p:extLst>
              <p:ext uri="{D42A27DB-BD31-4B8C-83A1-F6EECF244321}">
                <p14:modId xmlns:p14="http://schemas.microsoft.com/office/powerpoint/2010/main" val="2010747537"/>
              </p:ext>
            </p:extLst>
          </p:nvPr>
        </p:nvGraphicFramePr>
        <p:xfrm>
          <a:off x="1835152" y="1484313"/>
          <a:ext cx="6265863" cy="2309812"/>
        </p:xfrm>
        <a:graphic>
          <a:graphicData uri="http://schemas.openxmlformats.org/drawingml/2006/table">
            <a:tbl>
              <a:tblPr/>
              <a:tblGrid>
                <a:gridCol w="6265863"/>
              </a:tblGrid>
              <a:tr h="230981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rPr>
                        <a:t>Personification. [1]</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800" b="0" i="0" u="none" strike="noStrike" cap="none" normalizeH="0" baseline="0" dirty="0" smtClean="0">
                        <a:ln>
                          <a:noFill/>
                        </a:ln>
                        <a:solidFill>
                          <a:schemeClr val="tx1"/>
                        </a:solidFill>
                        <a:effectLst/>
                        <a:latin typeface="Arial" charset="0"/>
                      </a:endParaRPr>
                    </a:p>
                  </a:txBody>
                  <a:tcPr marT="45650" marB="4565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BCFA3"/>
                    </a:solidFill>
                  </a:tcPr>
                </a:tc>
              </a:tr>
            </a:tbl>
          </a:graphicData>
        </a:graphic>
      </p:graphicFrame>
      <p:graphicFrame>
        <p:nvGraphicFramePr>
          <p:cNvPr id="17433" name="Group 25"/>
          <p:cNvGraphicFramePr>
            <a:graphicFrameLocks noGrp="1"/>
          </p:cNvGraphicFramePr>
          <p:nvPr>
            <p:ph sz="quarter" idx="3"/>
            <p:extLst>
              <p:ext uri="{D42A27DB-BD31-4B8C-83A1-F6EECF244321}">
                <p14:modId xmlns:p14="http://schemas.microsoft.com/office/powerpoint/2010/main" val="3594499639"/>
              </p:ext>
            </p:extLst>
          </p:nvPr>
        </p:nvGraphicFramePr>
        <p:xfrm>
          <a:off x="1835152" y="4005263"/>
          <a:ext cx="6265863" cy="2736850"/>
        </p:xfrm>
        <a:graphic>
          <a:graphicData uri="http://schemas.openxmlformats.org/drawingml/2006/table">
            <a:tbl>
              <a:tblPr/>
              <a:tblGrid>
                <a:gridCol w="6265863"/>
              </a:tblGrid>
              <a:tr h="27368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rPr>
                        <a:t>Michael thinks it will fall down/cave in. [1]</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800" b="0" i="0" u="none" strike="noStrike" cap="none" normalizeH="0" baseline="0" dirty="0" smtClean="0">
                        <a:ln>
                          <a:noFill/>
                        </a:ln>
                        <a:solidFill>
                          <a:schemeClr val="tx1"/>
                        </a:solidFill>
                        <a:effectLst/>
                        <a:latin typeface="Arial" charset="0"/>
                      </a:endParaRPr>
                    </a:p>
                  </a:txBody>
                  <a:tcPr marT="45705" marB="45705"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r>
            </a:tbl>
          </a:graphicData>
        </a:graphic>
      </p:graphicFrame>
      <p:sp>
        <p:nvSpPr>
          <p:cNvPr id="9232" name="Text Box 16"/>
          <p:cNvSpPr txBox="1">
            <a:spLocks noChangeArrowheads="1"/>
          </p:cNvSpPr>
          <p:nvPr/>
        </p:nvSpPr>
        <p:spPr bwMode="auto">
          <a:xfrm>
            <a:off x="6927850" y="1936752"/>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endParaRPr lang="en-US" altLang="en-US" sz="1800">
              <a:solidFill>
                <a:srgbClr val="000000"/>
              </a:solidFill>
            </a:endParaRPr>
          </a:p>
        </p:txBody>
      </p:sp>
      <p:sp>
        <p:nvSpPr>
          <p:cNvPr id="9233" name="Text Box 19"/>
          <p:cNvSpPr txBox="1">
            <a:spLocks noChangeArrowheads="1"/>
          </p:cNvSpPr>
          <p:nvPr/>
        </p:nvSpPr>
        <p:spPr bwMode="auto">
          <a:xfrm>
            <a:off x="457200" y="4076702"/>
            <a:ext cx="10795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50000"/>
              </a:spcBef>
              <a:spcAft>
                <a:spcPct val="0"/>
              </a:spcAft>
              <a:buFontTx/>
              <a:buNone/>
            </a:pPr>
            <a:r>
              <a:rPr lang="en-GB" altLang="en-US" sz="2800" dirty="0" smtClean="0">
                <a:solidFill>
                  <a:srgbClr val="000000"/>
                </a:solidFill>
              </a:rPr>
              <a:t>(</a:t>
            </a:r>
            <a:r>
              <a:rPr lang="en-GB" altLang="en-US" sz="2800" dirty="0">
                <a:solidFill>
                  <a:srgbClr val="000000"/>
                </a:solidFill>
              </a:rPr>
              <a:t>7</a:t>
            </a:r>
            <a:r>
              <a:rPr lang="en-GB" altLang="en-US" sz="2800" dirty="0" smtClean="0">
                <a:solidFill>
                  <a:srgbClr val="000000"/>
                </a:solidFill>
              </a:rPr>
              <a:t>)</a:t>
            </a:r>
            <a:endParaRPr lang="en-GB" altLang="en-US" sz="2800" dirty="0">
              <a:solidFill>
                <a:srgbClr val="000000"/>
              </a:solidFill>
            </a:endParaRPr>
          </a:p>
        </p:txBody>
      </p:sp>
    </p:spTree>
    <p:extLst>
      <p:ext uri="{BB962C8B-B14F-4D97-AF65-F5344CB8AC3E}">
        <p14:creationId xmlns:p14="http://schemas.microsoft.com/office/powerpoint/2010/main" val="244309105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539750" y="260350"/>
            <a:ext cx="8229600" cy="1143000"/>
          </a:xfrm>
          <a:solidFill>
            <a:schemeClr val="bg1"/>
          </a:solidFill>
          <a:ln>
            <a:solidFill>
              <a:schemeClr val="bg1"/>
            </a:solidFill>
            <a:miter lim="800000"/>
            <a:headEnd/>
            <a:tailEnd/>
          </a:ln>
        </p:spPr>
        <p:txBody>
          <a:bodyPr/>
          <a:lstStyle/>
          <a:p>
            <a:pPr eaLnBrk="1" hangingPunct="1"/>
            <a:r>
              <a:rPr lang="en-GB" altLang="en-US" dirty="0" smtClean="0">
                <a:solidFill>
                  <a:srgbClr val="00B050"/>
                </a:solidFill>
              </a:rPr>
              <a:t>Holes</a:t>
            </a:r>
          </a:p>
        </p:txBody>
      </p:sp>
      <p:sp>
        <p:nvSpPr>
          <p:cNvPr id="5123" name="Text Box 21"/>
          <p:cNvSpPr txBox="1">
            <a:spLocks noChangeArrowheads="1"/>
          </p:cNvSpPr>
          <p:nvPr/>
        </p:nvSpPr>
        <p:spPr bwMode="auto">
          <a:xfrm>
            <a:off x="6927850" y="1936752"/>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endParaRPr lang="en-US" altLang="en-US" sz="1800">
              <a:solidFill>
                <a:srgbClr val="000000"/>
              </a:solidFill>
            </a:endParaRPr>
          </a:p>
        </p:txBody>
      </p:sp>
      <p:pic>
        <p:nvPicPr>
          <p:cNvPr id="6" name="Picture 23" descr="hol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40497" y="1936752"/>
            <a:ext cx="2661879" cy="34505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470513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type="body" sz="half" idx="1"/>
          </p:nvPr>
        </p:nvSpPr>
        <p:spPr>
          <a:xfrm>
            <a:off x="873881" y="1069825"/>
            <a:ext cx="5384800" cy="4525963"/>
          </a:xfrm>
          <a:ln>
            <a:miter lim="800000"/>
            <a:headEnd/>
            <a:tailEnd/>
          </a:ln>
        </p:spPr>
        <p:txBody>
          <a:bodyPr/>
          <a:lstStyle/>
          <a:p>
            <a:pPr marL="0" indent="0" eaLnBrk="1" hangingPunct="1">
              <a:buNone/>
              <a:defRPr/>
            </a:pPr>
            <a:r>
              <a:rPr lang="en-GB" altLang="en-US" sz="2800" dirty="0"/>
              <a:t>(</a:t>
            </a:r>
            <a:r>
              <a:rPr lang="en-GB" altLang="en-US" sz="2800" dirty="0" smtClean="0"/>
              <a:t>1a)</a:t>
            </a:r>
            <a:endParaRPr lang="en-GB" altLang="en-US" sz="2800" dirty="0"/>
          </a:p>
          <a:p>
            <a:pPr marL="0" indent="0" eaLnBrk="1" hangingPunct="1">
              <a:buNone/>
              <a:defRPr/>
            </a:pPr>
            <a:endParaRPr lang="en-GB" altLang="en-US" sz="2800" dirty="0"/>
          </a:p>
          <a:p>
            <a:pPr marL="0" indent="0" eaLnBrk="1" hangingPunct="1">
              <a:buNone/>
              <a:defRPr/>
            </a:pPr>
            <a:endParaRPr lang="en-GB" altLang="en-US" sz="2800" dirty="0"/>
          </a:p>
          <a:p>
            <a:pPr marL="0" indent="0" eaLnBrk="1" hangingPunct="1">
              <a:buNone/>
              <a:defRPr/>
            </a:pPr>
            <a:endParaRPr lang="en-GB" altLang="en-US" sz="2800" dirty="0"/>
          </a:p>
          <a:p>
            <a:pPr marL="0" indent="0" eaLnBrk="1" hangingPunct="1">
              <a:buNone/>
              <a:defRPr/>
            </a:pPr>
            <a:endParaRPr lang="en-GB" altLang="en-US" sz="2800" dirty="0"/>
          </a:p>
          <a:p>
            <a:pPr marL="0" indent="0" eaLnBrk="1" hangingPunct="1">
              <a:buNone/>
              <a:defRPr/>
            </a:pPr>
            <a:endParaRPr lang="en-GB" altLang="en-US" sz="2800" dirty="0"/>
          </a:p>
          <a:p>
            <a:pPr marL="0" indent="0" eaLnBrk="1" hangingPunct="1">
              <a:buNone/>
              <a:defRPr/>
            </a:pPr>
            <a:r>
              <a:rPr lang="en-GB" altLang="en-US" sz="2800" dirty="0" smtClean="0"/>
              <a:t>(1b)</a:t>
            </a:r>
            <a:endParaRPr lang="en-GB" altLang="en-US" sz="2800" dirty="0"/>
          </a:p>
          <a:p>
            <a:pPr eaLnBrk="1" hangingPunct="1">
              <a:defRPr/>
            </a:pPr>
            <a:endParaRPr lang="en-GB" altLang="en-US" sz="2800" dirty="0"/>
          </a:p>
          <a:p>
            <a:pPr eaLnBrk="1" hangingPunct="1">
              <a:defRPr/>
            </a:pPr>
            <a:endParaRPr lang="en-GB" altLang="en-US" sz="2800" dirty="0"/>
          </a:p>
          <a:p>
            <a:pPr eaLnBrk="1" hangingPunct="1">
              <a:defRPr/>
            </a:pPr>
            <a:endParaRPr lang="en-GB" altLang="en-US" sz="2800" dirty="0"/>
          </a:p>
        </p:txBody>
      </p:sp>
      <p:graphicFrame>
        <p:nvGraphicFramePr>
          <p:cNvPr id="5145" name="Group 25"/>
          <p:cNvGraphicFramePr>
            <a:graphicFrameLocks noGrp="1"/>
          </p:cNvGraphicFramePr>
          <p:nvPr>
            <p:ph sz="quarter" idx="3"/>
            <p:extLst>
              <p:ext uri="{D42A27DB-BD31-4B8C-83A1-F6EECF244321}">
                <p14:modId xmlns:p14="http://schemas.microsoft.com/office/powerpoint/2010/main" val="1509682014"/>
              </p:ext>
            </p:extLst>
          </p:nvPr>
        </p:nvGraphicFramePr>
        <p:xfrm>
          <a:off x="1780647" y="1105696"/>
          <a:ext cx="6265862" cy="2395537"/>
        </p:xfrm>
        <a:graphic>
          <a:graphicData uri="http://schemas.openxmlformats.org/drawingml/2006/table">
            <a:tbl>
              <a:tblPr/>
              <a:tblGrid>
                <a:gridCol w="6265862"/>
              </a:tblGrid>
              <a:tr h="2395537">
                <a:tc>
                  <a:txBody>
                    <a:bodyPr/>
                    <a:lstStyle/>
                    <a:p>
                      <a:pPr marL="0" indent="0">
                        <a:lnSpc>
                          <a:spcPct val="90000"/>
                        </a:lnSpc>
                        <a:buNone/>
                      </a:pPr>
                      <a:r>
                        <a:rPr lang="en-GB" altLang="en-US" sz="2800" dirty="0" smtClean="0"/>
                        <a:t>The writer has</a:t>
                      </a:r>
                      <a:r>
                        <a:rPr lang="en-GB" altLang="en-US" sz="2800" baseline="0" dirty="0" smtClean="0"/>
                        <a:t> used s</a:t>
                      </a:r>
                      <a:r>
                        <a:rPr lang="en-GB" altLang="en-US" sz="2800" dirty="0" smtClean="0"/>
                        <a:t>hort sentences</a:t>
                      </a:r>
                      <a:r>
                        <a:rPr lang="en-US" altLang="en-US" sz="2800" baseline="0" dirty="0" smtClean="0"/>
                        <a:t>. [1</a:t>
                      </a:r>
                      <a:r>
                        <a:rPr lang="en-US" altLang="en-US" sz="2800" dirty="0" smtClean="0"/>
                        <a:t>]</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800" b="0" i="0" u="none" strike="noStrike" cap="none" normalizeH="0" baseline="0" dirty="0" smtClean="0">
                        <a:ln>
                          <a:noFill/>
                        </a:ln>
                        <a:solidFill>
                          <a:schemeClr val="tx1"/>
                        </a:solidFill>
                        <a:effectLst/>
                        <a:latin typeface="Arial" charset="0"/>
                      </a:endParaRPr>
                    </a:p>
                  </a:txBody>
                  <a:tcPr marT="45707" marB="45707"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r>
            </a:tbl>
          </a:graphicData>
        </a:graphic>
      </p:graphicFrame>
      <p:sp>
        <p:nvSpPr>
          <p:cNvPr id="6153" name="Text Box 21"/>
          <p:cNvSpPr txBox="1">
            <a:spLocks noChangeArrowheads="1"/>
          </p:cNvSpPr>
          <p:nvPr/>
        </p:nvSpPr>
        <p:spPr bwMode="auto">
          <a:xfrm>
            <a:off x="6927850" y="1936752"/>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endParaRPr lang="en-US" altLang="en-US" sz="1800">
              <a:solidFill>
                <a:srgbClr val="000000"/>
              </a:solidFill>
            </a:endParaRPr>
          </a:p>
        </p:txBody>
      </p:sp>
      <p:graphicFrame>
        <p:nvGraphicFramePr>
          <p:cNvPr id="5" name="Group 4"/>
          <p:cNvGraphicFramePr>
            <a:graphicFrameLocks noGrp="1"/>
          </p:cNvGraphicFramePr>
          <p:nvPr>
            <p:ph sz="quarter" idx="2"/>
            <p:extLst>
              <p:ext uri="{D42A27DB-BD31-4B8C-83A1-F6EECF244321}">
                <p14:modId xmlns:p14="http://schemas.microsoft.com/office/powerpoint/2010/main" val="3531237360"/>
              </p:ext>
            </p:extLst>
          </p:nvPr>
        </p:nvGraphicFramePr>
        <p:xfrm>
          <a:off x="1784352" y="4044952"/>
          <a:ext cx="6265863" cy="2233612"/>
        </p:xfrm>
        <a:graphic>
          <a:graphicData uri="http://schemas.openxmlformats.org/drawingml/2006/table">
            <a:tbl>
              <a:tblPr/>
              <a:tblGrid>
                <a:gridCol w="6265863"/>
              </a:tblGrid>
              <a:tr h="2233612">
                <a:tc>
                  <a:txBody>
                    <a:bodyPr/>
                    <a:lstStyle/>
                    <a:p>
                      <a:pPr marL="0" indent="0">
                        <a:lnSpc>
                          <a:spcPct val="90000"/>
                        </a:lnSpc>
                        <a:buNone/>
                      </a:pPr>
                      <a:r>
                        <a:rPr lang="en-GB" altLang="en-US" sz="2800" dirty="0" smtClean="0"/>
                        <a:t>Sums up situation. Stresses </a:t>
                      </a:r>
                    </a:p>
                    <a:p>
                      <a:pPr marL="0" indent="0">
                        <a:lnSpc>
                          <a:spcPct val="90000"/>
                        </a:lnSpc>
                        <a:buNone/>
                      </a:pPr>
                      <a:r>
                        <a:rPr lang="en-GB" altLang="en-US" sz="2800" dirty="0" smtClean="0"/>
                        <a:t>Stanley’s feelings. </a:t>
                      </a:r>
                      <a:r>
                        <a:rPr lang="en-US" altLang="en-US" sz="2800" dirty="0" smtClean="0"/>
                        <a:t>[4]</a:t>
                      </a:r>
                      <a:endParaRPr kumimoji="0" lang="en-GB" sz="2800" b="0" i="0" u="none" strike="noStrike" cap="none" normalizeH="0" baseline="0" dirty="0" smtClean="0">
                        <a:ln>
                          <a:noFill/>
                        </a:ln>
                        <a:solidFill>
                          <a:schemeClr val="tx1"/>
                        </a:solidFill>
                        <a:effectLst/>
                        <a:latin typeface="Arial" charset="0"/>
                      </a:endParaRPr>
                    </a:p>
                  </a:txBody>
                  <a:tcPr marT="45744" marB="45744"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BCFA3"/>
                    </a:solidFill>
                  </a:tcPr>
                </a:tc>
              </a:tr>
            </a:tbl>
          </a:graphicData>
        </a:graphic>
      </p:graphicFrame>
    </p:spTree>
    <p:extLst>
      <p:ext uri="{BB962C8B-B14F-4D97-AF65-F5344CB8AC3E}">
        <p14:creationId xmlns:p14="http://schemas.microsoft.com/office/powerpoint/2010/main" val="2127441823"/>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type="body" sz="half" idx="1"/>
          </p:nvPr>
        </p:nvSpPr>
        <p:spPr>
          <a:xfrm>
            <a:off x="468313" y="1464735"/>
            <a:ext cx="5384800" cy="4525963"/>
          </a:xfrm>
        </p:spPr>
        <p:txBody>
          <a:bodyPr/>
          <a:lstStyle/>
          <a:p>
            <a:pPr marL="0" indent="0" eaLnBrk="1" hangingPunct="1">
              <a:buNone/>
              <a:defRPr/>
            </a:pPr>
            <a:r>
              <a:rPr lang="en-GB" altLang="en-US" sz="2800" dirty="0" smtClean="0"/>
              <a:t>(2a)</a:t>
            </a:r>
            <a:endParaRPr lang="en-GB" altLang="en-US" sz="2800" dirty="0"/>
          </a:p>
          <a:p>
            <a:pPr eaLnBrk="1" hangingPunct="1">
              <a:defRPr/>
            </a:pPr>
            <a:endParaRPr lang="en-GB" altLang="en-US" sz="2800" dirty="0"/>
          </a:p>
          <a:p>
            <a:pPr eaLnBrk="1" hangingPunct="1">
              <a:defRPr/>
            </a:pPr>
            <a:endParaRPr lang="en-GB" altLang="en-US" sz="2800" dirty="0"/>
          </a:p>
          <a:p>
            <a:pPr eaLnBrk="1" hangingPunct="1">
              <a:defRPr/>
            </a:pPr>
            <a:endParaRPr lang="en-GB" altLang="en-US" sz="2800" dirty="0"/>
          </a:p>
        </p:txBody>
      </p:sp>
      <p:graphicFrame>
        <p:nvGraphicFramePr>
          <p:cNvPr id="18436" name="Group 4"/>
          <p:cNvGraphicFramePr>
            <a:graphicFrameLocks noGrp="1"/>
          </p:cNvGraphicFramePr>
          <p:nvPr>
            <p:ph sz="quarter" idx="2"/>
            <p:extLst>
              <p:ext uri="{D42A27DB-BD31-4B8C-83A1-F6EECF244321}">
                <p14:modId xmlns:p14="http://schemas.microsoft.com/office/powerpoint/2010/main" val="3214896104"/>
              </p:ext>
            </p:extLst>
          </p:nvPr>
        </p:nvGraphicFramePr>
        <p:xfrm>
          <a:off x="1835152" y="1700213"/>
          <a:ext cx="6265863" cy="2233612"/>
        </p:xfrm>
        <a:graphic>
          <a:graphicData uri="http://schemas.openxmlformats.org/drawingml/2006/table">
            <a:tbl>
              <a:tblPr/>
              <a:tblGrid>
                <a:gridCol w="6265863"/>
              </a:tblGrid>
              <a:tr h="223361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n-US" altLang="en-US" sz="2800" dirty="0" smtClean="0"/>
                        <a:t>“</a:t>
                      </a:r>
                      <a:r>
                        <a:rPr lang="en-GB" altLang="en-US" sz="2800" dirty="0" smtClean="0"/>
                        <a:t>Maybe”</a:t>
                      </a:r>
                      <a:r>
                        <a:rPr kumimoji="0" lang="en-GB" sz="2800" b="0" i="0" u="none" strike="noStrike" cap="none" normalizeH="0" baseline="0" dirty="0" smtClean="0">
                          <a:ln>
                            <a:noFill/>
                          </a:ln>
                          <a:solidFill>
                            <a:schemeClr val="tx1"/>
                          </a:solidFill>
                          <a:effectLst/>
                          <a:latin typeface="Arial" charset="0"/>
                        </a:rPr>
                        <a:t>. [1]</a:t>
                      </a:r>
                    </a:p>
                  </a:txBody>
                  <a:tcPr marT="45744" marB="45744"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BCFA3"/>
                    </a:solidFill>
                  </a:tcPr>
                </a:tc>
              </a:tr>
            </a:tbl>
          </a:graphicData>
        </a:graphic>
      </p:graphicFrame>
      <p:graphicFrame>
        <p:nvGraphicFramePr>
          <p:cNvPr id="18442" name="Group 10"/>
          <p:cNvGraphicFramePr>
            <a:graphicFrameLocks noGrp="1"/>
          </p:cNvGraphicFramePr>
          <p:nvPr>
            <p:ph sz="quarter" idx="3"/>
            <p:extLst>
              <p:ext uri="{D42A27DB-BD31-4B8C-83A1-F6EECF244321}">
                <p14:modId xmlns:p14="http://schemas.microsoft.com/office/powerpoint/2010/main" val="2643697618"/>
              </p:ext>
            </p:extLst>
          </p:nvPr>
        </p:nvGraphicFramePr>
        <p:xfrm>
          <a:off x="1835152" y="4360865"/>
          <a:ext cx="6265863" cy="2187575"/>
        </p:xfrm>
        <a:graphic>
          <a:graphicData uri="http://schemas.openxmlformats.org/drawingml/2006/table">
            <a:tbl>
              <a:tblPr/>
              <a:tblGrid>
                <a:gridCol w="6265863"/>
              </a:tblGrid>
              <a:tr h="21875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rPr>
                        <a:t>To suggest Stanley’s uncertainty. [1]</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r>
            </a:tbl>
          </a:graphicData>
        </a:graphic>
      </p:graphicFrame>
      <p:sp>
        <p:nvSpPr>
          <p:cNvPr id="7183" name="Text Box 16"/>
          <p:cNvSpPr txBox="1">
            <a:spLocks noChangeArrowheads="1"/>
          </p:cNvSpPr>
          <p:nvPr/>
        </p:nvSpPr>
        <p:spPr bwMode="auto">
          <a:xfrm>
            <a:off x="6927850" y="1936752"/>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endParaRPr lang="en-US" altLang="en-US" sz="1800">
              <a:solidFill>
                <a:srgbClr val="000000"/>
              </a:solidFill>
            </a:endParaRPr>
          </a:p>
        </p:txBody>
      </p:sp>
      <p:sp>
        <p:nvSpPr>
          <p:cNvPr id="7184" name="Text Box 19"/>
          <p:cNvSpPr txBox="1">
            <a:spLocks noChangeArrowheads="1"/>
          </p:cNvSpPr>
          <p:nvPr/>
        </p:nvSpPr>
        <p:spPr bwMode="auto">
          <a:xfrm>
            <a:off x="468313" y="4253043"/>
            <a:ext cx="863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50000"/>
              </a:spcBef>
              <a:spcAft>
                <a:spcPct val="0"/>
              </a:spcAft>
              <a:buFontTx/>
              <a:buNone/>
            </a:pPr>
            <a:r>
              <a:rPr lang="en-GB" altLang="en-US" sz="2800" dirty="0" smtClean="0">
                <a:solidFill>
                  <a:srgbClr val="000000"/>
                </a:solidFill>
              </a:rPr>
              <a:t>(2b)</a:t>
            </a:r>
            <a:endParaRPr lang="en-GB" altLang="en-US" sz="2800" dirty="0">
              <a:solidFill>
                <a:srgbClr val="000000"/>
              </a:solidFill>
            </a:endParaRPr>
          </a:p>
        </p:txBody>
      </p:sp>
    </p:spTree>
    <p:extLst>
      <p:ext uri="{BB962C8B-B14F-4D97-AF65-F5344CB8AC3E}">
        <p14:creationId xmlns:p14="http://schemas.microsoft.com/office/powerpoint/2010/main" val="2314272466"/>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68313" y="0"/>
            <a:ext cx="8229600" cy="1143000"/>
          </a:xfrm>
        </p:spPr>
        <p:txBody>
          <a:bodyPr/>
          <a:lstStyle/>
          <a:p>
            <a:pPr eaLnBrk="1" hangingPunct="1"/>
            <a:endParaRPr lang="en-US" altLang="en-US" smtClean="0"/>
          </a:p>
        </p:txBody>
      </p:sp>
      <p:graphicFrame>
        <p:nvGraphicFramePr>
          <p:cNvPr id="19475" name="Group 19"/>
          <p:cNvGraphicFramePr>
            <a:graphicFrameLocks noGrp="1"/>
          </p:cNvGraphicFramePr>
          <p:nvPr>
            <p:ph sz="quarter" idx="3"/>
            <p:extLst>
              <p:ext uri="{D42A27DB-BD31-4B8C-83A1-F6EECF244321}">
                <p14:modId xmlns:p14="http://schemas.microsoft.com/office/powerpoint/2010/main" val="731285348"/>
              </p:ext>
            </p:extLst>
          </p:nvPr>
        </p:nvGraphicFramePr>
        <p:xfrm>
          <a:off x="1835152" y="1473996"/>
          <a:ext cx="6265863" cy="2566987"/>
        </p:xfrm>
        <a:graphic>
          <a:graphicData uri="http://schemas.openxmlformats.org/drawingml/2006/table">
            <a:tbl>
              <a:tblPr/>
              <a:tblGrid>
                <a:gridCol w="6265863"/>
              </a:tblGrid>
              <a:tr h="256698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n-GB" altLang="en-US" sz="2800" dirty="0" smtClean="0"/>
                        <a:t>As he thought it was his mind playing tricks on him</a:t>
                      </a:r>
                      <a:r>
                        <a:rPr kumimoji="0" lang="en-GB" altLang="en-US" sz="2800" b="0" i="0" u="none" strike="noStrike" cap="none" normalizeH="0" baseline="0" dirty="0" smtClean="0">
                          <a:ln>
                            <a:noFill/>
                          </a:ln>
                          <a:solidFill>
                            <a:schemeClr val="tx1"/>
                          </a:solidFill>
                          <a:effectLst/>
                          <a:latin typeface="Arial" charset="0"/>
                        </a:rPr>
                        <a:t>.</a:t>
                      </a:r>
                      <a:r>
                        <a:rPr kumimoji="0" lang="en-GB" sz="2800" b="0" i="0" u="none" strike="noStrike" cap="none" normalizeH="0" baseline="0" dirty="0" smtClean="0">
                          <a:ln>
                            <a:noFill/>
                          </a:ln>
                          <a:solidFill>
                            <a:schemeClr val="tx1"/>
                          </a:solidFill>
                          <a:effectLst/>
                          <a:latin typeface="Arial" charset="0"/>
                        </a:rPr>
                        <a:t> [1]</a:t>
                      </a:r>
                    </a:p>
                  </a:txBody>
                  <a:tcPr marT="45730" marB="4573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r>
            </a:tbl>
          </a:graphicData>
        </a:graphic>
      </p:graphicFrame>
      <p:sp>
        <p:nvSpPr>
          <p:cNvPr id="8208" name="Text Box 16"/>
          <p:cNvSpPr txBox="1">
            <a:spLocks noChangeArrowheads="1"/>
          </p:cNvSpPr>
          <p:nvPr/>
        </p:nvSpPr>
        <p:spPr bwMode="auto">
          <a:xfrm>
            <a:off x="6927850" y="1936752"/>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endParaRPr lang="en-US" altLang="en-US" sz="1800">
              <a:solidFill>
                <a:srgbClr val="000000"/>
              </a:solidFill>
            </a:endParaRPr>
          </a:p>
        </p:txBody>
      </p:sp>
      <p:sp>
        <p:nvSpPr>
          <p:cNvPr id="8209" name="Rectangle 17"/>
          <p:cNvSpPr>
            <a:spLocks noChangeArrowheads="1"/>
          </p:cNvSpPr>
          <p:nvPr/>
        </p:nvSpPr>
        <p:spPr bwMode="auto">
          <a:xfrm>
            <a:off x="269875" y="1077913"/>
            <a:ext cx="247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r>
              <a:rPr lang="en-GB" altLang="en-US" sz="1800">
                <a:solidFill>
                  <a:srgbClr val="000000"/>
                </a:solidFill>
              </a:rPr>
              <a:t>.</a:t>
            </a:r>
          </a:p>
        </p:txBody>
      </p:sp>
      <p:sp>
        <p:nvSpPr>
          <p:cNvPr id="8210" name="Text Box 18"/>
          <p:cNvSpPr txBox="1">
            <a:spLocks noChangeArrowheads="1"/>
          </p:cNvSpPr>
          <p:nvPr/>
        </p:nvSpPr>
        <p:spPr bwMode="auto">
          <a:xfrm>
            <a:off x="662665" y="1444625"/>
            <a:ext cx="863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50000"/>
              </a:spcBef>
              <a:spcAft>
                <a:spcPct val="0"/>
              </a:spcAft>
              <a:buFontTx/>
              <a:buNone/>
            </a:pPr>
            <a:r>
              <a:rPr lang="en-GB" altLang="en-US" sz="2800" dirty="0" smtClean="0">
                <a:solidFill>
                  <a:srgbClr val="000000"/>
                </a:solidFill>
              </a:rPr>
              <a:t>(</a:t>
            </a:r>
            <a:r>
              <a:rPr lang="en-GB" altLang="en-US" sz="2800" dirty="0">
                <a:solidFill>
                  <a:srgbClr val="000000"/>
                </a:solidFill>
              </a:rPr>
              <a:t>3</a:t>
            </a:r>
            <a:r>
              <a:rPr lang="en-GB" altLang="en-US" sz="2800" dirty="0" smtClean="0">
                <a:solidFill>
                  <a:srgbClr val="000000"/>
                </a:solidFill>
              </a:rPr>
              <a:t>)</a:t>
            </a:r>
            <a:endParaRPr lang="en-GB" altLang="en-US" sz="2800" dirty="0">
              <a:solidFill>
                <a:srgbClr val="000000"/>
              </a:solidFill>
            </a:endParaRPr>
          </a:p>
        </p:txBody>
      </p:sp>
      <p:sp>
        <p:nvSpPr>
          <p:cNvPr id="11" name="Rectangle 3"/>
          <p:cNvSpPr>
            <a:spLocks noGrp="1" noChangeArrowheads="1"/>
          </p:cNvSpPr>
          <p:nvPr>
            <p:ph type="body" sz="half" idx="1"/>
          </p:nvPr>
        </p:nvSpPr>
        <p:spPr>
          <a:xfrm>
            <a:off x="662665" y="4300353"/>
            <a:ext cx="4038600" cy="4519001"/>
          </a:xfrm>
        </p:spPr>
        <p:txBody>
          <a:bodyPr/>
          <a:lstStyle/>
          <a:p>
            <a:pPr marL="0" indent="0" eaLnBrk="1" hangingPunct="1">
              <a:buNone/>
              <a:defRPr/>
            </a:pPr>
            <a:r>
              <a:rPr lang="en-GB" altLang="en-US" sz="2800" dirty="0" smtClean="0"/>
              <a:t>(4)</a:t>
            </a:r>
            <a:endParaRPr lang="en-GB" altLang="en-US" sz="2800" dirty="0"/>
          </a:p>
          <a:p>
            <a:pPr eaLnBrk="1" hangingPunct="1">
              <a:defRPr/>
            </a:pPr>
            <a:endParaRPr lang="en-GB" altLang="en-US" sz="2800" dirty="0"/>
          </a:p>
          <a:p>
            <a:pPr eaLnBrk="1" hangingPunct="1">
              <a:defRPr/>
            </a:pPr>
            <a:endParaRPr lang="en-GB" altLang="en-US" sz="2800" dirty="0"/>
          </a:p>
          <a:p>
            <a:pPr eaLnBrk="1" hangingPunct="1">
              <a:defRPr/>
            </a:pPr>
            <a:endParaRPr lang="en-GB" altLang="en-US" sz="2800" dirty="0"/>
          </a:p>
        </p:txBody>
      </p:sp>
      <p:graphicFrame>
        <p:nvGraphicFramePr>
          <p:cNvPr id="12" name="Group 18"/>
          <p:cNvGraphicFramePr>
            <a:graphicFrameLocks noGrp="1"/>
          </p:cNvGraphicFramePr>
          <p:nvPr>
            <p:ph sz="quarter" idx="2"/>
            <p:extLst>
              <p:ext uri="{D42A27DB-BD31-4B8C-83A1-F6EECF244321}">
                <p14:modId xmlns:p14="http://schemas.microsoft.com/office/powerpoint/2010/main" val="48440570"/>
              </p:ext>
            </p:extLst>
          </p:nvPr>
        </p:nvGraphicFramePr>
        <p:xfrm>
          <a:off x="1846265" y="4242838"/>
          <a:ext cx="6265863" cy="2306259"/>
        </p:xfrm>
        <a:graphic>
          <a:graphicData uri="http://schemas.openxmlformats.org/drawingml/2006/table">
            <a:tbl>
              <a:tblPr/>
              <a:tblGrid>
                <a:gridCol w="6265863"/>
              </a:tblGrid>
              <a:tr h="230625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rPr>
                        <a:t>A mirage is an hallucination, vision. [1]</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800" b="0" i="0" u="none" strike="noStrike" cap="none" normalizeH="0" baseline="0" dirty="0" smtClean="0">
                        <a:ln>
                          <a:noFill/>
                        </a:ln>
                        <a:solidFill>
                          <a:schemeClr val="tx1"/>
                        </a:solidFill>
                        <a:effectLst/>
                        <a:latin typeface="Arial" charset="0"/>
                      </a:endParaRPr>
                    </a:p>
                  </a:txBody>
                  <a:tcPr marT="45650" marB="4565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BCFA3"/>
                    </a:solidFill>
                  </a:tcPr>
                </a:tc>
              </a:tr>
            </a:tbl>
          </a:graphicData>
        </a:graphic>
      </p:graphicFrame>
    </p:spTree>
    <p:extLst>
      <p:ext uri="{BB962C8B-B14F-4D97-AF65-F5344CB8AC3E}">
        <p14:creationId xmlns:p14="http://schemas.microsoft.com/office/powerpoint/2010/main" val="3819765636"/>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type="body" sz="half" idx="1"/>
          </p:nvPr>
        </p:nvSpPr>
        <p:spPr>
          <a:xfrm>
            <a:off x="468313" y="1464735"/>
            <a:ext cx="5384800" cy="4525963"/>
          </a:xfrm>
        </p:spPr>
        <p:txBody>
          <a:bodyPr/>
          <a:lstStyle/>
          <a:p>
            <a:pPr marL="0" indent="0" eaLnBrk="1" hangingPunct="1">
              <a:buNone/>
              <a:defRPr/>
            </a:pPr>
            <a:r>
              <a:rPr lang="en-GB" altLang="en-US" sz="2800" dirty="0" smtClean="0"/>
              <a:t>(5a)</a:t>
            </a:r>
            <a:endParaRPr lang="en-GB" altLang="en-US" sz="2800" dirty="0"/>
          </a:p>
          <a:p>
            <a:pPr eaLnBrk="1" hangingPunct="1">
              <a:defRPr/>
            </a:pPr>
            <a:endParaRPr lang="en-GB" altLang="en-US" sz="2800" dirty="0"/>
          </a:p>
          <a:p>
            <a:pPr eaLnBrk="1" hangingPunct="1">
              <a:defRPr/>
            </a:pPr>
            <a:endParaRPr lang="en-GB" altLang="en-US" sz="2800" dirty="0"/>
          </a:p>
          <a:p>
            <a:pPr eaLnBrk="1" hangingPunct="1">
              <a:defRPr/>
            </a:pPr>
            <a:endParaRPr lang="en-GB" altLang="en-US" sz="2800" dirty="0"/>
          </a:p>
        </p:txBody>
      </p:sp>
      <p:graphicFrame>
        <p:nvGraphicFramePr>
          <p:cNvPr id="18436" name="Group 4"/>
          <p:cNvGraphicFramePr>
            <a:graphicFrameLocks noGrp="1"/>
          </p:cNvGraphicFramePr>
          <p:nvPr>
            <p:ph sz="quarter" idx="2"/>
            <p:extLst>
              <p:ext uri="{D42A27DB-BD31-4B8C-83A1-F6EECF244321}">
                <p14:modId xmlns:p14="http://schemas.microsoft.com/office/powerpoint/2010/main" val="2792382870"/>
              </p:ext>
            </p:extLst>
          </p:nvPr>
        </p:nvGraphicFramePr>
        <p:xfrm>
          <a:off x="1835152" y="1700213"/>
          <a:ext cx="6265863" cy="2233612"/>
        </p:xfrm>
        <a:graphic>
          <a:graphicData uri="http://schemas.openxmlformats.org/drawingml/2006/table">
            <a:tbl>
              <a:tblPr/>
              <a:tblGrid>
                <a:gridCol w="6265863"/>
              </a:tblGrid>
              <a:tr h="223361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n-US" altLang="en-US" sz="2800" dirty="0" smtClean="0"/>
                        <a:t>Metaphor: “shimmering waves of heat”</a:t>
                      </a:r>
                      <a:r>
                        <a:rPr lang="en-US" altLang="en-US" sz="2800" baseline="0" dirty="0" smtClean="0"/>
                        <a:t> </a:t>
                      </a:r>
                      <a:r>
                        <a:rPr kumimoji="0" lang="en-GB" sz="2800" b="0" i="0" u="none" strike="noStrike" cap="none" normalizeH="0" baseline="0" dirty="0" smtClean="0">
                          <a:ln>
                            <a:noFill/>
                          </a:ln>
                          <a:solidFill>
                            <a:schemeClr val="tx1"/>
                          </a:solidFill>
                          <a:effectLst/>
                          <a:latin typeface="Arial" charset="0"/>
                        </a:rPr>
                        <a:t>[1]</a:t>
                      </a:r>
                    </a:p>
                  </a:txBody>
                  <a:tcPr marT="45744" marB="45744"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BCFA3"/>
                    </a:solidFill>
                  </a:tcPr>
                </a:tc>
              </a:tr>
            </a:tbl>
          </a:graphicData>
        </a:graphic>
      </p:graphicFrame>
      <p:graphicFrame>
        <p:nvGraphicFramePr>
          <p:cNvPr id="18442" name="Group 10"/>
          <p:cNvGraphicFramePr>
            <a:graphicFrameLocks noGrp="1"/>
          </p:cNvGraphicFramePr>
          <p:nvPr>
            <p:ph sz="quarter" idx="3"/>
            <p:extLst>
              <p:ext uri="{D42A27DB-BD31-4B8C-83A1-F6EECF244321}">
                <p14:modId xmlns:p14="http://schemas.microsoft.com/office/powerpoint/2010/main" val="1609759986"/>
              </p:ext>
            </p:extLst>
          </p:nvPr>
        </p:nvGraphicFramePr>
        <p:xfrm>
          <a:off x="1835152" y="4360865"/>
          <a:ext cx="6265863" cy="2310384"/>
        </p:xfrm>
        <a:graphic>
          <a:graphicData uri="http://schemas.openxmlformats.org/drawingml/2006/table">
            <a:tbl>
              <a:tblPr/>
              <a:tblGrid>
                <a:gridCol w="6265863"/>
              </a:tblGrid>
              <a:tr h="21875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rPr>
                        <a:t>Heat is compared to waves, suggest the power of the heat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rPr>
                        <a:t>/how it distorts the landscape’s  appearance/fits with vision of water.                  [2]</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r>
            </a:tbl>
          </a:graphicData>
        </a:graphic>
      </p:graphicFrame>
      <p:sp>
        <p:nvSpPr>
          <p:cNvPr id="7183" name="Text Box 16"/>
          <p:cNvSpPr txBox="1">
            <a:spLocks noChangeArrowheads="1"/>
          </p:cNvSpPr>
          <p:nvPr/>
        </p:nvSpPr>
        <p:spPr bwMode="auto">
          <a:xfrm>
            <a:off x="6927850" y="1936752"/>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endParaRPr lang="en-US" altLang="en-US" sz="1800">
              <a:solidFill>
                <a:srgbClr val="000000"/>
              </a:solidFill>
            </a:endParaRPr>
          </a:p>
        </p:txBody>
      </p:sp>
      <p:sp>
        <p:nvSpPr>
          <p:cNvPr id="7184" name="Text Box 19"/>
          <p:cNvSpPr txBox="1">
            <a:spLocks noChangeArrowheads="1"/>
          </p:cNvSpPr>
          <p:nvPr/>
        </p:nvSpPr>
        <p:spPr bwMode="auto">
          <a:xfrm>
            <a:off x="468313" y="4253043"/>
            <a:ext cx="8636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50000"/>
              </a:spcBef>
              <a:spcAft>
                <a:spcPct val="0"/>
              </a:spcAft>
              <a:buFontTx/>
              <a:buNone/>
            </a:pPr>
            <a:r>
              <a:rPr lang="en-GB" altLang="en-US" sz="2800" dirty="0" smtClean="0">
                <a:solidFill>
                  <a:srgbClr val="000000"/>
                </a:solidFill>
              </a:rPr>
              <a:t>(5b)</a:t>
            </a:r>
            <a:endParaRPr lang="en-GB" altLang="en-US" sz="2800" dirty="0">
              <a:solidFill>
                <a:srgbClr val="000000"/>
              </a:solidFill>
            </a:endParaRPr>
          </a:p>
        </p:txBody>
      </p:sp>
    </p:spTree>
    <p:extLst>
      <p:ext uri="{BB962C8B-B14F-4D97-AF65-F5344CB8AC3E}">
        <p14:creationId xmlns:p14="http://schemas.microsoft.com/office/powerpoint/2010/main" val="2704358064"/>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68313" y="0"/>
            <a:ext cx="8229600" cy="1143000"/>
          </a:xfrm>
        </p:spPr>
        <p:txBody>
          <a:bodyPr/>
          <a:lstStyle/>
          <a:p>
            <a:pPr eaLnBrk="1" hangingPunct="1"/>
            <a:endParaRPr lang="en-US" altLang="en-US" smtClean="0"/>
          </a:p>
        </p:txBody>
      </p:sp>
      <p:graphicFrame>
        <p:nvGraphicFramePr>
          <p:cNvPr id="19475" name="Group 19"/>
          <p:cNvGraphicFramePr>
            <a:graphicFrameLocks noGrp="1"/>
          </p:cNvGraphicFramePr>
          <p:nvPr>
            <p:ph sz="quarter" idx="3"/>
            <p:extLst>
              <p:ext uri="{D42A27DB-BD31-4B8C-83A1-F6EECF244321}">
                <p14:modId xmlns:p14="http://schemas.microsoft.com/office/powerpoint/2010/main" val="4143314084"/>
              </p:ext>
            </p:extLst>
          </p:nvPr>
        </p:nvGraphicFramePr>
        <p:xfrm>
          <a:off x="1835152" y="1473996"/>
          <a:ext cx="6265863" cy="2566987"/>
        </p:xfrm>
        <a:graphic>
          <a:graphicData uri="http://schemas.openxmlformats.org/drawingml/2006/table">
            <a:tbl>
              <a:tblPr/>
              <a:tblGrid>
                <a:gridCol w="6265863"/>
              </a:tblGrid>
              <a:tr h="256698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n-GB" altLang="en-US" sz="2800" dirty="0" smtClean="0"/>
                        <a:t>Focuses on Stanley’s plight. </a:t>
                      </a:r>
                      <a:r>
                        <a:rPr kumimoji="0" lang="en-GB" sz="2800" b="0" i="0" u="none" strike="noStrike" cap="none" normalizeH="0" baseline="0" dirty="0" smtClean="0">
                          <a:ln>
                            <a:noFill/>
                          </a:ln>
                          <a:solidFill>
                            <a:schemeClr val="tx1"/>
                          </a:solidFill>
                          <a:effectLst/>
                          <a:latin typeface="Arial" charset="0"/>
                        </a:rPr>
                        <a:t>[1]</a:t>
                      </a:r>
                    </a:p>
                  </a:txBody>
                  <a:tcPr marT="45730" marB="4573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r>
            </a:tbl>
          </a:graphicData>
        </a:graphic>
      </p:graphicFrame>
      <p:sp>
        <p:nvSpPr>
          <p:cNvPr id="8208" name="Text Box 16"/>
          <p:cNvSpPr txBox="1">
            <a:spLocks noChangeArrowheads="1"/>
          </p:cNvSpPr>
          <p:nvPr/>
        </p:nvSpPr>
        <p:spPr bwMode="auto">
          <a:xfrm>
            <a:off x="6927850" y="1936752"/>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endParaRPr lang="en-US" altLang="en-US" sz="1800">
              <a:solidFill>
                <a:srgbClr val="000000"/>
              </a:solidFill>
            </a:endParaRPr>
          </a:p>
        </p:txBody>
      </p:sp>
      <p:sp>
        <p:nvSpPr>
          <p:cNvPr id="8209" name="Rectangle 17"/>
          <p:cNvSpPr>
            <a:spLocks noChangeArrowheads="1"/>
          </p:cNvSpPr>
          <p:nvPr/>
        </p:nvSpPr>
        <p:spPr bwMode="auto">
          <a:xfrm>
            <a:off x="269875" y="1077913"/>
            <a:ext cx="247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r>
              <a:rPr lang="en-GB" altLang="en-US" sz="1800">
                <a:solidFill>
                  <a:srgbClr val="000000"/>
                </a:solidFill>
              </a:rPr>
              <a:t>.</a:t>
            </a:r>
          </a:p>
        </p:txBody>
      </p:sp>
      <p:sp>
        <p:nvSpPr>
          <p:cNvPr id="8210" name="Text Box 18"/>
          <p:cNvSpPr txBox="1">
            <a:spLocks noChangeArrowheads="1"/>
          </p:cNvSpPr>
          <p:nvPr/>
        </p:nvSpPr>
        <p:spPr bwMode="auto">
          <a:xfrm>
            <a:off x="662665" y="1444625"/>
            <a:ext cx="863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50000"/>
              </a:spcBef>
              <a:spcAft>
                <a:spcPct val="0"/>
              </a:spcAft>
              <a:buFontTx/>
              <a:buNone/>
            </a:pPr>
            <a:r>
              <a:rPr lang="en-GB" altLang="en-US" sz="2800" dirty="0" smtClean="0">
                <a:solidFill>
                  <a:srgbClr val="000000"/>
                </a:solidFill>
              </a:rPr>
              <a:t>(6)</a:t>
            </a:r>
            <a:endParaRPr lang="en-GB" altLang="en-US" sz="2800" dirty="0">
              <a:solidFill>
                <a:srgbClr val="000000"/>
              </a:solidFill>
            </a:endParaRPr>
          </a:p>
        </p:txBody>
      </p:sp>
    </p:spTree>
    <p:extLst>
      <p:ext uri="{BB962C8B-B14F-4D97-AF65-F5344CB8AC3E}">
        <p14:creationId xmlns:p14="http://schemas.microsoft.com/office/powerpoint/2010/main" val="1347016218"/>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68313" y="0"/>
            <a:ext cx="8229600" cy="1143000"/>
          </a:xfrm>
        </p:spPr>
        <p:txBody>
          <a:bodyPr/>
          <a:lstStyle/>
          <a:p>
            <a:pPr eaLnBrk="1" hangingPunct="1"/>
            <a:endParaRPr lang="en-US" altLang="en-US" smtClean="0"/>
          </a:p>
        </p:txBody>
      </p:sp>
      <p:graphicFrame>
        <p:nvGraphicFramePr>
          <p:cNvPr id="19475" name="Group 19"/>
          <p:cNvGraphicFramePr>
            <a:graphicFrameLocks noGrp="1"/>
          </p:cNvGraphicFramePr>
          <p:nvPr>
            <p:ph sz="quarter" idx="3"/>
            <p:extLst>
              <p:ext uri="{D42A27DB-BD31-4B8C-83A1-F6EECF244321}">
                <p14:modId xmlns:p14="http://schemas.microsoft.com/office/powerpoint/2010/main" val="1936207805"/>
              </p:ext>
            </p:extLst>
          </p:nvPr>
        </p:nvGraphicFramePr>
        <p:xfrm>
          <a:off x="1835152" y="1473996"/>
          <a:ext cx="6265863" cy="2566987"/>
        </p:xfrm>
        <a:graphic>
          <a:graphicData uri="http://schemas.openxmlformats.org/drawingml/2006/table">
            <a:tbl>
              <a:tblPr/>
              <a:tblGrid>
                <a:gridCol w="6265863"/>
              </a:tblGrid>
              <a:tr h="256698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n-GB" altLang="en-US" sz="2800" dirty="0" smtClean="0"/>
                        <a:t>Long sentence. [1]</a:t>
                      </a:r>
                    </a:p>
                  </a:txBody>
                  <a:tcPr marT="45730" marB="4573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r>
            </a:tbl>
          </a:graphicData>
        </a:graphic>
      </p:graphicFrame>
      <p:sp>
        <p:nvSpPr>
          <p:cNvPr id="8208" name="Text Box 16"/>
          <p:cNvSpPr txBox="1">
            <a:spLocks noChangeArrowheads="1"/>
          </p:cNvSpPr>
          <p:nvPr/>
        </p:nvSpPr>
        <p:spPr bwMode="auto">
          <a:xfrm>
            <a:off x="6927850" y="1936752"/>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endParaRPr lang="en-US" altLang="en-US" sz="1800">
              <a:solidFill>
                <a:srgbClr val="000000"/>
              </a:solidFill>
            </a:endParaRPr>
          </a:p>
        </p:txBody>
      </p:sp>
      <p:sp>
        <p:nvSpPr>
          <p:cNvPr id="8209" name="Rectangle 17"/>
          <p:cNvSpPr>
            <a:spLocks noChangeArrowheads="1"/>
          </p:cNvSpPr>
          <p:nvPr/>
        </p:nvSpPr>
        <p:spPr bwMode="auto">
          <a:xfrm>
            <a:off x="269875" y="1077913"/>
            <a:ext cx="247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r>
              <a:rPr lang="en-GB" altLang="en-US" sz="1800">
                <a:solidFill>
                  <a:srgbClr val="000000"/>
                </a:solidFill>
              </a:rPr>
              <a:t>.</a:t>
            </a:r>
          </a:p>
        </p:txBody>
      </p:sp>
      <p:sp>
        <p:nvSpPr>
          <p:cNvPr id="8210" name="Text Box 18"/>
          <p:cNvSpPr txBox="1">
            <a:spLocks noChangeArrowheads="1"/>
          </p:cNvSpPr>
          <p:nvPr/>
        </p:nvSpPr>
        <p:spPr bwMode="auto">
          <a:xfrm>
            <a:off x="662665" y="1444625"/>
            <a:ext cx="863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50000"/>
              </a:spcBef>
              <a:spcAft>
                <a:spcPct val="0"/>
              </a:spcAft>
              <a:buFontTx/>
              <a:buNone/>
            </a:pPr>
            <a:r>
              <a:rPr lang="en-GB" altLang="en-US" sz="2800" dirty="0" smtClean="0">
                <a:solidFill>
                  <a:srgbClr val="000000"/>
                </a:solidFill>
              </a:rPr>
              <a:t>(7a)</a:t>
            </a:r>
            <a:endParaRPr lang="en-GB" altLang="en-US" sz="2800" dirty="0">
              <a:solidFill>
                <a:srgbClr val="000000"/>
              </a:solidFill>
            </a:endParaRPr>
          </a:p>
        </p:txBody>
      </p:sp>
      <p:sp>
        <p:nvSpPr>
          <p:cNvPr id="11" name="Rectangle 3"/>
          <p:cNvSpPr>
            <a:spLocks noGrp="1" noChangeArrowheads="1"/>
          </p:cNvSpPr>
          <p:nvPr>
            <p:ph type="body" sz="half" idx="1"/>
          </p:nvPr>
        </p:nvSpPr>
        <p:spPr>
          <a:xfrm>
            <a:off x="662665" y="4300353"/>
            <a:ext cx="4038600" cy="4519001"/>
          </a:xfrm>
        </p:spPr>
        <p:txBody>
          <a:bodyPr/>
          <a:lstStyle/>
          <a:p>
            <a:pPr marL="0" indent="0" eaLnBrk="1" hangingPunct="1">
              <a:buNone/>
              <a:defRPr/>
            </a:pPr>
            <a:r>
              <a:rPr lang="en-GB" altLang="en-US" sz="2800" dirty="0" smtClean="0"/>
              <a:t>(7b)</a:t>
            </a:r>
            <a:endParaRPr lang="en-GB" altLang="en-US" sz="2800" dirty="0"/>
          </a:p>
          <a:p>
            <a:pPr eaLnBrk="1" hangingPunct="1">
              <a:defRPr/>
            </a:pPr>
            <a:endParaRPr lang="en-GB" altLang="en-US" sz="2800" dirty="0"/>
          </a:p>
          <a:p>
            <a:pPr eaLnBrk="1" hangingPunct="1">
              <a:defRPr/>
            </a:pPr>
            <a:endParaRPr lang="en-GB" altLang="en-US" sz="2800" dirty="0"/>
          </a:p>
          <a:p>
            <a:pPr eaLnBrk="1" hangingPunct="1">
              <a:defRPr/>
            </a:pPr>
            <a:endParaRPr lang="en-GB" altLang="en-US" sz="2800" dirty="0"/>
          </a:p>
        </p:txBody>
      </p:sp>
      <p:graphicFrame>
        <p:nvGraphicFramePr>
          <p:cNvPr id="12" name="Group 18"/>
          <p:cNvGraphicFramePr>
            <a:graphicFrameLocks noGrp="1"/>
          </p:cNvGraphicFramePr>
          <p:nvPr>
            <p:ph sz="quarter" idx="2"/>
            <p:extLst>
              <p:ext uri="{D42A27DB-BD31-4B8C-83A1-F6EECF244321}">
                <p14:modId xmlns:p14="http://schemas.microsoft.com/office/powerpoint/2010/main" val="3331045183"/>
              </p:ext>
            </p:extLst>
          </p:nvPr>
        </p:nvGraphicFramePr>
        <p:xfrm>
          <a:off x="1846265" y="4242838"/>
          <a:ext cx="6265863" cy="2306259"/>
        </p:xfrm>
        <a:graphic>
          <a:graphicData uri="http://schemas.openxmlformats.org/drawingml/2006/table">
            <a:tbl>
              <a:tblPr/>
              <a:tblGrid>
                <a:gridCol w="6265863"/>
              </a:tblGrid>
              <a:tr h="230625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rPr>
                        <a:t>Suggests the long length of time taken. [1]</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800" b="0" i="0" u="none" strike="noStrike" cap="none" normalizeH="0" baseline="0" dirty="0" smtClean="0">
                        <a:ln>
                          <a:noFill/>
                        </a:ln>
                        <a:solidFill>
                          <a:schemeClr val="tx1"/>
                        </a:solidFill>
                        <a:effectLst/>
                        <a:latin typeface="Arial" charset="0"/>
                      </a:endParaRPr>
                    </a:p>
                  </a:txBody>
                  <a:tcPr marT="45650" marB="4565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BCFA3"/>
                    </a:solidFill>
                  </a:tcPr>
                </a:tc>
              </a:tr>
            </a:tbl>
          </a:graphicData>
        </a:graphic>
      </p:graphicFrame>
    </p:spTree>
    <p:extLst>
      <p:ext uri="{BB962C8B-B14F-4D97-AF65-F5344CB8AC3E}">
        <p14:creationId xmlns:p14="http://schemas.microsoft.com/office/powerpoint/2010/main" val="1856866349"/>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68313" y="0"/>
            <a:ext cx="8229600" cy="1143000"/>
          </a:xfrm>
        </p:spPr>
        <p:txBody>
          <a:bodyPr/>
          <a:lstStyle/>
          <a:p>
            <a:pPr eaLnBrk="1" hangingPunct="1"/>
            <a:endParaRPr lang="en-US" altLang="en-US" smtClean="0"/>
          </a:p>
        </p:txBody>
      </p:sp>
      <p:sp>
        <p:nvSpPr>
          <p:cNvPr id="6147" name="Rectangle 3"/>
          <p:cNvSpPr>
            <a:spLocks noGrp="1" noChangeArrowheads="1"/>
          </p:cNvSpPr>
          <p:nvPr>
            <p:ph type="body" sz="half" idx="1"/>
          </p:nvPr>
        </p:nvSpPr>
        <p:spPr/>
        <p:txBody>
          <a:bodyPr/>
          <a:lstStyle/>
          <a:p>
            <a:pPr marL="0" indent="0" eaLnBrk="1" hangingPunct="1">
              <a:buNone/>
              <a:defRPr/>
            </a:pPr>
            <a:r>
              <a:rPr lang="en-GB" altLang="en-US" sz="2800" dirty="0" smtClean="0"/>
              <a:t>(8)</a:t>
            </a:r>
            <a:endParaRPr lang="en-GB" altLang="en-US" sz="2800" dirty="0"/>
          </a:p>
          <a:p>
            <a:pPr eaLnBrk="1" hangingPunct="1">
              <a:defRPr/>
            </a:pPr>
            <a:endParaRPr lang="en-GB" altLang="en-US" sz="2800" dirty="0"/>
          </a:p>
          <a:p>
            <a:pPr eaLnBrk="1" hangingPunct="1">
              <a:defRPr/>
            </a:pPr>
            <a:endParaRPr lang="en-GB" altLang="en-US" sz="2800" dirty="0"/>
          </a:p>
          <a:p>
            <a:pPr eaLnBrk="1" hangingPunct="1">
              <a:defRPr/>
            </a:pPr>
            <a:endParaRPr lang="en-GB" altLang="en-US" sz="2800" dirty="0"/>
          </a:p>
        </p:txBody>
      </p:sp>
      <p:graphicFrame>
        <p:nvGraphicFramePr>
          <p:cNvPr id="17426" name="Group 18"/>
          <p:cNvGraphicFramePr>
            <a:graphicFrameLocks noGrp="1"/>
          </p:cNvGraphicFramePr>
          <p:nvPr>
            <p:ph sz="quarter" idx="2"/>
            <p:extLst>
              <p:ext uri="{D42A27DB-BD31-4B8C-83A1-F6EECF244321}">
                <p14:modId xmlns:p14="http://schemas.microsoft.com/office/powerpoint/2010/main" val="1110676004"/>
              </p:ext>
            </p:extLst>
          </p:nvPr>
        </p:nvGraphicFramePr>
        <p:xfrm>
          <a:off x="1835152" y="1628777"/>
          <a:ext cx="6265863" cy="2480984"/>
        </p:xfrm>
        <a:graphic>
          <a:graphicData uri="http://schemas.openxmlformats.org/drawingml/2006/table">
            <a:tbl>
              <a:tblPr/>
              <a:tblGrid>
                <a:gridCol w="6265863"/>
              </a:tblGrid>
              <a:tr h="16557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rPr>
                        <a:t>mirage - optical illusion which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rPr>
                        <a:t>gives the impression of water.</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rPr>
                        <a:t>Shimmering - to shine with a flickering light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rPr>
                        <a:t>Haze - smoke or dust cloud             [3]</a:t>
                      </a:r>
                    </a:p>
                  </a:txBody>
                  <a:tcPr marT="45676" marB="45676"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BCFA3"/>
                    </a:solidFill>
                  </a:tcPr>
                </a:tc>
              </a:tr>
            </a:tbl>
          </a:graphicData>
        </a:graphic>
      </p:graphicFrame>
      <p:sp>
        <p:nvSpPr>
          <p:cNvPr id="10250" name="Text Box 16"/>
          <p:cNvSpPr txBox="1">
            <a:spLocks noChangeArrowheads="1"/>
          </p:cNvSpPr>
          <p:nvPr/>
        </p:nvSpPr>
        <p:spPr bwMode="auto">
          <a:xfrm>
            <a:off x="6927850" y="1936752"/>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endParaRPr lang="en-US" altLang="en-US" sz="1800">
              <a:solidFill>
                <a:srgbClr val="000000"/>
              </a:solidFill>
            </a:endParaRPr>
          </a:p>
        </p:txBody>
      </p:sp>
      <p:sp>
        <p:nvSpPr>
          <p:cNvPr id="6" name="Rectangle 3"/>
          <p:cNvSpPr txBox="1">
            <a:spLocks noChangeArrowheads="1"/>
          </p:cNvSpPr>
          <p:nvPr/>
        </p:nvSpPr>
        <p:spPr bwMode="auto">
          <a:xfrm>
            <a:off x="457200" y="4320385"/>
            <a:ext cx="4038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eaLnBrk="1" hangingPunct="1">
              <a:buFontTx/>
              <a:buNone/>
              <a:defRPr/>
            </a:pPr>
            <a:r>
              <a:rPr lang="en-GB" altLang="en-US" sz="2800" kern="0" dirty="0" smtClean="0"/>
              <a:t>(9)</a:t>
            </a:r>
          </a:p>
          <a:p>
            <a:pPr eaLnBrk="1" hangingPunct="1">
              <a:defRPr/>
            </a:pPr>
            <a:endParaRPr lang="en-GB" altLang="en-US" sz="2800" kern="0" dirty="0" smtClean="0"/>
          </a:p>
          <a:p>
            <a:pPr eaLnBrk="1" hangingPunct="1">
              <a:defRPr/>
            </a:pPr>
            <a:endParaRPr lang="en-GB" altLang="en-US" sz="2800" kern="0" dirty="0" smtClean="0"/>
          </a:p>
          <a:p>
            <a:pPr eaLnBrk="1" hangingPunct="1">
              <a:defRPr/>
            </a:pPr>
            <a:endParaRPr lang="en-GB" altLang="en-US" sz="2800" kern="0" dirty="0"/>
          </a:p>
        </p:txBody>
      </p:sp>
      <p:graphicFrame>
        <p:nvGraphicFramePr>
          <p:cNvPr id="7" name="Group 18"/>
          <p:cNvGraphicFramePr>
            <a:graphicFrameLocks noGrp="1"/>
          </p:cNvGraphicFramePr>
          <p:nvPr>
            <p:ph sz="quarter" idx="2"/>
            <p:extLst/>
          </p:nvPr>
        </p:nvGraphicFramePr>
        <p:xfrm>
          <a:off x="1838365" y="4709248"/>
          <a:ext cx="6265863" cy="1655763"/>
        </p:xfrm>
        <a:graphic>
          <a:graphicData uri="http://schemas.openxmlformats.org/drawingml/2006/table">
            <a:tbl>
              <a:tblPr/>
              <a:tblGrid>
                <a:gridCol w="6265863"/>
              </a:tblGrid>
              <a:tr h="16557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rPr>
                        <a:t>One mark for each word used in a sentence. </a:t>
                      </a:r>
                    </a:p>
                  </a:txBody>
                  <a:tcPr marT="45676" marB="45676"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BCFA3"/>
                    </a:solidFill>
                  </a:tcPr>
                </a:tc>
              </a:tr>
            </a:tbl>
          </a:graphicData>
        </a:graphic>
      </p:graphicFrame>
    </p:spTree>
    <p:extLst>
      <p:ext uri="{BB962C8B-B14F-4D97-AF65-F5344CB8AC3E}">
        <p14:creationId xmlns:p14="http://schemas.microsoft.com/office/powerpoint/2010/main" val="10314258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68313" y="0"/>
            <a:ext cx="8229600" cy="1143000"/>
          </a:xfrm>
        </p:spPr>
        <p:txBody>
          <a:bodyPr/>
          <a:lstStyle/>
          <a:p>
            <a:pPr eaLnBrk="1" hangingPunct="1"/>
            <a:endParaRPr lang="en-US" altLang="en-US" smtClean="0"/>
          </a:p>
        </p:txBody>
      </p:sp>
      <p:sp>
        <p:nvSpPr>
          <p:cNvPr id="6147" name="Rectangle 3"/>
          <p:cNvSpPr>
            <a:spLocks noGrp="1" noChangeArrowheads="1"/>
          </p:cNvSpPr>
          <p:nvPr>
            <p:ph type="body" sz="half" idx="1"/>
          </p:nvPr>
        </p:nvSpPr>
        <p:spPr/>
        <p:txBody>
          <a:bodyPr/>
          <a:lstStyle/>
          <a:p>
            <a:pPr marL="0" indent="0" eaLnBrk="1" hangingPunct="1">
              <a:buNone/>
              <a:defRPr/>
            </a:pPr>
            <a:r>
              <a:rPr lang="en-GB" altLang="en-US" sz="2800" dirty="0" smtClean="0"/>
              <a:t>(8)</a:t>
            </a:r>
            <a:endParaRPr lang="en-GB" altLang="en-US" sz="2800" dirty="0"/>
          </a:p>
          <a:p>
            <a:pPr eaLnBrk="1" hangingPunct="1">
              <a:defRPr/>
            </a:pPr>
            <a:endParaRPr lang="en-GB" altLang="en-US" sz="2800" dirty="0"/>
          </a:p>
          <a:p>
            <a:pPr eaLnBrk="1" hangingPunct="1">
              <a:defRPr/>
            </a:pPr>
            <a:endParaRPr lang="en-GB" altLang="en-US" sz="2800" dirty="0"/>
          </a:p>
          <a:p>
            <a:pPr eaLnBrk="1" hangingPunct="1">
              <a:defRPr/>
            </a:pPr>
            <a:endParaRPr lang="en-GB" altLang="en-US" sz="2800" dirty="0"/>
          </a:p>
        </p:txBody>
      </p:sp>
      <p:graphicFrame>
        <p:nvGraphicFramePr>
          <p:cNvPr id="17426" name="Group 18"/>
          <p:cNvGraphicFramePr>
            <a:graphicFrameLocks noGrp="1"/>
          </p:cNvGraphicFramePr>
          <p:nvPr>
            <p:ph sz="quarter" idx="2"/>
            <p:extLst>
              <p:ext uri="{D42A27DB-BD31-4B8C-83A1-F6EECF244321}">
                <p14:modId xmlns:p14="http://schemas.microsoft.com/office/powerpoint/2010/main" val="1141802770"/>
              </p:ext>
            </p:extLst>
          </p:nvPr>
        </p:nvGraphicFramePr>
        <p:xfrm>
          <a:off x="1835152" y="1628777"/>
          <a:ext cx="6265863" cy="1968920"/>
        </p:xfrm>
        <a:graphic>
          <a:graphicData uri="http://schemas.openxmlformats.org/drawingml/2006/table">
            <a:tbl>
              <a:tblPr/>
              <a:tblGrid>
                <a:gridCol w="6265863"/>
              </a:tblGrid>
              <a:tr h="16557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rPr>
                        <a:t>timbers – wood, logs, planks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rPr>
                        <a:t>sagging – drooping, slumped, bending bulldozed -  flatten, level, demolish</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rPr>
                        <a:t>                                                        [3]</a:t>
                      </a:r>
                    </a:p>
                  </a:txBody>
                  <a:tcPr marT="45676" marB="45676"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BCFA3"/>
                    </a:solidFill>
                  </a:tcPr>
                </a:tc>
              </a:tr>
            </a:tbl>
          </a:graphicData>
        </a:graphic>
      </p:graphicFrame>
      <p:sp>
        <p:nvSpPr>
          <p:cNvPr id="10250" name="Text Box 16"/>
          <p:cNvSpPr txBox="1">
            <a:spLocks noChangeArrowheads="1"/>
          </p:cNvSpPr>
          <p:nvPr/>
        </p:nvSpPr>
        <p:spPr bwMode="auto">
          <a:xfrm>
            <a:off x="6927850" y="1936752"/>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endParaRPr lang="en-US" altLang="en-US" sz="1800">
              <a:solidFill>
                <a:srgbClr val="000000"/>
              </a:solidFill>
            </a:endParaRPr>
          </a:p>
        </p:txBody>
      </p:sp>
      <p:sp>
        <p:nvSpPr>
          <p:cNvPr id="6" name="Rectangle 3"/>
          <p:cNvSpPr txBox="1">
            <a:spLocks noChangeArrowheads="1"/>
          </p:cNvSpPr>
          <p:nvPr/>
        </p:nvSpPr>
        <p:spPr bwMode="auto">
          <a:xfrm>
            <a:off x="468313" y="4011708"/>
            <a:ext cx="4038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eaLnBrk="1" hangingPunct="1">
              <a:buFontTx/>
              <a:buNone/>
              <a:defRPr/>
            </a:pPr>
            <a:r>
              <a:rPr lang="en-GB" altLang="en-US" sz="2800" kern="0" dirty="0" smtClean="0"/>
              <a:t>(9)</a:t>
            </a:r>
          </a:p>
          <a:p>
            <a:pPr eaLnBrk="1" hangingPunct="1">
              <a:defRPr/>
            </a:pPr>
            <a:endParaRPr lang="en-GB" altLang="en-US" sz="2800" kern="0" dirty="0" smtClean="0"/>
          </a:p>
          <a:p>
            <a:pPr eaLnBrk="1" hangingPunct="1">
              <a:defRPr/>
            </a:pPr>
            <a:endParaRPr lang="en-GB" altLang="en-US" sz="2800" kern="0" dirty="0" smtClean="0"/>
          </a:p>
          <a:p>
            <a:pPr eaLnBrk="1" hangingPunct="1">
              <a:defRPr/>
            </a:pPr>
            <a:endParaRPr lang="en-GB" altLang="en-US" sz="2800" kern="0" dirty="0"/>
          </a:p>
        </p:txBody>
      </p:sp>
      <p:graphicFrame>
        <p:nvGraphicFramePr>
          <p:cNvPr id="7" name="Group 18"/>
          <p:cNvGraphicFramePr>
            <a:graphicFrameLocks noGrp="1"/>
          </p:cNvGraphicFramePr>
          <p:nvPr>
            <p:ph sz="quarter" idx="2"/>
            <p:extLst>
              <p:ext uri="{D42A27DB-BD31-4B8C-83A1-F6EECF244321}">
                <p14:modId xmlns:p14="http://schemas.microsoft.com/office/powerpoint/2010/main" val="1772790183"/>
              </p:ext>
            </p:extLst>
          </p:nvPr>
        </p:nvGraphicFramePr>
        <p:xfrm>
          <a:off x="1846265" y="4040283"/>
          <a:ext cx="6265863" cy="1655763"/>
        </p:xfrm>
        <a:graphic>
          <a:graphicData uri="http://schemas.openxmlformats.org/drawingml/2006/table">
            <a:tbl>
              <a:tblPr/>
              <a:tblGrid>
                <a:gridCol w="6265863"/>
              </a:tblGrid>
              <a:tr h="16557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rPr>
                        <a:t>One mark for each word used in a sentence. </a:t>
                      </a:r>
                    </a:p>
                  </a:txBody>
                  <a:tcPr marT="45676" marB="45676"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BCFA3"/>
                    </a:solidFill>
                  </a:tcPr>
                </a:tc>
              </a:tr>
            </a:tbl>
          </a:graphicData>
        </a:graphic>
      </p:graphicFrame>
    </p:spTree>
    <p:extLst>
      <p:ext uri="{BB962C8B-B14F-4D97-AF65-F5344CB8AC3E}">
        <p14:creationId xmlns:p14="http://schemas.microsoft.com/office/powerpoint/2010/main" val="38781175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539750" y="260350"/>
            <a:ext cx="8229600" cy="1143000"/>
          </a:xfrm>
          <a:solidFill>
            <a:schemeClr val="bg1"/>
          </a:solidFill>
          <a:ln>
            <a:solidFill>
              <a:schemeClr val="bg1"/>
            </a:solidFill>
            <a:miter lim="800000"/>
            <a:headEnd/>
            <a:tailEnd/>
          </a:ln>
        </p:spPr>
        <p:txBody>
          <a:bodyPr/>
          <a:lstStyle/>
          <a:p>
            <a:pPr eaLnBrk="1" hangingPunct="1"/>
            <a:r>
              <a:rPr lang="en-GB" altLang="en-US" dirty="0" smtClean="0">
                <a:solidFill>
                  <a:srgbClr val="BF4705"/>
                </a:solidFill>
              </a:rPr>
              <a:t>Roll of Thunder Hear my Cry</a:t>
            </a:r>
          </a:p>
        </p:txBody>
      </p:sp>
      <p:sp>
        <p:nvSpPr>
          <p:cNvPr id="5123" name="Text Box 21"/>
          <p:cNvSpPr txBox="1">
            <a:spLocks noChangeArrowheads="1"/>
          </p:cNvSpPr>
          <p:nvPr/>
        </p:nvSpPr>
        <p:spPr bwMode="auto">
          <a:xfrm>
            <a:off x="6927850" y="1936752"/>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endParaRPr lang="en-US" altLang="en-US" sz="1800">
              <a:solidFill>
                <a:srgbClr val="000000"/>
              </a:solidFill>
            </a:endParaRPr>
          </a:p>
        </p:txBody>
      </p:sp>
      <p:pic>
        <p:nvPicPr>
          <p:cNvPr id="6" name="Picture 5" descr="Rollboo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68563" y="2120108"/>
            <a:ext cx="2571974" cy="3578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479555"/>
      </p:ext>
    </p:extLst>
  </p:cSld>
  <p:clrMapOvr>
    <a:masterClrMapping/>
  </p:clrMapOvr>
  <p:timing>
    <p:tnLst>
      <p:par>
        <p:cTn id="1" dur="indefinite" restart="never" nodeType="tmRoot"/>
      </p:par>
    </p:tnLst>
  </p:timing>
</p:sld>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136</TotalTime>
  <Words>2420</Words>
  <Application>Microsoft Office PowerPoint</Application>
  <PresentationFormat>On-screen Show (4:3)</PresentationFormat>
  <Paragraphs>468</Paragraphs>
  <Slides>77</Slides>
  <Notes>0</Notes>
  <HiddenSlides>0</HiddenSlides>
  <MMClips>0</MMClips>
  <ScaleCrop>false</ScaleCrop>
  <HeadingPairs>
    <vt:vector size="6" baseType="variant">
      <vt:variant>
        <vt:lpstr>Fonts Used</vt:lpstr>
      </vt:variant>
      <vt:variant>
        <vt:i4>1</vt:i4>
      </vt:variant>
      <vt:variant>
        <vt:lpstr>Theme</vt:lpstr>
      </vt:variant>
      <vt:variant>
        <vt:i4>4</vt:i4>
      </vt:variant>
      <vt:variant>
        <vt:lpstr>Slide Titles</vt:lpstr>
      </vt:variant>
      <vt:variant>
        <vt:i4>77</vt:i4>
      </vt:variant>
    </vt:vector>
  </HeadingPairs>
  <TitlesOfParts>
    <vt:vector size="82" baseType="lpstr">
      <vt:lpstr>Arial</vt:lpstr>
      <vt:lpstr>1_Default Design</vt:lpstr>
      <vt:lpstr>2_Default Design</vt:lpstr>
      <vt:lpstr>3_Default Design</vt:lpstr>
      <vt:lpstr>Default Design</vt:lpstr>
      <vt:lpstr>S2 Reading for Meaning</vt:lpstr>
      <vt:lpstr>Contents</vt:lpstr>
      <vt:lpstr>Skellig</vt:lpstr>
      <vt:lpstr>PowerPoint Presentation</vt:lpstr>
      <vt:lpstr>PowerPoint Presentation</vt:lpstr>
      <vt:lpstr>PowerPoint Presentation</vt:lpstr>
      <vt:lpstr>PowerPoint Presentation</vt:lpstr>
      <vt:lpstr>PowerPoint Presentation</vt:lpstr>
      <vt:lpstr>Roll of Thunder Hear my Cry</vt:lpstr>
      <vt:lpstr>PowerPoint Presentation</vt:lpstr>
      <vt:lpstr>PowerPoint Presentation</vt:lpstr>
      <vt:lpstr>PowerPoint Presentation</vt:lpstr>
      <vt:lpstr>PowerPoint Presentation</vt:lpstr>
      <vt:lpstr>PowerPoint Presentation</vt:lpstr>
      <vt:lpstr>PowerPoint Presentation</vt:lpstr>
      <vt:lpstr>Roll of Thunder Hear my Cry</vt:lpstr>
      <vt:lpstr>PowerPoint Presentation</vt:lpstr>
      <vt:lpstr>PowerPoint Presentation</vt:lpstr>
      <vt:lpstr>PowerPoint Presentation</vt:lpstr>
      <vt:lpstr>PowerPoint Presentation</vt:lpstr>
      <vt:lpstr>PowerPoint Presentation</vt:lpstr>
      <vt:lpstr>PowerPoint Presentation</vt:lpstr>
      <vt:lpstr>The House on the Hill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Going Solo</vt:lpstr>
      <vt:lpstr>PowerPoint Presentation</vt:lpstr>
      <vt:lpstr>PowerPoint Presentation</vt:lpstr>
      <vt:lpstr>PowerPoint Presentation</vt:lpstr>
      <vt:lpstr>PowerPoint Presentation</vt:lpstr>
      <vt:lpstr>PowerPoint Presentation</vt:lpstr>
      <vt:lpstr>PowerPoint Presentation</vt:lpstr>
      <vt:lpstr>The Wonderful Story of Henry Sugar</vt:lpstr>
      <vt:lpstr>PowerPoint Presentation</vt:lpstr>
      <vt:lpstr>PowerPoint Presentation</vt:lpstr>
      <vt:lpstr>PowerPoint Presentation</vt:lpstr>
      <vt:lpstr>PowerPoint Presentation</vt:lpstr>
      <vt:lpstr>Call of the Wild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Mrs Frisby and the Rats of Nimh</vt:lpstr>
      <vt:lpstr>PowerPoint Presentation</vt:lpstr>
      <vt:lpstr>PowerPoint Presentation</vt:lpstr>
      <vt:lpstr>PowerPoint Presentation</vt:lpstr>
      <vt:lpstr>PowerPoint Presentation</vt:lpstr>
      <vt:lpstr>PowerPoint Presentation</vt:lpstr>
      <vt:lpstr>Flour Babies</vt:lpstr>
      <vt:lpstr>PowerPoint Presentation</vt:lpstr>
      <vt:lpstr>PowerPoint Presentation</vt:lpstr>
      <vt:lpstr>PowerPoint Presentation</vt:lpstr>
      <vt:lpstr>PowerPoint Presentation</vt:lpstr>
      <vt:lpstr>PowerPoint Presentation</vt:lpstr>
      <vt:lpstr>Whispers in the Graveyard</vt:lpstr>
      <vt:lpstr>PowerPoint Presentation</vt:lpstr>
      <vt:lpstr>PowerPoint Presentation</vt:lpstr>
      <vt:lpstr>PowerPoint Presentation</vt:lpstr>
      <vt:lpstr>PowerPoint Presentation</vt:lpstr>
      <vt:lpstr>PowerPoint Presentation</vt:lpstr>
      <vt:lpstr>PowerPoint Presentation</vt:lpstr>
      <vt:lpstr>Holes</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North Lanarkshire Council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S2 Close Reading Booklet</dc:title>
  <dc:creator>Stacey Barr</dc:creator>
  <cp:lastModifiedBy>SAMMY</cp:lastModifiedBy>
  <cp:revision>16</cp:revision>
  <dcterms:created xsi:type="dcterms:W3CDTF">2015-06-04T14:08:26Z</dcterms:created>
  <dcterms:modified xsi:type="dcterms:W3CDTF">2020-03-24T12:48:31Z</dcterms:modified>
</cp:coreProperties>
</file>