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64" r:id="rId3"/>
    <p:sldId id="265" r:id="rId4"/>
    <p:sldId id="266" r:id="rId5"/>
    <p:sldId id="257" r:id="rId6"/>
    <p:sldId id="258" r:id="rId7"/>
    <p:sldId id="259" r:id="rId8"/>
    <p:sldId id="260" r:id="rId9"/>
    <p:sldId id="263" r:id="rId10"/>
    <p:sldId id="261" r:id="rId11"/>
    <p:sldId id="262" r:id="rId12"/>
    <p:sldId id="267" r:id="rId13"/>
    <p:sldId id="268" r:id="rId14"/>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DF1B95E2-3ED7-4B73-9C05-0D3DB07C29A5}" type="datetimeFigureOut">
              <a:rPr lang="en-GB" smtClean="0"/>
              <a:t>13/05/2019</a:t>
            </a:fld>
            <a:endParaRPr lang="en-GB"/>
          </a:p>
        </p:txBody>
      </p:sp>
      <p:sp>
        <p:nvSpPr>
          <p:cNvPr id="4" name="Footer Placeholder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AE43E559-E220-4BE9-A63E-DDF101BE79B0}" type="slidenum">
              <a:rPr lang="en-GB" smtClean="0"/>
              <a:t>‹#›</a:t>
            </a:fld>
            <a:endParaRPr lang="en-GB"/>
          </a:p>
        </p:txBody>
      </p:sp>
    </p:spTree>
    <p:extLst>
      <p:ext uri="{BB962C8B-B14F-4D97-AF65-F5344CB8AC3E}">
        <p14:creationId xmlns:p14="http://schemas.microsoft.com/office/powerpoint/2010/main" val="12402608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A58262-37E8-403A-86AA-EFD99D6F4357}"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E49E82-A246-421D-BC81-36972209A303}" type="slidenum">
              <a:rPr lang="en-GB" smtClean="0"/>
              <a:t>‹#›</a:t>
            </a:fld>
            <a:endParaRPr lang="en-GB"/>
          </a:p>
        </p:txBody>
      </p:sp>
    </p:spTree>
    <p:extLst>
      <p:ext uri="{BB962C8B-B14F-4D97-AF65-F5344CB8AC3E}">
        <p14:creationId xmlns:p14="http://schemas.microsoft.com/office/powerpoint/2010/main" val="321477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A58262-37E8-403A-86AA-EFD99D6F4357}"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E49E82-A246-421D-BC81-36972209A303}" type="slidenum">
              <a:rPr lang="en-GB" smtClean="0"/>
              <a:t>‹#›</a:t>
            </a:fld>
            <a:endParaRPr lang="en-GB"/>
          </a:p>
        </p:txBody>
      </p:sp>
    </p:spTree>
    <p:extLst>
      <p:ext uri="{BB962C8B-B14F-4D97-AF65-F5344CB8AC3E}">
        <p14:creationId xmlns:p14="http://schemas.microsoft.com/office/powerpoint/2010/main" val="67732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A58262-37E8-403A-86AA-EFD99D6F4357}"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E49E82-A246-421D-BC81-36972209A303}" type="slidenum">
              <a:rPr lang="en-GB" smtClean="0"/>
              <a:t>‹#›</a:t>
            </a:fld>
            <a:endParaRPr lang="en-GB"/>
          </a:p>
        </p:txBody>
      </p:sp>
    </p:spTree>
    <p:extLst>
      <p:ext uri="{BB962C8B-B14F-4D97-AF65-F5344CB8AC3E}">
        <p14:creationId xmlns:p14="http://schemas.microsoft.com/office/powerpoint/2010/main" val="221901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A58262-37E8-403A-86AA-EFD99D6F4357}"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E49E82-A246-421D-BC81-36972209A303}" type="slidenum">
              <a:rPr lang="en-GB" smtClean="0"/>
              <a:t>‹#›</a:t>
            </a:fld>
            <a:endParaRPr lang="en-GB"/>
          </a:p>
        </p:txBody>
      </p:sp>
    </p:spTree>
    <p:extLst>
      <p:ext uri="{BB962C8B-B14F-4D97-AF65-F5344CB8AC3E}">
        <p14:creationId xmlns:p14="http://schemas.microsoft.com/office/powerpoint/2010/main" val="57578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A58262-37E8-403A-86AA-EFD99D6F4357}"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E49E82-A246-421D-BC81-36972209A303}" type="slidenum">
              <a:rPr lang="en-GB" smtClean="0"/>
              <a:t>‹#›</a:t>
            </a:fld>
            <a:endParaRPr lang="en-GB"/>
          </a:p>
        </p:txBody>
      </p:sp>
    </p:spTree>
    <p:extLst>
      <p:ext uri="{BB962C8B-B14F-4D97-AF65-F5344CB8AC3E}">
        <p14:creationId xmlns:p14="http://schemas.microsoft.com/office/powerpoint/2010/main" val="196626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8A58262-37E8-403A-86AA-EFD99D6F4357}"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E49E82-A246-421D-BC81-36972209A303}" type="slidenum">
              <a:rPr lang="en-GB" smtClean="0"/>
              <a:t>‹#›</a:t>
            </a:fld>
            <a:endParaRPr lang="en-GB"/>
          </a:p>
        </p:txBody>
      </p:sp>
    </p:spTree>
    <p:extLst>
      <p:ext uri="{BB962C8B-B14F-4D97-AF65-F5344CB8AC3E}">
        <p14:creationId xmlns:p14="http://schemas.microsoft.com/office/powerpoint/2010/main" val="350141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8A58262-37E8-403A-86AA-EFD99D6F4357}" type="datetimeFigureOut">
              <a:rPr lang="en-GB" smtClean="0"/>
              <a:t>13/05/2019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E49E82-A246-421D-BC81-36972209A303}" type="slidenum">
              <a:rPr lang="en-GB" smtClean="0"/>
              <a:t>‹#›</a:t>
            </a:fld>
            <a:endParaRPr lang="en-GB"/>
          </a:p>
        </p:txBody>
      </p:sp>
    </p:spTree>
    <p:extLst>
      <p:ext uri="{BB962C8B-B14F-4D97-AF65-F5344CB8AC3E}">
        <p14:creationId xmlns:p14="http://schemas.microsoft.com/office/powerpoint/2010/main" val="382671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8A58262-37E8-403A-86AA-EFD99D6F4357}" type="datetimeFigureOut">
              <a:rPr lang="en-GB" smtClean="0"/>
              <a:t>13/05/2019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E49E82-A246-421D-BC81-36972209A303}" type="slidenum">
              <a:rPr lang="en-GB" smtClean="0"/>
              <a:t>‹#›</a:t>
            </a:fld>
            <a:endParaRPr lang="en-GB"/>
          </a:p>
        </p:txBody>
      </p:sp>
    </p:spTree>
    <p:extLst>
      <p:ext uri="{BB962C8B-B14F-4D97-AF65-F5344CB8AC3E}">
        <p14:creationId xmlns:p14="http://schemas.microsoft.com/office/powerpoint/2010/main" val="252836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58262-37E8-403A-86AA-EFD99D6F4357}" type="datetimeFigureOut">
              <a:rPr lang="en-GB" smtClean="0"/>
              <a:t>13/05/2019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E49E82-A246-421D-BC81-36972209A303}" type="slidenum">
              <a:rPr lang="en-GB" smtClean="0"/>
              <a:t>‹#›</a:t>
            </a:fld>
            <a:endParaRPr lang="en-GB"/>
          </a:p>
        </p:txBody>
      </p:sp>
    </p:spTree>
    <p:extLst>
      <p:ext uri="{BB962C8B-B14F-4D97-AF65-F5344CB8AC3E}">
        <p14:creationId xmlns:p14="http://schemas.microsoft.com/office/powerpoint/2010/main" val="223022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58262-37E8-403A-86AA-EFD99D6F4357}"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E49E82-A246-421D-BC81-36972209A303}" type="slidenum">
              <a:rPr lang="en-GB" smtClean="0"/>
              <a:t>‹#›</a:t>
            </a:fld>
            <a:endParaRPr lang="en-GB"/>
          </a:p>
        </p:txBody>
      </p:sp>
    </p:spTree>
    <p:extLst>
      <p:ext uri="{BB962C8B-B14F-4D97-AF65-F5344CB8AC3E}">
        <p14:creationId xmlns:p14="http://schemas.microsoft.com/office/powerpoint/2010/main" val="3194285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58262-37E8-403A-86AA-EFD99D6F4357}"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E49E82-A246-421D-BC81-36972209A303}" type="slidenum">
              <a:rPr lang="en-GB" smtClean="0"/>
              <a:t>‹#›</a:t>
            </a:fld>
            <a:endParaRPr lang="en-GB"/>
          </a:p>
        </p:txBody>
      </p:sp>
    </p:spTree>
    <p:extLst>
      <p:ext uri="{BB962C8B-B14F-4D97-AF65-F5344CB8AC3E}">
        <p14:creationId xmlns:p14="http://schemas.microsoft.com/office/powerpoint/2010/main" val="131051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58262-37E8-403A-86AA-EFD99D6F4357}" type="datetimeFigureOut">
              <a:rPr lang="en-GB" smtClean="0"/>
              <a:t>13/05/2019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49E82-A246-421D-BC81-36972209A303}" type="slidenum">
              <a:rPr lang="en-GB" smtClean="0"/>
              <a:t>‹#›</a:t>
            </a:fld>
            <a:endParaRPr lang="en-GB"/>
          </a:p>
        </p:txBody>
      </p:sp>
    </p:spTree>
    <p:extLst>
      <p:ext uri="{BB962C8B-B14F-4D97-AF65-F5344CB8AC3E}">
        <p14:creationId xmlns:p14="http://schemas.microsoft.com/office/powerpoint/2010/main" val="2657228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eIdJ22AfsO8"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65541"/>
            <a:ext cx="9144000" cy="938257"/>
          </a:xfrm>
        </p:spPr>
        <p:txBody>
          <a:bodyPr/>
          <a:lstStyle/>
          <a:p>
            <a:r>
              <a:rPr lang="en-GB" dirty="0" smtClean="0">
                <a:latin typeface="Comic Sans MS" panose="030F0702030302020204" pitchFamily="66" charset="0"/>
              </a:rPr>
              <a:t>ICT &amp; The Environment</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3701334" y="1546000"/>
            <a:ext cx="4347962" cy="4985663"/>
          </a:xfrm>
          <a:prstGeom prst="rect">
            <a:avLst/>
          </a:prstGeom>
        </p:spPr>
      </p:pic>
    </p:spTree>
    <p:extLst>
      <p:ext uri="{BB962C8B-B14F-4D97-AF65-F5344CB8AC3E}">
        <p14:creationId xmlns:p14="http://schemas.microsoft.com/office/powerpoint/2010/main" val="3637462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Computers &amp; Pollution</a:t>
            </a:r>
            <a:endParaRPr lang="en-GB" dirty="0">
              <a:latin typeface="Comic Sans MS" panose="030F0702030302020204" pitchFamily="66" charset="0"/>
            </a:endParaRPr>
          </a:p>
        </p:txBody>
      </p:sp>
      <p:sp>
        <p:nvSpPr>
          <p:cNvPr id="3" name="Content Placeholder 2"/>
          <p:cNvSpPr>
            <a:spLocks noGrp="1"/>
          </p:cNvSpPr>
          <p:nvPr>
            <p:ph sz="half" idx="1"/>
          </p:nvPr>
        </p:nvSpPr>
        <p:spPr/>
        <p:txBody>
          <a:bodyPr>
            <a:normAutofit fontScale="77500" lnSpcReduction="20000"/>
          </a:bodyPr>
          <a:lstStyle/>
          <a:p>
            <a:pPr marL="0" indent="0">
              <a:buNone/>
            </a:pPr>
            <a:r>
              <a:rPr lang="en-GB" dirty="0" smtClean="0">
                <a:latin typeface="Comic Sans MS" panose="030F0702030302020204" pitchFamily="66" charset="0"/>
              </a:rPr>
              <a:t>Our tablets, smartphones &amp; computers are made of many different materials such as plastic, glass, lead, mercury and steel.</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If we throw these devices into a normal rubbish bin that is taken to a landfill site the chemicals in them will absorb into the earth and may pollution the earth, air and water around us.</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Computer devices should be disposed of properly or recycled so they do not cause damage to the environment.</a:t>
            </a:r>
          </a:p>
        </p:txBody>
      </p:sp>
      <p:pic>
        <p:nvPicPr>
          <p:cNvPr id="4" name="Picture 3"/>
          <p:cNvPicPr>
            <a:picLocks noChangeAspect="1"/>
          </p:cNvPicPr>
          <p:nvPr/>
        </p:nvPicPr>
        <p:blipFill>
          <a:blip r:embed="rId2"/>
          <a:stretch>
            <a:fillRect/>
          </a:stretch>
        </p:blipFill>
        <p:spPr>
          <a:xfrm>
            <a:off x="6172200" y="1825625"/>
            <a:ext cx="5181600" cy="4351338"/>
          </a:xfrm>
          <a:prstGeom prst="rect">
            <a:avLst/>
          </a:prstGeom>
        </p:spPr>
      </p:pic>
    </p:spTree>
    <p:extLst>
      <p:ext uri="{BB962C8B-B14F-4D97-AF65-F5344CB8AC3E}">
        <p14:creationId xmlns:p14="http://schemas.microsoft.com/office/powerpoint/2010/main" val="3349400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Computers &amp; Pollution</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b="1" u="sng" dirty="0" smtClean="0">
                <a:latin typeface="Comic Sans MS" panose="030F0702030302020204" pitchFamily="66" charset="0"/>
              </a:rPr>
              <a:t>Task</a:t>
            </a:r>
            <a:r>
              <a:rPr lang="en-GB" dirty="0" smtClean="0">
                <a:latin typeface="Comic Sans MS" panose="030F0702030302020204" pitchFamily="66" charset="0"/>
              </a:rPr>
              <a:t>:  in groups use the internet to research how computer devices can be disposed of or recycled in your area.</a:t>
            </a:r>
          </a:p>
          <a:p>
            <a:pPr marL="0" indent="0">
              <a:buNone/>
            </a:pP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207904" y="3022671"/>
            <a:ext cx="2857500" cy="2310606"/>
          </a:xfrm>
          <a:prstGeom prst="rect">
            <a:avLst/>
          </a:prstGeom>
        </p:spPr>
      </p:pic>
    </p:spTree>
    <p:extLst>
      <p:ext uri="{BB962C8B-B14F-4D97-AF65-F5344CB8AC3E}">
        <p14:creationId xmlns:p14="http://schemas.microsoft.com/office/powerpoint/2010/main" val="293285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Technological Positives</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dirty="0" smtClean="0">
                <a:latin typeface="Comic Sans MS" panose="030F0702030302020204" pitchFamily="66" charset="0"/>
              </a:rPr>
              <a:t>Is it all bad news?</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Can you think of some examples of ways in which computers and technology are having a positive impact on the environment?</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E.g. more people are streaming music through </a:t>
            </a:r>
          </a:p>
          <a:p>
            <a:pPr marL="0" indent="0">
              <a:buNone/>
            </a:pPr>
            <a:r>
              <a:rPr lang="en-GB" dirty="0" smtClean="0">
                <a:latin typeface="Comic Sans MS" panose="030F0702030302020204" pitchFamily="66" charset="0"/>
              </a:rPr>
              <a:t>sites such as Spotify.  This means that less CD’s </a:t>
            </a:r>
          </a:p>
          <a:p>
            <a:pPr marL="0" indent="0">
              <a:buNone/>
            </a:pPr>
            <a:r>
              <a:rPr lang="en-GB" dirty="0" smtClean="0">
                <a:latin typeface="Comic Sans MS" panose="030F0702030302020204" pitchFamily="66" charset="0"/>
              </a:rPr>
              <a:t>are being produced in factories.</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9135068" y="4143616"/>
            <a:ext cx="2910628" cy="1836559"/>
          </a:xfrm>
          <a:prstGeom prst="rect">
            <a:avLst/>
          </a:prstGeom>
        </p:spPr>
      </p:pic>
    </p:spTree>
    <p:extLst>
      <p:ext uri="{BB962C8B-B14F-4D97-AF65-F5344CB8AC3E}">
        <p14:creationId xmlns:p14="http://schemas.microsoft.com/office/powerpoint/2010/main" val="402635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ICT &amp; The Environment</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latin typeface="Comic Sans MS" panose="030F0702030302020204" pitchFamily="66" charset="0"/>
              </a:rPr>
              <a:t>Use all the information you have gained throughout this unit to create a presentation outlining the effects that ICT can have on the environment – both positive &amp; negative.</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Your presentation could take the form of:</a:t>
            </a:r>
          </a:p>
          <a:p>
            <a:pPr marL="0" indent="0">
              <a:buNone/>
            </a:pPr>
            <a:r>
              <a:rPr lang="en-GB" dirty="0">
                <a:latin typeface="Comic Sans MS" panose="030F0702030302020204" pitchFamily="66" charset="0"/>
              </a:rPr>
              <a:t>	</a:t>
            </a:r>
            <a:endParaRPr lang="en-GB" dirty="0" smtClean="0">
              <a:latin typeface="Comic Sans MS" panose="030F0702030302020204" pitchFamily="66" charset="0"/>
            </a:endParaRPr>
          </a:p>
          <a:p>
            <a:pPr marL="0" indent="0">
              <a:buNone/>
            </a:pPr>
            <a:r>
              <a:rPr lang="en-GB" dirty="0">
                <a:latin typeface="Comic Sans MS" panose="030F0702030302020204" pitchFamily="66" charset="0"/>
              </a:rPr>
              <a:t>	</a:t>
            </a:r>
            <a:r>
              <a:rPr lang="en-GB" dirty="0" smtClean="0">
                <a:latin typeface="Comic Sans MS" panose="030F0702030302020204" pitchFamily="66" charset="0"/>
              </a:rPr>
              <a:t>	</a:t>
            </a:r>
            <a:r>
              <a:rPr lang="en-GB" dirty="0" err="1" smtClean="0">
                <a:latin typeface="Comic Sans MS" panose="030F0702030302020204" pitchFamily="66" charset="0"/>
              </a:rPr>
              <a:t>Powerpoint</a:t>
            </a:r>
            <a:endParaRPr lang="en-GB" dirty="0" smtClean="0">
              <a:latin typeface="Comic Sans MS" panose="030F0702030302020204" pitchFamily="66" charset="0"/>
            </a:endParaRPr>
          </a:p>
          <a:p>
            <a:pPr marL="0" indent="0">
              <a:buNone/>
            </a:pPr>
            <a:r>
              <a:rPr lang="en-GB" dirty="0">
                <a:latin typeface="Comic Sans MS" panose="030F0702030302020204" pitchFamily="66" charset="0"/>
              </a:rPr>
              <a:t>	</a:t>
            </a:r>
            <a:r>
              <a:rPr lang="en-GB" dirty="0" smtClean="0">
                <a:latin typeface="Comic Sans MS" panose="030F0702030302020204" pitchFamily="66" charset="0"/>
              </a:rPr>
              <a:t>	MS Publisher leaflet</a:t>
            </a:r>
          </a:p>
          <a:p>
            <a:pPr marL="0" indent="0">
              <a:buNone/>
            </a:pPr>
            <a:r>
              <a:rPr lang="en-GB" dirty="0">
                <a:latin typeface="Comic Sans MS" panose="030F0702030302020204" pitchFamily="66" charset="0"/>
              </a:rPr>
              <a:t>	</a:t>
            </a:r>
            <a:r>
              <a:rPr lang="en-GB" dirty="0" smtClean="0">
                <a:latin typeface="Comic Sans MS" panose="030F0702030302020204" pitchFamily="66" charset="0"/>
              </a:rPr>
              <a:t>	Poster</a:t>
            </a:r>
          </a:p>
          <a:p>
            <a:pPr marL="0" indent="0">
              <a:buNone/>
            </a:pPr>
            <a:r>
              <a:rPr lang="en-GB" dirty="0">
                <a:latin typeface="Comic Sans MS" panose="030F0702030302020204" pitchFamily="66" charset="0"/>
              </a:rPr>
              <a:t>	</a:t>
            </a:r>
            <a:r>
              <a:rPr lang="en-GB" dirty="0" smtClean="0">
                <a:latin typeface="Comic Sans MS" panose="030F0702030302020204" pitchFamily="66" charset="0"/>
              </a:rPr>
              <a:t>	MS Word handout</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7710816" y="2576944"/>
            <a:ext cx="3321360" cy="3895107"/>
          </a:xfrm>
          <a:prstGeom prst="rect">
            <a:avLst/>
          </a:prstGeom>
        </p:spPr>
      </p:pic>
    </p:spTree>
    <p:extLst>
      <p:ext uri="{BB962C8B-B14F-4D97-AF65-F5344CB8AC3E}">
        <p14:creationId xmlns:p14="http://schemas.microsoft.com/office/powerpoint/2010/main" val="376540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A Digital World</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buNone/>
            </a:pPr>
            <a:r>
              <a:rPr lang="en-GB" dirty="0" smtClean="0">
                <a:latin typeface="Comic Sans MS" panose="030F0702030302020204" pitchFamily="66" charset="0"/>
              </a:rPr>
              <a:t>Technology has had a massive impact on our daily lives.</a:t>
            </a:r>
          </a:p>
          <a:p>
            <a:pPr marL="0" indent="0">
              <a:buNone/>
            </a:pPr>
            <a:endParaRPr lang="en-GB" dirty="0">
              <a:latin typeface="Comic Sans MS" panose="030F0702030302020204" pitchFamily="66" charset="0"/>
            </a:endParaRPr>
          </a:p>
          <a:p>
            <a:pPr marL="0" indent="0">
              <a:buNone/>
            </a:pPr>
            <a:r>
              <a:rPr lang="en-GB" b="1" u="sng" dirty="0" smtClean="0">
                <a:latin typeface="Comic Sans MS" panose="030F0702030302020204" pitchFamily="66" charset="0"/>
              </a:rPr>
              <a:t>Task</a:t>
            </a:r>
            <a:r>
              <a:rPr lang="en-GB" dirty="0" smtClean="0">
                <a:latin typeface="Comic Sans MS" panose="030F0702030302020204" pitchFamily="66" charset="0"/>
              </a:rPr>
              <a:t>:	think of as many ways you can as to how ICT has 			affected the way we live our lives today – be ready 		to feedback to the class.</a:t>
            </a:r>
          </a:p>
          <a:p>
            <a:pPr marL="0" indent="0">
              <a:buNone/>
            </a:pPr>
            <a:endParaRPr lang="en-GB" sz="1300" dirty="0" smtClean="0">
              <a:latin typeface="Comic Sans MS" panose="030F0702030302020204" pitchFamily="66" charset="0"/>
            </a:endParaRPr>
          </a:p>
          <a:p>
            <a:pPr marL="0" indent="0">
              <a:buNone/>
            </a:pPr>
            <a:endParaRPr lang="en-GB" sz="1300" dirty="0">
              <a:latin typeface="Comic Sans MS" panose="030F0702030302020204" pitchFamily="66" charset="0"/>
            </a:endParaRPr>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3369697" y="4268722"/>
            <a:ext cx="5452605" cy="2271919"/>
          </a:xfrm>
          <a:prstGeom prst="rect">
            <a:avLst/>
          </a:prstGeom>
        </p:spPr>
      </p:pic>
    </p:spTree>
    <p:extLst>
      <p:ext uri="{BB962C8B-B14F-4D97-AF65-F5344CB8AC3E}">
        <p14:creationId xmlns:p14="http://schemas.microsoft.com/office/powerpoint/2010/main" val="1266445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A Digital World</a:t>
            </a:r>
            <a:endParaRPr lang="en-GB" dirty="0"/>
          </a:p>
        </p:txBody>
      </p:sp>
      <p:sp>
        <p:nvSpPr>
          <p:cNvPr id="3" name="Content Placeholder 2"/>
          <p:cNvSpPr>
            <a:spLocks noGrp="1"/>
          </p:cNvSpPr>
          <p:nvPr>
            <p:ph idx="1"/>
          </p:nvPr>
        </p:nvSpPr>
        <p:spPr/>
        <p:txBody>
          <a:bodyPr/>
          <a:lstStyle/>
          <a:p>
            <a:pPr marL="0" indent="0">
              <a:buNone/>
            </a:pPr>
            <a:r>
              <a:rPr lang="en-GB" dirty="0" smtClean="0">
                <a:latin typeface="Comic Sans MS" panose="030F0702030302020204" pitchFamily="66" charset="0"/>
              </a:rPr>
              <a:t>How many different computer/electronic devices do you have in your house?</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What impact do you think these devices have on the environment?</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What do you think is the most common device used today is?</a:t>
            </a:r>
            <a:endParaRPr lang="en-GB" dirty="0">
              <a:latin typeface="Comic Sans MS" panose="030F0702030302020204" pitchFamily="66" charset="0"/>
            </a:endParaRPr>
          </a:p>
        </p:txBody>
      </p:sp>
      <p:pic>
        <p:nvPicPr>
          <p:cNvPr id="4" name="Picture 3"/>
          <p:cNvPicPr>
            <a:picLocks noChangeAspect="1"/>
          </p:cNvPicPr>
          <p:nvPr/>
        </p:nvPicPr>
        <p:blipFill rotWithShape="1">
          <a:blip r:embed="rId2"/>
          <a:srcRect b="7810"/>
          <a:stretch/>
        </p:blipFill>
        <p:spPr>
          <a:xfrm>
            <a:off x="9930193" y="103981"/>
            <a:ext cx="1664399" cy="1480979"/>
          </a:xfrm>
          <a:prstGeom prst="rect">
            <a:avLst/>
          </a:prstGeom>
        </p:spPr>
      </p:pic>
      <p:pic>
        <p:nvPicPr>
          <p:cNvPr id="5" name="Picture 4"/>
          <p:cNvPicPr>
            <a:picLocks noChangeAspect="1"/>
          </p:cNvPicPr>
          <p:nvPr/>
        </p:nvPicPr>
        <p:blipFill rotWithShape="1">
          <a:blip r:embed="rId3"/>
          <a:srcRect l="4676" r="13796"/>
          <a:stretch/>
        </p:blipFill>
        <p:spPr>
          <a:xfrm>
            <a:off x="1322641" y="5365009"/>
            <a:ext cx="1688914" cy="1035792"/>
          </a:xfrm>
          <a:prstGeom prst="rect">
            <a:avLst/>
          </a:prstGeom>
        </p:spPr>
      </p:pic>
      <p:pic>
        <p:nvPicPr>
          <p:cNvPr id="6" name="Picture 5"/>
          <p:cNvPicPr>
            <a:picLocks noChangeAspect="1"/>
          </p:cNvPicPr>
          <p:nvPr/>
        </p:nvPicPr>
        <p:blipFill>
          <a:blip r:embed="rId4"/>
          <a:stretch>
            <a:fillRect/>
          </a:stretch>
        </p:blipFill>
        <p:spPr>
          <a:xfrm>
            <a:off x="10018459" y="2662980"/>
            <a:ext cx="1844358" cy="1589837"/>
          </a:xfrm>
          <a:prstGeom prst="rect">
            <a:avLst/>
          </a:prstGeom>
        </p:spPr>
      </p:pic>
    </p:spTree>
    <p:extLst>
      <p:ext uri="{BB962C8B-B14F-4D97-AF65-F5344CB8AC3E}">
        <p14:creationId xmlns:p14="http://schemas.microsoft.com/office/powerpoint/2010/main" val="416357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Mobile Phones</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dirty="0" smtClean="0">
                <a:latin typeface="Comic Sans MS" panose="030F0702030302020204" pitchFamily="66" charset="0"/>
              </a:rPr>
              <a:t>Do you know how many resources go </a:t>
            </a:r>
          </a:p>
          <a:p>
            <a:pPr marL="0" indent="0">
              <a:buNone/>
            </a:pPr>
            <a:r>
              <a:rPr lang="en-GB" dirty="0" smtClean="0">
                <a:latin typeface="Comic Sans MS" panose="030F0702030302020204" pitchFamily="66" charset="0"/>
              </a:rPr>
              <a:t>into making a mobile phone?</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hlinkClick r:id="rId2"/>
              </a:rPr>
              <a:t>Mobile Phones</a:t>
            </a:r>
            <a:endParaRPr lang="en-GB" dirty="0" smtClean="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Why is it important to dispose of your old phone (or any other electronic device) properly?</a:t>
            </a:r>
            <a:endParaRPr lang="en-GB"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7659624" y="113348"/>
            <a:ext cx="4206240" cy="3154680"/>
          </a:xfrm>
          <a:prstGeom prst="rect">
            <a:avLst/>
          </a:prstGeom>
        </p:spPr>
      </p:pic>
      <p:pic>
        <p:nvPicPr>
          <p:cNvPr id="5" name="Picture 4"/>
          <p:cNvPicPr>
            <a:picLocks noChangeAspect="1"/>
          </p:cNvPicPr>
          <p:nvPr/>
        </p:nvPicPr>
        <p:blipFill>
          <a:blip r:embed="rId4"/>
          <a:stretch>
            <a:fillRect/>
          </a:stretch>
        </p:blipFill>
        <p:spPr>
          <a:xfrm>
            <a:off x="5808726" y="4876303"/>
            <a:ext cx="3006090" cy="1689469"/>
          </a:xfrm>
          <a:prstGeom prst="rect">
            <a:avLst/>
          </a:prstGeom>
        </p:spPr>
      </p:pic>
    </p:spTree>
    <p:extLst>
      <p:ext uri="{BB962C8B-B14F-4D97-AF65-F5344CB8AC3E}">
        <p14:creationId xmlns:p14="http://schemas.microsoft.com/office/powerpoint/2010/main" val="309352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Computers &amp; Energy</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latin typeface="Comic Sans MS" panose="030F0702030302020204" pitchFamily="66" charset="0"/>
              </a:rPr>
              <a:t>Making &amp; using our tablets, smartphones, sat </a:t>
            </a:r>
            <a:r>
              <a:rPr lang="en-GB" dirty="0" err="1" smtClean="0">
                <a:latin typeface="Comic Sans MS" panose="030F0702030302020204" pitchFamily="66" charset="0"/>
              </a:rPr>
              <a:t>nav’s</a:t>
            </a:r>
            <a:r>
              <a:rPr lang="en-GB" dirty="0" smtClean="0">
                <a:latin typeface="Comic Sans MS" panose="030F0702030302020204" pitchFamily="66" charset="0"/>
              </a:rPr>
              <a:t> </a:t>
            </a:r>
          </a:p>
          <a:p>
            <a:pPr marL="0" indent="0">
              <a:buNone/>
            </a:pPr>
            <a:r>
              <a:rPr lang="en-GB" dirty="0" smtClean="0">
                <a:latin typeface="Comic Sans MS" panose="030F0702030302020204" pitchFamily="66" charset="0"/>
              </a:rPr>
              <a:t>&amp; laptops etc. all require natural resources.</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Fossil fuels such as oil &amp; gas, along with water, are required to power the factories that make these devices.</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But it’s not just the factories – every time we plug in &amp; charge our devices we are also using fossil fuels/energy.</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Burning fossil fuels adds to climate change.</a:t>
            </a:r>
          </a:p>
          <a:p>
            <a:pPr marL="0" indent="0">
              <a:buNone/>
            </a:pPr>
            <a:endParaRPr lang="en-GB" dirty="0"/>
          </a:p>
          <a:p>
            <a:pPr marL="0" indent="0">
              <a:buNone/>
            </a:pPr>
            <a:endParaRPr lang="en-GB" dirty="0" smtClean="0"/>
          </a:p>
        </p:txBody>
      </p:sp>
      <p:pic>
        <p:nvPicPr>
          <p:cNvPr id="4" name="Picture 3"/>
          <p:cNvPicPr>
            <a:picLocks noChangeAspect="1"/>
          </p:cNvPicPr>
          <p:nvPr/>
        </p:nvPicPr>
        <p:blipFill>
          <a:blip r:embed="rId2"/>
          <a:stretch>
            <a:fillRect/>
          </a:stretch>
        </p:blipFill>
        <p:spPr>
          <a:xfrm>
            <a:off x="9086266" y="549197"/>
            <a:ext cx="2624117" cy="2282982"/>
          </a:xfrm>
          <a:prstGeom prst="rect">
            <a:avLst/>
          </a:prstGeom>
        </p:spPr>
      </p:pic>
      <p:pic>
        <p:nvPicPr>
          <p:cNvPr id="5" name="Picture 4"/>
          <p:cNvPicPr>
            <a:picLocks noChangeAspect="1"/>
          </p:cNvPicPr>
          <p:nvPr/>
        </p:nvPicPr>
        <p:blipFill>
          <a:blip r:embed="rId3"/>
          <a:stretch>
            <a:fillRect/>
          </a:stretch>
        </p:blipFill>
        <p:spPr>
          <a:xfrm>
            <a:off x="8933688" y="4821079"/>
            <a:ext cx="2929272" cy="1789271"/>
          </a:xfrm>
          <a:prstGeom prst="rect">
            <a:avLst/>
          </a:prstGeom>
        </p:spPr>
      </p:pic>
    </p:spTree>
    <p:extLst>
      <p:ext uri="{BB962C8B-B14F-4D97-AF65-F5344CB8AC3E}">
        <p14:creationId xmlns:p14="http://schemas.microsoft.com/office/powerpoint/2010/main" val="366792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Computers &amp; Energy</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latin typeface="Comic Sans MS" panose="030F0702030302020204" pitchFamily="66" charset="0"/>
              </a:rPr>
              <a:t>Energy costs money!</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An average laptop uses 72 kilowatts per hour.</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If electricity costs £0.10 per kilowatt hour then for every hour you use your laptop it will cost you:</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72 x £0.10 = £0.72</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72p doesn’t sound like a lot of money, but think of how long you spend watching YouTube videos and how often you may leave your laptop plugged in but not be using it then it all adds up!</a:t>
            </a:r>
          </a:p>
        </p:txBody>
      </p:sp>
      <p:pic>
        <p:nvPicPr>
          <p:cNvPr id="4" name="Picture 3"/>
          <p:cNvPicPr>
            <a:picLocks noChangeAspect="1"/>
          </p:cNvPicPr>
          <p:nvPr/>
        </p:nvPicPr>
        <p:blipFill>
          <a:blip r:embed="rId2"/>
          <a:stretch>
            <a:fillRect/>
          </a:stretch>
        </p:blipFill>
        <p:spPr>
          <a:xfrm>
            <a:off x="7866777" y="353614"/>
            <a:ext cx="3956028" cy="2944021"/>
          </a:xfrm>
          <a:prstGeom prst="rect">
            <a:avLst/>
          </a:prstGeom>
        </p:spPr>
      </p:pic>
    </p:spTree>
    <p:extLst>
      <p:ext uri="{BB962C8B-B14F-4D97-AF65-F5344CB8AC3E}">
        <p14:creationId xmlns:p14="http://schemas.microsoft.com/office/powerpoint/2010/main" val="1658366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Computers &amp; Energy</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b="1" u="sng" dirty="0" smtClean="0">
                <a:latin typeface="Comic Sans MS" panose="030F0702030302020204" pitchFamily="66" charset="0"/>
              </a:rPr>
              <a:t>Task</a:t>
            </a:r>
            <a:r>
              <a:rPr lang="en-GB" dirty="0" smtClean="0">
                <a:latin typeface="Comic Sans MS" panose="030F0702030302020204" pitchFamily="66" charset="0"/>
              </a:rPr>
              <a:t>:  in pairs calculate the cost of running the </a:t>
            </a:r>
            <a:endParaRPr lang="en-GB" dirty="0">
              <a:latin typeface="Comic Sans MS" panose="030F0702030302020204" pitchFamily="66" charset="0"/>
            </a:endParaRPr>
          </a:p>
          <a:p>
            <a:pPr marL="0" indent="0">
              <a:buNone/>
            </a:pPr>
            <a:r>
              <a:rPr lang="en-GB" dirty="0" smtClean="0">
                <a:latin typeface="Comic Sans MS" panose="030F0702030302020204" pitchFamily="66" charset="0"/>
              </a:rPr>
              <a:t>computers in your ICT class for a school day/week/</a:t>
            </a:r>
          </a:p>
          <a:p>
            <a:pPr marL="0" indent="0">
              <a:buNone/>
            </a:pPr>
            <a:r>
              <a:rPr lang="en-GB" dirty="0" smtClean="0">
                <a:latin typeface="Comic Sans MS" panose="030F0702030302020204" pitchFamily="66" charset="0"/>
              </a:rPr>
              <a:t>year.</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An average desktop computer uses 140 watts per </a:t>
            </a:r>
            <a:endParaRPr lang="en-GB" dirty="0">
              <a:latin typeface="Comic Sans MS" panose="030F0702030302020204" pitchFamily="66" charset="0"/>
            </a:endParaRPr>
          </a:p>
          <a:p>
            <a:pPr marL="0" indent="0">
              <a:buNone/>
            </a:pPr>
            <a:r>
              <a:rPr lang="en-GB" dirty="0" smtClean="0">
                <a:latin typeface="Comic Sans MS" panose="030F0702030302020204" pitchFamily="66" charset="0"/>
              </a:rPr>
              <a:t>hour and LCD monitor 35 watts per hour.</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In your calculation assume electricity is £0.10 per kilowatt hour.</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An average school day is 6.5 hours long and the school year is 39 weeks long.</a:t>
            </a:r>
          </a:p>
        </p:txBody>
      </p:sp>
      <p:pic>
        <p:nvPicPr>
          <p:cNvPr id="4" name="Picture 3"/>
          <p:cNvPicPr>
            <a:picLocks noChangeAspect="1"/>
          </p:cNvPicPr>
          <p:nvPr/>
        </p:nvPicPr>
        <p:blipFill>
          <a:blip r:embed="rId2"/>
          <a:stretch>
            <a:fillRect/>
          </a:stretch>
        </p:blipFill>
        <p:spPr>
          <a:xfrm>
            <a:off x="8282189" y="141667"/>
            <a:ext cx="3677991" cy="4159877"/>
          </a:xfrm>
          <a:prstGeom prst="rect">
            <a:avLst/>
          </a:prstGeom>
        </p:spPr>
      </p:pic>
    </p:spTree>
    <p:extLst>
      <p:ext uri="{BB962C8B-B14F-4D97-AF65-F5344CB8AC3E}">
        <p14:creationId xmlns:p14="http://schemas.microsoft.com/office/powerpoint/2010/main" val="162672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Computers &amp; Energy</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pPr marL="0" indent="0">
              <a:buNone/>
            </a:pPr>
            <a:r>
              <a:rPr lang="en-GB" dirty="0" smtClean="0">
                <a:latin typeface="Comic Sans MS" panose="030F0702030302020204" pitchFamily="66" charset="0"/>
              </a:rPr>
              <a:t>There’s no denying using computers means using energy.</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However some electronics manufacturers are developing low-power alternatives.  E.g. Samsung have some monitors which only use around 6 watts per hour (remember the average LCD monitor uses 35 watts per hour!)</a:t>
            </a:r>
          </a:p>
          <a:p>
            <a:pPr marL="0" indent="0">
              <a:buNone/>
            </a:pPr>
            <a:endParaRPr lang="en-GB" dirty="0">
              <a:latin typeface="Comic Sans MS" panose="030F0702030302020204" pitchFamily="66" charset="0"/>
            </a:endParaRPr>
          </a:p>
          <a:p>
            <a:pPr marL="0" indent="0">
              <a:buNone/>
            </a:pPr>
            <a:r>
              <a:rPr lang="en-GB" b="1" u="sng" dirty="0" smtClean="0">
                <a:latin typeface="Comic Sans MS" panose="030F0702030302020204" pitchFamily="66" charset="0"/>
              </a:rPr>
              <a:t>Task</a:t>
            </a:r>
            <a:r>
              <a:rPr lang="en-GB" dirty="0" smtClean="0">
                <a:latin typeface="Comic Sans MS" panose="030F0702030302020204" pitchFamily="66" charset="0"/>
              </a:rPr>
              <a:t>: use the internet to find details of some </a:t>
            </a:r>
          </a:p>
          <a:p>
            <a:pPr marL="0" indent="0">
              <a:buNone/>
            </a:pPr>
            <a:r>
              <a:rPr lang="en-GB" dirty="0" smtClean="0">
                <a:latin typeface="Comic Sans MS" panose="030F0702030302020204" pitchFamily="66" charset="0"/>
              </a:rPr>
              <a:t>low-power computers and monitors that are </a:t>
            </a:r>
          </a:p>
          <a:p>
            <a:pPr marL="0" indent="0">
              <a:buNone/>
            </a:pPr>
            <a:r>
              <a:rPr lang="en-GB" dirty="0" smtClean="0">
                <a:latin typeface="Comic Sans MS" panose="030F0702030302020204" pitchFamily="66" charset="0"/>
              </a:rPr>
              <a:t>available today.</a:t>
            </a:r>
            <a:endParaRPr lang="en-GB" dirty="0">
              <a:latin typeface="Comic Sans MS" panose="030F0702030302020204" pitchFamily="66" charset="0"/>
            </a:endParaRPr>
          </a:p>
        </p:txBody>
      </p:sp>
      <p:pic>
        <p:nvPicPr>
          <p:cNvPr id="1026" name="Picture 2" descr="http://images.clipartpanda.com/research-clipart-RcdKAKEg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966" y="4316032"/>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91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Carbon Footprint</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latin typeface="Comic Sans MS" panose="030F0702030302020204" pitchFamily="66" charset="0"/>
              </a:rPr>
              <a:t>Carbon footprint is the impact that making using a </a:t>
            </a:r>
          </a:p>
          <a:p>
            <a:pPr marL="0" indent="0">
              <a:buNone/>
            </a:pPr>
            <a:r>
              <a:rPr lang="en-GB" dirty="0" smtClean="0">
                <a:latin typeface="Comic Sans MS" panose="030F0702030302020204" pitchFamily="66" charset="0"/>
              </a:rPr>
              <a:t>product has on the environment.</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Due to the amount of computer devices we use today the computing industry produces the same amount of pollution (CO</a:t>
            </a:r>
            <a:r>
              <a:rPr lang="en-GB" baseline="-25000" dirty="0" smtClean="0">
                <a:latin typeface="Comic Sans MS" panose="030F0702030302020204" pitchFamily="66" charset="0"/>
              </a:rPr>
              <a:t>2</a:t>
            </a:r>
            <a:r>
              <a:rPr lang="en-GB" dirty="0" smtClean="0">
                <a:latin typeface="Comic Sans MS" panose="030F0702030302020204" pitchFamily="66" charset="0"/>
              </a:rPr>
              <a:t>) in a year as all the aeroplanes that fly in the sky!</a:t>
            </a:r>
          </a:p>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Many computer manufacturers now provide information about the carbon footprint of their products.</a:t>
            </a:r>
          </a:p>
          <a:p>
            <a:pPr marL="0" indent="0">
              <a:buNone/>
            </a:pPr>
            <a:endParaRPr lang="en-GB" dirty="0">
              <a:latin typeface="Comic Sans MS" panose="030F0702030302020204" pitchFamily="66" charset="0"/>
            </a:endParaRPr>
          </a:p>
          <a:p>
            <a:pPr marL="0" indent="0">
              <a:buNone/>
            </a:pPr>
            <a:r>
              <a:rPr lang="en-GB" b="1" u="sng" dirty="0" smtClean="0">
                <a:latin typeface="Comic Sans MS" panose="030F0702030302020204" pitchFamily="66" charset="0"/>
              </a:rPr>
              <a:t>Task</a:t>
            </a:r>
            <a:r>
              <a:rPr lang="en-GB" dirty="0" smtClean="0">
                <a:latin typeface="Comic Sans MS" panose="030F0702030302020204" pitchFamily="66" charset="0"/>
              </a:rPr>
              <a:t>:  use the internet to research the carbon footprint information from computer manufacturers such as Apple and Intel.</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8332631" y="223457"/>
            <a:ext cx="3608700" cy="2295763"/>
          </a:xfrm>
          <a:prstGeom prst="rect">
            <a:avLst/>
          </a:prstGeom>
        </p:spPr>
      </p:pic>
      <p:pic>
        <p:nvPicPr>
          <p:cNvPr id="5" name="Picture 4"/>
          <p:cNvPicPr>
            <a:picLocks noChangeAspect="1"/>
          </p:cNvPicPr>
          <p:nvPr/>
        </p:nvPicPr>
        <p:blipFill rotWithShape="1">
          <a:blip r:embed="rId3"/>
          <a:srcRect l="19163" r="19459"/>
          <a:stretch/>
        </p:blipFill>
        <p:spPr>
          <a:xfrm>
            <a:off x="10749566" y="4147377"/>
            <a:ext cx="1442434" cy="2164523"/>
          </a:xfrm>
          <a:prstGeom prst="rect">
            <a:avLst/>
          </a:prstGeom>
        </p:spPr>
      </p:pic>
    </p:spTree>
    <p:extLst>
      <p:ext uri="{BB962C8B-B14F-4D97-AF65-F5344CB8AC3E}">
        <p14:creationId xmlns:p14="http://schemas.microsoft.com/office/powerpoint/2010/main" val="3784347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684</Words>
  <Application>Microsoft Office PowerPoint</Application>
  <PresentationFormat>Widescreen</PresentationFormat>
  <Paragraphs>92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Comic Sans MS</vt:lpstr>
      <vt:lpstr>Office Theme</vt:lpstr>
      <vt:lpstr>ICT &amp; The Environment</vt:lpstr>
      <vt:lpstr>A Digital World</vt:lpstr>
      <vt:lpstr>A Digital World</vt:lpstr>
      <vt:lpstr>Mobile Phones</vt:lpstr>
      <vt:lpstr>Computers &amp; Energy</vt:lpstr>
      <vt:lpstr>Computers &amp; Energy</vt:lpstr>
      <vt:lpstr>Computers &amp; Energy</vt:lpstr>
      <vt:lpstr>Computers &amp; Energy</vt:lpstr>
      <vt:lpstr>Carbon Footprint</vt:lpstr>
      <vt:lpstr>Computers &amp; Pollution</vt:lpstr>
      <vt:lpstr>Computers &amp; Pollution</vt:lpstr>
      <vt:lpstr>Technological Positives</vt:lpstr>
      <vt:lpstr>ICT &amp; The Environment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&amp; The Environment</dc:title>
  <dc:creator>Mhari</dc:creator>
  <cp:lastModifiedBy>Mhari Louise Campbell</cp:lastModifiedBy>
  <cp:revision>21</cp:revision>
  <cp:lastPrinted>2019-05-13T13:25:33Z</cp:lastPrinted>
  <dcterms:created xsi:type="dcterms:W3CDTF">2015-05-06T19:52:08Z</dcterms:created>
  <dcterms:modified xsi:type="dcterms:W3CDTF">2019-05-13T13:25:39Z</dcterms:modified>
</cp:coreProperties>
</file>