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3" r:id="rId8"/>
    <p:sldId id="267" r:id="rId9"/>
    <p:sldId id="266" r:id="rId10"/>
    <p:sldId id="269" r:id="rId11"/>
    <p:sldId id="268" r:id="rId12"/>
    <p:sldId id="265" r:id="rId13"/>
    <p:sldId id="27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9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Image result for comprehension">
            <a:extLst>
              <a:ext uri="{FF2B5EF4-FFF2-40B4-BE49-F238E27FC236}">
                <a16:creationId xmlns:a16="http://schemas.microsoft.com/office/drawing/2014/main" id="{FA1651AB-621C-448A-8D15-B6C4826DCFCE}"/>
              </a:ext>
            </a:extLst>
          </p:cNvPr>
          <p:cNvPicPr/>
          <p:nvPr userDrawn="1"/>
        </p:nvPicPr>
        <p:blipFill>
          <a:blip r:embed="rId2">
            <a:extLst>
              <a:ext uri="{BEBA8EAE-BF5A-486C-A8C5-ECC9F3942E4B}">
                <a14:imgProps xmlns:a14="http://schemas.microsoft.com/office/drawing/2010/main">
                  <a14:imgLayer r:embed="rId3">
                    <a14:imgEffect>
                      <a14:colorTemperature colorTemp="11200"/>
                    </a14:imgEffect>
                    <a14:imgEffect>
                      <a14:saturation sat="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42899" y="272562"/>
            <a:ext cx="11509131" cy="6356838"/>
          </a:xfrm>
          <a:prstGeom prst="rect">
            <a:avLst/>
          </a:prstGeom>
          <a:noFill/>
        </p:spPr>
      </p:pic>
    </p:spTree>
    <p:extLst>
      <p:ext uri="{BB962C8B-B14F-4D97-AF65-F5344CB8AC3E}">
        <p14:creationId xmlns:p14="http://schemas.microsoft.com/office/powerpoint/2010/main" val="90952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5DB8F-2909-46EF-BFD5-D12089EF8C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4AE0D7-DB1F-4D12-A7BE-1114CE2D64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194933-EF5C-4A1C-BE1E-CF2D82C4C938}"/>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5" name="Footer Placeholder 4">
            <a:extLst>
              <a:ext uri="{FF2B5EF4-FFF2-40B4-BE49-F238E27FC236}">
                <a16:creationId xmlns:a16="http://schemas.microsoft.com/office/drawing/2014/main" id="{678E73E0-991E-4333-A6E3-68E7F544B1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04C8F1-88A6-486C-A213-0F6D8C5619A6}"/>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3902267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E2CF92-F31B-485B-B1E9-FCA567D5EF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63D1BE-FA33-452C-A3B7-63B9627B7F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CE603-580C-4EA6-95F0-1163D16268AA}"/>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5" name="Footer Placeholder 4">
            <a:extLst>
              <a:ext uri="{FF2B5EF4-FFF2-40B4-BE49-F238E27FC236}">
                <a16:creationId xmlns:a16="http://schemas.microsoft.com/office/drawing/2014/main" id="{E250C749-9001-450A-9B37-FDFE3A2D97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3EA5AE-CACE-408A-99C9-3303CF5841A7}"/>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261920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776F2-C629-4AEE-9528-339F09162B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18E860-4047-4B75-A688-B8C3638C7D7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A64F00-93CF-427D-9E24-30577B819A78}"/>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5" name="Footer Placeholder 4">
            <a:extLst>
              <a:ext uri="{FF2B5EF4-FFF2-40B4-BE49-F238E27FC236}">
                <a16:creationId xmlns:a16="http://schemas.microsoft.com/office/drawing/2014/main" id="{60FE1DA4-5667-4092-8981-951D6586D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5DD750-0724-4824-935A-88C904F9A264}"/>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317252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7BA1B-FAEB-4E91-8B97-F0EBCF2DABF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B26315-EEDC-41FF-96B5-C16FA12F7C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AF38FC-AB76-4384-9922-E5237437E56B}"/>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5" name="Footer Placeholder 4">
            <a:extLst>
              <a:ext uri="{FF2B5EF4-FFF2-40B4-BE49-F238E27FC236}">
                <a16:creationId xmlns:a16="http://schemas.microsoft.com/office/drawing/2014/main" id="{C25E1BF6-4D8A-478D-8173-6202786B8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4AC03-5AA9-459A-B5C3-33930C00223A}"/>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76687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C6F8-1068-40CC-845E-B4AA13B783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8EA3D4F-87FB-4831-A391-1FC10D24C5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9DDF120-6B52-47DA-AF66-22130D953B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8AEAD0E-1B6C-4211-BCBF-5DD6196463D1}"/>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6" name="Footer Placeholder 5">
            <a:extLst>
              <a:ext uri="{FF2B5EF4-FFF2-40B4-BE49-F238E27FC236}">
                <a16:creationId xmlns:a16="http://schemas.microsoft.com/office/drawing/2014/main" id="{145C7DA1-933D-4A27-B5F9-350D1475E0D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EE0A48-E950-455D-A660-68B6C0EC50EA}"/>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408933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38EA9-D45D-480F-8695-96DCF5DF5D2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82D16BC-B841-4D9C-AA06-DD123EF01C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004CE7E-87A4-4CA7-860F-7D938FCB0DF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1CFFEE4-E33C-4ED8-97A0-48F1AE652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036C96-EA21-4A3C-A270-B1791155A9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403BE26-8F9B-4C1D-AD83-8C08654F6E57}"/>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8" name="Footer Placeholder 7">
            <a:extLst>
              <a:ext uri="{FF2B5EF4-FFF2-40B4-BE49-F238E27FC236}">
                <a16:creationId xmlns:a16="http://schemas.microsoft.com/office/drawing/2014/main" id="{46DFC694-9A27-4766-A474-D44E87940F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31646AC-C3CC-41AE-A1EE-B1F21F3C3F61}"/>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234082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8795-4440-4A83-98AC-2316E77B7A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35CFC5-7E3A-464A-9624-57541C0B1F20}"/>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4" name="Footer Placeholder 3">
            <a:extLst>
              <a:ext uri="{FF2B5EF4-FFF2-40B4-BE49-F238E27FC236}">
                <a16:creationId xmlns:a16="http://schemas.microsoft.com/office/drawing/2014/main" id="{055DF6A4-9DAA-47C5-B499-37170E44E0D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D72F835-166F-4B55-B5B0-DB3D7F137C25}"/>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320770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DF9622-6C74-40F7-BD84-0E3497B0637C}"/>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3" name="Footer Placeholder 2">
            <a:extLst>
              <a:ext uri="{FF2B5EF4-FFF2-40B4-BE49-F238E27FC236}">
                <a16:creationId xmlns:a16="http://schemas.microsoft.com/office/drawing/2014/main" id="{6740E524-47DA-4364-9F4A-243B2524842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A60EC0-FB6D-4279-8918-EFB8BEFCD59E}"/>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221281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0334B-D3B8-49D5-A704-A28CA157F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52C03C6-7892-4450-97F1-EBF6614F85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C0F6D83-8F50-446A-9492-3850D661DD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63ACC-5E37-47C8-9BE4-9C487FB58DAC}"/>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6" name="Footer Placeholder 5">
            <a:extLst>
              <a:ext uri="{FF2B5EF4-FFF2-40B4-BE49-F238E27FC236}">
                <a16:creationId xmlns:a16="http://schemas.microsoft.com/office/drawing/2014/main" id="{BC7C7C75-3D3C-436D-AF14-4FCFF1916D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9CECD2-4BC4-4E93-9167-11DFE15AA531}"/>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146405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E45BE-47C7-4755-941B-B8B5F46715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6028C7C-C2C0-4C96-9EB7-12A985FCF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539CA9-8DD7-4BE4-98B2-467754F87B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51FF05-F6BB-4E2F-AABE-295208B5CF3E}"/>
              </a:ext>
            </a:extLst>
          </p:cNvPr>
          <p:cNvSpPr>
            <a:spLocks noGrp="1"/>
          </p:cNvSpPr>
          <p:nvPr>
            <p:ph type="dt" sz="half" idx="10"/>
          </p:nvPr>
        </p:nvSpPr>
        <p:spPr/>
        <p:txBody>
          <a:bodyPr/>
          <a:lstStyle/>
          <a:p>
            <a:fld id="{84114010-3CF4-4512-BC95-B770D239E6DC}" type="datetimeFigureOut">
              <a:rPr lang="en-GB" smtClean="0"/>
              <a:t>31/03/2020</a:t>
            </a:fld>
            <a:endParaRPr lang="en-GB"/>
          </a:p>
        </p:txBody>
      </p:sp>
      <p:sp>
        <p:nvSpPr>
          <p:cNvPr id="6" name="Footer Placeholder 5">
            <a:extLst>
              <a:ext uri="{FF2B5EF4-FFF2-40B4-BE49-F238E27FC236}">
                <a16:creationId xmlns:a16="http://schemas.microsoft.com/office/drawing/2014/main" id="{25DAE4D8-DE6C-427B-8C1F-386DA79010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04152F-9536-4E02-9145-A5E176826E67}"/>
              </a:ext>
            </a:extLst>
          </p:cNvPr>
          <p:cNvSpPr>
            <a:spLocks noGrp="1"/>
          </p:cNvSpPr>
          <p:nvPr>
            <p:ph type="sldNum" sz="quarter" idx="12"/>
          </p:nvPr>
        </p:nvSpPr>
        <p:spPr/>
        <p:txBody>
          <a:bodyPr/>
          <a:lstStyle/>
          <a:p>
            <a:fld id="{39E2CB54-BF4D-4D4B-8FCC-B99A0D33E20F}" type="slidenum">
              <a:rPr lang="en-GB" smtClean="0"/>
              <a:t>‹#›</a:t>
            </a:fld>
            <a:endParaRPr lang="en-GB"/>
          </a:p>
        </p:txBody>
      </p:sp>
    </p:spTree>
    <p:extLst>
      <p:ext uri="{BB962C8B-B14F-4D97-AF65-F5344CB8AC3E}">
        <p14:creationId xmlns:p14="http://schemas.microsoft.com/office/powerpoint/2010/main" val="1575718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A7FC2B-6489-4EC6-A2C7-3517D4521F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ABF0C33-F26C-491B-A049-562F70D74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BD4930-139B-4F7A-A26C-F42528E4DD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14010-3CF4-4512-BC95-B770D239E6DC}" type="datetimeFigureOut">
              <a:rPr lang="en-GB" smtClean="0"/>
              <a:t>31/03/2020</a:t>
            </a:fld>
            <a:endParaRPr lang="en-GB"/>
          </a:p>
        </p:txBody>
      </p:sp>
      <p:sp>
        <p:nvSpPr>
          <p:cNvPr id="5" name="Footer Placeholder 4">
            <a:extLst>
              <a:ext uri="{FF2B5EF4-FFF2-40B4-BE49-F238E27FC236}">
                <a16:creationId xmlns:a16="http://schemas.microsoft.com/office/drawing/2014/main" id="{9E59FA9B-6CAD-4346-9B0E-BE2C16EE4C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E4A4FD4-29D1-430E-A29C-A6093A56D9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2CB54-BF4D-4D4B-8FCC-B99A0D33E20F}" type="slidenum">
              <a:rPr lang="en-GB" smtClean="0"/>
              <a:t>‹#›</a:t>
            </a:fld>
            <a:endParaRPr lang="en-GB"/>
          </a:p>
        </p:txBody>
      </p:sp>
    </p:spTree>
    <p:extLst>
      <p:ext uri="{BB962C8B-B14F-4D97-AF65-F5344CB8AC3E}">
        <p14:creationId xmlns:p14="http://schemas.microsoft.com/office/powerpoint/2010/main" val="473639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tmp"/><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Sustainability</a:t>
            </a:r>
            <a:r>
              <a:rPr lang="en-GB" sz="2000" dirty="0">
                <a:latin typeface="Tahoma" panose="020B0604030504040204" pitchFamily="34" charset="0"/>
                <a:ea typeface="Tahoma" panose="020B0604030504040204" pitchFamily="34" charset="0"/>
                <a:cs typeface="Tahoma" panose="020B0604030504040204" pitchFamily="34" charset="0"/>
              </a:rPr>
              <a:t> </a:t>
            </a:r>
            <a:r>
              <a:rPr lang="en-GB" dirty="0"/>
              <a:t> </a:t>
            </a:r>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5601533"/>
          </a:xfrm>
          <a:prstGeom prst="rect">
            <a:avLst/>
          </a:prstGeom>
          <a:noFill/>
        </p:spPr>
        <p:txBody>
          <a:bodyPr wrap="square" rtlCol="0">
            <a:spAutoFit/>
          </a:bodyPr>
          <a:lstStyle/>
          <a:p>
            <a:r>
              <a:rPr lang="en-GB" sz="1400" dirty="0">
                <a:latin typeface="Tahoma" panose="020B0604030504040204" pitchFamily="34" charset="0"/>
                <a:ea typeface="Tahoma" panose="020B0604030504040204" pitchFamily="34" charset="0"/>
                <a:cs typeface="Tahoma" panose="020B0604030504040204" pitchFamily="34" charset="0"/>
              </a:rPr>
              <a:t>What are sustainable resources?</a:t>
            </a:r>
          </a:p>
          <a:p>
            <a:r>
              <a:rPr lang="en-GB" sz="1400" dirty="0">
                <a:latin typeface="Tahoma" panose="020B0604030504040204" pitchFamily="34" charset="0"/>
                <a:ea typeface="Tahoma" panose="020B0604030504040204" pitchFamily="34" charset="0"/>
                <a:cs typeface="Tahoma" panose="020B0604030504040204" pitchFamily="34" charset="0"/>
              </a:rPr>
              <a:t>A resource is anything that is useful to people. Natural resources can be divided into renewable and non-renewable resources.</a:t>
            </a:r>
          </a:p>
          <a:p>
            <a:r>
              <a:rPr lang="en-GB" sz="1400" dirty="0">
                <a:latin typeface="Tahoma" panose="020B0604030504040204" pitchFamily="34" charset="0"/>
                <a:ea typeface="Tahoma" panose="020B0604030504040204" pitchFamily="34" charset="0"/>
                <a:cs typeface="Tahoma" panose="020B0604030504040204" pitchFamily="34" charset="0"/>
              </a:rPr>
              <a:t>A renewable resource can be used again and again, so is more sustainable, </a:t>
            </a:r>
            <a:r>
              <a:rPr lang="en-GB" sz="1400" dirty="0" err="1">
                <a:latin typeface="Tahoma" panose="020B0604030504040204" pitchFamily="34" charset="0"/>
                <a:ea typeface="Tahoma" panose="020B0604030504040204" pitchFamily="34" charset="0"/>
                <a:cs typeface="Tahoma" panose="020B0604030504040204" pitchFamily="34" charset="0"/>
              </a:rPr>
              <a:t>eg</a:t>
            </a:r>
            <a:r>
              <a:rPr lang="en-GB" sz="1400" dirty="0">
                <a:latin typeface="Tahoma" panose="020B0604030504040204" pitchFamily="34" charset="0"/>
                <a:ea typeface="Tahoma" panose="020B0604030504040204" pitchFamily="34" charset="0"/>
                <a:cs typeface="Tahoma" panose="020B0604030504040204" pitchFamily="34" charset="0"/>
              </a:rPr>
              <a:t> water, wind, wood, sun and wave energy.</a:t>
            </a:r>
          </a:p>
          <a:p>
            <a:r>
              <a:rPr lang="en-GB" sz="1400" dirty="0">
                <a:latin typeface="Tahoma" panose="020B0604030504040204" pitchFamily="34" charset="0"/>
                <a:ea typeface="Tahoma" panose="020B0604030504040204" pitchFamily="34" charset="0"/>
                <a:cs typeface="Tahoma" panose="020B0604030504040204" pitchFamily="34" charset="0"/>
              </a:rPr>
              <a:t>A non-renewable resource will eventually run out, so it is not sustainable in the long run, </a:t>
            </a:r>
            <a:r>
              <a:rPr lang="en-GB" sz="1400" dirty="0" err="1">
                <a:latin typeface="Tahoma" panose="020B0604030504040204" pitchFamily="34" charset="0"/>
                <a:ea typeface="Tahoma" panose="020B0604030504040204" pitchFamily="34" charset="0"/>
                <a:cs typeface="Tahoma" panose="020B0604030504040204" pitchFamily="34" charset="0"/>
              </a:rPr>
              <a:t>eg</a:t>
            </a:r>
            <a:r>
              <a:rPr lang="en-GB" sz="1400" dirty="0">
                <a:latin typeface="Tahoma" panose="020B0604030504040204" pitchFamily="34" charset="0"/>
                <a:ea typeface="Tahoma" panose="020B0604030504040204" pitchFamily="34" charset="0"/>
                <a:cs typeface="Tahoma" panose="020B0604030504040204" pitchFamily="34" charset="0"/>
              </a:rPr>
              <a:t> fossil fuels such as gas, oil and coal. There is only a finite supply of non-renewable resources.</a:t>
            </a:r>
          </a:p>
          <a:p>
            <a:r>
              <a:rPr lang="en-GB" sz="1400" dirty="0">
                <a:latin typeface="Tahoma" panose="020B0604030504040204" pitchFamily="34" charset="0"/>
                <a:ea typeface="Tahoma" panose="020B0604030504040204" pitchFamily="34" charset="0"/>
                <a:cs typeface="Tahoma" panose="020B0604030504040204" pitchFamily="34" charset="0"/>
              </a:rPr>
              <a:t>All resources, both non-renewable and renewable, need to be carefully managed. For example, you can use a non-renewable resource in a way that helps to lengthen its use, </a:t>
            </a:r>
            <a:r>
              <a:rPr lang="en-GB" sz="1400" dirty="0" err="1">
                <a:latin typeface="Tahoma" panose="020B0604030504040204" pitchFamily="34" charset="0"/>
                <a:ea typeface="Tahoma" panose="020B0604030504040204" pitchFamily="34" charset="0"/>
                <a:cs typeface="Tahoma" panose="020B0604030504040204" pitchFamily="34" charset="0"/>
              </a:rPr>
              <a:t>eg</a:t>
            </a:r>
            <a:r>
              <a:rPr lang="en-GB" sz="1400" dirty="0">
                <a:latin typeface="Tahoma" panose="020B0604030504040204" pitchFamily="34" charset="0"/>
                <a:ea typeface="Tahoma" panose="020B0604030504040204" pitchFamily="34" charset="0"/>
                <a:cs typeface="Tahoma" panose="020B0604030504040204" pitchFamily="34" charset="0"/>
              </a:rPr>
              <a:t> re-using old tyres in road building materials. Some renewable resources may become polluted or overused by man.</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meant by renewable resources? Explain </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meant by non-renewable resources?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Give 3 examples of non-renewable resources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how old tyres can be used to increase their use</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may happen to some renewable resources if we are not careful how we use them?</a:t>
            </a:r>
          </a:p>
          <a:p>
            <a:endParaRPr lang="en-GB" dirty="0"/>
          </a:p>
          <a:p>
            <a:endParaRPr lang="en-GB" dirty="0"/>
          </a:p>
        </p:txBody>
      </p:sp>
    </p:spTree>
    <p:extLst>
      <p:ext uri="{BB962C8B-B14F-4D97-AF65-F5344CB8AC3E}">
        <p14:creationId xmlns:p14="http://schemas.microsoft.com/office/powerpoint/2010/main" val="1289624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Thermosetting Plastics</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5663089"/>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Once 'set' these plastics cannot be reheated to soften, shape and mould. The molecules of these plastics are cross linked in three dimensions and this is why they cannot be reshaped or recycled. The bond between the molecules is very strong </a:t>
            </a:r>
          </a:p>
          <a:p>
            <a:r>
              <a:rPr lang="en-GB" sz="1200" b="1" u="sng" dirty="0">
                <a:latin typeface="Tahoma" panose="020B0604030504040204" pitchFamily="34" charset="0"/>
                <a:ea typeface="Tahoma" panose="020B0604030504040204" pitchFamily="34" charset="0"/>
                <a:cs typeface="Tahoma" panose="020B0604030504040204" pitchFamily="34" charset="0"/>
              </a:rPr>
              <a:t>Melamine Formaldehyde</a:t>
            </a:r>
            <a:r>
              <a:rPr lang="en-GB" sz="1200" dirty="0">
                <a:latin typeface="Tahoma" panose="020B0604030504040204" pitchFamily="34" charset="0"/>
                <a:ea typeface="Tahoma" panose="020B0604030504040204" pitchFamily="34" charset="0"/>
                <a:cs typeface="Tahoma" panose="020B0604030504040204" pitchFamily="34" charset="0"/>
              </a:rPr>
              <a:t>. Used in the production of plastic laminates because of its smooth surface and hygienic qualities. It is also used in electrical plugs and sockets because it can be cast and it is an excellent insulator. Being easy to clean and heat resistant it is good for kitchen work surfaces.</a:t>
            </a:r>
          </a:p>
          <a:p>
            <a:r>
              <a:rPr lang="en-GB" sz="1200" b="1" u="sng" dirty="0">
                <a:latin typeface="Tahoma" panose="020B0604030504040204" pitchFamily="34" charset="0"/>
                <a:ea typeface="Tahoma" panose="020B0604030504040204" pitchFamily="34" charset="0"/>
                <a:cs typeface="Tahoma" panose="020B0604030504040204" pitchFamily="34" charset="0"/>
              </a:rPr>
              <a:t>Urea Formaldehyde (UF): </a:t>
            </a:r>
            <a:r>
              <a:rPr lang="en-GB" sz="1200" dirty="0">
                <a:latin typeface="Tahoma" panose="020B0604030504040204" pitchFamily="34" charset="0"/>
                <a:ea typeface="Tahoma" panose="020B0604030504040204" pitchFamily="34" charset="0"/>
                <a:cs typeface="Tahoma" panose="020B0604030504040204" pitchFamily="34" charset="0"/>
              </a:rPr>
              <a:t>Urea Formaldehyde has physical properties of high hardness and high toughness, making it suitable for strong, knock-resistant electrical fittings. It is also scratch resistant and a very good electrical insulator, making electrical fittings manufactured from this polymer safe to use. </a:t>
            </a:r>
          </a:p>
          <a:p>
            <a:r>
              <a:rPr lang="en-GB" sz="1200" b="1" u="sng" dirty="0">
                <a:latin typeface="Tahoma" panose="020B0604030504040204" pitchFamily="34" charset="0"/>
                <a:ea typeface="Tahoma" panose="020B0604030504040204" pitchFamily="34" charset="0"/>
                <a:cs typeface="Tahoma" panose="020B0604030504040204" pitchFamily="34" charset="0"/>
              </a:rPr>
              <a:t>Polyester resins. </a:t>
            </a:r>
            <a:r>
              <a:rPr lang="en-GB" sz="1200" dirty="0">
                <a:latin typeface="Tahoma" panose="020B0604030504040204" pitchFamily="34" charset="0"/>
                <a:ea typeface="Tahoma" panose="020B0604030504040204" pitchFamily="34" charset="0"/>
                <a:cs typeface="Tahoma" panose="020B0604030504040204" pitchFamily="34" charset="0"/>
              </a:rPr>
              <a:t>If resins are combined with a material such as fibre glass the result is a very tough material that can resist impact. This type of material is known as a </a:t>
            </a:r>
            <a:r>
              <a:rPr lang="en-GB" sz="1200" i="1" dirty="0">
                <a:latin typeface="Tahoma" panose="020B0604030504040204" pitchFamily="34" charset="0"/>
                <a:ea typeface="Tahoma" panose="020B0604030504040204" pitchFamily="34" charset="0"/>
                <a:cs typeface="Tahoma" panose="020B0604030504040204" pitchFamily="34" charset="0"/>
              </a:rPr>
              <a:t>glass reinforced plastic</a:t>
            </a:r>
            <a:r>
              <a:rPr lang="en-GB" sz="1200" dirty="0">
                <a:latin typeface="Tahoma" panose="020B0604030504040204" pitchFamily="34" charset="0"/>
                <a:ea typeface="Tahoma" panose="020B0604030504040204" pitchFamily="34" charset="0"/>
                <a:cs typeface="Tahoma" panose="020B0604030504040204" pitchFamily="34" charset="0"/>
              </a:rPr>
              <a:t> (GRP) and is used in car body repairs, sailing boats, corrugated sheet because of its lightness, toughness and resistance to water.</a:t>
            </a:r>
          </a:p>
          <a:p>
            <a:r>
              <a:rPr lang="en-GB" sz="12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cannot be done with thermosetting plastics?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doe we know about the boning in thermosetting plastics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Give 2 uses for Melamine. Explain why it is good for these uses.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Give a typical use for UF and explain why it is good for this use</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Why Polyester Resins used for vehicles?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does GRP stand for?</a:t>
            </a:r>
          </a:p>
        </p:txBody>
      </p:sp>
    </p:spTree>
    <p:extLst>
      <p:ext uri="{BB962C8B-B14F-4D97-AF65-F5344CB8AC3E}">
        <p14:creationId xmlns:p14="http://schemas.microsoft.com/office/powerpoint/2010/main" val="86573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Timbers </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6001643"/>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Woods are classified into two main groups, softwoods and hardwoods . Trees are either coniferous (bears cones and have needle shaped leaves that stay green all year round) or deciduous (has flat leaves that fall in autumn). The timber that comes from the coniferous tree is known as softwood and the timber that comes from deciduous trees is known as hardwood. Although the terms suggest that softwoods are soft and easy to cut and shape and that hardwoods are hard and more difficult to shape this is not the case. For example, balsa wood which is noted for its lightness and softness, is actually classified as a hardwood.</a:t>
            </a:r>
          </a:p>
          <a:p>
            <a:r>
              <a:rPr lang="en-GB" sz="1200" b="1" dirty="0">
                <a:latin typeface="Tahoma" panose="020B0604030504040204" pitchFamily="34" charset="0"/>
                <a:ea typeface="Tahoma" panose="020B0604030504040204" pitchFamily="34" charset="0"/>
                <a:cs typeface="Tahoma" panose="020B0604030504040204" pitchFamily="34" charset="0"/>
              </a:rPr>
              <a:t>PINE - </a:t>
            </a:r>
            <a:r>
              <a:rPr lang="en-GB" sz="1200" dirty="0">
                <a:latin typeface="Tahoma" panose="020B0604030504040204" pitchFamily="34" charset="0"/>
                <a:ea typeface="Tahoma" panose="020B0604030504040204" pitchFamily="34" charset="0"/>
                <a:cs typeface="Tahoma" panose="020B0604030504040204" pitchFamily="34" charset="0"/>
              </a:rPr>
              <a:t>Is a relatively cheap wood used in the building trade and for furniture. It is pale in colour, quite easy to cut and shape, and machines relatively well.</a:t>
            </a:r>
          </a:p>
          <a:p>
            <a:r>
              <a:rPr lang="en-GB" sz="1200" b="1" dirty="0">
                <a:latin typeface="Tahoma" panose="020B0604030504040204" pitchFamily="34" charset="0"/>
                <a:ea typeface="Tahoma" panose="020B0604030504040204" pitchFamily="34" charset="0"/>
                <a:cs typeface="Tahoma" panose="020B0604030504040204" pitchFamily="34" charset="0"/>
              </a:rPr>
              <a:t>MAHOGANY - </a:t>
            </a:r>
            <a:r>
              <a:rPr lang="en-GB" sz="1200" dirty="0">
                <a:latin typeface="Tahoma" panose="020B0604030504040204" pitchFamily="34" charset="0"/>
                <a:ea typeface="Tahoma" panose="020B0604030504040204" pitchFamily="34" charset="0"/>
                <a:cs typeface="Tahoma" panose="020B0604030504040204" pitchFamily="34" charset="0"/>
              </a:rPr>
              <a:t>Is quite expensive and is used for good quality furniture and hardwood windows. It is light brown in colour and more difficult to use compared to pine. it finishes well and gives a good appearance when polished.</a:t>
            </a:r>
          </a:p>
          <a:p>
            <a:r>
              <a:rPr lang="en-GB" sz="1200" b="1" dirty="0">
                <a:latin typeface="Tahoma" panose="020B0604030504040204" pitchFamily="34" charset="0"/>
                <a:ea typeface="Tahoma" panose="020B0604030504040204" pitchFamily="34" charset="0"/>
                <a:cs typeface="Tahoma" panose="020B0604030504040204" pitchFamily="34" charset="0"/>
              </a:rPr>
              <a:t>OAK</a:t>
            </a:r>
            <a:r>
              <a:rPr lang="en-GB" sz="1200" dirty="0">
                <a:latin typeface="Tahoma" panose="020B0604030504040204" pitchFamily="34" charset="0"/>
                <a:ea typeface="Tahoma" panose="020B0604030504040204" pitchFamily="34" charset="0"/>
                <a:cs typeface="Tahoma" panose="020B0604030504040204" pitchFamily="34" charset="0"/>
              </a:rPr>
              <a:t> - This is an expensive material and is used in for making quality, expensive furniture. Steel fittings such as hinges will stain oak so it is important to use brass ones.</a:t>
            </a:r>
          </a:p>
          <a:p>
            <a:r>
              <a:rPr lang="en-GB" sz="1200" b="1" dirty="0">
                <a:latin typeface="Tahoma" panose="020B0604030504040204" pitchFamily="34" charset="0"/>
                <a:ea typeface="Tahoma" panose="020B0604030504040204" pitchFamily="34" charset="0"/>
                <a:cs typeface="Tahoma" panose="020B0604030504040204" pitchFamily="34" charset="0"/>
              </a:rPr>
              <a:t>TEAK</a:t>
            </a:r>
            <a:r>
              <a:rPr lang="en-GB" sz="1200" dirty="0">
                <a:latin typeface="Tahoma" panose="020B0604030504040204" pitchFamily="34" charset="0"/>
                <a:ea typeface="Tahoma" panose="020B0604030504040204" pitchFamily="34" charset="0"/>
                <a:cs typeface="Tahoma" panose="020B0604030504040204" pitchFamily="34" charset="0"/>
              </a:rPr>
              <a:t> - A hardwood that contains oils which means it is resistant to decay. This is often used to make garden furniture or for wood block flooring or boats.</a:t>
            </a:r>
          </a:p>
          <a:p>
            <a:r>
              <a:rPr lang="en-GB" sz="12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are the 2 main groups of woods?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does the term deciduous mean?</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does the term coniferous mean?</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Why is pine the odd one out in the 4 timbers above?</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Why should we use brass screws and hinges with oak?</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make teak ideal to use for boats?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is a typical use for mahogany? Why would it be used for this?</a:t>
            </a:r>
          </a:p>
          <a:p>
            <a:endParaRPr lang="en-GB"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8720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Metals #1</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1169551"/>
          </a:xfrm>
          <a:prstGeom prst="rect">
            <a:avLst/>
          </a:prstGeom>
          <a:noFill/>
        </p:spPr>
        <p:txBody>
          <a:bodyPr wrap="square" rtlCol="0">
            <a:spAutoFit/>
          </a:bodyPr>
          <a:lstStyle/>
          <a:p>
            <a:r>
              <a:rPr lang="en-GB" sz="1400" dirty="0">
                <a:latin typeface="Tahoma" panose="020B0604030504040204" pitchFamily="34" charset="0"/>
                <a:ea typeface="Tahoma" panose="020B0604030504040204" pitchFamily="34" charset="0"/>
                <a:cs typeface="Tahoma" panose="020B0604030504040204" pitchFamily="34" charset="0"/>
              </a:rPr>
              <a:t>A vast range of metals exist and they fit in two categories, ‘ferrous’ and ‘non-ferrous’ metals. These metals can be used to build/manufacture an equally large range of items. </a:t>
            </a:r>
          </a:p>
          <a:p>
            <a:r>
              <a:rPr lang="en-GB" sz="1400" b="1" dirty="0">
                <a:latin typeface="Tahoma" panose="020B0604030504040204" pitchFamily="34" charset="0"/>
                <a:ea typeface="Tahoma" panose="020B0604030504040204" pitchFamily="34" charset="0"/>
                <a:cs typeface="Tahoma" panose="020B0604030504040204" pitchFamily="34" charset="0"/>
              </a:rPr>
              <a:t>FERROUS METALS</a:t>
            </a:r>
            <a:r>
              <a:rPr lang="en-GB" sz="1400" dirty="0">
                <a:latin typeface="Tahoma" panose="020B0604030504040204" pitchFamily="34" charset="0"/>
                <a:ea typeface="Tahoma" panose="020B0604030504040204" pitchFamily="34" charset="0"/>
                <a:cs typeface="Tahoma" panose="020B0604030504040204" pitchFamily="34" charset="0"/>
              </a:rPr>
              <a:t> - Metals that contain iron, they generally rust, most forms are magnetic</a:t>
            </a:r>
          </a:p>
          <a:p>
            <a:r>
              <a:rPr lang="en-GB" sz="1400" b="1" dirty="0">
                <a:latin typeface="Tahoma" panose="020B0604030504040204" pitchFamily="34" charset="0"/>
                <a:ea typeface="Tahoma" panose="020B0604030504040204" pitchFamily="34" charset="0"/>
                <a:cs typeface="Tahoma" panose="020B0604030504040204" pitchFamily="34" charset="0"/>
              </a:rPr>
              <a:t>NON-FERROUS METALS</a:t>
            </a:r>
            <a:r>
              <a:rPr lang="en-GB" sz="1400" dirty="0">
                <a:latin typeface="Tahoma" panose="020B0604030504040204" pitchFamily="34" charset="0"/>
                <a:ea typeface="Tahoma" panose="020B0604030504040204" pitchFamily="34" charset="0"/>
                <a:cs typeface="Tahoma" panose="020B0604030504040204" pitchFamily="34" charset="0"/>
              </a:rPr>
              <a:t> - Metals that do not contain iron, they do not rust and are non-magnetic</a:t>
            </a:r>
            <a:br>
              <a:rPr lang="en-GB" dirty="0"/>
            </a:br>
            <a:endParaRPr lang="en-GB" sz="1400" dirty="0">
              <a:latin typeface="Tahoma" panose="020B0604030504040204" pitchFamily="34" charset="0"/>
              <a:ea typeface="Tahoma" panose="020B0604030504040204" pitchFamily="34" charset="0"/>
              <a:cs typeface="Tahoma" panose="020B0604030504040204" pitchFamily="34" charset="0"/>
            </a:endParaRPr>
          </a:p>
        </p:txBody>
      </p:sp>
      <p:pic>
        <p:nvPicPr>
          <p:cNvPr id="7" name="Picture 6">
            <a:extLst>
              <a:ext uri="{FF2B5EF4-FFF2-40B4-BE49-F238E27FC236}">
                <a16:creationId xmlns:a16="http://schemas.microsoft.com/office/drawing/2014/main" id="{63BFD48F-569A-4F3E-AB84-010926C234BA}"/>
              </a:ext>
            </a:extLst>
          </p:cNvPr>
          <p:cNvPicPr>
            <a:picLocks noChangeAspect="1"/>
          </p:cNvPicPr>
          <p:nvPr/>
        </p:nvPicPr>
        <p:blipFill rotWithShape="1">
          <a:blip r:embed="rId2">
            <a:extLst>
              <a:ext uri="{28A0092B-C50C-407E-A947-70E740481C1C}">
                <a14:useLocalDpi xmlns:a14="http://schemas.microsoft.com/office/drawing/2010/main" val="0"/>
              </a:ext>
            </a:extLst>
          </a:blip>
          <a:srcRect b="16044"/>
          <a:stretch/>
        </p:blipFill>
        <p:spPr>
          <a:xfrm>
            <a:off x="612559" y="4113312"/>
            <a:ext cx="6729043" cy="2578415"/>
          </a:xfrm>
          <a:prstGeom prst="rect">
            <a:avLst/>
          </a:prstGeom>
        </p:spPr>
      </p:pic>
      <p:pic>
        <p:nvPicPr>
          <p:cNvPr id="3" name="Picture 2">
            <a:extLst>
              <a:ext uri="{FF2B5EF4-FFF2-40B4-BE49-F238E27FC236}">
                <a16:creationId xmlns:a16="http://schemas.microsoft.com/office/drawing/2014/main" id="{EF0C7BF1-3288-4446-81B1-4557F6CEAB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119" y="1735666"/>
            <a:ext cx="6683319" cy="2377646"/>
          </a:xfrm>
          <a:prstGeom prst="rect">
            <a:avLst/>
          </a:prstGeom>
        </p:spPr>
      </p:pic>
    </p:spTree>
    <p:extLst>
      <p:ext uri="{BB962C8B-B14F-4D97-AF65-F5344CB8AC3E}">
        <p14:creationId xmlns:p14="http://schemas.microsoft.com/office/powerpoint/2010/main" val="2231267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Metals #2</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5047536"/>
          </a:xfrm>
          <a:prstGeom prst="rect">
            <a:avLst/>
          </a:prstGeom>
          <a:noFill/>
        </p:spPr>
        <p:txBody>
          <a:bodyPr wrap="square" rtlCol="0">
            <a:spAutoFit/>
          </a:bodyPr>
          <a:lstStyle/>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b="1"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how you could sort mild steel screws from copper screws.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why cast iron is used for man-hole covers?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why is high carbon steel better than mild steel for drill bits?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why aluminium is used for aircraft parts?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Explain why copper is used for electrical wires?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the main use of tin? Why is it good for this?</a:t>
            </a:r>
          </a:p>
        </p:txBody>
      </p:sp>
    </p:spTree>
    <p:extLst>
      <p:ext uri="{BB962C8B-B14F-4D97-AF65-F5344CB8AC3E}">
        <p14:creationId xmlns:p14="http://schemas.microsoft.com/office/powerpoint/2010/main" val="1485824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Resources</a:t>
            </a:r>
            <a:r>
              <a:rPr lang="en-GB" sz="2000" dirty="0">
                <a:latin typeface="Tahoma" panose="020B0604030504040204" pitchFamily="34" charset="0"/>
                <a:ea typeface="Tahoma" panose="020B0604030504040204" pitchFamily="34" charset="0"/>
                <a:cs typeface="Tahoma" panose="020B0604030504040204" pitchFamily="34" charset="0"/>
              </a:rPr>
              <a:t> </a:t>
            </a:r>
            <a:r>
              <a:rPr lang="en-GB" dirty="0"/>
              <a:t> </a:t>
            </a:r>
          </a:p>
        </p:txBody>
      </p:sp>
      <p:sp>
        <p:nvSpPr>
          <p:cNvPr id="5" name="TextBox 4">
            <a:extLst>
              <a:ext uri="{FF2B5EF4-FFF2-40B4-BE49-F238E27FC236}">
                <a16:creationId xmlns:a16="http://schemas.microsoft.com/office/drawing/2014/main" id="{3449E12E-995F-443C-B9D3-7E605C957B0F}"/>
              </a:ext>
            </a:extLst>
          </p:cNvPr>
          <p:cNvSpPr txBox="1"/>
          <p:nvPr/>
        </p:nvSpPr>
        <p:spPr>
          <a:xfrm>
            <a:off x="710213" y="808483"/>
            <a:ext cx="10892901" cy="5539978"/>
          </a:xfrm>
          <a:prstGeom prst="rect">
            <a:avLst/>
          </a:prstGeom>
          <a:noFill/>
        </p:spPr>
        <p:txBody>
          <a:bodyPr wrap="square" rtlCol="0">
            <a:spAutoFit/>
          </a:bodyPr>
          <a:lstStyle/>
          <a:p>
            <a:r>
              <a:rPr lang="en-GB" sz="1600" b="1" dirty="0">
                <a:latin typeface="Tahoma" panose="020B0604030504040204" pitchFamily="34" charset="0"/>
                <a:ea typeface="Tahoma" panose="020B0604030504040204" pitchFamily="34" charset="0"/>
                <a:cs typeface="Tahoma" panose="020B0604030504040204" pitchFamily="34" charset="0"/>
              </a:rPr>
              <a:t>Finite resources</a:t>
            </a:r>
          </a:p>
          <a:p>
            <a:r>
              <a:rPr lang="en-GB" sz="1400" dirty="0">
                <a:latin typeface="Tahoma" panose="020B0604030504040204" pitchFamily="34" charset="0"/>
                <a:ea typeface="Tahoma" panose="020B0604030504040204" pitchFamily="34" charset="0"/>
                <a:cs typeface="Tahoma" panose="020B0604030504040204" pitchFamily="34" charset="0"/>
              </a:rPr>
              <a:t>Finite resources are non-renewable and will eventually run out. Metals, plastics and fossil fuels (coal, natural gas and oil) are all examples of finite resources. Finite resources are popular as they are easily accessible due to strong supply chains and often have benefits for manufacturing particular products or for energy supplies. Companies have become more careful in their use of finite resources, and they now consider the ecological footprint caused by using such materials.</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600" b="1" dirty="0">
                <a:latin typeface="Tahoma" panose="020B0604030504040204" pitchFamily="34" charset="0"/>
                <a:ea typeface="Tahoma" panose="020B0604030504040204" pitchFamily="34" charset="0"/>
                <a:cs typeface="Tahoma" panose="020B0604030504040204" pitchFamily="34" charset="0"/>
              </a:rPr>
              <a:t>Non-finite resources</a:t>
            </a:r>
            <a:r>
              <a:rPr lang="en-GB" sz="1600" dirty="0">
                <a:latin typeface="Tahoma" panose="020B0604030504040204" pitchFamily="34" charset="0"/>
                <a:ea typeface="Tahoma" panose="020B0604030504040204" pitchFamily="34" charset="0"/>
                <a:cs typeface="Tahoma" panose="020B0604030504040204" pitchFamily="34" charset="0"/>
              </a:rPr>
              <a:t> </a:t>
            </a:r>
            <a:endParaRPr lang="en-GB" sz="1600" b="1"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Non-finite resources are found naturally and can be replaced. Examples include wood, cotton and renewable energy sources such as solar and wind. Where trees are cut down for wood or hibiscus plants harvested for cotton, new ones can be planted in their place.</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List 4 different types of finite resources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do companies need to consider?</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Why are finite resources popular?</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List 3 examples of finite resources</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5.   What do we need to do after using a non-finite resource</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6.    What plant can we get cotton from?</a:t>
            </a:r>
          </a:p>
        </p:txBody>
      </p:sp>
    </p:spTree>
    <p:extLst>
      <p:ext uri="{BB962C8B-B14F-4D97-AF65-F5344CB8AC3E}">
        <p14:creationId xmlns:p14="http://schemas.microsoft.com/office/powerpoint/2010/main" val="156533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Environmental</a:t>
            </a:r>
            <a:r>
              <a:rPr lang="en-GB" sz="2000" dirty="0">
                <a:latin typeface="Tahoma" panose="020B0604030504040204" pitchFamily="34" charset="0"/>
                <a:ea typeface="Tahoma" panose="020B0604030504040204" pitchFamily="34" charset="0"/>
                <a:cs typeface="Tahoma" panose="020B0604030504040204" pitchFamily="34" charset="0"/>
              </a:rPr>
              <a:t> </a:t>
            </a:r>
            <a:r>
              <a:rPr lang="en-GB" dirty="0"/>
              <a:t> </a:t>
            </a:r>
          </a:p>
        </p:txBody>
      </p:sp>
      <p:sp>
        <p:nvSpPr>
          <p:cNvPr id="5" name="TextBox 4">
            <a:extLst>
              <a:ext uri="{FF2B5EF4-FFF2-40B4-BE49-F238E27FC236}">
                <a16:creationId xmlns:a16="http://schemas.microsoft.com/office/drawing/2014/main" id="{3449E12E-995F-443C-B9D3-7E605C957B0F}"/>
              </a:ext>
            </a:extLst>
          </p:cNvPr>
          <p:cNvSpPr txBox="1"/>
          <p:nvPr/>
        </p:nvSpPr>
        <p:spPr>
          <a:xfrm>
            <a:off x="600722" y="820943"/>
            <a:ext cx="10990556" cy="5509200"/>
          </a:xfrm>
          <a:prstGeom prst="rect">
            <a:avLst/>
          </a:prstGeom>
          <a:noFill/>
        </p:spPr>
        <p:txBody>
          <a:bodyPr wrap="square" rtlCol="0">
            <a:spAutoFit/>
          </a:bodyPr>
          <a:lstStyle/>
          <a:p>
            <a:r>
              <a:rPr lang="en-GB" sz="1600" b="1" dirty="0">
                <a:latin typeface="Tahoma" panose="020B0604030504040204" pitchFamily="34" charset="0"/>
                <a:ea typeface="Tahoma" panose="020B0604030504040204" pitchFamily="34" charset="0"/>
                <a:cs typeface="Tahoma" panose="020B0604030504040204" pitchFamily="34" charset="0"/>
              </a:rPr>
              <a:t>Waste disposal</a:t>
            </a:r>
          </a:p>
          <a:p>
            <a:r>
              <a:rPr lang="en-GB" sz="1400" dirty="0">
                <a:latin typeface="Tahoma" panose="020B0604030504040204" pitchFamily="34" charset="0"/>
                <a:ea typeface="Tahoma" panose="020B0604030504040204" pitchFamily="34" charset="0"/>
                <a:cs typeface="Tahoma" panose="020B0604030504040204" pitchFamily="34" charset="0"/>
              </a:rPr>
              <a:t>How materials and resources are disposed of is carefully monitored and managed by local councils. Households are encouraged to recycle waste items where possible, including products made from various materials such as hard plastics, paper and steel. Natural garden waste can also be recycled. In 2016, the UK recycled 25 per cent of household waste, with the target of 50 per cent in 2020. All other waste goes to landfill sites, which release harmful gases that pollute the surrounding air and soil.</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are households encouraged to do?</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How much was recycled in 2016 and what is the future target for this year?</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Where does other waste go?</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the problem of taking the waste to these site?</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materials should we recycle?</a:t>
            </a: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8658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49E12E-995F-443C-B9D3-7E605C957B0F}"/>
              </a:ext>
            </a:extLst>
          </p:cNvPr>
          <p:cNvSpPr txBox="1"/>
          <p:nvPr/>
        </p:nvSpPr>
        <p:spPr>
          <a:xfrm>
            <a:off x="532660" y="506642"/>
            <a:ext cx="10990556" cy="5232202"/>
          </a:xfrm>
          <a:prstGeom prst="rect">
            <a:avLst/>
          </a:prstGeom>
          <a:noFill/>
        </p:spPr>
        <p:txBody>
          <a:bodyPr wrap="square" rtlCol="0">
            <a:spAutoFit/>
          </a:bodyPr>
          <a:lstStyle/>
          <a:p>
            <a:r>
              <a:rPr lang="en-GB" b="1" u="sng" dirty="0">
                <a:latin typeface="Tahoma" panose="020B0604030504040204" pitchFamily="34" charset="0"/>
                <a:ea typeface="Tahoma" panose="020B0604030504040204" pitchFamily="34" charset="0"/>
                <a:cs typeface="Tahoma" panose="020B0604030504040204" pitchFamily="34" charset="0"/>
              </a:rPr>
              <a:t>Pollution</a:t>
            </a:r>
          </a:p>
          <a:p>
            <a:endParaRPr lang="en-GB" b="1" u="sng"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Pollution is caused when harmful substances are released into the natural environment. Pollution can occur in the air, water or natural land. Legislation has been brought in to help with this issue. For example, in the UK cosmetic products can no longer contain plastic microbeads as these were previously polluting the ocean. Harmful products, such as batteries, should be disposed of correctly, and companies are being encouraged by government incentives to recycle waste wherever possible.</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How is pollution caused?</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must cosmetic products NOT contain? Why not?</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should we do with old batteries?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are companies being encouraged to do?</a:t>
            </a:r>
          </a:p>
          <a:p>
            <a:endParaRPr lang="en-GB" dirty="0"/>
          </a:p>
        </p:txBody>
      </p:sp>
    </p:spTree>
    <p:extLst>
      <p:ext uri="{BB962C8B-B14F-4D97-AF65-F5344CB8AC3E}">
        <p14:creationId xmlns:p14="http://schemas.microsoft.com/office/powerpoint/2010/main" val="209968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49E12E-995F-443C-B9D3-7E605C957B0F}"/>
              </a:ext>
            </a:extLst>
          </p:cNvPr>
          <p:cNvSpPr txBox="1"/>
          <p:nvPr/>
        </p:nvSpPr>
        <p:spPr>
          <a:xfrm>
            <a:off x="719091" y="799606"/>
            <a:ext cx="10990556" cy="5447645"/>
          </a:xfrm>
          <a:prstGeom prst="rect">
            <a:avLst/>
          </a:prstGeom>
          <a:noFill/>
        </p:spPr>
        <p:txBody>
          <a:bodyPr wrap="square" rtlCol="0">
            <a:spAutoFit/>
          </a:bodyPr>
          <a:lstStyle/>
          <a:p>
            <a:r>
              <a:rPr lang="en-GB" b="1" u="sng" dirty="0">
                <a:latin typeface="Tahoma" panose="020B0604030504040204" pitchFamily="34" charset="0"/>
                <a:ea typeface="Tahoma" panose="020B0604030504040204" pitchFamily="34" charset="0"/>
                <a:cs typeface="Tahoma" panose="020B0604030504040204" pitchFamily="34" charset="0"/>
              </a:rPr>
              <a:t>Global warming</a:t>
            </a:r>
          </a:p>
          <a:p>
            <a:endParaRPr lang="en-GB" b="1" u="sng"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Manufacturing processes in factories or the use of day-to-day products like cars can cause harmful chemicals, such as carbon monoxide and nitrogen oxides, to be released. These chemicals pollute the air and natural land. Worldwide environmental awareness has led to limitations on the levels of pollution and emissions of greenhouse gases, as well as targets on renewable energy generation, to try to stop global warming. The development of more efficient electrical products, such as low-energy light bulbs, and better building insulation has cut down on energy costs. Some countries offer incentives to increase the use of emission controls, electric vehicles and energy-saving devices, such as better insulation and automatic shut-off devices.</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p>
          <a:p>
            <a:endParaRPr lang="en-GB" sz="1400" dirty="0">
              <a:latin typeface="Tahoma" panose="020B0604030504040204" pitchFamily="34" charset="0"/>
              <a:ea typeface="Tahoma" panose="020B0604030504040204" pitchFamily="34" charset="0"/>
              <a:cs typeface="Tahoma" panose="020B0604030504040204" pitchFamily="34" charset="0"/>
            </a:endParaRPr>
          </a:p>
          <a:p>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harmful chemicals can be caused by cars?</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do these chemicals do to our environment?</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has been developed to reduce global warning?</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do some countries offer to reduce global warning?</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How can global warming be reduced?</a:t>
            </a:r>
            <a:endParaRPr lang="en-GB" dirty="0"/>
          </a:p>
        </p:txBody>
      </p:sp>
    </p:spTree>
    <p:extLst>
      <p:ext uri="{BB962C8B-B14F-4D97-AF65-F5344CB8AC3E}">
        <p14:creationId xmlns:p14="http://schemas.microsoft.com/office/powerpoint/2010/main" val="2012309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49E12E-995F-443C-B9D3-7E605C957B0F}"/>
              </a:ext>
            </a:extLst>
          </p:cNvPr>
          <p:cNvSpPr txBox="1"/>
          <p:nvPr/>
        </p:nvSpPr>
        <p:spPr>
          <a:xfrm>
            <a:off x="426128" y="542153"/>
            <a:ext cx="10990556" cy="6093976"/>
          </a:xfrm>
          <a:prstGeom prst="rect">
            <a:avLst/>
          </a:prstGeom>
          <a:noFill/>
        </p:spPr>
        <p:txBody>
          <a:bodyPr wrap="square" rtlCol="0">
            <a:spAutoFit/>
          </a:bodyPr>
          <a:lstStyle/>
          <a:p>
            <a:r>
              <a:rPr lang="en-GB" b="1" dirty="0">
                <a:latin typeface="Tahoma" panose="020B0604030504040204" pitchFamily="34" charset="0"/>
                <a:ea typeface="Tahoma" panose="020B0604030504040204" pitchFamily="34" charset="0"/>
                <a:cs typeface="Tahoma" panose="020B0604030504040204" pitchFamily="34" charset="0"/>
              </a:rPr>
              <a:t>Impact On Culture</a:t>
            </a:r>
          </a:p>
          <a:p>
            <a:endParaRPr lang="en-GB" b="1"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In a consumer-driven society, the desire to own the latest product, such as a smartphone or fashionable trainers, has become part of our culture. Without always realising it, the public are immersed in media that subconsciously influences their taste in style.</a:t>
            </a:r>
            <a:endParaRPr lang="en-GB" sz="1400" b="1" u="sng" dirty="0">
              <a:latin typeface="Tahoma" panose="020B0604030504040204" pitchFamily="34" charset="0"/>
              <a:ea typeface="Tahoma" panose="020B0604030504040204" pitchFamily="34" charset="0"/>
              <a:cs typeface="Tahoma" panose="020B0604030504040204" pitchFamily="34" charset="0"/>
            </a:endParaRPr>
          </a:p>
          <a:p>
            <a:r>
              <a:rPr lang="en-GB" sz="1400" b="1" u="sng" dirty="0">
                <a:latin typeface="Tahoma" panose="020B0604030504040204" pitchFamily="34" charset="0"/>
                <a:ea typeface="Tahoma" panose="020B0604030504040204" pitchFamily="34" charset="0"/>
                <a:cs typeface="Tahoma" panose="020B0604030504040204" pitchFamily="34" charset="0"/>
              </a:rPr>
              <a:t>Changes In Fashion Trends </a:t>
            </a:r>
            <a:r>
              <a:rPr lang="en-GB" sz="1400" dirty="0">
                <a:latin typeface="Tahoma" panose="020B0604030504040204" pitchFamily="34" charset="0"/>
                <a:ea typeface="Tahoma" panose="020B0604030504040204" pitchFamily="34" charset="0"/>
                <a:cs typeface="Tahoma" panose="020B0604030504040204" pitchFamily="34" charset="0"/>
              </a:rPr>
              <a:t>Fashion trends continue to be influenced by changing technology. Wearable items embrace new technology, such as high-tech watches, while textile technology utilises electrically-conductive material or 3D printing technology. Embracing new technology allows products to remain popular with a modern market while creating new and innovative looks (see image of dress with 3D-printed panels). Trend forecasts are able to predict the future patterns and colours two years before products come onto the market, and manufacturers can buy this information to influence their designs and enable them to keep ahead of their market competitors</a:t>
            </a:r>
            <a:r>
              <a:rPr lang="en-GB" dirty="0"/>
              <a:t>.</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products do people desire?</a:t>
            </a: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subconsciously influences our tastes in styles and products?</a:t>
            </a: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influences fashion trends?</a:t>
            </a: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wearable items embrace new technologies?</a:t>
            </a: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are 2 types of new technologies?</a:t>
            </a: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How far ahead do trend forecasts predict products?</a:t>
            </a:r>
          </a:p>
        </p:txBody>
      </p:sp>
    </p:spTree>
    <p:extLst>
      <p:ext uri="{BB962C8B-B14F-4D97-AF65-F5344CB8AC3E}">
        <p14:creationId xmlns:p14="http://schemas.microsoft.com/office/powerpoint/2010/main" val="2102308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449E12E-995F-443C-B9D3-7E605C957B0F}"/>
              </a:ext>
            </a:extLst>
          </p:cNvPr>
          <p:cNvSpPr txBox="1"/>
          <p:nvPr/>
        </p:nvSpPr>
        <p:spPr>
          <a:xfrm>
            <a:off x="600722" y="443567"/>
            <a:ext cx="10990556" cy="5970865"/>
          </a:xfrm>
          <a:prstGeom prst="rect">
            <a:avLst/>
          </a:prstGeom>
          <a:noFill/>
        </p:spPr>
        <p:txBody>
          <a:bodyPr wrap="square" rtlCol="0">
            <a:spAutoFit/>
          </a:bodyPr>
          <a:lstStyle/>
          <a:p>
            <a:r>
              <a:rPr lang="en-GB" sz="1400" b="1" dirty="0">
                <a:latin typeface="Tahoma" panose="020B0604030504040204" pitchFamily="34" charset="0"/>
                <a:ea typeface="Tahoma" panose="020B0604030504040204" pitchFamily="34" charset="0"/>
                <a:cs typeface="Tahoma" panose="020B0604030504040204" pitchFamily="34" charset="0"/>
              </a:rPr>
              <a:t>Automation</a:t>
            </a:r>
          </a:p>
          <a:p>
            <a:r>
              <a:rPr lang="en-GB" sz="1400" dirty="0">
                <a:latin typeface="Tahoma" panose="020B0604030504040204" pitchFamily="34" charset="0"/>
                <a:ea typeface="Tahoma" panose="020B0604030504040204" pitchFamily="34" charset="0"/>
                <a:cs typeface="Tahoma" panose="020B0604030504040204" pitchFamily="34" charset="0"/>
              </a:rPr>
              <a:t>The automation of workplaces has led to an increase in skilled workers but a decrease in job opportunities, as machines have taken over the jobs previously done by humans. Automation has streamlined the manufacturing system by increasing production and reducing errors.</a:t>
            </a:r>
          </a:p>
          <a:p>
            <a:r>
              <a:rPr lang="en-GB" sz="1400" b="1" dirty="0">
                <a:latin typeface="Tahoma" panose="020B0604030504040204" pitchFamily="34" charset="0"/>
                <a:ea typeface="Tahoma" panose="020B0604030504040204" pitchFamily="34" charset="0"/>
                <a:cs typeface="Tahoma" panose="020B0604030504040204" pitchFamily="34" charset="0"/>
              </a:rPr>
              <a:t>Computer Aided Design  </a:t>
            </a:r>
            <a:r>
              <a:rPr lang="en-GB" sz="1400" dirty="0">
                <a:latin typeface="Tahoma" panose="020B0604030504040204" pitchFamily="34" charset="0"/>
                <a:ea typeface="Tahoma" panose="020B0604030504040204" pitchFamily="34" charset="0"/>
                <a:cs typeface="Tahoma" panose="020B0604030504040204" pitchFamily="34" charset="0"/>
              </a:rPr>
              <a:t>now has the capability to design new products in 3D, visualise them in a variety of materials and send images around the world for collaboration and consultation. Once production is finalised, these designs are sent to computer aided manufacture machines to be formed. Autodesk and Solidworks are common forms of CAD software used.</a:t>
            </a:r>
          </a:p>
          <a:p>
            <a:r>
              <a:rPr lang="en-GB" sz="1400" b="1" dirty="0">
                <a:latin typeface="Tahoma" panose="020B0604030504040204" pitchFamily="34" charset="0"/>
                <a:ea typeface="Tahoma" panose="020B0604030504040204" pitchFamily="34" charset="0"/>
                <a:cs typeface="Tahoma" panose="020B0604030504040204" pitchFamily="34" charset="0"/>
              </a:rPr>
              <a:t>Computer Aided Manufacture </a:t>
            </a:r>
            <a:r>
              <a:rPr lang="en-GB" sz="1400" dirty="0">
                <a:latin typeface="Tahoma" panose="020B0604030504040204" pitchFamily="34" charset="0"/>
                <a:ea typeface="Tahoma" panose="020B0604030504040204" pitchFamily="34" charset="0"/>
                <a:cs typeface="Tahoma" panose="020B0604030504040204" pitchFamily="34" charset="0"/>
              </a:rPr>
              <a:t>By using computer aided manufacture designs can be sent to CAM machines such as laser cutters, 3D printers and milling machines.</a:t>
            </a:r>
          </a:p>
          <a:p>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has automation done to manufacturing?</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does CAD stand for?</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does CAM stand for?</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capabilities does computer aided design have?</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software can be used for computer aided design?</a:t>
            </a: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3 types of machine can be used for computer aided manufacture?</a:t>
            </a:r>
          </a:p>
          <a:p>
            <a:endParaRPr lang="en-GB" dirty="0"/>
          </a:p>
        </p:txBody>
      </p:sp>
    </p:spTree>
    <p:extLst>
      <p:ext uri="{BB962C8B-B14F-4D97-AF65-F5344CB8AC3E}">
        <p14:creationId xmlns:p14="http://schemas.microsoft.com/office/powerpoint/2010/main" val="474812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369332"/>
          </a:xfrm>
          <a:prstGeom prst="rect">
            <a:avLst/>
          </a:prstGeom>
          <a:noFill/>
        </p:spPr>
        <p:txBody>
          <a:bodyPr wrap="square" rtlCol="0">
            <a:spAutoFit/>
          </a:bodyPr>
          <a:lstStyle/>
          <a:p>
            <a:r>
              <a:rPr lang="en-GB" b="1" u="sng" dirty="0">
                <a:latin typeface="Tahoma" panose="020B0604030504040204" pitchFamily="34" charset="0"/>
                <a:ea typeface="Tahoma" panose="020B0604030504040204" pitchFamily="34" charset="0"/>
                <a:cs typeface="Tahoma" panose="020B0604030504040204" pitchFamily="34" charset="0"/>
              </a:rPr>
              <a:t>Plastics #1</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5047536"/>
          </a:xfrm>
          <a:prstGeom prst="rect">
            <a:avLst/>
          </a:prstGeom>
          <a:noFill/>
        </p:spPr>
        <p:txBody>
          <a:bodyPr wrap="square" rtlCol="0">
            <a:spAutoFit/>
          </a:bodyPr>
          <a:lstStyle/>
          <a:p>
            <a:pPr algn="just"/>
            <a:r>
              <a:rPr lang="en-GB" sz="1400" dirty="0">
                <a:effectLst/>
                <a:latin typeface="Tahoma" panose="020B0604030504040204" pitchFamily="34" charset="0"/>
                <a:ea typeface="Tahoma" panose="020B0604030504040204" pitchFamily="34" charset="0"/>
                <a:cs typeface="Tahoma" panose="020B0604030504040204" pitchFamily="34" charset="0"/>
              </a:rPr>
              <a:t>Plastics are versatile and flexible materials and they may be very suitable for use in your project. All plastics are based on </a:t>
            </a:r>
            <a:r>
              <a:rPr lang="en-GB" sz="1400" b="1" dirty="0">
                <a:effectLst/>
                <a:latin typeface="Tahoma" panose="020B0604030504040204" pitchFamily="34" charset="0"/>
                <a:ea typeface="Tahoma" panose="020B0604030504040204" pitchFamily="34" charset="0"/>
                <a:cs typeface="Tahoma" panose="020B0604030504040204" pitchFamily="34" charset="0"/>
              </a:rPr>
              <a:t>polymers</a:t>
            </a:r>
            <a:r>
              <a:rPr lang="en-GB" sz="1400" dirty="0">
                <a:effectLst/>
                <a:latin typeface="Tahoma" panose="020B0604030504040204" pitchFamily="34" charset="0"/>
                <a:ea typeface="Tahoma" panose="020B0604030504040204" pitchFamily="34" charset="0"/>
                <a:cs typeface="Tahoma" panose="020B0604030504040204" pitchFamily="34" charset="0"/>
              </a:rPr>
              <a:t> and they are created by bonding molecules together. The main raw material for plastics in crude oil which is a finite resource.</a:t>
            </a:r>
          </a:p>
          <a:p>
            <a:pPr algn="just"/>
            <a:r>
              <a:rPr lang="en-GB" sz="1400" dirty="0">
                <a:effectLst/>
                <a:latin typeface="Tahoma" panose="020B0604030504040204" pitchFamily="34" charset="0"/>
                <a:ea typeface="Tahoma" panose="020B0604030504040204" pitchFamily="34" charset="0"/>
                <a:cs typeface="Tahoma" panose="020B0604030504040204" pitchFamily="34" charset="0"/>
              </a:rPr>
              <a:t>The terms </a:t>
            </a:r>
            <a:r>
              <a:rPr lang="en-GB" sz="1400" b="1" dirty="0">
                <a:effectLst/>
                <a:latin typeface="Tahoma" panose="020B0604030504040204" pitchFamily="34" charset="0"/>
                <a:ea typeface="Tahoma" panose="020B0604030504040204" pitchFamily="34" charset="0"/>
                <a:cs typeface="Tahoma" panose="020B0604030504040204" pitchFamily="34" charset="0"/>
              </a:rPr>
              <a:t>monomer</a:t>
            </a:r>
            <a:r>
              <a:rPr lang="en-GB" sz="1400" dirty="0">
                <a:effectLst/>
                <a:latin typeface="Tahoma" panose="020B0604030504040204" pitchFamily="34" charset="0"/>
                <a:ea typeface="Tahoma" panose="020B0604030504040204" pitchFamily="34" charset="0"/>
                <a:cs typeface="Tahoma" panose="020B0604030504040204" pitchFamily="34" charset="0"/>
              </a:rPr>
              <a:t> and </a:t>
            </a:r>
            <a:r>
              <a:rPr lang="en-GB" sz="1400" b="1" dirty="0">
                <a:effectLst/>
                <a:latin typeface="Tahoma" panose="020B0604030504040204" pitchFamily="34" charset="0"/>
                <a:ea typeface="Tahoma" panose="020B0604030504040204" pitchFamily="34" charset="0"/>
                <a:cs typeface="Tahoma" panose="020B0604030504040204" pitchFamily="34" charset="0"/>
              </a:rPr>
              <a:t>polymer</a:t>
            </a:r>
            <a:r>
              <a:rPr lang="en-GB" sz="1400" dirty="0">
                <a:effectLst/>
                <a:latin typeface="Tahoma" panose="020B0604030504040204" pitchFamily="34" charset="0"/>
                <a:ea typeface="Tahoma" panose="020B0604030504040204" pitchFamily="34" charset="0"/>
                <a:cs typeface="Tahoma" panose="020B0604030504040204" pitchFamily="34" charset="0"/>
              </a:rPr>
              <a:t> are very important in the plastics industry. A monomer is a relatively small molecule that can chemically bond to other monomers, forming a polymer. Remember, all plastics are polymers</a:t>
            </a:r>
          </a:p>
          <a:p>
            <a:pPr algn="just"/>
            <a:r>
              <a:rPr lang="en-GB" sz="14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GB" sz="1400" dirty="0">
                <a:effectLst/>
                <a:latin typeface="Tahoma" panose="020B0604030504040204" pitchFamily="34" charset="0"/>
                <a:ea typeface="Tahoma" panose="020B0604030504040204" pitchFamily="34" charset="0"/>
                <a:cs typeface="Tahoma" panose="020B0604030504040204" pitchFamily="34" charset="0"/>
              </a:rPr>
              <a:t>What is the correct term for plastics?</a:t>
            </a: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the main raw material for plastics?</a:t>
            </a: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GB" sz="1400" dirty="0">
                <a:effectLst/>
                <a:latin typeface="Tahoma" panose="020B0604030504040204" pitchFamily="34" charset="0"/>
                <a:ea typeface="Tahoma" panose="020B0604030504040204" pitchFamily="34" charset="0"/>
                <a:cs typeface="Tahoma" panose="020B0604030504040204" pitchFamily="34" charset="0"/>
              </a:rPr>
              <a:t>What </a:t>
            </a:r>
            <a:r>
              <a:rPr lang="en-GB" sz="1400" dirty="0">
                <a:latin typeface="Tahoma" panose="020B0604030504040204" pitchFamily="34" charset="0"/>
                <a:ea typeface="Tahoma" panose="020B0604030504040204" pitchFamily="34" charset="0"/>
                <a:cs typeface="Tahoma" panose="020B0604030504040204" pitchFamily="34" charset="0"/>
              </a:rPr>
              <a:t>types of resource is this in question3?</a:t>
            </a: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GB" sz="1400" dirty="0">
                <a:latin typeface="Tahoma" panose="020B0604030504040204" pitchFamily="34" charset="0"/>
                <a:ea typeface="Tahoma" panose="020B0604030504040204" pitchFamily="34" charset="0"/>
                <a:cs typeface="Tahoma" panose="020B0604030504040204" pitchFamily="34" charset="0"/>
              </a:rPr>
              <a:t>What is meant by a monomer?</a:t>
            </a: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effectLst/>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endParaRPr lang="en-GB" sz="1400" dirty="0">
              <a:latin typeface="Tahoma" panose="020B0604030504040204" pitchFamily="34" charset="0"/>
              <a:ea typeface="Tahoma" panose="020B0604030504040204" pitchFamily="34" charset="0"/>
              <a:cs typeface="Tahoma" panose="020B0604030504040204" pitchFamily="34" charset="0"/>
            </a:endParaRPr>
          </a:p>
          <a:p>
            <a:pPr marL="342900" indent="-342900" algn="just">
              <a:buFont typeface="+mj-lt"/>
              <a:buAutoNum type="arabicPeriod"/>
            </a:pPr>
            <a:r>
              <a:rPr lang="en-GB" sz="1400" dirty="0">
                <a:effectLst/>
                <a:latin typeface="Tahoma" panose="020B0604030504040204" pitchFamily="34" charset="0"/>
                <a:ea typeface="Tahoma" panose="020B0604030504040204" pitchFamily="34" charset="0"/>
                <a:cs typeface="Tahoma" panose="020B0604030504040204" pitchFamily="34" charset="0"/>
              </a:rPr>
              <a:t>How are monomers made into polymers?</a:t>
            </a:r>
          </a:p>
        </p:txBody>
      </p:sp>
    </p:spTree>
    <p:extLst>
      <p:ext uri="{BB962C8B-B14F-4D97-AF65-F5344CB8AC3E}">
        <p14:creationId xmlns:p14="http://schemas.microsoft.com/office/powerpoint/2010/main" val="673634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284E571-1737-4A1C-9E2C-7857A527A034}"/>
              </a:ext>
            </a:extLst>
          </p:cNvPr>
          <p:cNvSpPr txBox="1"/>
          <p:nvPr/>
        </p:nvSpPr>
        <p:spPr>
          <a:xfrm>
            <a:off x="710214" y="408373"/>
            <a:ext cx="10289219" cy="400110"/>
          </a:xfrm>
          <a:prstGeom prst="rect">
            <a:avLst/>
          </a:prstGeom>
          <a:noFill/>
        </p:spPr>
        <p:txBody>
          <a:bodyPr wrap="square" rtlCol="0">
            <a:spAutoFit/>
          </a:bodyPr>
          <a:lstStyle/>
          <a:p>
            <a:r>
              <a:rPr lang="en-GB" sz="2000" b="1" u="sng" dirty="0">
                <a:latin typeface="Tahoma" panose="020B0604030504040204" pitchFamily="34" charset="0"/>
                <a:ea typeface="Tahoma" panose="020B0604030504040204" pitchFamily="34" charset="0"/>
                <a:cs typeface="Tahoma" panose="020B0604030504040204" pitchFamily="34" charset="0"/>
              </a:rPr>
              <a:t>Thermoforming Plastics</a:t>
            </a:r>
            <a:endParaRPr lang="en-GB" b="1" u="sng" dirty="0"/>
          </a:p>
        </p:txBody>
      </p:sp>
      <p:sp>
        <p:nvSpPr>
          <p:cNvPr id="5" name="TextBox 4">
            <a:extLst>
              <a:ext uri="{FF2B5EF4-FFF2-40B4-BE49-F238E27FC236}">
                <a16:creationId xmlns:a16="http://schemas.microsoft.com/office/drawing/2014/main" id="{3449E12E-995F-443C-B9D3-7E605C957B0F}"/>
              </a:ext>
            </a:extLst>
          </p:cNvPr>
          <p:cNvSpPr txBox="1"/>
          <p:nvPr/>
        </p:nvSpPr>
        <p:spPr>
          <a:xfrm>
            <a:off x="612559" y="808483"/>
            <a:ext cx="10990556" cy="5940088"/>
          </a:xfrm>
          <a:prstGeom prst="rect">
            <a:avLst/>
          </a:prstGeom>
          <a:noFill/>
        </p:spPr>
        <p:txBody>
          <a:bodyPr wrap="square" rtlCol="0">
            <a:spAutoFit/>
          </a:bodyPr>
          <a:lstStyle/>
          <a:p>
            <a:r>
              <a:rPr lang="en-GB" sz="1200" dirty="0">
                <a:latin typeface="Tahoma" panose="020B0604030504040204" pitchFamily="34" charset="0"/>
                <a:ea typeface="Tahoma" panose="020B0604030504040204" pitchFamily="34" charset="0"/>
                <a:cs typeface="Tahoma" panose="020B0604030504040204" pitchFamily="34" charset="0"/>
              </a:rPr>
              <a:t>These plastics can be re-heated and therefore shaped in various ways. They become mouldable after reheating as they do not undergo significant chemical change. Reheating and shaping can be repeated. The bond between the molecules is weak and become weaker when reheated, allowing reshaping. Thermoplastics tend to be composed of 'long chain monomers'. These types of plastics can be recycled</a:t>
            </a:r>
          </a:p>
          <a:p>
            <a:r>
              <a:rPr lang="en-GB" sz="1200" b="1" dirty="0">
                <a:latin typeface="Tahoma" panose="020B0604030504040204" pitchFamily="34" charset="0"/>
                <a:ea typeface="Tahoma" panose="020B0604030504040204" pitchFamily="34" charset="0"/>
                <a:cs typeface="Tahoma" panose="020B0604030504040204" pitchFamily="34" charset="0"/>
              </a:rPr>
              <a:t>Acrylic</a:t>
            </a:r>
            <a:r>
              <a:rPr lang="en-GB" sz="1200" dirty="0">
                <a:latin typeface="Tahoma" panose="020B0604030504040204" pitchFamily="34" charset="0"/>
                <a:ea typeface="Tahoma" panose="020B0604030504040204" pitchFamily="34" charset="0"/>
                <a:cs typeface="Tahoma" panose="020B0604030504040204" pitchFamily="34" charset="0"/>
              </a:rPr>
              <a:t>. (PERSPEX® Lucite International's acrylic sheets) This is the most common plastic in a school workshop. It is purchased usually in the form of sheets and comes in a range of colours. It can be translucent (e.g. smoked), transparent or opaque. It is resistant to most acids and weather conditions.</a:t>
            </a:r>
          </a:p>
          <a:p>
            <a:r>
              <a:rPr lang="en-GB" sz="1200" b="1" dirty="0">
                <a:latin typeface="Tahoma" panose="020B0604030504040204" pitchFamily="34" charset="0"/>
                <a:ea typeface="Tahoma" panose="020B0604030504040204" pitchFamily="34" charset="0"/>
                <a:cs typeface="Tahoma" panose="020B0604030504040204" pitchFamily="34" charset="0"/>
              </a:rPr>
              <a:t>Polyvinyl Chloride</a:t>
            </a:r>
            <a:r>
              <a:rPr lang="en-GB" sz="1200" dirty="0">
                <a:latin typeface="Tahoma" panose="020B0604030504040204" pitchFamily="34" charset="0"/>
                <a:ea typeface="Tahoma" panose="020B0604030504040204" pitchFamily="34" charset="0"/>
                <a:cs typeface="Tahoma" panose="020B0604030504040204" pitchFamily="34" charset="0"/>
              </a:rPr>
              <a:t>. Better known as PVC. It is a tough material which can be purchased as a hard material or alternatively a flexible form. It can be welded or bonded with an adhesive. It has a range of uses including water pipes, raincoats, long play records, coating on electrical wires and many more.</a:t>
            </a:r>
          </a:p>
          <a:p>
            <a:r>
              <a:rPr lang="en-GB" sz="1200" b="1" dirty="0">
                <a:latin typeface="Tahoma" panose="020B0604030504040204" pitchFamily="34" charset="0"/>
                <a:ea typeface="Tahoma" panose="020B0604030504040204" pitchFamily="34" charset="0"/>
                <a:cs typeface="Tahoma" panose="020B0604030504040204" pitchFamily="34" charset="0"/>
              </a:rPr>
              <a:t>Polyethylene.</a:t>
            </a:r>
            <a:r>
              <a:rPr lang="en-GB" sz="1200" dirty="0">
                <a:latin typeface="Tahoma" panose="020B0604030504040204" pitchFamily="34" charset="0"/>
                <a:ea typeface="Tahoma" panose="020B0604030504040204" pitchFamily="34" charset="0"/>
                <a:cs typeface="Tahoma" panose="020B0604030504040204" pitchFamily="34" charset="0"/>
              </a:rPr>
              <a:t> The most common plastic in everyday life. Used in the manufacture of 'plastic' bottles, grocery bags, shampoo bottles and children's toys</a:t>
            </a:r>
            <a:r>
              <a:rPr lang="en-GB" dirty="0"/>
              <a:t>.</a:t>
            </a:r>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200" b="1" dirty="0">
                <a:latin typeface="Tahoma" panose="020B0604030504040204" pitchFamily="34" charset="0"/>
                <a:ea typeface="Tahoma" panose="020B0604030504040204" pitchFamily="34" charset="0"/>
                <a:cs typeface="Tahoma" panose="020B0604030504040204" pitchFamily="34" charset="0"/>
              </a:rPr>
              <a:t>You will need to answer using fully sentences with reasons to answer each question</a:t>
            </a: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are 2 advantages of using thermoforming plastics?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is another name for acrylic? What does the ® symbol stand for?</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is the main way of buying Acrylic?</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properties make Acrylic good for aircraft windows?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What does PVC stand for?</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Why is PVC good for coating electric wires?</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r>
              <a:rPr lang="en-GB" sz="1200" dirty="0">
                <a:latin typeface="Tahoma" panose="020B0604030504040204" pitchFamily="34" charset="0"/>
                <a:ea typeface="Tahoma" panose="020B0604030504040204" pitchFamily="34" charset="0"/>
                <a:cs typeface="Tahoma" panose="020B0604030504040204" pitchFamily="34" charset="0"/>
              </a:rPr>
              <a:t>Which plastic is the most common plastic we use?  Give 3 typical uses of this plastic&gt;</a:t>
            </a: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mj-lt"/>
              <a:buAutoNum type="arabicPeriod"/>
            </a:pPr>
            <a:endParaRPr lang="en-GB" sz="1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93686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TotalTime>
  <Words>2540</Words>
  <Application>Microsoft Office PowerPoint</Application>
  <PresentationFormat>Widescreen</PresentationFormat>
  <Paragraphs>272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neilb</dc:creator>
  <cp:lastModifiedBy>Terry Hughes</cp:lastModifiedBy>
  <cp:revision>44</cp:revision>
  <dcterms:created xsi:type="dcterms:W3CDTF">2020-03-24T09:00:16Z</dcterms:created>
  <dcterms:modified xsi:type="dcterms:W3CDTF">2020-03-31T13:14:19Z</dcterms:modified>
</cp:coreProperties>
</file>