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77" r:id="rId7"/>
    <p:sldId id="278" r:id="rId8"/>
    <p:sldId id="264" r:id="rId9"/>
    <p:sldId id="265" r:id="rId10"/>
    <p:sldId id="269" r:id="rId11"/>
    <p:sldId id="267" r:id="rId12"/>
    <p:sldId id="275" r:id="rId13"/>
    <p:sldId id="276"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40" y="3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DFDE8-C69A-4416-A40E-9751F081922D}" type="datetimeFigureOut">
              <a:rPr lang="en-GB" smtClean="0"/>
              <a:t>06/05/2020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98D5B-9E33-415F-B2F1-323CA9AA9066}" type="slidenum">
              <a:rPr lang="en-GB" smtClean="0"/>
              <a:t>‹#›</a:t>
            </a:fld>
            <a:endParaRPr lang="en-GB"/>
          </a:p>
        </p:txBody>
      </p:sp>
    </p:spTree>
    <p:extLst>
      <p:ext uri="{BB962C8B-B14F-4D97-AF65-F5344CB8AC3E}">
        <p14:creationId xmlns:p14="http://schemas.microsoft.com/office/powerpoint/2010/main" val="407659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11048F-F903-447A-BA6C-795267CDB93B}" type="datetime1">
              <a:rPr lang="en-GB" smtClean="0"/>
              <a:t>06/05/2020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6999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94EBB9-BF20-41AF-87F2-F4E5A2BF0CCC}" type="datetime1">
              <a:rPr lang="en-GB" smtClean="0"/>
              <a:t>06/05/2020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394850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9D88D-B31A-42B0-B4AD-FA337F295A2B}" type="datetime1">
              <a:rPr lang="en-GB" smtClean="0"/>
              <a:t>06/05/2020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56183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223242-1946-45ED-B311-4F40E81F0D29}" type="datetime1">
              <a:rPr lang="en-GB" smtClean="0"/>
              <a:t>06/05/2020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289727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91161-285C-48F1-A64F-9752D1C1236B}" type="datetime1">
              <a:rPr lang="en-GB" smtClean="0"/>
              <a:t>06/05/2020</a:t>
            </a:fld>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sp>
        <p:nvSpPr>
          <p:cNvPr id="6" name="Slide Number Placeholder 5"/>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83982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91CB30-6655-46AF-86A8-6EA29FF6288C}" type="datetime1">
              <a:rPr lang="en-GB" smtClean="0"/>
              <a:t>06/05/2020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92123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CE53A8-157E-4B43-94A0-43F181032C4C}" type="datetime1">
              <a:rPr lang="en-GB" smtClean="0"/>
              <a:t>06/05/2020</a:t>
            </a:fld>
            <a:endParaRPr lang="en-GB"/>
          </a:p>
        </p:txBody>
      </p:sp>
      <p:sp>
        <p:nvSpPr>
          <p:cNvPr id="8" name="Footer Placeholder 7"/>
          <p:cNvSpPr>
            <a:spLocks noGrp="1"/>
          </p:cNvSpPr>
          <p:nvPr>
            <p:ph type="ftr" sz="quarter" idx="11"/>
          </p:nvPr>
        </p:nvSpPr>
        <p:spPr/>
        <p:txBody>
          <a:bodyPr/>
          <a:lstStyle/>
          <a:p>
            <a:r>
              <a:rPr lang="en-GB" smtClean="0"/>
              <a:t>Mairi Green, Bellsquarry Primary School</a:t>
            </a:r>
            <a:endParaRPr lang="en-GB"/>
          </a:p>
        </p:txBody>
      </p:sp>
      <p:sp>
        <p:nvSpPr>
          <p:cNvPr id="9" name="Slide Number Placeholder 8"/>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02744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D0E842-A1CD-4136-B041-6799857C3AF8}" type="datetime1">
              <a:rPr lang="en-GB" smtClean="0"/>
              <a:t>06/05/2020</a:t>
            </a:fld>
            <a:endParaRPr lang="en-GB"/>
          </a:p>
        </p:txBody>
      </p:sp>
      <p:sp>
        <p:nvSpPr>
          <p:cNvPr id="4" name="Footer Placeholder 3"/>
          <p:cNvSpPr>
            <a:spLocks noGrp="1"/>
          </p:cNvSpPr>
          <p:nvPr>
            <p:ph type="ftr" sz="quarter" idx="11"/>
          </p:nvPr>
        </p:nvSpPr>
        <p:spPr/>
        <p:txBody>
          <a:bodyPr/>
          <a:lstStyle/>
          <a:p>
            <a:r>
              <a:rPr lang="en-GB" smtClean="0"/>
              <a:t>Mairi Green, Bellsquarry Primary School</a:t>
            </a:r>
            <a:endParaRPr lang="en-GB"/>
          </a:p>
        </p:txBody>
      </p:sp>
      <p:sp>
        <p:nvSpPr>
          <p:cNvPr id="5" name="Slide Number Placeholder 4"/>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8438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89600-2806-4716-BDEB-89B961D31F2C}" type="datetime1">
              <a:rPr lang="en-GB" smtClean="0"/>
              <a:t>06/05/2020</a:t>
            </a:fld>
            <a:endParaRPr lang="en-GB"/>
          </a:p>
        </p:txBody>
      </p:sp>
      <p:sp>
        <p:nvSpPr>
          <p:cNvPr id="3" name="Footer Placeholder 2"/>
          <p:cNvSpPr>
            <a:spLocks noGrp="1"/>
          </p:cNvSpPr>
          <p:nvPr>
            <p:ph type="ftr" sz="quarter" idx="11"/>
          </p:nvPr>
        </p:nvSpPr>
        <p:spPr/>
        <p:txBody>
          <a:bodyPr/>
          <a:lstStyle/>
          <a:p>
            <a:r>
              <a:rPr lang="en-GB" smtClean="0"/>
              <a:t>Mairi Green, Bellsquarry Primary School</a:t>
            </a:r>
            <a:endParaRPr lang="en-GB"/>
          </a:p>
        </p:txBody>
      </p:sp>
      <p:sp>
        <p:nvSpPr>
          <p:cNvPr id="4" name="Slide Number Placeholder 3"/>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59804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04E2A-0235-471C-BEA0-7802892BB96C}" type="datetime1">
              <a:rPr lang="en-GB" smtClean="0"/>
              <a:t>06/05/2020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68185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4E32-4142-4F80-8AD2-9AEB733D27EB}" type="datetime1">
              <a:rPr lang="en-GB" smtClean="0"/>
              <a:t>06/05/2020</a:t>
            </a:fld>
            <a:endParaRPr lang="en-GB"/>
          </a:p>
        </p:txBody>
      </p:sp>
      <p:sp>
        <p:nvSpPr>
          <p:cNvPr id="6" name="Footer Placeholder 5"/>
          <p:cNvSpPr>
            <a:spLocks noGrp="1"/>
          </p:cNvSpPr>
          <p:nvPr>
            <p:ph type="ftr" sz="quarter" idx="11"/>
          </p:nvPr>
        </p:nvSpPr>
        <p:spPr/>
        <p:txBody>
          <a:bodyPr/>
          <a:lstStyle/>
          <a:p>
            <a:r>
              <a:rPr lang="en-GB" smtClean="0"/>
              <a:t>Mairi Green, Bellsquarry Primary School</a:t>
            </a:r>
            <a:endParaRPr lang="en-GB"/>
          </a:p>
        </p:txBody>
      </p:sp>
      <p:sp>
        <p:nvSpPr>
          <p:cNvPr id="7" name="Slide Number Placeholder 6"/>
          <p:cNvSpPr>
            <a:spLocks noGrp="1"/>
          </p:cNvSpPr>
          <p:nvPr>
            <p:ph type="sldNum" sz="quarter" idx="12"/>
          </p:nvPr>
        </p:nvSpPr>
        <p:spPr/>
        <p:txBody>
          <a:bodyPr/>
          <a:lstStyle/>
          <a:p>
            <a:fld id="{35C039CD-58BA-4DEC-B4AE-71DEE5FEE7E9}" type="slidenum">
              <a:rPr lang="en-GB" smtClean="0"/>
              <a:t>‹#›</a:t>
            </a:fld>
            <a:endParaRPr lang="en-GB"/>
          </a:p>
        </p:txBody>
      </p:sp>
    </p:spTree>
    <p:extLst>
      <p:ext uri="{BB962C8B-B14F-4D97-AF65-F5344CB8AC3E}">
        <p14:creationId xmlns:p14="http://schemas.microsoft.com/office/powerpoint/2010/main" val="115418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4E74C-CD64-44B1-A5F7-B305D7501FE8}" type="datetime1">
              <a:rPr lang="en-GB" smtClean="0"/>
              <a:t>06/05/2020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Mairi Green, Bellsquarry Primary School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039CD-58BA-4DEC-B4AE-71DEE5FEE7E9}" type="slidenum">
              <a:rPr lang="en-GB" smtClean="0"/>
              <a:t>‹#›</a:t>
            </a:fld>
            <a:endParaRPr lang="en-GB"/>
          </a:p>
        </p:txBody>
      </p:sp>
    </p:spTree>
    <p:extLst>
      <p:ext uri="{BB962C8B-B14F-4D97-AF65-F5344CB8AC3E}">
        <p14:creationId xmlns:p14="http://schemas.microsoft.com/office/powerpoint/2010/main" val="116358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Microsoft Teams</a:t>
            </a:r>
            <a:endParaRPr lang="en-GB" dirty="0"/>
          </a:p>
        </p:txBody>
      </p:sp>
      <p:sp>
        <p:nvSpPr>
          <p:cNvPr id="3" name="Subtitle 2"/>
          <p:cNvSpPr>
            <a:spLocks noGrp="1"/>
          </p:cNvSpPr>
          <p:nvPr>
            <p:ph type="subTitle" idx="1"/>
          </p:nvPr>
        </p:nvSpPr>
        <p:spPr/>
        <p:txBody>
          <a:bodyPr/>
          <a:lstStyle/>
          <a:p>
            <a:r>
              <a:rPr lang="en-GB" dirty="0" smtClean="0">
                <a:latin typeface="Comic Sans MS" panose="030F0702030302020204" pitchFamily="66" charset="0"/>
              </a:rPr>
              <a:t>Welcome to your Teams </a:t>
            </a:r>
            <a:r>
              <a:rPr lang="en-GB" dirty="0">
                <a:latin typeface="Comic Sans MS" panose="030F0702030302020204" pitchFamily="66" charset="0"/>
              </a:rPr>
              <a:t>M</a:t>
            </a:r>
            <a:r>
              <a:rPr lang="en-GB" dirty="0" smtClean="0">
                <a:latin typeface="Comic Sans MS" panose="030F0702030302020204" pitchFamily="66" charset="0"/>
              </a:rPr>
              <a:t>anual</a:t>
            </a:r>
          </a:p>
        </p:txBody>
      </p:sp>
      <p:pic>
        <p:nvPicPr>
          <p:cNvPr id="19458" name="Picture 2" descr="Image result for microsoft te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7901"/>
            <a:ext cx="4273769" cy="24029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3124200" y="6165304"/>
            <a:ext cx="2895600" cy="556171"/>
          </a:xfrm>
        </p:spPr>
        <p:txBody>
          <a:bodyPr/>
          <a:lstStyle/>
          <a:p>
            <a:r>
              <a:rPr lang="en-GB" dirty="0" smtClean="0"/>
              <a:t>Mr Henderson, </a:t>
            </a:r>
            <a:br>
              <a:rPr lang="en-GB" dirty="0" smtClean="0"/>
            </a:br>
            <a:r>
              <a:rPr lang="en-GB" dirty="0" smtClean="0"/>
              <a:t>Old Monkland Primary School</a:t>
            </a:r>
          </a:p>
          <a:p>
            <a:endParaRPr lang="en-GB" dirty="0"/>
          </a:p>
        </p:txBody>
      </p:sp>
    </p:spTree>
    <p:extLst>
      <p:ext uri="{BB962C8B-B14F-4D97-AF65-F5344CB8AC3E}">
        <p14:creationId xmlns:p14="http://schemas.microsoft.com/office/powerpoint/2010/main" val="2658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22" b="-18722"/>
          <a:stretch/>
        </p:blipFill>
        <p:spPr bwMode="auto">
          <a:xfrm>
            <a:off x="546957" y="24480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37584" y="4653136"/>
            <a:ext cx="2520280" cy="1754326"/>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You have lots of help options where you can search for what you want to do and follow the instructions given. </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2152199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126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20" b="-29288"/>
          <a:stretch/>
        </p:blipFill>
        <p:spPr bwMode="auto">
          <a:xfrm>
            <a:off x="467544" y="2132856"/>
            <a:ext cx="8050085"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36096" y="4149080"/>
            <a:ext cx="2520280"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t>Use the student guide to answer your questions/get help if you need it. </a:t>
            </a:r>
            <a:endParaRPr lang="en-GB" dirty="0"/>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
        <p:nvSpPr>
          <p:cNvPr id="6" name="TextBox 5"/>
          <p:cNvSpPr txBox="1"/>
          <p:nvPr/>
        </p:nvSpPr>
        <p:spPr>
          <a:xfrm>
            <a:off x="5422115" y="4147131"/>
            <a:ext cx="2520280"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Use the student guide to answer your questions/get help if you need it. </a:t>
            </a:r>
            <a:endParaRPr lang="en-GB" dirty="0">
              <a:latin typeface="Comic Sans MS" panose="030F0702030302020204" pitchFamily="66" charset="0"/>
            </a:endParaRPr>
          </a:p>
        </p:txBody>
      </p:sp>
    </p:spTree>
    <p:extLst>
      <p:ext uri="{BB962C8B-B14F-4D97-AF65-F5344CB8AC3E}">
        <p14:creationId xmlns:p14="http://schemas.microsoft.com/office/powerpoint/2010/main" val="329199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Mairi Green, Bellsquarry Primary School</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8352928" cy="6264696"/>
          </a:xfrm>
          <a:prstGeom prst="rect">
            <a:avLst/>
          </a:prstGeom>
        </p:spPr>
      </p:pic>
      <p:sp>
        <p:nvSpPr>
          <p:cNvPr id="8" name="TextBox 7"/>
          <p:cNvSpPr txBox="1"/>
          <p:nvPr/>
        </p:nvSpPr>
        <p:spPr>
          <a:xfrm>
            <a:off x="539552" y="5031105"/>
            <a:ext cx="4392488" cy="1477328"/>
          </a:xfrm>
          <a:prstGeom prst="rect">
            <a:avLst/>
          </a:prstGeom>
          <a:solidFill>
            <a:srgbClr val="FFFF00"/>
          </a:solidFill>
        </p:spPr>
        <p:txBody>
          <a:bodyPr wrap="square" rtlCol="0">
            <a:spAutoFit/>
          </a:bodyPr>
          <a:lstStyle/>
          <a:p>
            <a:r>
              <a:rPr lang="en-GB" dirty="0" smtClean="0"/>
              <a:t>To access the screen you see here.  Go the tool bar on the left and click Teams.  This will show you the teams that you have been allocated. Click on the tile allocated to your class.</a:t>
            </a:r>
            <a:endParaRPr lang="en-GB" dirty="0"/>
          </a:p>
        </p:txBody>
      </p:sp>
      <p:sp>
        <p:nvSpPr>
          <p:cNvPr id="6" name="TextBox 5"/>
          <p:cNvSpPr txBox="1"/>
          <p:nvPr/>
        </p:nvSpPr>
        <p:spPr>
          <a:xfrm>
            <a:off x="533376" y="5111569"/>
            <a:ext cx="4392488" cy="1477328"/>
          </a:xfrm>
          <a:prstGeom prst="rect">
            <a:avLst/>
          </a:prstGeom>
          <a:solidFill>
            <a:srgbClr val="FFFF00"/>
          </a:solidFill>
        </p:spPr>
        <p:txBody>
          <a:bodyPr wrap="square" rtlCol="0">
            <a:spAutoFit/>
          </a:bodyPr>
          <a:lstStyle/>
          <a:p>
            <a:r>
              <a:rPr lang="en-GB" dirty="0" smtClean="0"/>
              <a:t>To access the screen you see here.  Go the tool bar on the left and click Teams.  This will show you the teams that you have been allocated. Click on the tile allocated to your class.</a:t>
            </a:r>
            <a:endParaRPr lang="en-GB" dirty="0"/>
          </a:p>
        </p:txBody>
      </p:sp>
      <p:sp>
        <p:nvSpPr>
          <p:cNvPr id="9" name="TextBox 8"/>
          <p:cNvSpPr txBox="1"/>
          <p:nvPr/>
        </p:nvSpPr>
        <p:spPr>
          <a:xfrm>
            <a:off x="525216" y="5071337"/>
            <a:ext cx="4392488" cy="1477328"/>
          </a:xfrm>
          <a:prstGeom prst="rect">
            <a:avLst/>
          </a:prstGeom>
          <a:solidFill>
            <a:srgbClr val="FFFF00"/>
          </a:solidFill>
        </p:spPr>
        <p:txBody>
          <a:bodyPr wrap="square" rtlCol="0">
            <a:spAutoFit/>
          </a:bodyPr>
          <a:lstStyle/>
          <a:p>
            <a:r>
              <a:rPr lang="en-GB" dirty="0" smtClean="0"/>
              <a:t>To access the screen you see here.  Go the tool bar on the left and click Teams.  This will show you the teams that you have been allocated. Click on the tile allocated to your class.</a:t>
            </a:r>
            <a:endParaRPr lang="en-GB" dirty="0"/>
          </a:p>
        </p:txBody>
      </p:sp>
      <p:sp>
        <p:nvSpPr>
          <p:cNvPr id="10" name="TextBox 9"/>
          <p:cNvSpPr txBox="1"/>
          <p:nvPr/>
        </p:nvSpPr>
        <p:spPr>
          <a:xfrm>
            <a:off x="553888" y="5071337"/>
            <a:ext cx="4392488" cy="1477328"/>
          </a:xfrm>
          <a:prstGeom prst="rect">
            <a:avLst/>
          </a:prstGeom>
          <a:solidFill>
            <a:srgbClr val="FFFF00"/>
          </a:solidFill>
        </p:spPr>
        <p:txBody>
          <a:bodyPr wrap="square" rtlCol="0">
            <a:spAutoFit/>
          </a:bodyPr>
          <a:lstStyle/>
          <a:p>
            <a:r>
              <a:rPr lang="en-GB" dirty="0" smtClean="0"/>
              <a:t>To access the screen you see here.  Go the tool bar on the left and click Teams.  This will show you the teams that you have been allocated. Click on the tile allocated to your class.</a:t>
            </a:r>
            <a:endParaRPr lang="en-GB" dirty="0"/>
          </a:p>
        </p:txBody>
      </p:sp>
      <p:sp>
        <p:nvSpPr>
          <p:cNvPr id="11" name="TextBox 10"/>
          <p:cNvSpPr txBox="1"/>
          <p:nvPr/>
        </p:nvSpPr>
        <p:spPr>
          <a:xfrm>
            <a:off x="568224" y="5131117"/>
            <a:ext cx="4392488" cy="1477328"/>
          </a:xfrm>
          <a:prstGeom prst="rect">
            <a:avLst/>
          </a:prstGeom>
          <a:solidFill>
            <a:srgbClr val="FFFF00"/>
          </a:solidFill>
        </p:spPr>
        <p:txBody>
          <a:bodyPr wrap="square" rtlCol="0">
            <a:spAutoFit/>
          </a:bodyPr>
          <a:lstStyle/>
          <a:p>
            <a:r>
              <a:rPr lang="en-GB" dirty="0" smtClean="0">
                <a:latin typeface="Comic Sans MS" panose="030F0702030302020204" pitchFamily="66" charset="0"/>
              </a:rPr>
              <a:t>To access the screen you see here.  Go the tool bar on the left and click Teams.  This will show you the teams that you have been allocated. Click on the tile allocated to your class.</a:t>
            </a:r>
            <a:endParaRPr lang="en-GB" dirty="0">
              <a:latin typeface="Comic Sans MS" panose="030F0702030302020204" pitchFamily="66" charset="0"/>
            </a:endParaRPr>
          </a:p>
        </p:txBody>
      </p:sp>
    </p:spTree>
    <p:extLst>
      <p:ext uri="{BB962C8B-B14F-4D97-AF65-F5344CB8AC3E}">
        <p14:creationId xmlns:p14="http://schemas.microsoft.com/office/powerpoint/2010/main" val="215596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1400"/>
            <a:ext cx="9144000" cy="7315200"/>
          </a:xfrm>
          <a:prstGeom prst="rect">
            <a:avLst/>
          </a:prstGeom>
        </p:spPr>
      </p:pic>
      <p:sp>
        <p:nvSpPr>
          <p:cNvPr id="2" name="Footer Placeholder 1"/>
          <p:cNvSpPr>
            <a:spLocks noGrp="1"/>
          </p:cNvSpPr>
          <p:nvPr>
            <p:ph type="ftr" sz="quarter" idx="11"/>
          </p:nvPr>
        </p:nvSpPr>
        <p:spPr/>
        <p:txBody>
          <a:bodyPr/>
          <a:lstStyle/>
          <a:p>
            <a:r>
              <a:rPr lang="en-GB" dirty="0"/>
              <a:t>Mr Henderson, </a:t>
            </a:r>
            <a:br>
              <a:rPr lang="en-GB" dirty="0"/>
            </a:br>
            <a:r>
              <a:rPr lang="en-GB" dirty="0"/>
              <a:t>Old Monkland Primary School</a:t>
            </a:r>
          </a:p>
        </p:txBody>
      </p:sp>
      <p:sp>
        <p:nvSpPr>
          <p:cNvPr id="4" name="TextBox 3"/>
          <p:cNvSpPr txBox="1"/>
          <p:nvPr/>
        </p:nvSpPr>
        <p:spPr>
          <a:xfrm>
            <a:off x="1331640" y="3717032"/>
            <a:ext cx="3888432" cy="2308324"/>
          </a:xfrm>
          <a:prstGeom prst="rect">
            <a:avLst/>
          </a:prstGeom>
          <a:solidFill>
            <a:srgbClr val="FFFF00"/>
          </a:solidFill>
        </p:spPr>
        <p:txBody>
          <a:bodyPr wrap="square" rtlCol="0">
            <a:spAutoFit/>
          </a:bodyPr>
          <a:lstStyle/>
          <a:p>
            <a:r>
              <a:rPr lang="en-GB" dirty="0" smtClean="0">
                <a:latin typeface="Comic Sans MS" panose="030F0702030302020204" pitchFamily="66" charset="0"/>
              </a:rPr>
              <a:t>When you click on your class tile, you will see something that looks like this inside. The blue arrow is pointing to the class toolbar.  You will click on the tabs above to see posts, files your teacher has uploaded or access assignments set by your teacher.</a:t>
            </a:r>
            <a:endParaRPr lang="en-GB" dirty="0">
              <a:latin typeface="Comic Sans MS" panose="030F0702030302020204" pitchFamily="66" charset="0"/>
            </a:endParaRPr>
          </a:p>
        </p:txBody>
      </p:sp>
      <p:sp>
        <p:nvSpPr>
          <p:cNvPr id="5" name="Up Arrow 4"/>
          <p:cNvSpPr/>
          <p:nvPr/>
        </p:nvSpPr>
        <p:spPr>
          <a:xfrm>
            <a:off x="3973440" y="151184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76256" y="3356992"/>
            <a:ext cx="2016224" cy="3139321"/>
          </a:xfrm>
          <a:prstGeom prst="rect">
            <a:avLst/>
          </a:prstGeom>
          <a:solidFill>
            <a:srgbClr val="FFFF00"/>
          </a:solidFill>
        </p:spPr>
        <p:txBody>
          <a:bodyPr wrap="square" rtlCol="0">
            <a:spAutoFit/>
          </a:bodyPr>
          <a:lstStyle/>
          <a:p>
            <a:r>
              <a:rPr lang="en-GB" dirty="0">
                <a:latin typeface="Comic Sans MS" panose="030F0702030302020204" pitchFamily="66" charset="0"/>
              </a:rPr>
              <a:t>Y</a:t>
            </a:r>
            <a:r>
              <a:rPr lang="en-GB" dirty="0" smtClean="0">
                <a:latin typeface="Comic Sans MS" panose="030F0702030302020204" pitchFamily="66" charset="0"/>
              </a:rPr>
              <a:t>ou </a:t>
            </a:r>
            <a:r>
              <a:rPr lang="en-GB" dirty="0">
                <a:latin typeface="Comic Sans MS" panose="030F0702030302020204" pitchFamily="66" charset="0"/>
              </a:rPr>
              <a:t>can also upload photos into this area too so that your teacher can see all of your hard </a:t>
            </a:r>
            <a:r>
              <a:rPr lang="en-GB" dirty="0" smtClean="0">
                <a:latin typeface="Comic Sans MS" panose="030F0702030302020204" pitchFamily="66" charset="0"/>
              </a:rPr>
              <a:t>work and make a comment on it. Do this by using the upload button.</a:t>
            </a:r>
            <a:endParaRPr lang="en-GB" dirty="0">
              <a:latin typeface="Comic Sans MS" panose="030F0702030302020204" pitchFamily="66" charset="0"/>
            </a:endParaRPr>
          </a:p>
        </p:txBody>
      </p:sp>
    </p:spTree>
    <p:extLst>
      <p:ext uri="{BB962C8B-B14F-4D97-AF65-F5344CB8AC3E}">
        <p14:creationId xmlns:p14="http://schemas.microsoft.com/office/powerpoint/2010/main" val="86610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Remember:</a:t>
            </a:r>
            <a:br>
              <a:rPr lang="en-GB" dirty="0" smtClean="0"/>
            </a:br>
            <a:endParaRPr lang="en-GB" dirty="0"/>
          </a:p>
        </p:txBody>
      </p:sp>
      <p:sp>
        <p:nvSpPr>
          <p:cNvPr id="3" name="Content Placeholder 2"/>
          <p:cNvSpPr>
            <a:spLocks noGrp="1"/>
          </p:cNvSpPr>
          <p:nvPr>
            <p:ph idx="1"/>
          </p:nvPr>
        </p:nvSpPr>
        <p:spPr>
          <a:xfrm>
            <a:off x="395536" y="1052736"/>
            <a:ext cx="8229600" cy="4525963"/>
          </a:xfrm>
        </p:spPr>
        <p:txBody>
          <a:bodyPr>
            <a:normAutofit fontScale="85000" lnSpcReduction="10000"/>
          </a:bodyPr>
          <a:lstStyle/>
          <a:p>
            <a:r>
              <a:rPr lang="en-GB" dirty="0" smtClean="0">
                <a:latin typeface="Comic Sans MS" panose="030F0702030302020204" pitchFamily="66" charset="0"/>
              </a:rPr>
              <a:t>It is your responsibility to look after your username and remember your unique password</a:t>
            </a:r>
          </a:p>
          <a:p>
            <a:r>
              <a:rPr lang="en-GB" dirty="0" smtClean="0">
                <a:latin typeface="Comic Sans MS" panose="030F0702030302020204" pitchFamily="66" charset="0"/>
              </a:rPr>
              <a:t>Never share your password with anyone</a:t>
            </a:r>
          </a:p>
          <a:p>
            <a:r>
              <a:rPr lang="en-GB" dirty="0" smtClean="0">
                <a:latin typeface="Comic Sans MS" panose="030F0702030302020204" pitchFamily="66" charset="0"/>
              </a:rPr>
              <a:t>Contact your teachers if you see anything on Teams that upsets you</a:t>
            </a:r>
          </a:p>
          <a:p>
            <a:r>
              <a:rPr lang="en-GB" dirty="0" smtClean="0">
                <a:latin typeface="Comic Sans MS" panose="030F0702030302020204" pitchFamily="66" charset="0"/>
              </a:rPr>
              <a:t>Use the help guides</a:t>
            </a:r>
          </a:p>
          <a:p>
            <a:r>
              <a:rPr lang="en-GB" dirty="0" smtClean="0">
                <a:latin typeface="Comic Sans MS" panose="030F0702030302020204" pitchFamily="66" charset="0"/>
              </a:rPr>
              <a:t>Always be kind, polite and respectful when commenting</a:t>
            </a:r>
          </a:p>
          <a:p>
            <a:r>
              <a:rPr lang="en-GB" dirty="0" smtClean="0">
                <a:latin typeface="Comic Sans MS" panose="030F0702030302020204" pitchFamily="66" charset="0"/>
              </a:rPr>
              <a:t>Always think carefully and check what you have written before posting. </a:t>
            </a:r>
          </a:p>
          <a:p>
            <a:pPr marL="0" indent="0">
              <a:buNone/>
            </a:pPr>
            <a:endParaRPr lang="en-GB" dirty="0" smtClean="0">
              <a:latin typeface="Comic Sans MS" panose="030F0702030302020204" pitchFamily="66" charset="0"/>
            </a:endParaRPr>
          </a:p>
          <a:p>
            <a:pPr marL="0" indent="0">
              <a:buNone/>
            </a:pPr>
            <a:endParaRPr lang="en-GB" dirty="0"/>
          </a:p>
        </p:txBody>
      </p:sp>
      <p:sp>
        <p:nvSpPr>
          <p:cNvPr id="4" name="Footer Placeholder 3"/>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2983359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Glow Rules</a:t>
            </a:r>
            <a:endParaRPr lang="en-GB" dirty="0"/>
          </a:p>
        </p:txBody>
      </p:sp>
      <p:graphicFrame>
        <p:nvGraphicFramePr>
          <p:cNvPr id="4" name="Content Placeholder 3"/>
          <p:cNvGraphicFramePr>
            <a:graphicFrameLocks noGrp="1"/>
          </p:cNvGraphicFramePr>
          <p:nvPr>
            <p:ph idx="1"/>
          </p:nvPr>
        </p:nvGraphicFramePr>
        <p:xfrm>
          <a:off x="457200" y="1497172"/>
          <a:ext cx="8229600" cy="4732020"/>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04138">
                <a:tc>
                  <a:txBody>
                    <a:bodyPr/>
                    <a:lstStyle/>
                    <a:p>
                      <a:pPr>
                        <a:lnSpc>
                          <a:spcPct val="115000"/>
                        </a:lnSpc>
                        <a:spcAft>
                          <a:spcPts val="0"/>
                        </a:spcAft>
                      </a:pPr>
                      <a:r>
                        <a:rPr lang="en-GB" sz="1300" dirty="0">
                          <a:effectLst/>
                        </a:rPr>
                        <a:t>BE SECURE</a:t>
                      </a:r>
                      <a:br>
                        <a:rPr lang="en-GB" sz="1300" dirty="0">
                          <a:effectLst/>
                        </a:rPr>
                      </a:b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keep your Glow password to yourself.</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sign out of Glow when you are no longer using it.</a:t>
                      </a:r>
                      <a:endParaRPr lang="en-GB" sz="1000" dirty="0">
                        <a:effectLst/>
                        <a:latin typeface="Calibri"/>
                        <a:ea typeface="Calibri"/>
                        <a:cs typeface="Times New Roman"/>
                      </a:endParaRPr>
                    </a:p>
                  </a:txBody>
                  <a:tcPr marL="0" marR="0" marT="0" marB="0" anchor="b"/>
                </a:tc>
                <a:tc>
                  <a:txBody>
                    <a:bodyPr/>
                    <a:lstStyle/>
                    <a:p>
                      <a:pPr>
                        <a:lnSpc>
                          <a:spcPct val="115000"/>
                        </a:lnSpc>
                        <a:spcAft>
                          <a:spcPts val="0"/>
                        </a:spcAft>
                      </a:pPr>
                      <a:r>
                        <a:rPr lang="en-GB" sz="1300">
                          <a:effectLst/>
                        </a:rPr>
                        <a:t>BE POLITE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Always treat others with respect.</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post or share a message, document, image, video or any other content that is inappropriate or likely to cause harm or offence to others.</a:t>
                      </a:r>
                      <a:endParaRPr lang="en-GB" sz="1000">
                        <a:effectLst/>
                        <a:latin typeface="Calibri"/>
                        <a:ea typeface="Calibri"/>
                        <a:cs typeface="Times New Roman"/>
                      </a:endParaRPr>
                    </a:p>
                  </a:txBody>
                  <a:tcPr marL="0" marR="0" marT="0" marB="0" anchor="b"/>
                </a:tc>
                <a:extLst>
                  <a:ext uri="{0D108BD9-81ED-4DB2-BD59-A6C34878D82A}">
                    <a16:rowId xmlns:a16="http://schemas.microsoft.com/office/drawing/2014/main" val="10000"/>
                  </a:ext>
                </a:extLst>
              </a:tr>
              <a:tr h="2208276">
                <a:tc>
                  <a:txBody>
                    <a:bodyPr/>
                    <a:lstStyle/>
                    <a:p>
                      <a:pPr>
                        <a:lnSpc>
                          <a:spcPct val="115000"/>
                        </a:lnSpc>
                        <a:spcAft>
                          <a:spcPts val="0"/>
                        </a:spcAft>
                      </a:pPr>
                      <a:r>
                        <a:rPr lang="en-GB" sz="1300">
                          <a:effectLst/>
                        </a:rPr>
                        <a:t>BE SAFE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Always remember to be careful when communicating over the internet – other users may not be who they seem.</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Don’t share your personal details with other people.</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agree to meet someone in person who you have only met on the internet unless accompanied by a parent, carer or other known and trusted adult.</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Speak to an adult immediately if you see a message, image or anything else on the internet that concerns you.</a:t>
                      </a:r>
                      <a:endParaRPr lang="en-GB" sz="1000">
                        <a:effectLst/>
                        <a:latin typeface="Calibri"/>
                        <a:ea typeface="Calibri"/>
                        <a:cs typeface="Times New Roman"/>
                      </a:endParaRPr>
                    </a:p>
                  </a:txBody>
                  <a:tcPr marL="0" marR="0" marT="0" marB="0" anchor="b"/>
                </a:tc>
                <a:tc>
                  <a:txBody>
                    <a:bodyPr/>
                    <a:lstStyle/>
                    <a:p>
                      <a:pPr>
                        <a:lnSpc>
                          <a:spcPct val="115000"/>
                        </a:lnSpc>
                        <a:spcAft>
                          <a:spcPts val="0"/>
                        </a:spcAft>
                      </a:pPr>
                      <a:r>
                        <a:rPr lang="en-GB" sz="1300" dirty="0">
                          <a:effectLst/>
                        </a:rPr>
                        <a:t>BE RESPONSIBLE</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Always be mindful that once you put something online, that information may be beyond your control.</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Never post or share a message, document, image, video or any other content online that you would not wish other learners, teachers, or parents to see.</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Remember that anything you do can be traced back to you.</a:t>
                      </a:r>
                      <a:endParaRPr lang="en-GB" sz="1000" dirty="0">
                        <a:effectLst/>
                      </a:endParaRPr>
                    </a:p>
                    <a:p>
                      <a:pPr marL="342900" lvl="0" indent="-342900" fontAlgn="base">
                        <a:lnSpc>
                          <a:spcPct val="115000"/>
                        </a:lnSpc>
                        <a:spcAft>
                          <a:spcPts val="0"/>
                        </a:spcAft>
                        <a:buSzPts val="1000"/>
                        <a:buFont typeface="Symbol"/>
                        <a:buChar char=""/>
                        <a:tabLst>
                          <a:tab pos="457200" algn="l"/>
                        </a:tabLst>
                      </a:pPr>
                      <a:r>
                        <a:rPr lang="en-GB" sz="1300" dirty="0">
                          <a:effectLst/>
                        </a:rPr>
                        <a:t>If you misuse Glow, this can be reported to your school.</a:t>
                      </a:r>
                      <a:endParaRPr lang="en-GB" sz="1000" dirty="0">
                        <a:effectLst/>
                      </a:endParaRPr>
                    </a:p>
                    <a:p>
                      <a:pPr fontAlgn="base">
                        <a:lnSpc>
                          <a:spcPct val="115000"/>
                        </a:lnSpc>
                        <a:spcAft>
                          <a:spcPts val="1000"/>
                        </a:spcAft>
                      </a:pPr>
                      <a:r>
                        <a:rPr lang="en-GB" sz="1300" dirty="0">
                          <a:effectLst/>
                        </a:rPr>
                        <a:t> </a:t>
                      </a:r>
                      <a:endParaRPr lang="en-GB" sz="1000" dirty="0">
                        <a:effectLst/>
                        <a:latin typeface="Calibri"/>
                        <a:ea typeface="Calibri"/>
                        <a:cs typeface="Times New Roman"/>
                      </a:endParaRPr>
                    </a:p>
                  </a:txBody>
                  <a:tcPr marL="0" marR="0" marT="0" marB="0" anchor="b"/>
                </a:tc>
                <a:extLst>
                  <a:ext uri="{0D108BD9-81ED-4DB2-BD59-A6C34878D82A}">
                    <a16:rowId xmlns:a16="http://schemas.microsoft.com/office/drawing/2014/main" val="10001"/>
                  </a:ext>
                </a:extLst>
              </a:tr>
              <a:tr h="1056818">
                <a:tc>
                  <a:txBody>
                    <a:bodyPr/>
                    <a:lstStyle/>
                    <a:p>
                      <a:pPr>
                        <a:lnSpc>
                          <a:spcPct val="115000"/>
                        </a:lnSpc>
                        <a:spcAft>
                          <a:spcPts val="0"/>
                        </a:spcAft>
                      </a:pPr>
                      <a:r>
                        <a:rPr lang="en-GB" sz="1300">
                          <a:effectLst/>
                        </a:rPr>
                        <a:t>BE LEGAL</a:t>
                      </a:r>
                      <a:endParaRPr lang="en-GB" sz="1000">
                        <a:effectLst/>
                      </a:endParaRPr>
                    </a:p>
                    <a:p>
                      <a:pPr marL="342900" lvl="0" indent="-342900" fontAlgn="base">
                        <a:lnSpc>
                          <a:spcPct val="115000"/>
                        </a:lnSpc>
                        <a:spcAft>
                          <a:spcPts val="0"/>
                        </a:spcAft>
                        <a:buSzPts val="1000"/>
                        <a:buFont typeface="Symbol"/>
                        <a:buChar char=""/>
                        <a:tabLst>
                          <a:tab pos="457200" algn="l"/>
                        </a:tabLst>
                      </a:pPr>
                      <a:r>
                        <a:rPr lang="en-GB" sz="1300">
                          <a:effectLst/>
                        </a:rPr>
                        <a:t>Never post or share a message, document, image, video or any other content that you do not have permission to use.</a:t>
                      </a:r>
                      <a:br>
                        <a:rPr lang="en-GB" sz="1300">
                          <a:effectLst/>
                        </a:rPr>
                      </a:br>
                      <a:endParaRPr lang="en-GB" sz="1000">
                        <a:solidFill>
                          <a:srgbClr val="000000"/>
                        </a:solidFill>
                        <a:effectLst/>
                        <a:latin typeface="Calibri"/>
                        <a:ea typeface="Calibri"/>
                        <a:cs typeface="Times New Roman"/>
                      </a:endParaRPr>
                    </a:p>
                  </a:txBody>
                  <a:tcPr marL="0" marR="0" marT="0" marB="0" anchor="b"/>
                </a:tc>
                <a:tc>
                  <a:txBody>
                    <a:bodyPr/>
                    <a:lstStyle/>
                    <a:p>
                      <a:pPr>
                        <a:lnSpc>
                          <a:spcPct val="115000"/>
                        </a:lnSpc>
                      </a:pPr>
                      <a:endParaRPr lang="en-GB" sz="1000" dirty="0">
                        <a:effectLst/>
                        <a:latin typeface="Calibri"/>
                        <a:cs typeface="Times New Roman"/>
                      </a:endParaRPr>
                    </a:p>
                  </a:txBody>
                  <a:tcPr marL="0" marR="0" marT="0" marB="0" anchor="b"/>
                </a:tc>
                <a:extLst>
                  <a:ext uri="{0D108BD9-81ED-4DB2-BD59-A6C34878D82A}">
                    <a16:rowId xmlns:a16="http://schemas.microsoft.com/office/drawing/2014/main" val="10002"/>
                  </a:ext>
                </a:extLst>
              </a:tr>
            </a:tbl>
          </a:graphicData>
        </a:graphic>
      </p:graphicFrame>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378009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GLOW Sign In</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375855" cy="470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4653136"/>
            <a:ext cx="2520280" cy="92333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Log in to Glow using your username and individual password. </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226200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Accepting Cookies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43608" y="4221088"/>
            <a:ext cx="3024336"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If this screen appears-Click the ‘I accept the cookie policies’ box then Launch RM Unify.</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193106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Launch Pad</a:t>
            </a:r>
            <a:endParaRPr lang="en-GB"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27" b="16839"/>
          <a:stretch/>
        </p:blipFill>
        <p:spPr bwMode="auto">
          <a:xfrm>
            <a:off x="611560" y="2276872"/>
            <a:ext cx="805008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4653136"/>
            <a:ext cx="2232248" cy="2031325"/>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This is the Old Monkland launch pad. You will find lots of tiles for sites that may help you with your learning. </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37080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Launch Pad</a:t>
            </a:r>
            <a:endParaRPr lang="en-GB"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532" b="18419"/>
          <a:stretch/>
        </p:blipFill>
        <p:spPr bwMode="auto">
          <a:xfrm>
            <a:off x="546957" y="2484000"/>
            <a:ext cx="8050085" cy="28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2031325"/>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By clicking the ‘person’ you will access your own launch pad. Here you can see the tiles specifically for you and the apps you use.</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206780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The Teams Tile</a:t>
            </a:r>
            <a:endParaRPr lang="en-GB" dirty="0"/>
          </a:p>
        </p:txBody>
      </p:sp>
      <p:sp>
        <p:nvSpPr>
          <p:cNvPr id="4" name="Footer Placeholder 3"/>
          <p:cNvSpPr>
            <a:spLocks noGrp="1"/>
          </p:cNvSpPr>
          <p:nvPr>
            <p:ph type="ftr" sz="quarter" idx="11"/>
          </p:nvPr>
        </p:nvSpPr>
        <p:spPr/>
        <p:txBody>
          <a:bodyPr/>
          <a:lstStyle/>
          <a:p>
            <a:r>
              <a:rPr lang="en-GB" dirty="0"/>
              <a:t>Mr Henderson, </a:t>
            </a:r>
            <a:br>
              <a:rPr lang="en-GB" dirty="0"/>
            </a:br>
            <a:r>
              <a:rPr lang="en-GB" dirty="0"/>
              <a:t>Old Monkland Primary School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92982"/>
            <a:ext cx="3240360" cy="2152042"/>
          </a:xfrm>
          <a:prstGeom prst="rect">
            <a:avLst/>
          </a:prstGeom>
        </p:spPr>
      </p:pic>
      <p:sp>
        <p:nvSpPr>
          <p:cNvPr id="8" name="TextBox 7"/>
          <p:cNvSpPr txBox="1"/>
          <p:nvPr/>
        </p:nvSpPr>
        <p:spPr>
          <a:xfrm>
            <a:off x="4427984" y="1628800"/>
            <a:ext cx="4176464" cy="1477328"/>
          </a:xfrm>
          <a:prstGeom prst="rect">
            <a:avLst/>
          </a:prstGeom>
          <a:noFill/>
          <a:ln w="28575">
            <a:solidFill>
              <a:schemeClr val="tx1"/>
            </a:solidFill>
          </a:ln>
        </p:spPr>
        <p:txBody>
          <a:bodyPr wrap="square" rtlCol="0">
            <a:spAutoFit/>
          </a:bodyPr>
          <a:lstStyle/>
          <a:p>
            <a:r>
              <a:rPr lang="en-GB" dirty="0" smtClean="0">
                <a:latin typeface="Comic Sans MS" panose="030F0702030302020204" pitchFamily="66" charset="0"/>
              </a:rPr>
              <a:t>Click the add button. This will allow you to add tiles to your personal dashboard. These tiles will be there for you to use every time you log in to GLOW.</a:t>
            </a:r>
            <a:endParaRPr lang="en-GB" dirty="0">
              <a:latin typeface="Comic Sans MS" panose="030F0702030302020204"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861939"/>
            <a:ext cx="2911872" cy="2183904"/>
          </a:xfrm>
          <a:prstGeom prst="rect">
            <a:avLst/>
          </a:prstGeom>
        </p:spPr>
      </p:pic>
      <p:sp>
        <p:nvSpPr>
          <p:cNvPr id="10" name="TextBox 9"/>
          <p:cNvSpPr txBox="1"/>
          <p:nvPr/>
        </p:nvSpPr>
        <p:spPr>
          <a:xfrm>
            <a:off x="457200" y="4282001"/>
            <a:ext cx="4176464" cy="646331"/>
          </a:xfrm>
          <a:prstGeom prst="rect">
            <a:avLst/>
          </a:prstGeom>
          <a:noFill/>
          <a:ln w="28575">
            <a:solidFill>
              <a:schemeClr val="tx1"/>
            </a:solidFill>
          </a:ln>
        </p:spPr>
        <p:txBody>
          <a:bodyPr wrap="square" rtlCol="0">
            <a:spAutoFit/>
          </a:bodyPr>
          <a:lstStyle/>
          <a:p>
            <a:r>
              <a:rPr lang="en-GB" dirty="0" smtClean="0">
                <a:latin typeface="Comic Sans MS" panose="030F0702030302020204" pitchFamily="66" charset="0"/>
              </a:rPr>
              <a:t>When prompted, choose to add an app from the library.</a:t>
            </a:r>
            <a:endParaRPr lang="en-GB" dirty="0">
              <a:latin typeface="Comic Sans MS" panose="030F0702030302020204" pitchFamily="66" charset="0"/>
            </a:endParaRPr>
          </a:p>
        </p:txBody>
      </p:sp>
    </p:spTree>
    <p:extLst>
      <p:ext uri="{BB962C8B-B14F-4D97-AF65-F5344CB8AC3E}">
        <p14:creationId xmlns:p14="http://schemas.microsoft.com/office/powerpoint/2010/main" val="273939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Mr Henderson, </a:t>
            </a:r>
            <a:br>
              <a:rPr lang="en-GB" dirty="0"/>
            </a:br>
            <a:r>
              <a:rPr lang="en-GB" dirty="0"/>
              <a:t>Old Monkland Primary School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4064000" cy="25922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05064"/>
            <a:ext cx="4064000" cy="2351286"/>
          </a:xfrm>
          <a:prstGeom prst="rect">
            <a:avLst/>
          </a:prstGeom>
        </p:spPr>
      </p:pic>
      <p:sp>
        <p:nvSpPr>
          <p:cNvPr id="8" name="TextBox 7"/>
          <p:cNvSpPr txBox="1"/>
          <p:nvPr/>
        </p:nvSpPr>
        <p:spPr>
          <a:xfrm>
            <a:off x="4716016" y="596880"/>
            <a:ext cx="4176464" cy="1200329"/>
          </a:xfrm>
          <a:prstGeom prst="rect">
            <a:avLst/>
          </a:prstGeom>
          <a:noFill/>
          <a:ln w="28575">
            <a:solidFill>
              <a:schemeClr val="tx1"/>
            </a:solidFill>
          </a:ln>
        </p:spPr>
        <p:txBody>
          <a:bodyPr wrap="square" rtlCol="0">
            <a:spAutoFit/>
          </a:bodyPr>
          <a:lstStyle/>
          <a:p>
            <a:r>
              <a:rPr lang="en-GB" dirty="0" smtClean="0">
                <a:latin typeface="Comic Sans MS" panose="030F0702030302020204" pitchFamily="66" charset="0"/>
              </a:rPr>
              <a:t>This is the app library. In here, you can choose lots of different apps which will help you learn. In the search bar, type ‘TEAMS’.</a:t>
            </a:r>
            <a:endParaRPr lang="en-GB" dirty="0">
              <a:latin typeface="Comic Sans MS" panose="030F0702030302020204" pitchFamily="66" charset="0"/>
            </a:endParaRPr>
          </a:p>
        </p:txBody>
      </p:sp>
      <p:sp>
        <p:nvSpPr>
          <p:cNvPr id="9" name="TextBox 8"/>
          <p:cNvSpPr txBox="1"/>
          <p:nvPr/>
        </p:nvSpPr>
        <p:spPr>
          <a:xfrm>
            <a:off x="339304" y="4300297"/>
            <a:ext cx="4176464" cy="923330"/>
          </a:xfrm>
          <a:prstGeom prst="rect">
            <a:avLst/>
          </a:prstGeom>
          <a:noFill/>
          <a:ln w="28575">
            <a:solidFill>
              <a:schemeClr val="tx1"/>
            </a:solidFill>
          </a:ln>
        </p:spPr>
        <p:txBody>
          <a:bodyPr wrap="square" rtlCol="0">
            <a:spAutoFit/>
          </a:bodyPr>
          <a:lstStyle/>
          <a:p>
            <a:r>
              <a:rPr lang="en-GB" dirty="0" smtClean="0">
                <a:latin typeface="Comic Sans MS" panose="030F0702030302020204" pitchFamily="66" charset="0"/>
              </a:rPr>
              <a:t>The Microsoft Teams app will appear. Click on the Teams app and then select ‘Add to my Launch Pad’.</a:t>
            </a:r>
            <a:endParaRPr lang="en-GB" dirty="0">
              <a:latin typeface="Comic Sans MS" panose="030F0702030302020204" pitchFamily="66" charset="0"/>
            </a:endParaRPr>
          </a:p>
        </p:txBody>
      </p:sp>
    </p:spTree>
    <p:extLst>
      <p:ext uri="{BB962C8B-B14F-4D97-AF65-F5344CB8AC3E}">
        <p14:creationId xmlns:p14="http://schemas.microsoft.com/office/powerpoint/2010/main" val="1459613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133" b="17644"/>
          <a:stretch/>
        </p:blipFill>
        <p:spPr bwMode="auto">
          <a:xfrm>
            <a:off x="539552" y="2276872"/>
            <a:ext cx="8050085"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221088"/>
            <a:ext cx="2520280" cy="923330"/>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The Teams app will now be in your Launchpad to use.</a:t>
            </a:r>
            <a:endParaRPr lang="en-GB" dirty="0">
              <a:latin typeface="Comic Sans MS" panose="030F0702030302020204" pitchFamily="66" charset="0"/>
            </a:endParaRPr>
          </a:p>
        </p:txBody>
      </p:sp>
      <p:sp>
        <p:nvSpPr>
          <p:cNvPr id="6" name="TextBox 5"/>
          <p:cNvSpPr txBox="1"/>
          <p:nvPr/>
        </p:nvSpPr>
        <p:spPr>
          <a:xfrm>
            <a:off x="5292080" y="2780928"/>
            <a:ext cx="2520280" cy="369331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If you are using a phone or tablet you may need to install the free Teams app. You will also need to use your email address to log in to this. Your email address is beside you username. It is your username with @glow.sch.uk at the end. </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368996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740" b="17627"/>
          <a:stretch/>
        </p:blipFill>
        <p:spPr bwMode="auto">
          <a:xfrm>
            <a:off x="546957" y="2448000"/>
            <a:ext cx="805008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72200" y="4365104"/>
            <a:ext cx="2520280" cy="646331"/>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latin typeface="Comic Sans MS" panose="030F0702030302020204" pitchFamily="66" charset="0"/>
              </a:rPr>
              <a:t>Select ‘Dismiss’ for notifications.</a:t>
            </a:r>
            <a:endParaRPr lang="en-GB" dirty="0">
              <a:latin typeface="Comic Sans MS" panose="030F0702030302020204" pitchFamily="66" charset="0"/>
            </a:endParaRPr>
          </a:p>
        </p:txBody>
      </p:sp>
      <p:sp>
        <p:nvSpPr>
          <p:cNvPr id="3" name="Footer Placeholder 2"/>
          <p:cNvSpPr>
            <a:spLocks noGrp="1"/>
          </p:cNvSpPr>
          <p:nvPr>
            <p:ph type="ftr" sz="quarter" idx="11"/>
          </p:nvPr>
        </p:nvSpPr>
        <p:spPr/>
        <p:txBody>
          <a:bodyPr/>
          <a:lstStyle/>
          <a:p>
            <a:r>
              <a:rPr lang="en-GB" dirty="0"/>
              <a:t>Mr Henderson, </a:t>
            </a:r>
            <a:br>
              <a:rPr lang="en-GB" dirty="0"/>
            </a:br>
            <a:r>
              <a:rPr lang="en-GB" dirty="0"/>
              <a:t>Old Monkland Primary School</a:t>
            </a:r>
          </a:p>
        </p:txBody>
      </p:sp>
    </p:spTree>
    <p:extLst>
      <p:ext uri="{BB962C8B-B14F-4D97-AF65-F5344CB8AC3E}">
        <p14:creationId xmlns:p14="http://schemas.microsoft.com/office/powerpoint/2010/main" val="1593072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1039</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Comic Sans MS</vt:lpstr>
      <vt:lpstr>Symbol</vt:lpstr>
      <vt:lpstr>Times New Roman</vt:lpstr>
      <vt:lpstr>Office Theme</vt:lpstr>
      <vt:lpstr>Microsoft Teams</vt:lpstr>
      <vt:lpstr>GLOW Sign In</vt:lpstr>
      <vt:lpstr>Accepting Cookies</vt:lpstr>
      <vt:lpstr>Launch Pad</vt:lpstr>
      <vt:lpstr>Personal Launch Pad</vt:lpstr>
      <vt:lpstr>Adding The Teams Tile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vt:lpstr>
      <vt:lpstr>Glow Rules</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Mairi Green</dc:creator>
  <cp:lastModifiedBy>Windows User</cp:lastModifiedBy>
  <cp:revision>22</cp:revision>
  <dcterms:created xsi:type="dcterms:W3CDTF">2020-03-16T09:28:02Z</dcterms:created>
  <dcterms:modified xsi:type="dcterms:W3CDTF">2020-05-06T13:47:25Z</dcterms:modified>
</cp:coreProperties>
</file>