
<file path=[Content_Types].xml><?xml version="1.0" encoding="utf-8"?>
<Types xmlns="http://schemas.openxmlformats.org/package/2006/content-types">
  <Default Extension="mp3" ContentType="audio/mpeg"/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3" r:id="rId6"/>
    <p:sldId id="308" r:id="rId7"/>
    <p:sldId id="313" r:id="rId8"/>
    <p:sldId id="320" r:id="rId9"/>
    <p:sldId id="325" r:id="rId10"/>
    <p:sldId id="326" r:id="rId11"/>
    <p:sldId id="309" r:id="rId12"/>
    <p:sldId id="317" r:id="rId13"/>
    <p:sldId id="314" r:id="rId14"/>
    <p:sldId id="327" r:id="rId15"/>
    <p:sldId id="315" r:id="rId16"/>
    <p:sldId id="297" r:id="rId17"/>
    <p:sldId id="310" r:id="rId18"/>
    <p:sldId id="316" r:id="rId19"/>
    <p:sldId id="328" r:id="rId20"/>
    <p:sldId id="312" r:id="rId21"/>
    <p:sldId id="291" r:id="rId22"/>
    <p:sldId id="323" r:id="rId23"/>
    <p:sldId id="324" r:id="rId24"/>
    <p:sldId id="329" r:id="rId25"/>
    <p:sldId id="319" r:id="rId26"/>
    <p:sldId id="318" r:id="rId27"/>
    <p:sldId id="321" r:id="rId28"/>
    <p:sldId id="322" r:id="rId29"/>
    <p:sldId id="33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 Imray" initials="EI" lastIdx="1" clrIdx="0">
    <p:extLst>
      <p:ext uri="{19B8F6BF-5375-455C-9EA6-DF929625EA0E}">
        <p15:presenceInfo xmlns:p15="http://schemas.microsoft.com/office/powerpoint/2012/main" userId="427a49109409341e" providerId="Windows Live"/>
      </p:ext>
    </p:extLst>
  </p:cmAuthor>
  <p:cmAuthor id="2" name="Emily" initials="E" lastIdx="1" clrIdx="1">
    <p:extLst>
      <p:ext uri="{19B8F6BF-5375-455C-9EA6-DF929625EA0E}">
        <p15:presenceInfo xmlns:p15="http://schemas.microsoft.com/office/powerpoint/2012/main" userId="Emil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E2BC"/>
    <a:srgbClr val="C1D36D"/>
    <a:srgbClr val="B7FBBA"/>
    <a:srgbClr val="CC3300"/>
    <a:srgbClr val="006600"/>
    <a:srgbClr val="009900"/>
    <a:srgbClr val="FFFFCC"/>
    <a:srgbClr val="C55A11"/>
    <a:srgbClr val="FEF68C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53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411BC-12F5-4BE5-B491-5A1CDFAA4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FDBCA6-A5F2-4178-8060-4C2FA89A6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B737B-422A-4872-AF8E-F1DDF7B79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36B92-74DA-4E17-8362-8238AE84A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6F0A6-49A4-4D96-8BC6-0703FC5C3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7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AF221-A9FF-41F1-8B72-E64E20BCB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E04901-3D28-481D-92F7-D1CA8168A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063E4-A47C-402F-B803-65FB7BBF3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77460-239C-44B7-A090-1FD1FD8E0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B0DEE-0775-442B-8B51-3D25F6B86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D958D5-1B7E-4260-B09E-CE1933CD8A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90370D-17B3-462A-9974-477A84A4C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96A71-C7D5-42D3-9482-724DAB2EC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DBAC-7A23-4E49-ABDB-FC7071C74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56364-A4AB-4C60-AA6E-583F14664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700E7-C4C2-4D06-B038-3B2E0984C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4C736-DFE9-4AA5-BB8B-DC68DB761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77ECE-371F-46A5-80D8-0C0098D3D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36A8A-9348-4F4B-A837-DE5F57984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81501-3561-4E84-8479-1D1751172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0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7724B-13D9-4530-9714-E1785C883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1488E-5319-4CB6-A02F-BB311D067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84066-ABBC-43DF-B43A-6040CD9F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2CBBC-9A64-435C-807C-2B6E599BD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B3BFC-8AAF-4629-9A5A-3E7EAF446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70ACC-86A5-4FE2-A1C2-737030231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B8380-9AC2-4AEC-AECF-8E863B5CF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9ECFD-79E0-4054-9498-1DF0AC7B9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A04B8-9DD7-400C-B744-8285D7EC9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73B2C-1C16-4C7E-8EA3-0C59F2675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2EF2CC-E34C-4135-B0D8-4D695A1A3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80AD0-EEF7-40BD-9A72-F640A0B4C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E1E67-DE7D-4C69-B115-3C2B42A7B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8B57BC-4ADD-476B-A8BB-90BF56BFF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1D3E0E-1CDB-4A13-A26A-375D9F197D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16DADA-03EF-4D91-9A3A-A8906EC46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36C73C-A1BD-479A-B724-5F1422F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61F0CC-7DDA-418F-9BF8-29DD726B9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743BBF-819E-4E9B-8738-12BBC1BC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8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647EE-FC51-4FD3-95BF-E519513D3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9FFB36-719A-4A4E-9601-D51CEF0D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5B4538-7FF9-4FE6-8448-A601E2FD5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26000-F960-4BFC-8185-76388B48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A2E5D8-41E0-4FF3-99E5-4C7A7D7B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144AF0-73F3-4660-801D-D344ED088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7CBF4-4247-456B-92BE-0C7D2A2D2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4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D20E0-975F-4617-8746-542E3D0D4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531FC-2143-4469-864D-B6CA54249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DFD8F4-A8E1-40FB-80D6-32ACB9EF6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2C738D-60CD-4E4F-86FA-585029F4C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24F643-F22B-4BAB-BFF2-F4974D9D9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490C1-9683-4A48-8894-07AD2932D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6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521E0-8EB8-426C-8AA4-96694911E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A657D5-41F9-412C-9272-914A46B830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93DA6B-D685-4E86-BFB6-7608AC337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59DD9-9597-4C69-895E-C4640CCD5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0BF3A6-5065-48C2-AE20-2E31D892B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B0432-690E-469A-924F-D87439030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0D967-2EE2-426B-9986-FFE90C58C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85E42-F494-4997-BF8D-0E4DBED6B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6E1D4-D5C8-49B3-970D-970F8780E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08872-AAC4-47A6-BAB1-E5BCC8FC660A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6B3C3-0268-4A90-A6DA-70D631BB77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BBAD5-8279-45AF-9AF4-966EEB18B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0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3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I2Do309e4YU?feature=oembed" TargetMode="Externa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J8OHP9OriMA?feature=oembed" TargetMode="Externa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18" Type="http://schemas.openxmlformats.org/officeDocument/2006/relationships/audio" Target="../media/audio1.wav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17" Type="http://schemas.microsoft.com/office/2007/relationships/hdphoto" Target="../media/hdphoto2.wdp"/><Relationship Id="rId2" Type="http://schemas.openxmlformats.org/officeDocument/2006/relationships/audio" Target="../media/audio1.wav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5" Type="http://schemas.openxmlformats.org/officeDocument/2006/relationships/image" Target="../media/image49.jpe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GC_mV1IpjWA?feature=oembed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59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tmp"/><Relationship Id="rId5" Type="http://schemas.openxmlformats.org/officeDocument/2006/relationships/image" Target="../media/image62.tmp"/><Relationship Id="rId4" Type="http://schemas.openxmlformats.org/officeDocument/2006/relationships/image" Target="../media/image61.tmp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vDNUXa5sIHU?feature=oembed" TargetMode="External"/><Relationship Id="rId5" Type="http://schemas.openxmlformats.org/officeDocument/2006/relationships/audio" Target="../media/audio1.wav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audio" Target="../media/audio1.wav"/><Relationship Id="rId7" Type="http://schemas.openxmlformats.org/officeDocument/2006/relationships/image" Target="../media/image73.tmp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rR-KP8KH1Ng?feature=oembed" TargetMode="External"/><Relationship Id="rId6" Type="http://schemas.openxmlformats.org/officeDocument/2006/relationships/image" Target="../media/image72.tmp"/><Relationship Id="rId5" Type="http://schemas.openxmlformats.org/officeDocument/2006/relationships/image" Target="../media/image71.tmp"/><Relationship Id="rId4" Type="http://schemas.openxmlformats.org/officeDocument/2006/relationships/image" Target="../media/image70.jpeg"/><Relationship Id="rId9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76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5.wdp"/><Relationship Id="rId5" Type="http://schemas.openxmlformats.org/officeDocument/2006/relationships/image" Target="../media/image77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c1npkEoEtos?feature=oembed" TargetMode="External"/><Relationship Id="rId6" Type="http://schemas.openxmlformats.org/officeDocument/2006/relationships/audio" Target="../media/audio1.wav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tmp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wLKPDJqldw?feature=oembed" TargetMode="External"/><Relationship Id="rId6" Type="http://schemas.openxmlformats.org/officeDocument/2006/relationships/image" Target="../media/image12.png"/><Relationship Id="rId11" Type="http://schemas.openxmlformats.org/officeDocument/2006/relationships/audio" Target="../media/audio1.wav"/><Relationship Id="rId5" Type="http://schemas.openxmlformats.org/officeDocument/2006/relationships/image" Target="../media/image11.jpeg"/><Relationship Id="rId10" Type="http://schemas.openxmlformats.org/officeDocument/2006/relationships/image" Target="../media/image16.tmp"/><Relationship Id="rId4" Type="http://schemas.openxmlformats.org/officeDocument/2006/relationships/image" Target="../media/image10.jpeg"/><Relationship Id="rId9" Type="http://schemas.openxmlformats.org/officeDocument/2006/relationships/image" Target="../media/image15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www.youtube.com/watch?v=EhFcnzGhJ-Y" TargetMode="External"/><Relationship Id="rId2" Type="http://schemas.openxmlformats.org/officeDocument/2006/relationships/video" Target="https://www.youtube.com/embed/OCa6_lLUfzw?feature=oembed" TargetMode="External"/><Relationship Id="rId1" Type="http://schemas.openxmlformats.org/officeDocument/2006/relationships/video" Target="https://www.youtube.com/embed/EhFcnzGhJ-Y?feature=oembed" TargetMode="External"/><Relationship Id="rId6" Type="http://schemas.openxmlformats.org/officeDocument/2006/relationships/image" Target="../media/image18.jpeg"/><Relationship Id="rId11" Type="http://schemas.openxmlformats.org/officeDocument/2006/relationships/audio" Target="../media/audio1.wav"/><Relationship Id="rId5" Type="http://schemas.openxmlformats.org/officeDocument/2006/relationships/hyperlink" Target="https://www.youtube.com/watch?v=OCa6_lLUfzw" TargetMode="External"/><Relationship Id="rId10" Type="http://schemas.openxmlformats.org/officeDocument/2006/relationships/image" Target="../media/image21.jpeg"/><Relationship Id="rId4" Type="http://schemas.openxmlformats.org/officeDocument/2006/relationships/audio" Target="../media/audio1.wav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A3775C-2AAE-4B66-9B20-7E1DFAC52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5116529"/>
            <a:ext cx="10592174" cy="1000655"/>
          </a:xfrm>
        </p:spPr>
        <p:txBody>
          <a:bodyPr anchor="t">
            <a:noAutofit/>
          </a:bodyPr>
          <a:lstStyle/>
          <a:p>
            <a:pPr algn="l"/>
            <a:r>
              <a:rPr lang="en-US" sz="8000" dirty="0">
                <a:solidFill>
                  <a:schemeClr val="tx2"/>
                </a:solidFill>
                <a:latin typeface="Twinkl" pitchFamily="2" charset="0"/>
              </a:rPr>
              <a:t>Virtual Disney Trip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5B652D-25CE-41C4-958C-DC13A8C85F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05"/>
          <a:stretch/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AE8C6839-2F69-43A0-8B06-9A8B676A33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4580785"/>
            <a:ext cx="9416898" cy="484374"/>
          </a:xfrm>
        </p:spPr>
        <p:txBody>
          <a:bodyPr anchor="b">
            <a:noAutofit/>
          </a:bodyPr>
          <a:lstStyle/>
          <a:p>
            <a:pPr algn="l"/>
            <a:r>
              <a:rPr lang="en-US" sz="6000" dirty="0">
                <a:solidFill>
                  <a:schemeClr val="tx2"/>
                </a:solidFill>
                <a:latin typeface="Twinkl" pitchFamily="2" charset="0"/>
              </a:rPr>
              <a:t>Primary </a:t>
            </a:r>
            <a:r>
              <a:rPr lang="en-US" sz="6000" dirty="0" smtClean="0">
                <a:solidFill>
                  <a:schemeClr val="tx2"/>
                </a:solidFill>
                <a:latin typeface="Twinkl" pitchFamily="2" charset="0"/>
              </a:rPr>
              <a:t>3/4’s</a:t>
            </a:r>
            <a:endParaRPr lang="en-US" sz="6000" dirty="0">
              <a:solidFill>
                <a:schemeClr val="tx2"/>
              </a:solidFill>
              <a:latin typeface="Twinkl" pitchFamily="2" charset="0"/>
            </a:endParaRPr>
          </a:p>
        </p:txBody>
      </p:sp>
      <p:pic>
        <p:nvPicPr>
          <p:cNvPr id="6" name="01 When You Wish Upon a Star">
            <a:hlinkClick r:id="" action="ppaction://media"/>
            <a:extLst>
              <a:ext uri="{FF2B5EF4-FFF2-40B4-BE49-F238E27FC236}">
                <a16:creationId xmlns:a16="http://schemas.microsoft.com/office/drawing/2014/main" id="{C3788CCA-847E-487B-B53A-E4D202C24C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448" y="6095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8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It’s a Small World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06DD20-A648-40AF-B564-638CB0FD8915}"/>
              </a:ext>
            </a:extLst>
          </p:cNvPr>
          <p:cNvSpPr txBox="1"/>
          <p:nvPr/>
        </p:nvSpPr>
        <p:spPr>
          <a:xfrm>
            <a:off x="431800" y="1505506"/>
            <a:ext cx="3200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winkl" pitchFamily="2" charset="0"/>
              </a:rPr>
              <a:t>1. </a:t>
            </a:r>
            <a:r>
              <a:rPr lang="en-GB" sz="2000" dirty="0">
                <a:latin typeface="Twinkl" pitchFamily="2" charset="0"/>
              </a:rPr>
              <a:t>Set sail on the, ‘It’s a Small World’ Boat Ride to visit countries around the world. (Click the picture to go!)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151586-61EA-4520-A0D8-53B2482957B9}"/>
              </a:ext>
            </a:extLst>
          </p:cNvPr>
          <p:cNvSpPr txBox="1"/>
          <p:nvPr/>
        </p:nvSpPr>
        <p:spPr>
          <a:xfrm>
            <a:off x="4007269" y="1505506"/>
            <a:ext cx="3075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winkl" pitchFamily="2" charset="0"/>
              </a:rPr>
              <a:t>2. </a:t>
            </a:r>
            <a:r>
              <a:rPr lang="en-GB" sz="2000" dirty="0">
                <a:latin typeface="Twinkl" pitchFamily="2" charset="0"/>
              </a:rPr>
              <a:t>Find out  the names of the 7 different continents in the world. </a:t>
            </a:r>
          </a:p>
        </p:txBody>
      </p:sp>
      <p:pic>
        <p:nvPicPr>
          <p:cNvPr id="8194" name="Picture 2" descr="Its A Small World&quot; by Jonah Adkins | Disney rides, Disney fun ...">
            <a:extLst>
              <a:ext uri="{FF2B5EF4-FFF2-40B4-BE49-F238E27FC236}">
                <a16:creationId xmlns:a16="http://schemas.microsoft.com/office/drawing/2014/main" id="{35BAE833-D354-4137-B21F-70E41A078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42" y="2612056"/>
            <a:ext cx="2740570" cy="177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0F6093E-A7F3-44E4-ADA3-10D439126DDE}"/>
              </a:ext>
            </a:extLst>
          </p:cNvPr>
          <p:cNvSpPr txBox="1"/>
          <p:nvPr/>
        </p:nvSpPr>
        <p:spPr>
          <a:xfrm>
            <a:off x="7457655" y="1364350"/>
            <a:ext cx="307531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winkl" pitchFamily="2" charset="0"/>
              </a:rPr>
              <a:t>3. </a:t>
            </a:r>
            <a:r>
              <a:rPr lang="en-GB" sz="2000" dirty="0">
                <a:latin typeface="Twinkl" pitchFamily="2" charset="0"/>
              </a:rPr>
              <a:t>Compare Scotland to another country. </a:t>
            </a:r>
          </a:p>
          <a:p>
            <a:r>
              <a:rPr lang="en-GB" sz="2000" dirty="0">
                <a:latin typeface="Twinkl" pitchFamily="2" charset="0"/>
              </a:rPr>
              <a:t>You may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Location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Weather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Food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Flags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Attractions/scenery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Anything else!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winkl" pitchFamily="2" charset="0"/>
            </a:endParaRPr>
          </a:p>
          <a:p>
            <a:r>
              <a:rPr lang="en-GB" sz="2000" dirty="0">
                <a:latin typeface="Twinkl" pitchFamily="2" charset="0"/>
              </a:rPr>
              <a:t>You can create a poster or record a video to showcase your information.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winkl" pitchFamily="2" charset="0"/>
            </a:endParaRPr>
          </a:p>
          <a:p>
            <a:endParaRPr lang="en-GB" sz="2000" dirty="0">
              <a:latin typeface="Twinkl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winkl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winkl" pitchFamily="2" charset="0"/>
            </a:endParaRPr>
          </a:p>
        </p:txBody>
      </p:sp>
      <p:pic>
        <p:nvPicPr>
          <p:cNvPr id="8198" name="Picture 6" descr="Flag Of Scotland National Flag Clip Art, PNG, 1024x1024px ...">
            <a:extLst>
              <a:ext uri="{FF2B5EF4-FFF2-40B4-BE49-F238E27FC236}">
                <a16:creationId xmlns:a16="http://schemas.microsoft.com/office/drawing/2014/main" id="{E36FC94E-A071-44AA-8597-427B3DAF7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22" r="98415">
                        <a14:foregroundMark x1="6707" y1="20000" x2="3538" y2="19002"/>
                        <a14:foregroundMark x1="4878" y1="21463" x2="40854" y2="41098"/>
                        <a14:foregroundMark x1="27073" y1="40488" x2="51463" y2="55000"/>
                        <a14:foregroundMark x1="51463" y1="55000" x2="53415" y2="55488"/>
                        <a14:foregroundMark x1="74739" y1="10652" x2="77195" y2="10610"/>
                        <a14:foregroundMark x1="77195" y1="10610" x2="77439" y2="10610"/>
                        <a14:foregroundMark x1="95366" y1="13293" x2="98415" y2="20122"/>
                        <a14:foregroundMark x1="98415" y1="20122" x2="98415" y2="20122"/>
                        <a14:backgroundMark x1="74024" y1="9634" x2="69878" y2="10244"/>
                        <a14:backgroundMark x1="854" y1="17195" x2="1220" y2="19268"/>
                        <a14:backgroundMark x1="1463" y1="16220" x2="1463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603" y="4834854"/>
            <a:ext cx="1960876" cy="196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nline Media 2" title="Set Sail on ￢ﾀﾜit￢ﾀﾙs a small world￢ﾀﾝ Virtual Boat Ride #DisneyMagicMoments">
            <a:hlinkClick r:id="" action="ppaction://media"/>
            <a:extLst>
              <a:ext uri="{FF2B5EF4-FFF2-40B4-BE49-F238E27FC236}">
                <a16:creationId xmlns:a16="http://schemas.microsoft.com/office/drawing/2014/main" id="{F3CEA3C1-75F7-4411-97F0-888435271F1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12000" y="3192494"/>
            <a:ext cx="384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0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F391-EB21-4D10-AC6A-22F0EA76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49128" cy="1212315"/>
          </a:xfrm>
        </p:spPr>
        <p:txBody>
          <a:bodyPr anchor="b">
            <a:normAutofit/>
          </a:bodyPr>
          <a:lstStyle/>
          <a:p>
            <a:r>
              <a:rPr lang="en-US" sz="6000" b="1" dirty="0">
                <a:latin typeface="Twinkl" pitchFamily="2" charset="0"/>
              </a:rPr>
              <a:t>Wednesday: Day 3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859BA1E-EA13-4234-801C-4CFA3F10AC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73614" y="1701532"/>
            <a:ext cx="1041371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D082B0-6F03-4BAE-9200-2E99B32B2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53050" cy="4351338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Twinkl" pitchFamily="2" charset="0"/>
              </a:rPr>
              <a:t>Frozen Ever After</a:t>
            </a:r>
          </a:p>
          <a:p>
            <a:r>
              <a:rPr lang="en-US" sz="4400" dirty="0">
                <a:latin typeface="Twinkl" pitchFamily="2" charset="0"/>
              </a:rPr>
              <a:t>Selfies</a:t>
            </a:r>
          </a:p>
          <a:p>
            <a:r>
              <a:rPr lang="en-US" sz="4400" dirty="0">
                <a:latin typeface="Twinkl" pitchFamily="2" charset="0"/>
              </a:rPr>
              <a:t>Lunch time</a:t>
            </a:r>
          </a:p>
          <a:p>
            <a:r>
              <a:rPr lang="en-US" sz="4400" dirty="0">
                <a:latin typeface="Twinkl" pitchFamily="2" charset="0"/>
              </a:rPr>
              <a:t>Under the Sea</a:t>
            </a:r>
          </a:p>
          <a:p>
            <a:endParaRPr lang="en-US" sz="2000" dirty="0">
              <a:latin typeface="Twinkl" pitchFamily="2" charset="0"/>
            </a:endParaRPr>
          </a:p>
          <a:p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US" sz="2000" dirty="0">
              <a:latin typeface="Twinkl" pitchFamily="2" charset="0"/>
            </a:endParaRPr>
          </a:p>
          <a:p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6148" name="Picture 4" descr="Disney #selfies! (With images) | Mickey mouse wallpaper, Disney ...">
            <a:extLst>
              <a:ext uri="{FF2B5EF4-FFF2-40B4-BE49-F238E27FC236}">
                <a16:creationId xmlns:a16="http://schemas.microsoft.com/office/drawing/2014/main" id="{ED53A2A3-2040-4AA9-B721-DF92F0CB87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051"/>
          <a:stretch/>
        </p:blipFill>
        <p:spPr bwMode="auto">
          <a:xfrm>
            <a:off x="6566262" y="1896863"/>
            <a:ext cx="2328669" cy="386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ISNEY FROZEN SNOWFLAK FROM DISNEY FROZEN | Elsa frozen, Frozen ...">
            <a:extLst>
              <a:ext uri="{FF2B5EF4-FFF2-40B4-BE49-F238E27FC236}">
                <a16:creationId xmlns:a16="http://schemas.microsoft.com/office/drawing/2014/main" id="{CAC1B772-8650-4321-B80B-3745E4BE1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r="-3" b="8406"/>
          <a:stretch/>
        </p:blipFill>
        <p:spPr bwMode="auto">
          <a:xfrm>
            <a:off x="9058657" y="1905088"/>
            <a:ext cx="2328670" cy="220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ehind the scenes of Under the Sea ~ Journey of the Little Mermaid ...">
            <a:extLst>
              <a:ext uri="{FF2B5EF4-FFF2-40B4-BE49-F238E27FC236}">
                <a16:creationId xmlns:a16="http://schemas.microsoft.com/office/drawing/2014/main" id="{B02E8856-060E-4B73-A08B-EB58A1917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6" r="1" b="3912"/>
          <a:stretch/>
        </p:blipFill>
        <p:spPr bwMode="auto">
          <a:xfrm>
            <a:off x="9055025" y="4279514"/>
            <a:ext cx="2332303" cy="148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51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Frozen Ever After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06DD20-A648-40AF-B564-638CB0FD8915}"/>
              </a:ext>
            </a:extLst>
          </p:cNvPr>
          <p:cNvSpPr txBox="1"/>
          <p:nvPr/>
        </p:nvSpPr>
        <p:spPr>
          <a:xfrm>
            <a:off x="390857" y="1446669"/>
            <a:ext cx="4943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Twinkl" pitchFamily="2" charset="0"/>
              </a:rPr>
              <a:t>1. </a:t>
            </a:r>
            <a:r>
              <a:rPr lang="en-GB" sz="2400" dirty="0">
                <a:latin typeface="Twinkl" pitchFamily="2" charset="0"/>
              </a:rPr>
              <a:t>Ride on the ‘Frozen Ever After’ Ride.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151586-61EA-4520-A0D8-53B2482957B9}"/>
              </a:ext>
            </a:extLst>
          </p:cNvPr>
          <p:cNvSpPr txBox="1"/>
          <p:nvPr/>
        </p:nvSpPr>
        <p:spPr>
          <a:xfrm>
            <a:off x="6456782" y="1387833"/>
            <a:ext cx="2834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Twinkl" pitchFamily="2" charset="0"/>
              </a:rPr>
              <a:t>2. </a:t>
            </a:r>
            <a:r>
              <a:rPr lang="en-GB" sz="2400" dirty="0">
                <a:latin typeface="Twinkl" pitchFamily="2" charset="0"/>
              </a:rPr>
              <a:t>Think of </a:t>
            </a:r>
            <a:r>
              <a:rPr lang="en-GB" sz="2400" u="sng" dirty="0">
                <a:latin typeface="Twinkl" pitchFamily="2" charset="0"/>
              </a:rPr>
              <a:t>6 words</a:t>
            </a:r>
            <a:r>
              <a:rPr lang="en-GB" sz="2400" dirty="0">
                <a:latin typeface="Twinkl" pitchFamily="2" charset="0"/>
              </a:rPr>
              <a:t> that rhyme with </a:t>
            </a:r>
            <a:r>
              <a:rPr lang="en-GB" sz="2400" b="1" dirty="0">
                <a:latin typeface="Twinkl" pitchFamily="2" charset="0"/>
              </a:rPr>
              <a:t>snow</a:t>
            </a:r>
            <a:r>
              <a:rPr lang="en-GB" sz="2400" dirty="0">
                <a:latin typeface="Twinkl" pitchFamily="2" charset="0"/>
              </a:rPr>
              <a:t>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F6093E-A7F3-44E4-ADA3-10D439126DDE}"/>
              </a:ext>
            </a:extLst>
          </p:cNvPr>
          <p:cNvSpPr txBox="1"/>
          <p:nvPr/>
        </p:nvSpPr>
        <p:spPr>
          <a:xfrm>
            <a:off x="6901285" y="3260185"/>
            <a:ext cx="35877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Twinkl" pitchFamily="2" charset="0"/>
              </a:rPr>
              <a:t>3. </a:t>
            </a:r>
            <a:r>
              <a:rPr lang="en-GB" sz="2400" dirty="0">
                <a:latin typeface="Twinkl" pitchFamily="2" charset="0"/>
              </a:rPr>
              <a:t>Use all these words to write a silly story.</a:t>
            </a:r>
          </a:p>
          <a:p>
            <a:endParaRPr lang="en-GB" sz="2400" dirty="0">
              <a:latin typeface="Twinkl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winkl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winkl" pitchFamily="2" charset="0"/>
            </a:endParaRPr>
          </a:p>
        </p:txBody>
      </p:sp>
      <p:pic>
        <p:nvPicPr>
          <p:cNvPr id="10242" name="Picture 2" descr="Would love to live there!!! Best castle ever! (With images ...">
            <a:extLst>
              <a:ext uri="{FF2B5EF4-FFF2-40B4-BE49-F238E27FC236}">
                <a16:creationId xmlns:a16="http://schemas.microsoft.com/office/drawing/2014/main" id="{6197737B-6B87-4BE7-8C6E-B397D010E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285" y="4030653"/>
            <a:ext cx="4779779" cy="273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nowing clipart - Clip Art Library">
            <a:extLst>
              <a:ext uri="{FF2B5EF4-FFF2-40B4-BE49-F238E27FC236}">
                <a16:creationId xmlns:a16="http://schemas.microsoft.com/office/drawing/2014/main" id="{662689CD-C981-456B-A27F-6AC3C56A5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175" y="731848"/>
            <a:ext cx="218122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nline Media 2" title="FROZEN Ride | Frozen Ever After Full ride through 4K | Walt Disney World Epcot | FL Attractions 360">
            <a:hlinkClick r:id="" action="ppaction://media"/>
            <a:extLst>
              <a:ext uri="{FF2B5EF4-FFF2-40B4-BE49-F238E27FC236}">
                <a16:creationId xmlns:a16="http://schemas.microsoft.com/office/drawing/2014/main" id="{99D749C5-9F9E-45F3-A9CA-4818088B8F6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08762" y="1905615"/>
            <a:ext cx="5887238" cy="331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87E1028-CEC4-4CE1-9786-2A33464B0024}"/>
              </a:ext>
            </a:extLst>
          </p:cNvPr>
          <p:cNvGrpSpPr/>
          <p:nvPr/>
        </p:nvGrpSpPr>
        <p:grpSpPr>
          <a:xfrm>
            <a:off x="6865342" y="1439099"/>
            <a:ext cx="5210066" cy="5286485"/>
            <a:chOff x="1536810" y="2914650"/>
            <a:chExt cx="4378215" cy="3943350"/>
          </a:xfrm>
        </p:grpSpPr>
        <p:pic>
          <p:nvPicPr>
            <p:cNvPr id="1040" name="Picture 16" descr="Mickey turns 90, and the Disney marketing machine celebrates ...">
              <a:extLst>
                <a:ext uri="{FF2B5EF4-FFF2-40B4-BE49-F238E27FC236}">
                  <a16:creationId xmlns:a16="http://schemas.microsoft.com/office/drawing/2014/main" id="{D2C9DEFE-464C-4C26-A8F2-071C052C2C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2"/>
            <a:stretch/>
          </p:blipFill>
          <p:spPr bwMode="auto">
            <a:xfrm>
              <a:off x="1536810" y="2914650"/>
              <a:ext cx="4378215" cy="3943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6D821B0-4F83-4C29-8AFC-28484FD89CA7}"/>
                </a:ext>
              </a:extLst>
            </p:cNvPr>
            <p:cNvSpPr/>
            <p:nvPr/>
          </p:nvSpPr>
          <p:spPr>
            <a:xfrm>
              <a:off x="2957512" y="3942203"/>
              <a:ext cx="851770" cy="8517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AF890621-0485-49CD-A9F9-E0A07FDF1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203361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Take a Selfie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2D73CA-0BA5-469A-BCAC-F916E9EF0137}"/>
              </a:ext>
            </a:extLst>
          </p:cNvPr>
          <p:cNvGrpSpPr/>
          <p:nvPr/>
        </p:nvGrpSpPr>
        <p:grpSpPr>
          <a:xfrm>
            <a:off x="95535" y="1877578"/>
            <a:ext cx="6632812" cy="4674358"/>
            <a:chOff x="6096000" y="-2"/>
            <a:chExt cx="6096000" cy="4476409"/>
          </a:xfrm>
        </p:grpSpPr>
        <p:pic>
          <p:nvPicPr>
            <p:cNvPr id="9" name="Picture 8" descr="Moana and Maui | Children's Puzzles | Jigsaw Puzzles | Products ...">
              <a:extLst>
                <a:ext uri="{FF2B5EF4-FFF2-40B4-BE49-F238E27FC236}">
                  <a16:creationId xmlns:a16="http://schemas.microsoft.com/office/drawing/2014/main" id="{75BFD348-6D64-4A1B-B81C-44390B79A5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-2"/>
              <a:ext cx="6096000" cy="4476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CAA180A-A943-4A9E-8A46-85EEC40FDDB6}"/>
                </a:ext>
              </a:extLst>
            </p:cNvPr>
            <p:cNvSpPr/>
            <p:nvPr/>
          </p:nvSpPr>
          <p:spPr>
            <a:xfrm>
              <a:off x="8166971" y="1326378"/>
              <a:ext cx="692496" cy="61897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11DCB19-7F04-4F36-9598-D310060A5D9D}"/>
              </a:ext>
            </a:extLst>
          </p:cNvPr>
          <p:cNvSpPr txBox="1"/>
          <p:nvPr/>
        </p:nvSpPr>
        <p:spPr>
          <a:xfrm>
            <a:off x="239359" y="890985"/>
            <a:ext cx="11713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Add a photo of your face to the pictures to create your own Disney selfie. </a:t>
            </a:r>
          </a:p>
        </p:txBody>
      </p:sp>
    </p:spTree>
    <p:extLst>
      <p:ext uri="{BB962C8B-B14F-4D97-AF65-F5344CB8AC3E}">
        <p14:creationId xmlns:p14="http://schemas.microsoft.com/office/powerpoint/2010/main" val="345687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77AC1-5CF1-44F0-80F7-D90140186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09018" y="1314916"/>
            <a:ext cx="5328000" cy="37341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7000" dirty="0">
              <a:latin typeface="Twinkl" pitchFamily="2" charset="0"/>
            </a:endParaRPr>
          </a:p>
          <a:p>
            <a:pPr marL="1143000" indent="-1143000">
              <a:buAutoNum type="arabicPeriod"/>
            </a:pPr>
            <a:endParaRPr lang="en-US" sz="7000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Numeracy: Lunch Time!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9325E3-27D9-4961-AA97-A46AA752CA82}"/>
              </a:ext>
            </a:extLst>
          </p:cNvPr>
          <p:cNvSpPr txBox="1">
            <a:spLocks/>
          </p:cNvSpPr>
          <p:nvPr/>
        </p:nvSpPr>
        <p:spPr>
          <a:xfrm>
            <a:off x="339256" y="1387833"/>
            <a:ext cx="5599562" cy="3531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586E3A-4E17-4DFA-9371-6855F7B05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9256" y="1387833"/>
            <a:ext cx="8118944" cy="2739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Twinkl" pitchFamily="2" charset="0"/>
              </a:rPr>
              <a:t>You have £10.00 to spend on your lunch.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Twinkl" pitchFamily="2" charset="0"/>
              </a:rPr>
              <a:t>What will you buy?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Twinkl" pitchFamily="2" charset="0"/>
              </a:rPr>
              <a:t>Do you have enough money?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Twinkl" pitchFamily="2" charset="0"/>
              </a:rPr>
              <a:t>How much change will you get? 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5122" name="Picture 2" descr="Clydesdale Bank 10 Pounds banknote 2017 series - Exchange yours today">
            <a:extLst>
              <a:ext uri="{FF2B5EF4-FFF2-40B4-BE49-F238E27FC236}">
                <a16:creationId xmlns:a16="http://schemas.microsoft.com/office/drawing/2014/main" id="{46AD37F6-0B4C-460B-ACC5-3B0103882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0243">
            <a:off x="4422398" y="1789901"/>
            <a:ext cx="1237215" cy="640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802960-3023-40A2-9DAA-DE6E272FE9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0" t="-72" r="30610" b="72"/>
          <a:stretch/>
        </p:blipFill>
        <p:spPr>
          <a:xfrm>
            <a:off x="888300" y="3240559"/>
            <a:ext cx="1260000" cy="126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4CCF6B-2EEC-415B-AE82-F6E5BAE9BDAF}"/>
              </a:ext>
            </a:extLst>
          </p:cNvPr>
          <p:cNvSpPr txBox="1"/>
          <p:nvPr/>
        </p:nvSpPr>
        <p:spPr>
          <a:xfrm>
            <a:off x="522309" y="4484227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Cheeseburger £6.00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788676-B934-40C6-AA5C-178EF0FB3F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" t="19662" r="-13" b="338"/>
          <a:stretch/>
        </p:blipFill>
        <p:spPr>
          <a:xfrm>
            <a:off x="9264778" y="3283876"/>
            <a:ext cx="1260000" cy="126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2BDD34-24CE-44BD-8E7C-53B22F050C43}"/>
              </a:ext>
            </a:extLst>
          </p:cNvPr>
          <p:cNvSpPr txBox="1"/>
          <p:nvPr/>
        </p:nvSpPr>
        <p:spPr>
          <a:xfrm>
            <a:off x="8898787" y="4483063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Pretzel</a:t>
            </a:r>
          </a:p>
          <a:p>
            <a:pPr algn="ctr"/>
            <a:r>
              <a:rPr lang="en-GB" dirty="0">
                <a:latin typeface="Twinkl" pitchFamily="2" charset="0"/>
              </a:rPr>
              <a:t> £2.50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791617-1AB6-459E-A19C-E4ED0E6FC5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500" r="12500"/>
          <a:stretch/>
        </p:blipFill>
        <p:spPr>
          <a:xfrm>
            <a:off x="888300" y="5115239"/>
            <a:ext cx="1260000" cy="126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7FF76C-EB0E-43C5-AB1A-3E6E59369792}"/>
              </a:ext>
            </a:extLst>
          </p:cNvPr>
          <p:cNvSpPr txBox="1"/>
          <p:nvPr/>
        </p:nvSpPr>
        <p:spPr>
          <a:xfrm>
            <a:off x="522309" y="6272488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Fruit Kebab</a:t>
            </a:r>
          </a:p>
          <a:p>
            <a:pPr algn="ctr"/>
            <a:r>
              <a:rPr lang="en-GB" dirty="0">
                <a:latin typeface="Twinkl" pitchFamily="2" charset="0"/>
              </a:rPr>
              <a:t> £1.25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00E6DA-9A6D-4382-A1B2-EFC8DF9570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3254" b="1216"/>
          <a:stretch/>
        </p:blipFill>
        <p:spPr>
          <a:xfrm>
            <a:off x="2543607" y="5062929"/>
            <a:ext cx="1260000" cy="126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42FA4CA-3641-4832-9D73-E2AF669B3A32}"/>
              </a:ext>
            </a:extLst>
          </p:cNvPr>
          <p:cNvSpPr txBox="1"/>
          <p:nvPr/>
        </p:nvSpPr>
        <p:spPr>
          <a:xfrm>
            <a:off x="2148300" y="6271554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Apple</a:t>
            </a:r>
          </a:p>
          <a:p>
            <a:pPr algn="ctr"/>
            <a:r>
              <a:rPr lang="en-GB" dirty="0">
                <a:latin typeface="Twinkl" pitchFamily="2" charset="0"/>
              </a:rPr>
              <a:t> 50p</a:t>
            </a:r>
          </a:p>
        </p:txBody>
      </p:sp>
      <p:pic>
        <p:nvPicPr>
          <p:cNvPr id="5124" name="Picture 4" descr="Make lunchtime extra fun and get the kids to help make a Mickey Mouse Pizza. Perfect for the Disney fans in your house.">
            <a:extLst>
              <a:ext uri="{FF2B5EF4-FFF2-40B4-BE49-F238E27FC236}">
                <a16:creationId xmlns:a16="http://schemas.microsoft.com/office/drawing/2014/main" id="{5B0A62CD-96B1-453F-A9E1-661CF1BE3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" t="48151" r="23008" b="352"/>
          <a:stretch/>
        </p:blipFill>
        <p:spPr bwMode="auto">
          <a:xfrm>
            <a:off x="2584491" y="324055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B9A6E13-55A9-4623-83EE-42CBDDC58454}"/>
              </a:ext>
            </a:extLst>
          </p:cNvPr>
          <p:cNvSpPr txBox="1"/>
          <p:nvPr/>
        </p:nvSpPr>
        <p:spPr>
          <a:xfrm>
            <a:off x="2218500" y="4484227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Pizza </a:t>
            </a:r>
          </a:p>
          <a:p>
            <a:pPr algn="ctr"/>
            <a:r>
              <a:rPr lang="en-GB" dirty="0">
                <a:latin typeface="Twinkl" pitchFamily="2" charset="0"/>
              </a:rPr>
              <a:t>£5.50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706D87-2D2C-414B-8818-A3E4EA41043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1" t="10096" r="-631" b="23158"/>
          <a:stretch/>
        </p:blipFill>
        <p:spPr>
          <a:xfrm>
            <a:off x="4099172" y="3240559"/>
            <a:ext cx="1260000" cy="1260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E90A7BB-45CC-4F10-9185-A38AAC5DC2D9}"/>
              </a:ext>
            </a:extLst>
          </p:cNvPr>
          <p:cNvSpPr txBox="1"/>
          <p:nvPr/>
        </p:nvSpPr>
        <p:spPr>
          <a:xfrm>
            <a:off x="3844491" y="4494498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Hotdog </a:t>
            </a:r>
          </a:p>
          <a:p>
            <a:pPr algn="ctr"/>
            <a:r>
              <a:rPr lang="en-GB" dirty="0">
                <a:latin typeface="Twinkl" pitchFamily="2" charset="0"/>
              </a:rPr>
              <a:t>£3.50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55C51AD-FDF9-4CF0-BD35-AC3DE769DBF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0" t="13167" r="-330" b="11833"/>
          <a:stretch/>
        </p:blipFill>
        <p:spPr>
          <a:xfrm>
            <a:off x="5760960" y="3240559"/>
            <a:ext cx="1296000" cy="1296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81C83E5-DCF3-44B5-919B-EF26D754F95B}"/>
              </a:ext>
            </a:extLst>
          </p:cNvPr>
          <p:cNvSpPr txBox="1"/>
          <p:nvPr/>
        </p:nvSpPr>
        <p:spPr>
          <a:xfrm>
            <a:off x="5429372" y="4483063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Chicken &amp; Rice </a:t>
            </a:r>
          </a:p>
          <a:p>
            <a:pPr algn="ctr"/>
            <a:r>
              <a:rPr lang="en-GB" dirty="0">
                <a:latin typeface="Twinkl" pitchFamily="2" charset="0"/>
              </a:rPr>
              <a:t>£7.25</a:t>
            </a:r>
          </a:p>
        </p:txBody>
      </p:sp>
      <p:pic>
        <p:nvPicPr>
          <p:cNvPr id="5126" name="Picture 6" descr="Mickey Mouse soft pretzels  (lol, pinned her butternut squash soup too)">
            <a:extLst>
              <a:ext uri="{FF2B5EF4-FFF2-40B4-BE49-F238E27FC236}">
                <a16:creationId xmlns:a16="http://schemas.microsoft.com/office/drawing/2014/main" id="{63BA17D3-ED43-44B2-924F-B36067179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0" b="12420"/>
          <a:stretch/>
        </p:blipFill>
        <p:spPr bwMode="auto">
          <a:xfrm>
            <a:off x="7530869" y="327655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F294D91-536A-4D8F-84DF-A7BF2E4C32C5}"/>
              </a:ext>
            </a:extLst>
          </p:cNvPr>
          <p:cNvSpPr txBox="1"/>
          <p:nvPr/>
        </p:nvSpPr>
        <p:spPr>
          <a:xfrm>
            <a:off x="7164080" y="4510719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Soup &amp; Bread</a:t>
            </a:r>
          </a:p>
          <a:p>
            <a:pPr algn="ctr"/>
            <a:r>
              <a:rPr lang="en-GB" dirty="0">
                <a:latin typeface="Twinkl" pitchFamily="2" charset="0"/>
              </a:rPr>
              <a:t> £3.50</a:t>
            </a:r>
          </a:p>
        </p:txBody>
      </p:sp>
      <p:pic>
        <p:nvPicPr>
          <p:cNvPr id="5130" name="Picture 10" descr="Amazon.com: Disney Mickey Mouse Shaped Veggie Chips Children's ...">
            <a:extLst>
              <a:ext uri="{FF2B5EF4-FFF2-40B4-BE49-F238E27FC236}">
                <a16:creationId xmlns:a16="http://schemas.microsoft.com/office/drawing/2014/main" id="{10244BF6-BA91-423C-A713-9CA8861F8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69" t="-16558" r="-22656" b="-2720"/>
          <a:stretch/>
        </p:blipFill>
        <p:spPr bwMode="auto">
          <a:xfrm>
            <a:off x="4169372" y="4929778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C4AB1C1-0E8B-490D-BB79-741A01D2FB56}"/>
              </a:ext>
            </a:extLst>
          </p:cNvPr>
          <p:cNvSpPr txBox="1"/>
          <p:nvPr/>
        </p:nvSpPr>
        <p:spPr>
          <a:xfrm>
            <a:off x="3733181" y="6245070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Crisps</a:t>
            </a:r>
          </a:p>
          <a:p>
            <a:pPr algn="ctr"/>
            <a:r>
              <a:rPr lang="en-GB" dirty="0">
                <a:latin typeface="Twinkl" pitchFamily="2" charset="0"/>
              </a:rPr>
              <a:t> 70p</a:t>
            </a:r>
          </a:p>
        </p:txBody>
      </p:sp>
      <p:sp>
        <p:nvSpPr>
          <p:cNvPr id="21" name="AutoShape 14" descr="Disney Apple Juice, Donald Duck | Shop | St. Mary's Galaxy">
            <a:extLst>
              <a:ext uri="{FF2B5EF4-FFF2-40B4-BE49-F238E27FC236}">
                <a16:creationId xmlns:a16="http://schemas.microsoft.com/office/drawing/2014/main" id="{B3E009C0-896E-4F5E-B587-593D346F9D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40" name="Picture 20" descr="Disney Disney Donald Duck 100% Pure Orange Juice Original No Pulp ...">
            <a:extLst>
              <a:ext uri="{FF2B5EF4-FFF2-40B4-BE49-F238E27FC236}">
                <a16:creationId xmlns:a16="http://schemas.microsoft.com/office/drawing/2014/main" id="{F6AC09BE-4C8C-4A8B-92B0-23A25C106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5363" y="5074935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1734450-16D5-4970-8129-CB004C68F4B6}"/>
              </a:ext>
            </a:extLst>
          </p:cNvPr>
          <p:cNvSpPr txBox="1"/>
          <p:nvPr/>
        </p:nvSpPr>
        <p:spPr>
          <a:xfrm>
            <a:off x="5411145" y="6233635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Orange Juice</a:t>
            </a:r>
          </a:p>
          <a:p>
            <a:pPr algn="ctr"/>
            <a:r>
              <a:rPr lang="en-GB" dirty="0">
                <a:latin typeface="Twinkl" pitchFamily="2" charset="0"/>
              </a:rPr>
              <a:t> £1.50</a:t>
            </a:r>
          </a:p>
        </p:txBody>
      </p:sp>
      <p:pic>
        <p:nvPicPr>
          <p:cNvPr id="5142" name="Picture 22" descr="Disney Frozen Themed Milkshake Recipe for a Sweet Birthday Party Treat - Easy Family Recipe Ideas">
            <a:extLst>
              <a:ext uri="{FF2B5EF4-FFF2-40B4-BE49-F238E27FC236}">
                <a16:creationId xmlns:a16="http://schemas.microsoft.com/office/drawing/2014/main" id="{B24A76CE-998C-4746-815D-DEBDFA4E9D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17" t="7290" r="-15182" b="3822"/>
          <a:stretch/>
        </p:blipFill>
        <p:spPr bwMode="auto">
          <a:xfrm>
            <a:off x="9223669" y="5062928"/>
            <a:ext cx="1260000" cy="120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5672C6E-0810-4BE1-BD80-F0B3A401138C}"/>
              </a:ext>
            </a:extLst>
          </p:cNvPr>
          <p:cNvSpPr txBox="1"/>
          <p:nvPr/>
        </p:nvSpPr>
        <p:spPr>
          <a:xfrm>
            <a:off x="8857678" y="6211669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Frozen Milkshake</a:t>
            </a:r>
          </a:p>
          <a:p>
            <a:pPr algn="ctr"/>
            <a:r>
              <a:rPr lang="en-GB" dirty="0">
                <a:latin typeface="Twinkl" pitchFamily="2" charset="0"/>
              </a:rPr>
              <a:t> £2.50</a:t>
            </a:r>
          </a:p>
        </p:txBody>
      </p:sp>
      <p:pic>
        <p:nvPicPr>
          <p:cNvPr id="5144" name="Picture 24" descr="Bottled Water - Safe Drinking Water">
            <a:extLst>
              <a:ext uri="{FF2B5EF4-FFF2-40B4-BE49-F238E27FC236}">
                <a16:creationId xmlns:a16="http://schemas.microsoft.com/office/drawing/2014/main" id="{8BBDFA1B-E3BC-414C-9CCC-40C23CE51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054" y="5082864"/>
            <a:ext cx="1092697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3A10077-7F24-465B-921E-5B3BDBAE1C25}"/>
              </a:ext>
            </a:extLst>
          </p:cNvPr>
          <p:cNvSpPr txBox="1"/>
          <p:nvPr/>
        </p:nvSpPr>
        <p:spPr>
          <a:xfrm>
            <a:off x="7091895" y="6271554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Water</a:t>
            </a:r>
          </a:p>
          <a:p>
            <a:pPr algn="ctr"/>
            <a:r>
              <a:rPr lang="en-GB" dirty="0">
                <a:latin typeface="Twinkl" pitchFamily="2" charset="0"/>
              </a:rPr>
              <a:t> £1.00</a:t>
            </a:r>
          </a:p>
        </p:txBody>
      </p:sp>
      <p:pic>
        <p:nvPicPr>
          <p:cNvPr id="5146" name="Picture 26" descr="Disney Lady And The Tramp Clipart , Transparent Cartoon, Free ...">
            <a:extLst>
              <a:ext uri="{FF2B5EF4-FFF2-40B4-BE49-F238E27FC236}">
                <a16:creationId xmlns:a16="http://schemas.microsoft.com/office/drawing/2014/main" id="{164DE9CF-D74C-4F04-9699-8F467107B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78" b="89778" l="9821" r="93750">
                        <a14:foregroundMark x1="28571" y1="20444" x2="33482" y2="28889"/>
                        <a14:foregroundMark x1="20982" y1="16444" x2="21429" y2="21778"/>
                        <a14:foregroundMark x1="33036" y1="10667" x2="35714" y2="10667"/>
                        <a14:foregroundMark x1="93750" y1="52000" x2="93750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9" y="86870"/>
            <a:ext cx="1270689" cy="127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2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Under the Sea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06DD20-A648-40AF-B564-638CB0FD8915}"/>
              </a:ext>
            </a:extLst>
          </p:cNvPr>
          <p:cNvSpPr txBox="1"/>
          <p:nvPr/>
        </p:nvSpPr>
        <p:spPr>
          <a:xfrm>
            <a:off x="298481" y="2002670"/>
            <a:ext cx="5889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Twinkl" pitchFamily="2" charset="0"/>
              </a:rPr>
              <a:t>Listen to:</a:t>
            </a:r>
          </a:p>
          <a:p>
            <a:pPr algn="ctr"/>
            <a:r>
              <a:rPr lang="en-GB" sz="2400" dirty="0">
                <a:latin typeface="Twinkl" pitchFamily="2" charset="0"/>
              </a:rPr>
              <a:t>The Little Mermaid - Under the Sea</a:t>
            </a:r>
          </a:p>
        </p:txBody>
      </p:sp>
      <p:pic>
        <p:nvPicPr>
          <p:cNvPr id="3" name="Online Media 2" title="The Little Mermaid - Under the Sea (from The Little Mermaid) (Official Video)">
            <a:hlinkClick r:id="" action="ppaction://media"/>
            <a:extLst>
              <a:ext uri="{FF2B5EF4-FFF2-40B4-BE49-F238E27FC236}">
                <a16:creationId xmlns:a16="http://schemas.microsoft.com/office/drawing/2014/main" id="{BCE0C37D-BDEA-4803-BF92-3ED9FB43D12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90857" y="2779075"/>
            <a:ext cx="5705143" cy="32091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211FF6-3A73-4A59-890C-EA4E8CC7B653}"/>
              </a:ext>
            </a:extLst>
          </p:cNvPr>
          <p:cNvSpPr txBox="1"/>
          <p:nvPr/>
        </p:nvSpPr>
        <p:spPr>
          <a:xfrm>
            <a:off x="6782935" y="2448788"/>
            <a:ext cx="4885899" cy="353943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winkl" pitchFamily="2" charset="0"/>
              </a:rPr>
              <a:t>Task:</a:t>
            </a:r>
          </a:p>
          <a:p>
            <a:pPr marL="457200" indent="-457200">
              <a:buAutoNum type="arabicPeriod"/>
            </a:pPr>
            <a:r>
              <a:rPr lang="en-GB" sz="2800" dirty="0">
                <a:latin typeface="Twinkl" pitchFamily="2" charset="0"/>
              </a:rPr>
              <a:t>Why does Sebastian think it is better to live under the sea? Give 2 reasons!</a:t>
            </a:r>
            <a:br>
              <a:rPr lang="en-GB" sz="2800" dirty="0">
                <a:latin typeface="Twinkl" pitchFamily="2" charset="0"/>
              </a:rPr>
            </a:br>
            <a:endParaRPr lang="en-GB" sz="2800" dirty="0">
              <a:latin typeface="Twinkl" pitchFamily="2" charset="0"/>
            </a:endParaRPr>
          </a:p>
          <a:p>
            <a:pPr marL="457200" indent="-457200">
              <a:buAutoNum type="arabicPeriod"/>
            </a:pPr>
            <a:r>
              <a:rPr lang="en-GB" sz="2800" dirty="0">
                <a:latin typeface="Twinkl" pitchFamily="2" charset="0"/>
              </a:rPr>
              <a:t>Do you agree? </a:t>
            </a:r>
          </a:p>
          <a:p>
            <a:pPr marL="457200" indent="-457200">
              <a:buAutoNum type="arabicPeriod"/>
            </a:pPr>
            <a:endParaRPr lang="en-GB" sz="2800" dirty="0">
              <a:latin typeface="Twinkl" pitchFamily="2" charset="0"/>
            </a:endParaRPr>
          </a:p>
          <a:p>
            <a:pPr marL="457200" indent="-457200">
              <a:buAutoNum type="arabicPeriod"/>
            </a:pPr>
            <a:r>
              <a:rPr lang="en-GB" sz="2800" dirty="0">
                <a:latin typeface="Twinkl" pitchFamily="2" charset="0"/>
              </a:rPr>
              <a:t>Why or why not?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4D128F-5B39-4BB7-89D7-D350987E8C1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1267" y="73811"/>
            <a:ext cx="1449237" cy="1302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474F58-25FA-4219-831B-0370F9388A9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883390" y="133970"/>
            <a:ext cx="1703304" cy="115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6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F391-EB21-4D10-AC6A-22F0EA76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18" y="3914214"/>
            <a:ext cx="3839975" cy="2452687"/>
          </a:xfrm>
        </p:spPr>
        <p:txBody>
          <a:bodyPr anchor="ctr">
            <a:normAutofit/>
          </a:bodyPr>
          <a:lstStyle/>
          <a:p>
            <a:r>
              <a:rPr lang="en-US" sz="6000" b="1" dirty="0">
                <a:latin typeface="Twinkl" pitchFamily="2" charset="0"/>
              </a:rPr>
              <a:t>Thursday: Day 4</a:t>
            </a:r>
          </a:p>
        </p:txBody>
      </p:sp>
      <p:pic>
        <p:nvPicPr>
          <p:cNvPr id="2052" name="Picture 4" descr="Everything coming to Walt Disney World for the 50th anniversary in ...">
            <a:extLst>
              <a:ext uri="{FF2B5EF4-FFF2-40B4-BE49-F238E27FC236}">
                <a16:creationId xmlns:a16="http://schemas.microsoft.com/office/drawing/2014/main" id="{E2BC6C2E-F9B2-4EBF-BCEA-C8439F044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9" b="7858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D082B0-6F03-4BAE-9200-2E99B32B2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6493" y="4877779"/>
            <a:ext cx="7729065" cy="2655514"/>
          </a:xfrm>
        </p:spPr>
        <p:txBody>
          <a:bodyPr anchor="ctr">
            <a:normAutofit/>
          </a:bodyPr>
          <a:lstStyle/>
          <a:p>
            <a:r>
              <a:rPr lang="en-US" sz="4000" dirty="0">
                <a:latin typeface="Twinkl" pitchFamily="2" charset="0"/>
              </a:rPr>
              <a:t>Explore the park</a:t>
            </a:r>
          </a:p>
          <a:p>
            <a:r>
              <a:rPr lang="en-US" sz="4000" dirty="0">
                <a:latin typeface="Twinkl" pitchFamily="2" charset="0"/>
              </a:rPr>
              <a:t>Become the </a:t>
            </a:r>
            <a:r>
              <a:rPr lang="en-US" sz="4000" i="1" dirty="0">
                <a:latin typeface="Twinkl" pitchFamily="2" charset="0"/>
              </a:rPr>
              <a:t>Common Word King</a:t>
            </a:r>
          </a:p>
          <a:p>
            <a:r>
              <a:rPr lang="en-US" sz="4000" dirty="0">
                <a:latin typeface="Twinkl" pitchFamily="2" charset="0"/>
              </a:rPr>
              <a:t>Create a new ride</a:t>
            </a:r>
          </a:p>
          <a:p>
            <a:endParaRPr lang="en-US" sz="1800" dirty="0">
              <a:latin typeface="Twinkl" pitchFamily="2" charset="0"/>
            </a:endParaRPr>
          </a:p>
          <a:p>
            <a:endParaRPr lang="en-US" sz="1800" dirty="0">
              <a:latin typeface="Twinkl" pitchFamily="2" charset="0"/>
            </a:endParaRPr>
          </a:p>
          <a:p>
            <a:pPr marL="0" indent="0">
              <a:buNone/>
            </a:pPr>
            <a:endParaRPr lang="en-US" sz="1800" dirty="0">
              <a:latin typeface="Twinkl" pitchFamily="2" charset="0"/>
            </a:endParaRPr>
          </a:p>
          <a:p>
            <a:endParaRPr lang="en-US" sz="1800" dirty="0">
              <a:latin typeface="Twinkl" pitchFamily="2" charset="0"/>
            </a:endParaRPr>
          </a:p>
          <a:p>
            <a:pPr marL="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94046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Numeracy: Ride Time!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9325E3-27D9-4961-AA97-A46AA752CA82}"/>
              </a:ext>
            </a:extLst>
          </p:cNvPr>
          <p:cNvSpPr txBox="1">
            <a:spLocks/>
          </p:cNvSpPr>
          <p:nvPr/>
        </p:nvSpPr>
        <p:spPr>
          <a:xfrm>
            <a:off x="-1451444" y="2903676"/>
            <a:ext cx="5599562" cy="3531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586E3A-4E17-4DFA-9371-6855F7B05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9255" y="1387833"/>
            <a:ext cx="11101527" cy="2343845"/>
          </a:xfrm>
        </p:spPr>
        <p:txBody>
          <a:bodyPr>
            <a:normAutofit fontScale="25000" lnSpcReduction="20000"/>
          </a:bodyPr>
          <a:lstStyle/>
          <a:p>
            <a:pPr marL="457200" indent="-457200">
              <a:lnSpc>
                <a:spcPct val="120000"/>
              </a:lnSpc>
              <a:buAutoNum type="arabicPeriod"/>
            </a:pPr>
            <a:r>
              <a:rPr lang="en-GB" sz="8000" dirty="0">
                <a:latin typeface="Twinkl" pitchFamily="2" charset="0"/>
              </a:rPr>
              <a:t>How long altogether would it take to ride Peter Pan’s Flight &amp; Frozen Ever After?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GB" sz="8000" dirty="0">
                <a:latin typeface="Twinkl" pitchFamily="2" charset="0"/>
              </a:rPr>
              <a:t>You have 35 minutes left in the park. Which 2 rides could you go on to make the most of your time left?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GB" sz="8000" dirty="0">
                <a:latin typeface="Twinkl" pitchFamily="2" charset="0"/>
              </a:rPr>
              <a:t>How much longer is Toy Story Mania! than Peter Pan’s Flight?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GB" sz="8000" dirty="0">
                <a:latin typeface="Twinkl" pitchFamily="2" charset="0"/>
              </a:rPr>
              <a:t>How much shorter is Frozen Ever After than Beauty &amp; the Beast show? 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GB" sz="8000" dirty="0">
                <a:latin typeface="Twinkl" pitchFamily="2" charset="0"/>
              </a:rPr>
              <a:t>You want to visit all 4 attractions. How long will it take altogether?</a:t>
            </a:r>
          </a:p>
          <a:p>
            <a:pPr marL="457200" indent="-457200">
              <a:buAutoNum type="arabicPeriod"/>
            </a:pPr>
            <a:endParaRPr lang="en-GB" sz="8000" dirty="0">
              <a:latin typeface="Twinkl" pitchFamily="2" charset="0"/>
            </a:endParaRPr>
          </a:p>
          <a:p>
            <a:pPr marL="457200" indent="-457200">
              <a:buAutoNum type="arabicPeriod"/>
            </a:pPr>
            <a:endParaRPr lang="en-GB" sz="2000" dirty="0">
              <a:latin typeface="Twinkl" pitchFamily="2" charset="0"/>
            </a:endParaRPr>
          </a:p>
          <a:p>
            <a:pPr marL="0" indent="0">
              <a:buNone/>
            </a:pPr>
            <a:endParaRPr lang="en-GB" sz="2000" dirty="0">
              <a:latin typeface="Twinkl" pitchFamily="2" charset="0"/>
            </a:endParaRP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10C68F-3123-4A3F-9E4D-61EBBE3E3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87" r="33178"/>
          <a:stretch/>
        </p:blipFill>
        <p:spPr>
          <a:xfrm>
            <a:off x="218315" y="4073807"/>
            <a:ext cx="2483212" cy="18377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BE3097-A7AD-4228-B218-C32E211445DC}"/>
              </a:ext>
            </a:extLst>
          </p:cNvPr>
          <p:cNvSpPr/>
          <p:nvPr/>
        </p:nvSpPr>
        <p:spPr>
          <a:xfrm>
            <a:off x="339256" y="5909204"/>
            <a:ext cx="2483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Peter Pan’s Flight</a:t>
            </a:r>
          </a:p>
          <a:p>
            <a:pPr algn="ctr"/>
            <a:r>
              <a:rPr lang="en-GB" dirty="0">
                <a:latin typeface="Twinkl" pitchFamily="2" charset="0"/>
              </a:rPr>
              <a:t>Duration: 3 minutes</a:t>
            </a:r>
          </a:p>
        </p:txBody>
      </p:sp>
      <p:pic>
        <p:nvPicPr>
          <p:cNvPr id="6148" name="Picture 4" descr="How to Ride Frozen Ever After at Disney World Without the Wait ...">
            <a:extLst>
              <a:ext uri="{FF2B5EF4-FFF2-40B4-BE49-F238E27FC236}">
                <a16:creationId xmlns:a16="http://schemas.microsoft.com/office/drawing/2014/main" id="{DA4F9540-ADFF-4A5B-AC4B-8025A735B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99" y="4121128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9C118F3-4D2C-4CC7-81B8-10B6E67F3AB0}"/>
              </a:ext>
            </a:extLst>
          </p:cNvPr>
          <p:cNvSpPr/>
          <p:nvPr/>
        </p:nvSpPr>
        <p:spPr>
          <a:xfrm>
            <a:off x="3174137" y="5932848"/>
            <a:ext cx="2483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Frozen Ever After</a:t>
            </a:r>
          </a:p>
          <a:p>
            <a:pPr algn="ctr"/>
            <a:r>
              <a:rPr lang="en-GB" dirty="0">
                <a:latin typeface="Twinkl" pitchFamily="2" charset="0"/>
              </a:rPr>
              <a:t>Duration: 5 minutes</a:t>
            </a:r>
          </a:p>
        </p:txBody>
      </p:sp>
      <p:pic>
        <p:nvPicPr>
          <p:cNvPr id="6150" name="Picture 6" descr="PHOTOS: New Entrance to Toy Story Mania in Toy Story Land ...">
            <a:extLst>
              <a:ext uri="{FF2B5EF4-FFF2-40B4-BE49-F238E27FC236}">
                <a16:creationId xmlns:a16="http://schemas.microsoft.com/office/drawing/2014/main" id="{451D8BC8-498D-4C2D-B1CB-EDD28FE79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018" y="412932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0BE26B8-0854-4499-A4A5-C652D9AA6FBE}"/>
              </a:ext>
            </a:extLst>
          </p:cNvPr>
          <p:cNvSpPr/>
          <p:nvPr/>
        </p:nvSpPr>
        <p:spPr>
          <a:xfrm>
            <a:off x="6009018" y="5941844"/>
            <a:ext cx="2483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Toy Story Mania!</a:t>
            </a:r>
          </a:p>
          <a:p>
            <a:pPr algn="ctr"/>
            <a:r>
              <a:rPr lang="en-GB" dirty="0">
                <a:latin typeface="Twinkl" pitchFamily="2" charset="0"/>
              </a:rPr>
              <a:t>Duration: 8 minutes</a:t>
            </a:r>
          </a:p>
        </p:txBody>
      </p:sp>
      <p:pic>
        <p:nvPicPr>
          <p:cNvPr id="6152" name="Picture 8" descr="Beauty and the Beast - Live on Stage | Entertainment | Walt Disney ...">
            <a:extLst>
              <a:ext uri="{FF2B5EF4-FFF2-40B4-BE49-F238E27FC236}">
                <a16:creationId xmlns:a16="http://schemas.microsoft.com/office/drawing/2014/main" id="{07E27DE2-0AA0-4952-91EA-C69A0917C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137" y="4163892"/>
            <a:ext cx="2381154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66E163B5-53B9-4184-ACCA-D10F975E5CA9}"/>
              </a:ext>
            </a:extLst>
          </p:cNvPr>
          <p:cNvSpPr/>
          <p:nvPr/>
        </p:nvSpPr>
        <p:spPr>
          <a:xfrm>
            <a:off x="9298716" y="5864203"/>
            <a:ext cx="23811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Beauty &amp; the Beast Show</a:t>
            </a:r>
          </a:p>
          <a:p>
            <a:pPr algn="ctr"/>
            <a:r>
              <a:rPr lang="en-GB" dirty="0">
                <a:latin typeface="Twinkl" pitchFamily="2" charset="0"/>
              </a:rPr>
              <a:t>Duration: 30 minutes</a:t>
            </a:r>
          </a:p>
        </p:txBody>
      </p:sp>
    </p:spTree>
    <p:extLst>
      <p:ext uri="{BB962C8B-B14F-4D97-AF65-F5344CB8AC3E}">
        <p14:creationId xmlns:p14="http://schemas.microsoft.com/office/powerpoint/2010/main" val="117978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6471C1-33E3-47F1-9D14-D62525AA3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956124"/>
            <a:ext cx="10515600" cy="5915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9C40B2-D8E3-4C20-88AD-816F7A665D06}"/>
              </a:ext>
            </a:extLst>
          </p:cNvPr>
          <p:cNvSpPr txBox="1"/>
          <p:nvPr/>
        </p:nvSpPr>
        <p:spPr>
          <a:xfrm>
            <a:off x="9028258" y="1134135"/>
            <a:ext cx="127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winkl" pitchFamily="2" charset="0"/>
              </a:rPr>
              <a:t>where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ED63B3-239D-4AC5-8872-E606C3484D1B}"/>
              </a:ext>
            </a:extLst>
          </p:cNvPr>
          <p:cNvSpPr txBox="1"/>
          <p:nvPr/>
        </p:nvSpPr>
        <p:spPr>
          <a:xfrm>
            <a:off x="2380118" y="2214692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winkl" pitchFamily="2" charset="0"/>
              </a:rPr>
              <a:t>what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545D56-1A72-45A0-986E-BF93CBE27F35}"/>
              </a:ext>
            </a:extLst>
          </p:cNvPr>
          <p:cNvSpPr txBox="1"/>
          <p:nvPr/>
        </p:nvSpPr>
        <p:spPr>
          <a:xfrm>
            <a:off x="10158704" y="131479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Sassoon Infant Std" panose="020B0503020103030203" pitchFamily="34" charset="0"/>
              </a:rPr>
              <a:t>said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47C9AF9-3F9F-445F-A2C4-131C5112E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99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The Common Word King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3D1395-34A6-405F-9FAE-B07F2435AEDA}"/>
              </a:ext>
            </a:extLst>
          </p:cNvPr>
          <p:cNvSpPr txBox="1"/>
          <p:nvPr/>
        </p:nvSpPr>
        <p:spPr>
          <a:xfrm>
            <a:off x="10266443" y="4457021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winkl" pitchFamily="2" charset="0"/>
              </a:rPr>
              <a:t>when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806374-1D58-43FC-BBF6-D5002836A4AB}"/>
              </a:ext>
            </a:extLst>
          </p:cNvPr>
          <p:cNvSpPr txBox="1"/>
          <p:nvPr/>
        </p:nvSpPr>
        <p:spPr>
          <a:xfrm>
            <a:off x="8228309" y="485859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Twinkl" pitchFamily="2" charset="0"/>
              </a:rPr>
              <a:t>they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100E22-C80C-48C6-A895-929B26383E02}"/>
              </a:ext>
            </a:extLst>
          </p:cNvPr>
          <p:cNvSpPr txBox="1"/>
          <p:nvPr/>
        </p:nvSpPr>
        <p:spPr>
          <a:xfrm>
            <a:off x="5204183" y="326825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Twinkl" pitchFamily="2" charset="0"/>
              </a:rPr>
              <a:t>the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6DCF10-1BB7-4B84-A5F6-2BB91EE8EBF9}"/>
              </a:ext>
            </a:extLst>
          </p:cNvPr>
          <p:cNvSpPr txBox="1"/>
          <p:nvPr/>
        </p:nvSpPr>
        <p:spPr>
          <a:xfrm>
            <a:off x="5487476" y="202007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Twinkl" pitchFamily="2" charset="0"/>
              </a:rPr>
              <a:t>here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35400A-1716-4663-9455-E1E2AB408A04}"/>
              </a:ext>
            </a:extLst>
          </p:cNvPr>
          <p:cNvSpPr txBox="1"/>
          <p:nvPr/>
        </p:nvSpPr>
        <p:spPr>
          <a:xfrm>
            <a:off x="5413524" y="546317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latin typeface="Twinkl" pitchFamily="2" charset="0"/>
              </a:rPr>
              <a:t>are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124F21-311D-4FC9-BB0E-F1D2072996F4}"/>
              </a:ext>
            </a:extLst>
          </p:cNvPr>
          <p:cNvSpPr txBox="1"/>
          <p:nvPr/>
        </p:nvSpPr>
        <p:spPr>
          <a:xfrm>
            <a:off x="10596353" y="531077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latin typeface="Twinkl" pitchFamily="2" charset="0"/>
              </a:rPr>
              <a:t>of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B70AAE-43D7-4AA8-A1E9-DE7BE6C8F63A}"/>
              </a:ext>
            </a:extLst>
          </p:cNvPr>
          <p:cNvSpPr txBox="1"/>
          <p:nvPr/>
        </p:nvSpPr>
        <p:spPr>
          <a:xfrm>
            <a:off x="1065571" y="546317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latin typeface="Twinkl" pitchFamily="2" charset="0"/>
              </a:rPr>
              <a:t>why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69D69A-42D7-42C3-8BF6-C0825F50DBC9}"/>
              </a:ext>
            </a:extLst>
          </p:cNvPr>
          <p:cNvSpPr txBox="1"/>
          <p:nvPr/>
        </p:nvSpPr>
        <p:spPr>
          <a:xfrm>
            <a:off x="8699065" y="5960424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C3300"/>
                </a:solidFill>
                <a:latin typeface="Twinkl" pitchFamily="2" charset="0"/>
              </a:rPr>
              <a:t>come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A6A31B-A6B6-4FD1-8C7F-4C16BE38D613}"/>
              </a:ext>
            </a:extLst>
          </p:cNvPr>
          <p:cNvSpPr txBox="1"/>
          <p:nvPr/>
        </p:nvSpPr>
        <p:spPr>
          <a:xfrm>
            <a:off x="2914690" y="352986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C3300"/>
                </a:solidFill>
                <a:latin typeface="Twinkl" pitchFamily="2" charset="0"/>
              </a:rPr>
              <a:t>you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C6B572-8C22-45E7-9D0C-7257D7843D1D}"/>
              </a:ext>
            </a:extLst>
          </p:cNvPr>
          <p:cNvSpPr txBox="1"/>
          <p:nvPr/>
        </p:nvSpPr>
        <p:spPr>
          <a:xfrm>
            <a:off x="6022048" y="883266"/>
            <a:ext cx="127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winkl" pitchFamily="2" charset="0"/>
              </a:rPr>
              <a:t>would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677DF2-17E8-4A73-9ACC-4234B78CD0FD}"/>
              </a:ext>
            </a:extLst>
          </p:cNvPr>
          <p:cNvSpPr txBox="1"/>
          <p:nvPr/>
        </p:nvSpPr>
        <p:spPr>
          <a:xfrm>
            <a:off x="9055419" y="3484066"/>
            <a:ext cx="127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winkl" pitchFamily="2" charset="0"/>
              </a:rPr>
              <a:t>were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895848-CC1A-4DF2-A811-96B68C9411B2}"/>
              </a:ext>
            </a:extLst>
          </p:cNvPr>
          <p:cNvSpPr txBox="1"/>
          <p:nvPr/>
        </p:nvSpPr>
        <p:spPr>
          <a:xfrm>
            <a:off x="888601" y="3994483"/>
            <a:ext cx="127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winkl" pitchFamily="2" charset="0"/>
              </a:rPr>
              <a:t>does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023BE-177E-4B12-AAC7-8F65FA146239}"/>
              </a:ext>
            </a:extLst>
          </p:cNvPr>
          <p:cNvSpPr txBox="1"/>
          <p:nvPr/>
        </p:nvSpPr>
        <p:spPr>
          <a:xfrm>
            <a:off x="6827353" y="2281687"/>
            <a:ext cx="127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winkl" pitchFamily="2" charset="0"/>
              </a:rPr>
              <a:t>many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343D93-215F-4046-9016-57FA92B475F2}"/>
              </a:ext>
            </a:extLst>
          </p:cNvPr>
          <p:cNvSpPr txBox="1"/>
          <p:nvPr/>
        </p:nvSpPr>
        <p:spPr>
          <a:xfrm>
            <a:off x="914386" y="1022077"/>
            <a:ext cx="2931464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winkl" pitchFamily="2" charset="0"/>
              </a:rPr>
              <a:t>Find all 15 of the hidden words to become the Common Word King. </a:t>
            </a:r>
          </a:p>
        </p:txBody>
      </p:sp>
      <p:pic>
        <p:nvPicPr>
          <p:cNvPr id="3" name="02 - I Just Can't Wait To Be King">
            <a:hlinkClick r:id="" action="ppaction://media"/>
            <a:extLst>
              <a:ext uri="{FF2B5EF4-FFF2-40B4-BE49-F238E27FC236}">
                <a16:creationId xmlns:a16="http://schemas.microsoft.com/office/drawing/2014/main" id="{32BC6FF8-408B-4336-8D3F-70CFDDF94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6995" y="6164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8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A New Ride: Part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478717" y="1295849"/>
            <a:ext cx="10767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winkl" pitchFamily="2" charset="0"/>
              </a:rPr>
              <a:t>The year 2021 is </a:t>
            </a:r>
            <a:r>
              <a:rPr lang="en-GB" sz="3200" b="1" dirty="0">
                <a:latin typeface="Twinkl" pitchFamily="2" charset="0"/>
              </a:rPr>
              <a:t>Disneyland’s 50</a:t>
            </a:r>
            <a:r>
              <a:rPr lang="en-GB" sz="3200" b="1" baseline="30000" dirty="0">
                <a:latin typeface="Twinkl" pitchFamily="2" charset="0"/>
              </a:rPr>
              <a:t>th</a:t>
            </a:r>
            <a:r>
              <a:rPr lang="en-GB" sz="3200" b="1" dirty="0">
                <a:latin typeface="Twinkl" pitchFamily="2" charset="0"/>
              </a:rPr>
              <a:t> Anniversary!</a:t>
            </a:r>
            <a:r>
              <a:rPr lang="en-GB" sz="3200" dirty="0">
                <a:latin typeface="Twinkl" pitchFamily="2" charset="0"/>
              </a:rPr>
              <a:t> </a:t>
            </a:r>
          </a:p>
          <a:p>
            <a:r>
              <a:rPr lang="en-GB" sz="2800" dirty="0">
                <a:latin typeface="Twinkl" pitchFamily="2" charset="0"/>
              </a:rPr>
              <a:t>We’ve been asked to help design a new ride.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5236C-CA75-4A1C-AFD1-44D1A991EE23}"/>
              </a:ext>
            </a:extLst>
          </p:cNvPr>
          <p:cNvSpPr txBox="1"/>
          <p:nvPr/>
        </p:nvSpPr>
        <p:spPr>
          <a:xfrm>
            <a:off x="478717" y="2477270"/>
            <a:ext cx="5458059" cy="267765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Think about: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winkl" pitchFamily="2" charset="0"/>
              </a:rPr>
              <a:t>What will it be named?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winkl" pitchFamily="2" charset="0"/>
              </a:rPr>
              <a:t>What movie is it based on?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winkl" pitchFamily="2" charset="0"/>
              </a:rPr>
              <a:t>Who will it be for? Young children, teenagers, adults?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winkl" pitchFamily="2" charset="0"/>
              </a:rPr>
              <a:t>What will it look like?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3DEF29-0C6F-46F4-A388-DB41994EF403}"/>
              </a:ext>
            </a:extLst>
          </p:cNvPr>
          <p:cNvSpPr txBox="1"/>
          <p:nvPr/>
        </p:nvSpPr>
        <p:spPr>
          <a:xfrm>
            <a:off x="478717" y="5405039"/>
            <a:ext cx="5458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Design your ride! You can draw or build this, you choose. </a:t>
            </a:r>
          </a:p>
        </p:txBody>
      </p:sp>
      <p:pic>
        <p:nvPicPr>
          <p:cNvPr id="5" name="Picture 4" descr="A picture containing grass, sitting, table, toy&#10;&#10;Description automatically generated">
            <a:extLst>
              <a:ext uri="{FF2B5EF4-FFF2-40B4-BE49-F238E27FC236}">
                <a16:creationId xmlns:a16="http://schemas.microsoft.com/office/drawing/2014/main" id="{601A241B-E3DF-4E4C-A77E-773B3026A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733" y="4126780"/>
            <a:ext cx="1648055" cy="2152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wooden table&#10;&#10;Description automatically generated">
            <a:extLst>
              <a:ext uri="{FF2B5EF4-FFF2-40B4-BE49-F238E27FC236}">
                <a16:creationId xmlns:a16="http://schemas.microsoft.com/office/drawing/2014/main" id="{D2978E32-2487-4B36-BBFE-06FA89600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085" y="4558753"/>
            <a:ext cx="1695687" cy="1533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A close up of an object&#10;&#10;Description automatically generated">
            <a:extLst>
              <a:ext uri="{FF2B5EF4-FFF2-40B4-BE49-F238E27FC236}">
                <a16:creationId xmlns:a16="http://schemas.microsoft.com/office/drawing/2014/main" id="{02762BB3-AB26-416C-954D-6D186FE89A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733" y="2202943"/>
            <a:ext cx="1667108" cy="1714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A person with collar shirt&#10;&#10;Description automatically generated">
            <a:extLst>
              <a:ext uri="{FF2B5EF4-FFF2-40B4-BE49-F238E27FC236}">
                <a16:creationId xmlns:a16="http://schemas.microsoft.com/office/drawing/2014/main" id="{D6E8DF09-F5FF-4AA0-9CB7-E5DB25F579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837" y="2395382"/>
            <a:ext cx="2012935" cy="1831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2" descr="Image result for disney logo">
            <a:extLst>
              <a:ext uri="{FF2B5EF4-FFF2-40B4-BE49-F238E27FC236}">
                <a16:creationId xmlns:a16="http://schemas.microsoft.com/office/drawing/2014/main" id="{8C299288-1E94-4CB5-A76A-08FF78214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32" y="82751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disney logo">
            <a:extLst>
              <a:ext uri="{FF2B5EF4-FFF2-40B4-BE49-F238E27FC236}">
                <a16:creationId xmlns:a16="http://schemas.microsoft.com/office/drawing/2014/main" id="{F41A278E-737E-492B-99EF-36498C164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287" y="36859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94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F391-EB21-4D10-AC6A-22F0EA76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6000" b="1" dirty="0">
                <a:latin typeface="Twinkl" pitchFamily="2" charset="0"/>
              </a:rPr>
              <a:t>Monday: Day 1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D082B0-6F03-4BAE-9200-2E99B32B2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Twinkl" pitchFamily="2" charset="0"/>
              </a:rPr>
              <a:t>Prepare your passport</a:t>
            </a:r>
          </a:p>
          <a:p>
            <a:r>
              <a:rPr lang="en-US" sz="4400" dirty="0">
                <a:latin typeface="Twinkl" pitchFamily="2" charset="0"/>
              </a:rPr>
              <a:t>Plan your timings</a:t>
            </a:r>
          </a:p>
          <a:p>
            <a:r>
              <a:rPr lang="en-US" sz="4400" dirty="0">
                <a:latin typeface="Twinkl" pitchFamily="2" charset="0"/>
              </a:rPr>
              <a:t>Check the weather</a:t>
            </a:r>
          </a:p>
          <a:p>
            <a:endParaRPr lang="en-US" sz="2000" dirty="0">
              <a:latin typeface="Twinkl" pitchFamily="2" charset="0"/>
            </a:endParaRPr>
          </a:p>
          <a:p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US" sz="2000" dirty="0">
              <a:latin typeface="Twinkl" pitchFamily="2" charset="0"/>
            </a:endParaRPr>
          </a:p>
          <a:p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2050" name="Picture 2" descr="Invitation to Disney World (With images) | Disney invitations ...">
            <a:extLst>
              <a:ext uri="{FF2B5EF4-FFF2-40B4-BE49-F238E27FC236}">
                <a16:creationId xmlns:a16="http://schemas.microsoft.com/office/drawing/2014/main" id="{3CADA28A-84C3-4FC1-93AD-17CEA7806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" r="8736"/>
          <a:stretch/>
        </p:blipFill>
        <p:spPr bwMode="auto">
          <a:xfrm rot="21600000">
            <a:off x="20" y="10"/>
            <a:ext cx="4635571" cy="6857990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3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49C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22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A New Ride: Part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478717" y="1263851"/>
            <a:ext cx="7327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Create a poster to advertise your new ride.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5236C-CA75-4A1C-AFD1-44D1A991EE23}"/>
              </a:ext>
            </a:extLst>
          </p:cNvPr>
          <p:cNvSpPr txBox="1"/>
          <p:nvPr/>
        </p:nvSpPr>
        <p:spPr>
          <a:xfrm>
            <a:off x="478717" y="1787071"/>
            <a:ext cx="10875083" cy="954107"/>
          </a:xfrm>
          <a:prstGeom prst="rect">
            <a:avLst/>
          </a:prstGeom>
          <a:noFill/>
          <a:ln w="28575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Remember to include: Price, height limits and any safety rules.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Twinkl" pitchFamily="2" charset="0"/>
            </a:endParaRPr>
          </a:p>
        </p:txBody>
      </p:sp>
      <p:pic>
        <p:nvPicPr>
          <p:cNvPr id="4" name="Picture 3" descr="A picture containing toy, cake, birthday, looking&#10;&#10;Description automatically generated">
            <a:extLst>
              <a:ext uri="{FF2B5EF4-FFF2-40B4-BE49-F238E27FC236}">
                <a16:creationId xmlns:a16="http://schemas.microsoft.com/office/drawing/2014/main" id="{52FAADE5-2A82-4C91-9E34-45FCF638E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741178"/>
            <a:ext cx="8534400" cy="3488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58" name="Picture 2" descr="Image result for disney logo">
            <a:extLst>
              <a:ext uri="{FF2B5EF4-FFF2-40B4-BE49-F238E27FC236}">
                <a16:creationId xmlns:a16="http://schemas.microsoft.com/office/drawing/2014/main" id="{8E420EAC-D670-44F9-A3CC-6498268CA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32" y="82751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disney logo">
            <a:extLst>
              <a:ext uri="{FF2B5EF4-FFF2-40B4-BE49-F238E27FC236}">
                <a16:creationId xmlns:a16="http://schemas.microsoft.com/office/drawing/2014/main" id="{CE32A5D1-94A1-494D-94A9-A333CD1A2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474" y="82751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25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F391-EB21-4D10-AC6A-22F0EA76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2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Twinkl" pitchFamily="2" charset="0"/>
              </a:rPr>
              <a:t>Friday: Day 5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D082B0-6F03-4BAE-9200-2E99B32B2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2402" y="2530892"/>
            <a:ext cx="7196728" cy="3055703"/>
          </a:xfrm>
        </p:spPr>
        <p:txBody>
          <a:bodyPr>
            <a:normAutofit/>
          </a:bodyPr>
          <a:lstStyle/>
          <a:p>
            <a:endParaRPr lang="en-US" sz="4400" dirty="0">
              <a:latin typeface="Twinkl" pitchFamily="2" charset="0"/>
            </a:endParaRPr>
          </a:p>
          <a:p>
            <a:endParaRPr lang="en-US" sz="4400" dirty="0">
              <a:latin typeface="Twinkl" pitchFamily="2" charset="0"/>
            </a:endParaRPr>
          </a:p>
          <a:p>
            <a:pPr marL="0" indent="0">
              <a:buNone/>
            </a:pPr>
            <a:endParaRPr lang="en-US" sz="4400" dirty="0">
              <a:latin typeface="Twinkl" pitchFamily="2" charset="0"/>
            </a:endParaRPr>
          </a:p>
          <a:p>
            <a:endParaRPr lang="en-US" sz="4400" dirty="0">
              <a:latin typeface="Twinkl" pitchFamily="2" charset="0"/>
            </a:endParaRPr>
          </a:p>
          <a:p>
            <a:pPr marL="0" indent="0">
              <a:buNone/>
            </a:pPr>
            <a:endParaRPr lang="en-GB" sz="4400" dirty="0"/>
          </a:p>
        </p:txBody>
      </p:sp>
      <p:pic>
        <p:nvPicPr>
          <p:cNvPr id="4098" name="Picture 2" descr="Stitch Last day at Disney blues Digital Iron on transfer Image | Etsy">
            <a:extLst>
              <a:ext uri="{FF2B5EF4-FFF2-40B4-BE49-F238E27FC236}">
                <a16:creationId xmlns:a16="http://schemas.microsoft.com/office/drawing/2014/main" id="{0FB79CE2-E8DD-4C63-81EC-29D1B695A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1448847"/>
            <a:ext cx="54292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5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Writing: Monsters Inc.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838200" y="1474274"/>
            <a:ext cx="11038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winkl" pitchFamily="2" charset="0"/>
              </a:rPr>
              <a:t>It’s time to enter </a:t>
            </a:r>
            <a:r>
              <a:rPr lang="en-GB" sz="3200" dirty="0" err="1">
                <a:latin typeface="Twinkl" pitchFamily="2" charset="0"/>
              </a:rPr>
              <a:t>Monstropolis</a:t>
            </a:r>
            <a:r>
              <a:rPr lang="en-GB" sz="3200" dirty="0">
                <a:latin typeface="Twinkl" pitchFamily="2" charset="0"/>
              </a:rPr>
              <a:t>, the city of Monsters!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E1913E-19A6-4D07-8ECF-78CCD37C2470}"/>
              </a:ext>
            </a:extLst>
          </p:cNvPr>
          <p:cNvSpPr txBox="1"/>
          <p:nvPr/>
        </p:nvSpPr>
        <p:spPr>
          <a:xfrm>
            <a:off x="6890856" y="2242510"/>
            <a:ext cx="4697104" cy="3539430"/>
          </a:xfrm>
          <a:prstGeom prst="rect">
            <a:avLst/>
          </a:prstGeom>
          <a:solidFill>
            <a:srgbClr val="B0E2BC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Tasks: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Twinkl" pitchFamily="2" charset="0"/>
              </a:rPr>
              <a:t>Design a monster. 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Twinkl" pitchFamily="2" charset="0"/>
              </a:rPr>
              <a:t>Name your monster. 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Twinkl" pitchFamily="2" charset="0"/>
              </a:rPr>
              <a:t>Describe your monster using 6 adjectives.  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Twinkl" pitchFamily="2" charset="0"/>
              </a:rPr>
              <a:t>Write a story with your monster as the main character.  </a:t>
            </a:r>
          </a:p>
        </p:txBody>
      </p:sp>
      <p:pic>
        <p:nvPicPr>
          <p:cNvPr id="4" name="Online Media 3" title="360ￂﾺ Ride on Monsters, Inc. Mike &amp; Sulley to the Rescue!">
            <a:hlinkClick r:id="" action="ppaction://media"/>
            <a:extLst>
              <a:ext uri="{FF2B5EF4-FFF2-40B4-BE49-F238E27FC236}">
                <a16:creationId xmlns:a16="http://schemas.microsoft.com/office/drawing/2014/main" id="{D570F767-DCD0-4305-B6A0-3BD7C7AC2AD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4040" y="2298348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9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HWB: Inside Out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576742" y="1290191"/>
            <a:ext cx="11038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Tell an adult something that makes you feel each of these emotions. </a:t>
            </a:r>
            <a:endParaRPr lang="en-GB" sz="2000" dirty="0">
              <a:latin typeface="Twinkl" pitchFamily="2" charset="0"/>
            </a:endParaRPr>
          </a:p>
        </p:txBody>
      </p:sp>
      <p:pic>
        <p:nvPicPr>
          <p:cNvPr id="14340" name="Picture 4" descr="Inside Out' Character Profiles: Anger, Joy, Disgust, Fear and ...">
            <a:extLst>
              <a:ext uri="{FF2B5EF4-FFF2-40B4-BE49-F238E27FC236}">
                <a16:creationId xmlns:a16="http://schemas.microsoft.com/office/drawing/2014/main" id="{5A1E91E4-198C-46C9-84E3-793D9D1A3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5503"/>
            <a:ext cx="12192000" cy="399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E1913E-19A6-4D07-8ECF-78CCD37C2470}"/>
              </a:ext>
            </a:extLst>
          </p:cNvPr>
          <p:cNvSpPr txBox="1"/>
          <p:nvPr/>
        </p:nvSpPr>
        <p:spPr>
          <a:xfrm>
            <a:off x="357116" y="6151768"/>
            <a:ext cx="1147776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Example: I feel </a:t>
            </a:r>
            <a:r>
              <a:rPr lang="en-GB" sz="2800" b="1" u="sng" dirty="0">
                <a:latin typeface="Twinkl" pitchFamily="2" charset="0"/>
              </a:rPr>
              <a:t>sad</a:t>
            </a:r>
            <a:r>
              <a:rPr lang="en-GB" sz="2800" dirty="0">
                <a:latin typeface="Twinkl" pitchFamily="2" charset="0"/>
              </a:rPr>
              <a:t> when </a:t>
            </a:r>
            <a:r>
              <a:rPr lang="en-GB" sz="2800" b="1" u="sng" dirty="0">
                <a:latin typeface="Twinkl" pitchFamily="2" charset="0"/>
              </a:rPr>
              <a:t>my friends don’t share with me.</a:t>
            </a:r>
            <a:r>
              <a:rPr lang="en-GB" sz="280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77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Disney Parade!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1141334" y="1267798"/>
            <a:ext cx="10875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winkl" pitchFamily="2" charset="0"/>
              </a:rPr>
              <a:t>Create a mask of your favourite Disney (or any other) character. </a:t>
            </a:r>
          </a:p>
        </p:txBody>
      </p:sp>
      <p:pic>
        <p:nvPicPr>
          <p:cNvPr id="4" name="Online Media 3" title="Virtual Viewing of Disney's Magic Happens Parade">
            <a:hlinkClick r:id="" action="ppaction://media"/>
            <a:extLst>
              <a:ext uri="{FF2B5EF4-FFF2-40B4-BE49-F238E27FC236}">
                <a16:creationId xmlns:a16="http://schemas.microsoft.com/office/drawing/2014/main" id="{4CFBE937-F035-4793-A1CF-FE10E8B4F8C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96000" y="3523137"/>
            <a:ext cx="5699562" cy="3206004"/>
          </a:xfrm>
          <a:prstGeom prst="rect">
            <a:avLst/>
          </a:prstGeom>
        </p:spPr>
      </p:pic>
      <p:pic>
        <p:nvPicPr>
          <p:cNvPr id="6" name="Picture 5" descr="A picture containing food, room&#10;&#10;Description automatically generated">
            <a:extLst>
              <a:ext uri="{FF2B5EF4-FFF2-40B4-BE49-F238E27FC236}">
                <a16:creationId xmlns:a16="http://schemas.microsoft.com/office/drawing/2014/main" id="{28827FE4-C22D-4304-9C87-92F37B3800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41" b="56089"/>
          <a:stretch/>
        </p:blipFill>
        <p:spPr>
          <a:xfrm>
            <a:off x="4088924" y="1778693"/>
            <a:ext cx="1610972" cy="1260000"/>
          </a:xfrm>
          <a:prstGeom prst="rect">
            <a:avLst/>
          </a:prstGeom>
        </p:spPr>
      </p:pic>
      <p:pic>
        <p:nvPicPr>
          <p:cNvPr id="9" name="Picture 8" descr="A person holding a teddy bear&#10;&#10;Description automatically generated">
            <a:extLst>
              <a:ext uri="{FF2B5EF4-FFF2-40B4-BE49-F238E27FC236}">
                <a16:creationId xmlns:a16="http://schemas.microsoft.com/office/drawing/2014/main" id="{F09F455A-C941-4CF8-A859-DD9753BBEB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56" y="1786463"/>
            <a:ext cx="1634915" cy="1332000"/>
          </a:xfrm>
          <a:prstGeom prst="rect">
            <a:avLst/>
          </a:prstGeom>
        </p:spPr>
      </p:pic>
      <p:pic>
        <p:nvPicPr>
          <p:cNvPr id="11" name="Picture 10" descr="A picture containing person, indoor, red, holding&#10;&#10;Description automatically generated">
            <a:extLst>
              <a:ext uri="{FF2B5EF4-FFF2-40B4-BE49-F238E27FC236}">
                <a16:creationId xmlns:a16="http://schemas.microsoft.com/office/drawing/2014/main" id="{47F24D66-E310-43C5-B112-B7ACE72EEC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157" y="1779956"/>
            <a:ext cx="1495634" cy="1257475"/>
          </a:xfrm>
          <a:prstGeom prst="rect">
            <a:avLst/>
          </a:prstGeom>
        </p:spPr>
      </p:pic>
      <p:pic>
        <p:nvPicPr>
          <p:cNvPr id="16" name="Picture 15" descr="A picture containing food, room&#10;&#10;Description automatically generated">
            <a:extLst>
              <a:ext uri="{FF2B5EF4-FFF2-40B4-BE49-F238E27FC236}">
                <a16:creationId xmlns:a16="http://schemas.microsoft.com/office/drawing/2014/main" id="{DAAA7DEE-C9F3-4EA4-B5A0-BEC5377974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60" r="52285"/>
          <a:stretch/>
        </p:blipFill>
        <p:spPr>
          <a:xfrm>
            <a:off x="5851539" y="1778693"/>
            <a:ext cx="1454674" cy="1332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C3C116-A48E-46AD-8A43-3871D5C212EA}"/>
              </a:ext>
            </a:extLst>
          </p:cNvPr>
          <p:cNvSpPr txBox="1"/>
          <p:nvPr/>
        </p:nvSpPr>
        <p:spPr>
          <a:xfrm>
            <a:off x="735239" y="3971977"/>
            <a:ext cx="5119651" cy="230832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 w="285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Twinkl" pitchFamily="2" charset="0"/>
              </a:rPr>
              <a:t>Parade Time!</a:t>
            </a:r>
          </a:p>
          <a:p>
            <a:r>
              <a:rPr lang="en-GB" sz="3600" dirty="0">
                <a:latin typeface="Twinkl" pitchFamily="2" charset="0"/>
              </a:rPr>
              <a:t>Take part in the parade as your favourite character. </a:t>
            </a:r>
          </a:p>
        </p:txBody>
      </p:sp>
    </p:spTree>
    <p:extLst>
      <p:ext uri="{BB962C8B-B14F-4D97-AF65-F5344CB8AC3E}">
        <p14:creationId xmlns:p14="http://schemas.microsoft.com/office/powerpoint/2010/main" val="242339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Send a Postcard!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478717" y="1365733"/>
            <a:ext cx="108750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winkl" pitchFamily="2" charset="0"/>
              </a:rPr>
              <a:t>It’s our last day at Disney World. Can you write a postcard to tell your grandparents/friend/sister/auntie about your school trip to Disney?</a:t>
            </a:r>
          </a:p>
          <a:p>
            <a:endParaRPr lang="en-GB" sz="2400" dirty="0">
              <a:latin typeface="Twinkl" pitchFamily="2" charset="0"/>
            </a:endParaRPr>
          </a:p>
          <a:p>
            <a:r>
              <a:rPr lang="en-GB" sz="2400" dirty="0">
                <a:latin typeface="Twinkl" pitchFamily="2" charset="0"/>
              </a:rPr>
              <a:t>Draw a detailed picture of your favourite moment on one side, and write a descriptive message on the back. Remember to include the address you are sending it to too!  </a:t>
            </a:r>
          </a:p>
        </p:txBody>
      </p:sp>
      <p:pic>
        <p:nvPicPr>
          <p:cNvPr id="17410" name="Picture 2" descr="Disney Postcard Mockup by Ashley Niro on Dribbble">
            <a:extLst>
              <a:ext uri="{FF2B5EF4-FFF2-40B4-BE49-F238E27FC236}">
                <a16:creationId xmlns:a16="http://schemas.microsoft.com/office/drawing/2014/main" id="{B2934F24-9D2B-4C49-9EEA-20A5C52F6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18" y="2587981"/>
            <a:ext cx="6422963" cy="4817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923CA9-DCB1-40FF-BA54-CA008AD82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66" b="91406" l="9645" r="89848">
                        <a14:foregroundMark x1="10152" y1="80078" x2="16751" y2="85547"/>
                        <a14:foregroundMark x1="87310" y1="79688" x2="87817" y2="914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5893" y="-35372"/>
            <a:ext cx="938213" cy="1219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42D020-022C-4F42-ACCC-454B1EBE5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66" b="91406" l="9645" r="89848">
                        <a14:foregroundMark x1="10152" y1="80078" x2="16751" y2="85547"/>
                        <a14:foregroundMark x1="87310" y1="79688" x2="87817" y2="914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7894" y="0"/>
            <a:ext cx="938213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9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op 10 Lowest Crowd Times Of The Year At Disney World! – Nerdism">
            <a:extLst>
              <a:ext uri="{FF2B5EF4-FFF2-40B4-BE49-F238E27FC236}">
                <a16:creationId xmlns:a16="http://schemas.microsoft.com/office/drawing/2014/main" id="{FDAB42AD-64D6-4A22-A43E-A0C631ECA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F62CBFC-2308-41B5-90C9-7F6825D512AC}"/>
              </a:ext>
            </a:extLst>
          </p:cNvPr>
          <p:cNvSpPr txBox="1">
            <a:spLocks/>
          </p:cNvSpPr>
          <p:nvPr/>
        </p:nvSpPr>
        <p:spPr>
          <a:xfrm>
            <a:off x="233082" y="241010"/>
            <a:ext cx="2700000" cy="2700000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000" b="1" dirty="0">
                <a:solidFill>
                  <a:srgbClr val="262626"/>
                </a:solidFill>
                <a:latin typeface="Twinkl" pitchFamily="2" charset="0"/>
              </a:rPr>
              <a:t>I hope you all enjoyed your trip to Disney World!</a:t>
            </a:r>
            <a:br>
              <a:rPr lang="en-US" sz="3000" b="1" dirty="0">
                <a:solidFill>
                  <a:srgbClr val="262626"/>
                </a:solidFill>
                <a:latin typeface="Twinkl" pitchFamily="2" charset="0"/>
              </a:rPr>
            </a:br>
            <a:endParaRPr lang="en-US" sz="3200" dirty="0">
              <a:solidFill>
                <a:srgbClr val="262626"/>
              </a:solidFill>
              <a:latin typeface="Twinkl" pitchFamily="2" charset="0"/>
            </a:endParaRPr>
          </a:p>
        </p:txBody>
      </p:sp>
      <p:pic>
        <p:nvPicPr>
          <p:cNvPr id="3" name="01 When You Wish Upon a Star">
            <a:hlinkClick r:id="" action="ppaction://media"/>
            <a:extLst>
              <a:ext uri="{FF2B5EF4-FFF2-40B4-BE49-F238E27FC236}">
                <a16:creationId xmlns:a16="http://schemas.microsoft.com/office/drawing/2014/main" id="{A7C896DA-4416-4EFD-8F10-335453E9D9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020.3125"/>
                  <p14:fade out="1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327" y="6075218"/>
            <a:ext cx="56803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6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77AC1-5CF1-44F0-80F7-D90140186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073" y="1430733"/>
            <a:ext cx="7196728" cy="52232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winkl" pitchFamily="2" charset="0"/>
              </a:rPr>
              <a:t>Create a passport that you can use during your trip! </a:t>
            </a: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r>
              <a:rPr lang="en-US" dirty="0">
                <a:latin typeface="Twinkl" pitchFamily="2" charset="0"/>
              </a:rPr>
              <a:t>Remember to include:</a:t>
            </a:r>
          </a:p>
          <a:p>
            <a:r>
              <a:rPr lang="en-US" dirty="0">
                <a:latin typeface="Twinkl" pitchFamily="2" charset="0"/>
              </a:rPr>
              <a:t>A front cover</a:t>
            </a:r>
          </a:p>
          <a:p>
            <a:r>
              <a:rPr lang="en-US" dirty="0">
                <a:latin typeface="Twinkl" pitchFamily="2" charset="0"/>
              </a:rPr>
              <a:t>Your name</a:t>
            </a:r>
          </a:p>
          <a:p>
            <a:r>
              <a:rPr lang="en-US" dirty="0">
                <a:latin typeface="Twinkl" pitchFamily="2" charset="0"/>
              </a:rPr>
              <a:t>A picture of yourself </a:t>
            </a:r>
          </a:p>
          <a:p>
            <a:r>
              <a:rPr lang="en-US" dirty="0">
                <a:latin typeface="Twinkl" pitchFamily="2" charset="0"/>
              </a:rPr>
              <a:t>Lots of space for characters names! </a:t>
            </a:r>
          </a:p>
          <a:p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4" name="Picture 1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10C6D3C-195A-431B-81CA-44DB4C334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481" y="1925149"/>
            <a:ext cx="4185319" cy="3007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1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Art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D79CA-F945-488F-AF77-2723B92818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5760" y="5950634"/>
            <a:ext cx="11607019" cy="703384"/>
          </a:xfrm>
          <a:blipFill>
            <a:blip r:embed="rId4">
              <a:alphaModFix amt="28000"/>
            </a:blip>
            <a:tile tx="0" ty="0" sx="100000" sy="100000" flip="none" algn="tl"/>
          </a:blipFill>
          <a:ln w="3175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181600"/>
                      <a:gd name="connsiteY0" fmla="*/ 0 h 3039868"/>
                      <a:gd name="connsiteX1" fmla="*/ 420285 w 5181600"/>
                      <a:gd name="connsiteY1" fmla="*/ 0 h 3039868"/>
                      <a:gd name="connsiteX2" fmla="*/ 1047835 w 5181600"/>
                      <a:gd name="connsiteY2" fmla="*/ 0 h 3039868"/>
                      <a:gd name="connsiteX3" fmla="*/ 1571752 w 5181600"/>
                      <a:gd name="connsiteY3" fmla="*/ 0 h 3039868"/>
                      <a:gd name="connsiteX4" fmla="*/ 2147485 w 5181600"/>
                      <a:gd name="connsiteY4" fmla="*/ 0 h 3039868"/>
                      <a:gd name="connsiteX5" fmla="*/ 2826851 w 5181600"/>
                      <a:gd name="connsiteY5" fmla="*/ 0 h 3039868"/>
                      <a:gd name="connsiteX6" fmla="*/ 3298952 w 5181600"/>
                      <a:gd name="connsiteY6" fmla="*/ 0 h 3039868"/>
                      <a:gd name="connsiteX7" fmla="*/ 3926501 w 5181600"/>
                      <a:gd name="connsiteY7" fmla="*/ 0 h 3039868"/>
                      <a:gd name="connsiteX8" fmla="*/ 4398603 w 5181600"/>
                      <a:gd name="connsiteY8" fmla="*/ 0 h 3039868"/>
                      <a:gd name="connsiteX9" fmla="*/ 5181600 w 5181600"/>
                      <a:gd name="connsiteY9" fmla="*/ 0 h 3039868"/>
                      <a:gd name="connsiteX10" fmla="*/ 5181600 w 5181600"/>
                      <a:gd name="connsiteY10" fmla="*/ 537043 h 3039868"/>
                      <a:gd name="connsiteX11" fmla="*/ 5181600 w 5181600"/>
                      <a:gd name="connsiteY11" fmla="*/ 982891 h 3039868"/>
                      <a:gd name="connsiteX12" fmla="*/ 5181600 w 5181600"/>
                      <a:gd name="connsiteY12" fmla="*/ 1550333 h 3039868"/>
                      <a:gd name="connsiteX13" fmla="*/ 5181600 w 5181600"/>
                      <a:gd name="connsiteY13" fmla="*/ 2056977 h 3039868"/>
                      <a:gd name="connsiteX14" fmla="*/ 5181600 w 5181600"/>
                      <a:gd name="connsiteY14" fmla="*/ 3039868 h 3039868"/>
                      <a:gd name="connsiteX15" fmla="*/ 4554051 w 5181600"/>
                      <a:gd name="connsiteY15" fmla="*/ 3039868 h 3039868"/>
                      <a:gd name="connsiteX16" fmla="*/ 3978317 w 5181600"/>
                      <a:gd name="connsiteY16" fmla="*/ 3039868 h 3039868"/>
                      <a:gd name="connsiteX17" fmla="*/ 3454400 w 5181600"/>
                      <a:gd name="connsiteY17" fmla="*/ 3039868 h 3039868"/>
                      <a:gd name="connsiteX18" fmla="*/ 2826851 w 5181600"/>
                      <a:gd name="connsiteY18" fmla="*/ 3039868 h 3039868"/>
                      <a:gd name="connsiteX19" fmla="*/ 2251117 w 5181600"/>
                      <a:gd name="connsiteY19" fmla="*/ 3039868 h 3039868"/>
                      <a:gd name="connsiteX20" fmla="*/ 1571752 w 5181600"/>
                      <a:gd name="connsiteY20" fmla="*/ 3039868 h 3039868"/>
                      <a:gd name="connsiteX21" fmla="*/ 892387 w 5181600"/>
                      <a:gd name="connsiteY21" fmla="*/ 3039868 h 3039868"/>
                      <a:gd name="connsiteX22" fmla="*/ 0 w 5181600"/>
                      <a:gd name="connsiteY22" fmla="*/ 3039868 h 3039868"/>
                      <a:gd name="connsiteX23" fmla="*/ 0 w 5181600"/>
                      <a:gd name="connsiteY23" fmla="*/ 2502825 h 3039868"/>
                      <a:gd name="connsiteX24" fmla="*/ 0 w 5181600"/>
                      <a:gd name="connsiteY24" fmla="*/ 1965781 h 3039868"/>
                      <a:gd name="connsiteX25" fmla="*/ 0 w 5181600"/>
                      <a:gd name="connsiteY25" fmla="*/ 1459137 h 3039868"/>
                      <a:gd name="connsiteX26" fmla="*/ 0 w 5181600"/>
                      <a:gd name="connsiteY26" fmla="*/ 952492 h 3039868"/>
                      <a:gd name="connsiteX27" fmla="*/ 0 w 5181600"/>
                      <a:gd name="connsiteY27" fmla="*/ 445847 h 3039868"/>
                      <a:gd name="connsiteX28" fmla="*/ 0 w 5181600"/>
                      <a:gd name="connsiteY28" fmla="*/ 0 h 303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5181600" h="3039868" fill="none" extrusionOk="0">
                        <a:moveTo>
                          <a:pt x="0" y="0"/>
                        </a:moveTo>
                        <a:cubicBezTo>
                          <a:pt x="188318" y="-22010"/>
                          <a:pt x="312301" y="35782"/>
                          <a:pt x="420285" y="0"/>
                        </a:cubicBezTo>
                        <a:cubicBezTo>
                          <a:pt x="528270" y="-35782"/>
                          <a:pt x="786025" y="72019"/>
                          <a:pt x="1047835" y="0"/>
                        </a:cubicBezTo>
                        <a:cubicBezTo>
                          <a:pt x="1309645" y="-72019"/>
                          <a:pt x="1438297" y="37262"/>
                          <a:pt x="1571752" y="0"/>
                        </a:cubicBezTo>
                        <a:cubicBezTo>
                          <a:pt x="1705207" y="-37262"/>
                          <a:pt x="1918388" y="15919"/>
                          <a:pt x="2147485" y="0"/>
                        </a:cubicBezTo>
                        <a:cubicBezTo>
                          <a:pt x="2376582" y="-15919"/>
                          <a:pt x="2596295" y="13207"/>
                          <a:pt x="2826851" y="0"/>
                        </a:cubicBezTo>
                        <a:cubicBezTo>
                          <a:pt x="3057407" y="-13207"/>
                          <a:pt x="3104560" y="25625"/>
                          <a:pt x="3298952" y="0"/>
                        </a:cubicBezTo>
                        <a:cubicBezTo>
                          <a:pt x="3493344" y="-25625"/>
                          <a:pt x="3758518" y="73055"/>
                          <a:pt x="3926501" y="0"/>
                        </a:cubicBezTo>
                        <a:cubicBezTo>
                          <a:pt x="4094484" y="-73055"/>
                          <a:pt x="4280725" y="1720"/>
                          <a:pt x="4398603" y="0"/>
                        </a:cubicBezTo>
                        <a:cubicBezTo>
                          <a:pt x="4516481" y="-1720"/>
                          <a:pt x="4898494" y="619"/>
                          <a:pt x="5181600" y="0"/>
                        </a:cubicBezTo>
                        <a:cubicBezTo>
                          <a:pt x="5208747" y="198338"/>
                          <a:pt x="5168627" y="312385"/>
                          <a:pt x="5181600" y="537043"/>
                        </a:cubicBezTo>
                        <a:cubicBezTo>
                          <a:pt x="5194573" y="761701"/>
                          <a:pt x="5155513" y="877735"/>
                          <a:pt x="5181600" y="982891"/>
                        </a:cubicBezTo>
                        <a:cubicBezTo>
                          <a:pt x="5207687" y="1088047"/>
                          <a:pt x="5128140" y="1360653"/>
                          <a:pt x="5181600" y="1550333"/>
                        </a:cubicBezTo>
                        <a:cubicBezTo>
                          <a:pt x="5235060" y="1740013"/>
                          <a:pt x="5136823" y="1883789"/>
                          <a:pt x="5181600" y="2056977"/>
                        </a:cubicBezTo>
                        <a:cubicBezTo>
                          <a:pt x="5226377" y="2230165"/>
                          <a:pt x="5138798" y="2740277"/>
                          <a:pt x="5181600" y="3039868"/>
                        </a:cubicBezTo>
                        <a:cubicBezTo>
                          <a:pt x="5023060" y="3085450"/>
                          <a:pt x="4765243" y="3039803"/>
                          <a:pt x="4554051" y="3039868"/>
                        </a:cubicBezTo>
                        <a:cubicBezTo>
                          <a:pt x="4342859" y="3039933"/>
                          <a:pt x="4184738" y="2972545"/>
                          <a:pt x="3978317" y="3039868"/>
                        </a:cubicBezTo>
                        <a:cubicBezTo>
                          <a:pt x="3771896" y="3107191"/>
                          <a:pt x="3567897" y="3015059"/>
                          <a:pt x="3454400" y="3039868"/>
                        </a:cubicBezTo>
                        <a:cubicBezTo>
                          <a:pt x="3340903" y="3064677"/>
                          <a:pt x="3018530" y="2985911"/>
                          <a:pt x="2826851" y="3039868"/>
                        </a:cubicBezTo>
                        <a:cubicBezTo>
                          <a:pt x="2635172" y="3093825"/>
                          <a:pt x="2513374" y="2997814"/>
                          <a:pt x="2251117" y="3039868"/>
                        </a:cubicBezTo>
                        <a:cubicBezTo>
                          <a:pt x="1988860" y="3081922"/>
                          <a:pt x="1847598" y="2976590"/>
                          <a:pt x="1571752" y="3039868"/>
                        </a:cubicBezTo>
                        <a:cubicBezTo>
                          <a:pt x="1295907" y="3103146"/>
                          <a:pt x="1070684" y="3037041"/>
                          <a:pt x="892387" y="3039868"/>
                        </a:cubicBezTo>
                        <a:cubicBezTo>
                          <a:pt x="714091" y="3042695"/>
                          <a:pt x="429265" y="2958573"/>
                          <a:pt x="0" y="3039868"/>
                        </a:cubicBezTo>
                        <a:cubicBezTo>
                          <a:pt x="-59884" y="2823834"/>
                          <a:pt x="63115" y="2730537"/>
                          <a:pt x="0" y="2502825"/>
                        </a:cubicBezTo>
                        <a:cubicBezTo>
                          <a:pt x="-63115" y="2275113"/>
                          <a:pt x="53983" y="2143522"/>
                          <a:pt x="0" y="1965781"/>
                        </a:cubicBezTo>
                        <a:cubicBezTo>
                          <a:pt x="-53983" y="1788040"/>
                          <a:pt x="57982" y="1708298"/>
                          <a:pt x="0" y="1459137"/>
                        </a:cubicBezTo>
                        <a:cubicBezTo>
                          <a:pt x="-57982" y="1209976"/>
                          <a:pt x="60193" y="1113936"/>
                          <a:pt x="0" y="952492"/>
                        </a:cubicBezTo>
                        <a:cubicBezTo>
                          <a:pt x="-60193" y="791048"/>
                          <a:pt x="59275" y="613052"/>
                          <a:pt x="0" y="445847"/>
                        </a:cubicBezTo>
                        <a:cubicBezTo>
                          <a:pt x="-59275" y="278642"/>
                          <a:pt x="30637" y="175641"/>
                          <a:pt x="0" y="0"/>
                        </a:cubicBezTo>
                        <a:close/>
                      </a:path>
                      <a:path w="5181600" h="3039868" stroke="0" extrusionOk="0">
                        <a:moveTo>
                          <a:pt x="0" y="0"/>
                        </a:moveTo>
                        <a:cubicBezTo>
                          <a:pt x="189547" y="-22764"/>
                          <a:pt x="322845" y="52150"/>
                          <a:pt x="523917" y="0"/>
                        </a:cubicBezTo>
                        <a:cubicBezTo>
                          <a:pt x="724989" y="-52150"/>
                          <a:pt x="758098" y="39531"/>
                          <a:pt x="944203" y="0"/>
                        </a:cubicBezTo>
                        <a:cubicBezTo>
                          <a:pt x="1130308" y="-39531"/>
                          <a:pt x="1382431" y="64818"/>
                          <a:pt x="1623568" y="0"/>
                        </a:cubicBezTo>
                        <a:cubicBezTo>
                          <a:pt x="1864706" y="-64818"/>
                          <a:pt x="1922030" y="1906"/>
                          <a:pt x="2147485" y="0"/>
                        </a:cubicBezTo>
                        <a:cubicBezTo>
                          <a:pt x="2372940" y="-1906"/>
                          <a:pt x="2454717" y="51139"/>
                          <a:pt x="2671403" y="0"/>
                        </a:cubicBezTo>
                        <a:cubicBezTo>
                          <a:pt x="2888089" y="-51139"/>
                          <a:pt x="3153412" y="35533"/>
                          <a:pt x="3350768" y="0"/>
                        </a:cubicBezTo>
                        <a:cubicBezTo>
                          <a:pt x="3548125" y="-35533"/>
                          <a:pt x="3725994" y="54915"/>
                          <a:pt x="3822869" y="0"/>
                        </a:cubicBezTo>
                        <a:cubicBezTo>
                          <a:pt x="3919744" y="-54915"/>
                          <a:pt x="4345136" y="21800"/>
                          <a:pt x="4502235" y="0"/>
                        </a:cubicBezTo>
                        <a:cubicBezTo>
                          <a:pt x="4659334" y="-21800"/>
                          <a:pt x="4994496" y="9357"/>
                          <a:pt x="5181600" y="0"/>
                        </a:cubicBezTo>
                        <a:cubicBezTo>
                          <a:pt x="5207036" y="228330"/>
                          <a:pt x="5139163" y="286554"/>
                          <a:pt x="5181600" y="506645"/>
                        </a:cubicBezTo>
                        <a:cubicBezTo>
                          <a:pt x="5224037" y="726736"/>
                          <a:pt x="5146239" y="854719"/>
                          <a:pt x="5181600" y="1013289"/>
                        </a:cubicBezTo>
                        <a:cubicBezTo>
                          <a:pt x="5216961" y="1171859"/>
                          <a:pt x="5138592" y="1355991"/>
                          <a:pt x="5181600" y="1550333"/>
                        </a:cubicBezTo>
                        <a:cubicBezTo>
                          <a:pt x="5224608" y="1744675"/>
                          <a:pt x="5171538" y="1839888"/>
                          <a:pt x="5181600" y="1965781"/>
                        </a:cubicBezTo>
                        <a:cubicBezTo>
                          <a:pt x="5191662" y="2091674"/>
                          <a:pt x="5122193" y="2278956"/>
                          <a:pt x="5181600" y="2472426"/>
                        </a:cubicBezTo>
                        <a:cubicBezTo>
                          <a:pt x="5241007" y="2665897"/>
                          <a:pt x="5174395" y="2894860"/>
                          <a:pt x="5181600" y="3039868"/>
                        </a:cubicBezTo>
                        <a:cubicBezTo>
                          <a:pt x="4919045" y="3056987"/>
                          <a:pt x="4756878" y="3026074"/>
                          <a:pt x="4605867" y="3039868"/>
                        </a:cubicBezTo>
                        <a:cubicBezTo>
                          <a:pt x="4454856" y="3053662"/>
                          <a:pt x="4118006" y="2965606"/>
                          <a:pt x="3926501" y="3039868"/>
                        </a:cubicBezTo>
                        <a:cubicBezTo>
                          <a:pt x="3734996" y="3114130"/>
                          <a:pt x="3499639" y="2983154"/>
                          <a:pt x="3350768" y="3039868"/>
                        </a:cubicBezTo>
                        <a:cubicBezTo>
                          <a:pt x="3201897" y="3096582"/>
                          <a:pt x="3140092" y="3017151"/>
                          <a:pt x="2930483" y="3039868"/>
                        </a:cubicBezTo>
                        <a:cubicBezTo>
                          <a:pt x="2720874" y="3062585"/>
                          <a:pt x="2603607" y="3015869"/>
                          <a:pt x="2458381" y="3039868"/>
                        </a:cubicBezTo>
                        <a:cubicBezTo>
                          <a:pt x="2313155" y="3063867"/>
                          <a:pt x="1968536" y="2961141"/>
                          <a:pt x="1779016" y="3039868"/>
                        </a:cubicBezTo>
                        <a:cubicBezTo>
                          <a:pt x="1589496" y="3118595"/>
                          <a:pt x="1330864" y="2989361"/>
                          <a:pt x="1203283" y="3039868"/>
                        </a:cubicBezTo>
                        <a:cubicBezTo>
                          <a:pt x="1075702" y="3090375"/>
                          <a:pt x="903363" y="3035007"/>
                          <a:pt x="731181" y="3039868"/>
                        </a:cubicBezTo>
                        <a:cubicBezTo>
                          <a:pt x="558999" y="3044729"/>
                          <a:pt x="291706" y="3029994"/>
                          <a:pt x="0" y="3039868"/>
                        </a:cubicBezTo>
                        <a:cubicBezTo>
                          <a:pt x="-26820" y="2859580"/>
                          <a:pt x="10394" y="2824399"/>
                          <a:pt x="0" y="2624419"/>
                        </a:cubicBezTo>
                        <a:cubicBezTo>
                          <a:pt x="-10394" y="2424439"/>
                          <a:pt x="27875" y="2401058"/>
                          <a:pt x="0" y="2208971"/>
                        </a:cubicBezTo>
                        <a:cubicBezTo>
                          <a:pt x="-27875" y="2016884"/>
                          <a:pt x="58964" y="1814855"/>
                          <a:pt x="0" y="1671927"/>
                        </a:cubicBezTo>
                        <a:cubicBezTo>
                          <a:pt x="-58964" y="1528999"/>
                          <a:pt x="8389" y="1391637"/>
                          <a:pt x="0" y="1226080"/>
                        </a:cubicBezTo>
                        <a:cubicBezTo>
                          <a:pt x="-8389" y="1060523"/>
                          <a:pt x="56379" y="865028"/>
                          <a:pt x="0" y="658638"/>
                        </a:cubicBezTo>
                        <a:cubicBezTo>
                          <a:pt x="-56379" y="452248"/>
                          <a:pt x="20554" y="23574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Twinkl" pitchFamily="2" charset="0"/>
              </a:rPr>
              <a:t>Each time you see a character this week in a ride, video or song, make sure to write their name in your passport! How many characters will you meet by the end of the week?</a:t>
            </a:r>
          </a:p>
          <a:p>
            <a:pPr marL="0" indent="0">
              <a:buNone/>
            </a:pPr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904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Numeracy: What time?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586E3A-4E17-4DFA-9371-6855F7B05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0434" y="1454201"/>
            <a:ext cx="8727208" cy="123098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en-GB" sz="8000" dirty="0">
              <a:latin typeface="Twinkl" pitchFamily="2" charset="0"/>
            </a:endParaRPr>
          </a:p>
          <a:p>
            <a:pPr marL="457200" indent="-457200">
              <a:buAutoNum type="arabicPeriod"/>
            </a:pPr>
            <a:endParaRPr lang="en-GB" sz="2000" dirty="0">
              <a:latin typeface="Twinkl" pitchFamily="2" charset="0"/>
            </a:endParaRPr>
          </a:p>
          <a:p>
            <a:pPr marL="0" indent="0">
              <a:buNone/>
            </a:pPr>
            <a:endParaRPr lang="en-GB" sz="2000" dirty="0">
              <a:latin typeface="Twinkl" pitchFamily="2" charset="0"/>
            </a:endParaRP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5CFC5AD-F70E-4C05-987E-8FEE3FFAE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596" y="3515481"/>
            <a:ext cx="2527721" cy="56084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Twinkl" pitchFamily="2" charset="0"/>
              </a:rPr>
              <a:t>The park opens at </a:t>
            </a:r>
            <a:r>
              <a:rPr lang="en-US" sz="1600" dirty="0" smtClean="0">
                <a:latin typeface="Twinkl" pitchFamily="2" charset="0"/>
              </a:rPr>
              <a:t>9 o’clock.</a:t>
            </a:r>
            <a:endParaRPr lang="en-US" sz="1600" dirty="0">
              <a:latin typeface="Twinkl" pitchFamily="2" charset="0"/>
            </a:endParaRPr>
          </a:p>
        </p:txBody>
      </p:sp>
      <p:pic>
        <p:nvPicPr>
          <p:cNvPr id="19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71102691-1DD5-4397-BECD-E18EA0A40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2487569" y="1589187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2DBBC8D-6F8E-4C2E-9544-B5419E76C14F}"/>
              </a:ext>
            </a:extLst>
          </p:cNvPr>
          <p:cNvSpPr txBox="1">
            <a:spLocks/>
          </p:cNvSpPr>
          <p:nvPr/>
        </p:nvSpPr>
        <p:spPr>
          <a:xfrm>
            <a:off x="2966496" y="1059498"/>
            <a:ext cx="6132212" cy="7124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Twinkl" pitchFamily="2" charset="0"/>
              </a:rPr>
              <a:t>Draw the hour and minute hands to show the time.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latin typeface="Twinkl" pitchFamily="2" charset="0"/>
            </a:endParaRPr>
          </a:p>
        </p:txBody>
      </p:sp>
      <p:pic>
        <p:nvPicPr>
          <p:cNvPr id="6146" name="Picture 2" descr="Disney White Rabbit Transparent &amp; PNG Clipart Free Download - YAWD">
            <a:extLst>
              <a:ext uri="{FF2B5EF4-FFF2-40B4-BE49-F238E27FC236}">
                <a16:creationId xmlns:a16="http://schemas.microsoft.com/office/drawing/2014/main" id="{3A79BA5F-047F-4D5A-B916-CE237953A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756" y="0"/>
            <a:ext cx="1740289" cy="15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34686830-169E-4765-9892-223BF8B2B5F8}"/>
              </a:ext>
            </a:extLst>
          </p:cNvPr>
          <p:cNvSpPr txBox="1">
            <a:spLocks/>
          </p:cNvSpPr>
          <p:nvPr/>
        </p:nvSpPr>
        <p:spPr>
          <a:xfrm>
            <a:off x="4841181" y="3498047"/>
            <a:ext cx="2527721" cy="560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latin typeface="Twinkl" pitchFamily="2" charset="0"/>
              </a:rPr>
              <a:t>You visit Mickey’s house at 11 o’clock.</a:t>
            </a:r>
          </a:p>
        </p:txBody>
      </p:sp>
      <p:pic>
        <p:nvPicPr>
          <p:cNvPr id="31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FCBF85BB-1B6B-456B-A934-C5224BF44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5096154" y="1571753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FE68657C-2B25-44CD-9AD7-C97BEEA84348}"/>
              </a:ext>
            </a:extLst>
          </p:cNvPr>
          <p:cNvSpPr txBox="1">
            <a:spLocks/>
          </p:cNvSpPr>
          <p:nvPr/>
        </p:nvSpPr>
        <p:spPr>
          <a:xfrm>
            <a:off x="7454480" y="3525277"/>
            <a:ext cx="2527721" cy="560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latin typeface="Twinkl" pitchFamily="2" charset="0"/>
              </a:rPr>
              <a:t>You go on the log flumes at half past 1.</a:t>
            </a:r>
          </a:p>
        </p:txBody>
      </p:sp>
      <p:pic>
        <p:nvPicPr>
          <p:cNvPr id="33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6D921BDD-30C8-456F-9731-03B8D18E6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7709453" y="1598983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257FA4E-39E9-4178-94A4-8FE7ADD00206}"/>
              </a:ext>
            </a:extLst>
          </p:cNvPr>
          <p:cNvSpPr txBox="1">
            <a:spLocks/>
          </p:cNvSpPr>
          <p:nvPr/>
        </p:nvSpPr>
        <p:spPr>
          <a:xfrm>
            <a:off x="2209799" y="6116543"/>
            <a:ext cx="2527721" cy="560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latin typeface="Twinkl" pitchFamily="2" charset="0"/>
              </a:rPr>
              <a:t>You visit the arcade at </a:t>
            </a:r>
            <a:r>
              <a:rPr lang="en-US" sz="1600" dirty="0" smtClean="0">
                <a:latin typeface="Twinkl" pitchFamily="2" charset="0"/>
              </a:rPr>
              <a:t>half</a:t>
            </a:r>
            <a:r>
              <a:rPr lang="en-US" sz="1600" dirty="0" smtClean="0">
                <a:latin typeface="Twinkl" pitchFamily="2" charset="0"/>
              </a:rPr>
              <a:t> </a:t>
            </a:r>
            <a:r>
              <a:rPr lang="en-US" sz="1600" dirty="0">
                <a:latin typeface="Twinkl" pitchFamily="2" charset="0"/>
              </a:rPr>
              <a:t>past 4.</a:t>
            </a:r>
          </a:p>
        </p:txBody>
      </p:sp>
      <p:pic>
        <p:nvPicPr>
          <p:cNvPr id="46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7F3AFA54-2C56-43FA-ACA9-DA397A02CE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2464772" y="4190249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EB085AAF-0FC4-4D02-8344-3E95DFEEC434}"/>
              </a:ext>
            </a:extLst>
          </p:cNvPr>
          <p:cNvSpPr txBox="1">
            <a:spLocks/>
          </p:cNvSpPr>
          <p:nvPr/>
        </p:nvSpPr>
        <p:spPr>
          <a:xfrm>
            <a:off x="4818384" y="6099109"/>
            <a:ext cx="2527721" cy="560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latin typeface="Twinkl" pitchFamily="2" charset="0"/>
              </a:rPr>
              <a:t>You eat dinner at 6:15pm.</a:t>
            </a:r>
          </a:p>
        </p:txBody>
      </p:sp>
      <p:pic>
        <p:nvPicPr>
          <p:cNvPr id="48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1CEF47F2-DE4E-4ADD-B133-B477ADC11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5073357" y="4172815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1AF4A304-42CB-4DF3-9B6B-F2E25FABA38B}"/>
              </a:ext>
            </a:extLst>
          </p:cNvPr>
          <p:cNvSpPr txBox="1">
            <a:spLocks/>
          </p:cNvSpPr>
          <p:nvPr/>
        </p:nvSpPr>
        <p:spPr>
          <a:xfrm>
            <a:off x="7431683" y="6126339"/>
            <a:ext cx="2527721" cy="560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latin typeface="Twinkl" pitchFamily="2" charset="0"/>
              </a:rPr>
              <a:t>The park closes </a:t>
            </a:r>
            <a:r>
              <a:rPr lang="en-US" sz="1600" dirty="0" smtClean="0">
                <a:latin typeface="Twinkl" pitchFamily="2" charset="0"/>
              </a:rPr>
              <a:t>at 8 o’clock.  </a:t>
            </a:r>
            <a:endParaRPr lang="en-US" sz="1600" dirty="0">
              <a:latin typeface="Twinkl" pitchFamily="2" charset="0"/>
            </a:endParaRPr>
          </a:p>
        </p:txBody>
      </p:sp>
      <p:pic>
        <p:nvPicPr>
          <p:cNvPr id="50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4B6D6D11-2197-444E-B522-C84332A13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7686656" y="4200045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Content Placeholder 3">
            <a:extLst>
              <a:ext uri="{FF2B5EF4-FFF2-40B4-BE49-F238E27FC236}">
                <a16:creationId xmlns:a16="http://schemas.microsoft.com/office/drawing/2014/main" id="{32DB5EE3-75FB-4F7D-A542-51DB0E0FA321}"/>
              </a:ext>
            </a:extLst>
          </p:cNvPr>
          <p:cNvSpPr txBox="1">
            <a:spLocks/>
          </p:cNvSpPr>
          <p:nvPr/>
        </p:nvSpPr>
        <p:spPr>
          <a:xfrm>
            <a:off x="517873" y="4782398"/>
            <a:ext cx="1510204" cy="389511"/>
          </a:xfrm>
          <a:prstGeom prst="rect">
            <a:avLst/>
          </a:prstGeom>
          <a:solidFill>
            <a:srgbClr val="FF0000"/>
          </a:solidFill>
          <a:ln w="31750" cap="rnd" cmpd="sng" algn="ctr">
            <a:noFill/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181600"/>
                      <a:gd name="connsiteY0" fmla="*/ 0 h 3039868"/>
                      <a:gd name="connsiteX1" fmla="*/ 420285 w 5181600"/>
                      <a:gd name="connsiteY1" fmla="*/ 0 h 3039868"/>
                      <a:gd name="connsiteX2" fmla="*/ 1047835 w 5181600"/>
                      <a:gd name="connsiteY2" fmla="*/ 0 h 3039868"/>
                      <a:gd name="connsiteX3" fmla="*/ 1571752 w 5181600"/>
                      <a:gd name="connsiteY3" fmla="*/ 0 h 3039868"/>
                      <a:gd name="connsiteX4" fmla="*/ 2147485 w 5181600"/>
                      <a:gd name="connsiteY4" fmla="*/ 0 h 3039868"/>
                      <a:gd name="connsiteX5" fmla="*/ 2826851 w 5181600"/>
                      <a:gd name="connsiteY5" fmla="*/ 0 h 3039868"/>
                      <a:gd name="connsiteX6" fmla="*/ 3298952 w 5181600"/>
                      <a:gd name="connsiteY6" fmla="*/ 0 h 3039868"/>
                      <a:gd name="connsiteX7" fmla="*/ 3926501 w 5181600"/>
                      <a:gd name="connsiteY7" fmla="*/ 0 h 3039868"/>
                      <a:gd name="connsiteX8" fmla="*/ 4398603 w 5181600"/>
                      <a:gd name="connsiteY8" fmla="*/ 0 h 3039868"/>
                      <a:gd name="connsiteX9" fmla="*/ 5181600 w 5181600"/>
                      <a:gd name="connsiteY9" fmla="*/ 0 h 3039868"/>
                      <a:gd name="connsiteX10" fmla="*/ 5181600 w 5181600"/>
                      <a:gd name="connsiteY10" fmla="*/ 537043 h 3039868"/>
                      <a:gd name="connsiteX11" fmla="*/ 5181600 w 5181600"/>
                      <a:gd name="connsiteY11" fmla="*/ 982891 h 3039868"/>
                      <a:gd name="connsiteX12" fmla="*/ 5181600 w 5181600"/>
                      <a:gd name="connsiteY12" fmla="*/ 1550333 h 3039868"/>
                      <a:gd name="connsiteX13" fmla="*/ 5181600 w 5181600"/>
                      <a:gd name="connsiteY13" fmla="*/ 2056977 h 3039868"/>
                      <a:gd name="connsiteX14" fmla="*/ 5181600 w 5181600"/>
                      <a:gd name="connsiteY14" fmla="*/ 3039868 h 3039868"/>
                      <a:gd name="connsiteX15" fmla="*/ 4554051 w 5181600"/>
                      <a:gd name="connsiteY15" fmla="*/ 3039868 h 3039868"/>
                      <a:gd name="connsiteX16" fmla="*/ 3978317 w 5181600"/>
                      <a:gd name="connsiteY16" fmla="*/ 3039868 h 3039868"/>
                      <a:gd name="connsiteX17" fmla="*/ 3454400 w 5181600"/>
                      <a:gd name="connsiteY17" fmla="*/ 3039868 h 3039868"/>
                      <a:gd name="connsiteX18" fmla="*/ 2826851 w 5181600"/>
                      <a:gd name="connsiteY18" fmla="*/ 3039868 h 3039868"/>
                      <a:gd name="connsiteX19" fmla="*/ 2251117 w 5181600"/>
                      <a:gd name="connsiteY19" fmla="*/ 3039868 h 3039868"/>
                      <a:gd name="connsiteX20" fmla="*/ 1571752 w 5181600"/>
                      <a:gd name="connsiteY20" fmla="*/ 3039868 h 3039868"/>
                      <a:gd name="connsiteX21" fmla="*/ 892387 w 5181600"/>
                      <a:gd name="connsiteY21" fmla="*/ 3039868 h 3039868"/>
                      <a:gd name="connsiteX22" fmla="*/ 0 w 5181600"/>
                      <a:gd name="connsiteY22" fmla="*/ 3039868 h 3039868"/>
                      <a:gd name="connsiteX23" fmla="*/ 0 w 5181600"/>
                      <a:gd name="connsiteY23" fmla="*/ 2502825 h 3039868"/>
                      <a:gd name="connsiteX24" fmla="*/ 0 w 5181600"/>
                      <a:gd name="connsiteY24" fmla="*/ 1965781 h 3039868"/>
                      <a:gd name="connsiteX25" fmla="*/ 0 w 5181600"/>
                      <a:gd name="connsiteY25" fmla="*/ 1459137 h 3039868"/>
                      <a:gd name="connsiteX26" fmla="*/ 0 w 5181600"/>
                      <a:gd name="connsiteY26" fmla="*/ 952492 h 3039868"/>
                      <a:gd name="connsiteX27" fmla="*/ 0 w 5181600"/>
                      <a:gd name="connsiteY27" fmla="*/ 445847 h 3039868"/>
                      <a:gd name="connsiteX28" fmla="*/ 0 w 5181600"/>
                      <a:gd name="connsiteY28" fmla="*/ 0 h 303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5181600" h="3039868" fill="none" extrusionOk="0">
                        <a:moveTo>
                          <a:pt x="0" y="0"/>
                        </a:moveTo>
                        <a:cubicBezTo>
                          <a:pt x="188318" y="-22010"/>
                          <a:pt x="312301" y="35782"/>
                          <a:pt x="420285" y="0"/>
                        </a:cubicBezTo>
                        <a:cubicBezTo>
                          <a:pt x="528270" y="-35782"/>
                          <a:pt x="786025" y="72019"/>
                          <a:pt x="1047835" y="0"/>
                        </a:cubicBezTo>
                        <a:cubicBezTo>
                          <a:pt x="1309645" y="-72019"/>
                          <a:pt x="1438297" y="37262"/>
                          <a:pt x="1571752" y="0"/>
                        </a:cubicBezTo>
                        <a:cubicBezTo>
                          <a:pt x="1705207" y="-37262"/>
                          <a:pt x="1918388" y="15919"/>
                          <a:pt x="2147485" y="0"/>
                        </a:cubicBezTo>
                        <a:cubicBezTo>
                          <a:pt x="2376582" y="-15919"/>
                          <a:pt x="2596295" y="13207"/>
                          <a:pt x="2826851" y="0"/>
                        </a:cubicBezTo>
                        <a:cubicBezTo>
                          <a:pt x="3057407" y="-13207"/>
                          <a:pt x="3104560" y="25625"/>
                          <a:pt x="3298952" y="0"/>
                        </a:cubicBezTo>
                        <a:cubicBezTo>
                          <a:pt x="3493344" y="-25625"/>
                          <a:pt x="3758518" y="73055"/>
                          <a:pt x="3926501" y="0"/>
                        </a:cubicBezTo>
                        <a:cubicBezTo>
                          <a:pt x="4094484" y="-73055"/>
                          <a:pt x="4280725" y="1720"/>
                          <a:pt x="4398603" y="0"/>
                        </a:cubicBezTo>
                        <a:cubicBezTo>
                          <a:pt x="4516481" y="-1720"/>
                          <a:pt x="4898494" y="619"/>
                          <a:pt x="5181600" y="0"/>
                        </a:cubicBezTo>
                        <a:cubicBezTo>
                          <a:pt x="5208747" y="198338"/>
                          <a:pt x="5168627" y="312385"/>
                          <a:pt x="5181600" y="537043"/>
                        </a:cubicBezTo>
                        <a:cubicBezTo>
                          <a:pt x="5194573" y="761701"/>
                          <a:pt x="5155513" y="877735"/>
                          <a:pt x="5181600" y="982891"/>
                        </a:cubicBezTo>
                        <a:cubicBezTo>
                          <a:pt x="5207687" y="1088047"/>
                          <a:pt x="5128140" y="1360653"/>
                          <a:pt x="5181600" y="1550333"/>
                        </a:cubicBezTo>
                        <a:cubicBezTo>
                          <a:pt x="5235060" y="1740013"/>
                          <a:pt x="5136823" y="1883789"/>
                          <a:pt x="5181600" y="2056977"/>
                        </a:cubicBezTo>
                        <a:cubicBezTo>
                          <a:pt x="5226377" y="2230165"/>
                          <a:pt x="5138798" y="2740277"/>
                          <a:pt x="5181600" y="3039868"/>
                        </a:cubicBezTo>
                        <a:cubicBezTo>
                          <a:pt x="5023060" y="3085450"/>
                          <a:pt x="4765243" y="3039803"/>
                          <a:pt x="4554051" y="3039868"/>
                        </a:cubicBezTo>
                        <a:cubicBezTo>
                          <a:pt x="4342859" y="3039933"/>
                          <a:pt x="4184738" y="2972545"/>
                          <a:pt x="3978317" y="3039868"/>
                        </a:cubicBezTo>
                        <a:cubicBezTo>
                          <a:pt x="3771896" y="3107191"/>
                          <a:pt x="3567897" y="3015059"/>
                          <a:pt x="3454400" y="3039868"/>
                        </a:cubicBezTo>
                        <a:cubicBezTo>
                          <a:pt x="3340903" y="3064677"/>
                          <a:pt x="3018530" y="2985911"/>
                          <a:pt x="2826851" y="3039868"/>
                        </a:cubicBezTo>
                        <a:cubicBezTo>
                          <a:pt x="2635172" y="3093825"/>
                          <a:pt x="2513374" y="2997814"/>
                          <a:pt x="2251117" y="3039868"/>
                        </a:cubicBezTo>
                        <a:cubicBezTo>
                          <a:pt x="1988860" y="3081922"/>
                          <a:pt x="1847598" y="2976590"/>
                          <a:pt x="1571752" y="3039868"/>
                        </a:cubicBezTo>
                        <a:cubicBezTo>
                          <a:pt x="1295907" y="3103146"/>
                          <a:pt x="1070684" y="3037041"/>
                          <a:pt x="892387" y="3039868"/>
                        </a:cubicBezTo>
                        <a:cubicBezTo>
                          <a:pt x="714091" y="3042695"/>
                          <a:pt x="429265" y="2958573"/>
                          <a:pt x="0" y="3039868"/>
                        </a:cubicBezTo>
                        <a:cubicBezTo>
                          <a:pt x="-59884" y="2823834"/>
                          <a:pt x="63115" y="2730537"/>
                          <a:pt x="0" y="2502825"/>
                        </a:cubicBezTo>
                        <a:cubicBezTo>
                          <a:pt x="-63115" y="2275113"/>
                          <a:pt x="53983" y="2143522"/>
                          <a:pt x="0" y="1965781"/>
                        </a:cubicBezTo>
                        <a:cubicBezTo>
                          <a:pt x="-53983" y="1788040"/>
                          <a:pt x="57982" y="1708298"/>
                          <a:pt x="0" y="1459137"/>
                        </a:cubicBezTo>
                        <a:cubicBezTo>
                          <a:pt x="-57982" y="1209976"/>
                          <a:pt x="60193" y="1113936"/>
                          <a:pt x="0" y="952492"/>
                        </a:cubicBezTo>
                        <a:cubicBezTo>
                          <a:pt x="-60193" y="791048"/>
                          <a:pt x="59275" y="613052"/>
                          <a:pt x="0" y="445847"/>
                        </a:cubicBezTo>
                        <a:cubicBezTo>
                          <a:pt x="-59275" y="278642"/>
                          <a:pt x="30637" y="175641"/>
                          <a:pt x="0" y="0"/>
                        </a:cubicBezTo>
                        <a:close/>
                      </a:path>
                      <a:path w="5181600" h="3039868" stroke="0" extrusionOk="0">
                        <a:moveTo>
                          <a:pt x="0" y="0"/>
                        </a:moveTo>
                        <a:cubicBezTo>
                          <a:pt x="189547" y="-22764"/>
                          <a:pt x="322845" y="52150"/>
                          <a:pt x="523917" y="0"/>
                        </a:cubicBezTo>
                        <a:cubicBezTo>
                          <a:pt x="724989" y="-52150"/>
                          <a:pt x="758098" y="39531"/>
                          <a:pt x="944203" y="0"/>
                        </a:cubicBezTo>
                        <a:cubicBezTo>
                          <a:pt x="1130308" y="-39531"/>
                          <a:pt x="1382431" y="64818"/>
                          <a:pt x="1623568" y="0"/>
                        </a:cubicBezTo>
                        <a:cubicBezTo>
                          <a:pt x="1864706" y="-64818"/>
                          <a:pt x="1922030" y="1906"/>
                          <a:pt x="2147485" y="0"/>
                        </a:cubicBezTo>
                        <a:cubicBezTo>
                          <a:pt x="2372940" y="-1906"/>
                          <a:pt x="2454717" y="51139"/>
                          <a:pt x="2671403" y="0"/>
                        </a:cubicBezTo>
                        <a:cubicBezTo>
                          <a:pt x="2888089" y="-51139"/>
                          <a:pt x="3153412" y="35533"/>
                          <a:pt x="3350768" y="0"/>
                        </a:cubicBezTo>
                        <a:cubicBezTo>
                          <a:pt x="3548125" y="-35533"/>
                          <a:pt x="3725994" y="54915"/>
                          <a:pt x="3822869" y="0"/>
                        </a:cubicBezTo>
                        <a:cubicBezTo>
                          <a:pt x="3919744" y="-54915"/>
                          <a:pt x="4345136" y="21800"/>
                          <a:pt x="4502235" y="0"/>
                        </a:cubicBezTo>
                        <a:cubicBezTo>
                          <a:pt x="4659334" y="-21800"/>
                          <a:pt x="4994496" y="9357"/>
                          <a:pt x="5181600" y="0"/>
                        </a:cubicBezTo>
                        <a:cubicBezTo>
                          <a:pt x="5207036" y="228330"/>
                          <a:pt x="5139163" y="286554"/>
                          <a:pt x="5181600" y="506645"/>
                        </a:cubicBezTo>
                        <a:cubicBezTo>
                          <a:pt x="5224037" y="726736"/>
                          <a:pt x="5146239" y="854719"/>
                          <a:pt x="5181600" y="1013289"/>
                        </a:cubicBezTo>
                        <a:cubicBezTo>
                          <a:pt x="5216961" y="1171859"/>
                          <a:pt x="5138592" y="1355991"/>
                          <a:pt x="5181600" y="1550333"/>
                        </a:cubicBezTo>
                        <a:cubicBezTo>
                          <a:pt x="5224608" y="1744675"/>
                          <a:pt x="5171538" y="1839888"/>
                          <a:pt x="5181600" y="1965781"/>
                        </a:cubicBezTo>
                        <a:cubicBezTo>
                          <a:pt x="5191662" y="2091674"/>
                          <a:pt x="5122193" y="2278956"/>
                          <a:pt x="5181600" y="2472426"/>
                        </a:cubicBezTo>
                        <a:cubicBezTo>
                          <a:pt x="5241007" y="2665897"/>
                          <a:pt x="5174395" y="2894860"/>
                          <a:pt x="5181600" y="3039868"/>
                        </a:cubicBezTo>
                        <a:cubicBezTo>
                          <a:pt x="4919045" y="3056987"/>
                          <a:pt x="4756878" y="3026074"/>
                          <a:pt x="4605867" y="3039868"/>
                        </a:cubicBezTo>
                        <a:cubicBezTo>
                          <a:pt x="4454856" y="3053662"/>
                          <a:pt x="4118006" y="2965606"/>
                          <a:pt x="3926501" y="3039868"/>
                        </a:cubicBezTo>
                        <a:cubicBezTo>
                          <a:pt x="3734996" y="3114130"/>
                          <a:pt x="3499639" y="2983154"/>
                          <a:pt x="3350768" y="3039868"/>
                        </a:cubicBezTo>
                        <a:cubicBezTo>
                          <a:pt x="3201897" y="3096582"/>
                          <a:pt x="3140092" y="3017151"/>
                          <a:pt x="2930483" y="3039868"/>
                        </a:cubicBezTo>
                        <a:cubicBezTo>
                          <a:pt x="2720874" y="3062585"/>
                          <a:pt x="2603607" y="3015869"/>
                          <a:pt x="2458381" y="3039868"/>
                        </a:cubicBezTo>
                        <a:cubicBezTo>
                          <a:pt x="2313155" y="3063867"/>
                          <a:pt x="1968536" y="2961141"/>
                          <a:pt x="1779016" y="3039868"/>
                        </a:cubicBezTo>
                        <a:cubicBezTo>
                          <a:pt x="1589496" y="3118595"/>
                          <a:pt x="1330864" y="2989361"/>
                          <a:pt x="1203283" y="3039868"/>
                        </a:cubicBezTo>
                        <a:cubicBezTo>
                          <a:pt x="1075702" y="3090375"/>
                          <a:pt x="903363" y="3035007"/>
                          <a:pt x="731181" y="3039868"/>
                        </a:cubicBezTo>
                        <a:cubicBezTo>
                          <a:pt x="558999" y="3044729"/>
                          <a:pt x="291706" y="3029994"/>
                          <a:pt x="0" y="3039868"/>
                        </a:cubicBezTo>
                        <a:cubicBezTo>
                          <a:pt x="-26820" y="2859580"/>
                          <a:pt x="10394" y="2824399"/>
                          <a:pt x="0" y="2624419"/>
                        </a:cubicBezTo>
                        <a:cubicBezTo>
                          <a:pt x="-10394" y="2424439"/>
                          <a:pt x="27875" y="2401058"/>
                          <a:pt x="0" y="2208971"/>
                        </a:cubicBezTo>
                        <a:cubicBezTo>
                          <a:pt x="-27875" y="2016884"/>
                          <a:pt x="58964" y="1814855"/>
                          <a:pt x="0" y="1671927"/>
                        </a:cubicBezTo>
                        <a:cubicBezTo>
                          <a:pt x="-58964" y="1528999"/>
                          <a:pt x="8389" y="1391637"/>
                          <a:pt x="0" y="1226080"/>
                        </a:cubicBezTo>
                        <a:cubicBezTo>
                          <a:pt x="-8389" y="1060523"/>
                          <a:pt x="56379" y="865028"/>
                          <a:pt x="0" y="658638"/>
                        </a:cubicBezTo>
                        <a:cubicBezTo>
                          <a:pt x="-56379" y="452248"/>
                          <a:pt x="20554" y="23574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tx1"/>
                </a:solidFill>
                <a:latin typeface="Twinkl" pitchFamily="2" charset="0"/>
              </a:rPr>
              <a:t>Challenge!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latin typeface="Twinkl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winkl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14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Weather Check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316081" y="1071827"/>
            <a:ext cx="70327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winkl" pitchFamily="2" charset="0"/>
              </a:rPr>
              <a:t>Disneyland is in Orlando in America.</a:t>
            </a:r>
          </a:p>
          <a:p>
            <a:r>
              <a:rPr lang="en-GB" sz="3200" dirty="0">
                <a:latin typeface="Twinkl" pitchFamily="2" charset="0"/>
              </a:rPr>
              <a:t>Find out what the weather is like in Orlando this week. </a:t>
            </a:r>
          </a:p>
          <a:p>
            <a:r>
              <a:rPr lang="en-GB" sz="3200" dirty="0">
                <a:latin typeface="Twinkl" pitchFamily="2" charset="0"/>
              </a:rPr>
              <a:t>Will it be rainy, cloudy or sunny? </a:t>
            </a:r>
          </a:p>
          <a:p>
            <a:r>
              <a:rPr lang="en-GB" sz="3200" dirty="0">
                <a:latin typeface="Twinkl" pitchFamily="2" charset="0"/>
              </a:rPr>
              <a:t>What is the temperature?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E1913E-19A6-4D07-8ECF-78CCD37C2470}"/>
              </a:ext>
            </a:extLst>
          </p:cNvPr>
          <p:cNvSpPr txBox="1"/>
          <p:nvPr/>
        </p:nvSpPr>
        <p:spPr>
          <a:xfrm>
            <a:off x="315287" y="3779464"/>
            <a:ext cx="6805949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u="sng" dirty="0">
                <a:latin typeface="Twinkl" pitchFamily="2" charset="0"/>
              </a:rPr>
              <a:t>Task</a:t>
            </a:r>
            <a:r>
              <a:rPr lang="en-GB" sz="2800" dirty="0">
                <a:latin typeface="Twinkl" pitchFamily="2" charset="0"/>
              </a:rPr>
              <a:t>: Create a weather report video to tell us about the weather at Disney World.</a:t>
            </a:r>
          </a:p>
          <a:p>
            <a:endParaRPr lang="en-GB" sz="2800" dirty="0">
              <a:latin typeface="Twinkl" pitchFamily="2" charset="0"/>
            </a:endParaRPr>
          </a:p>
          <a:p>
            <a:r>
              <a:rPr lang="en-GB" sz="2800" dirty="0">
                <a:latin typeface="Twinkl" pitchFamily="2" charset="0"/>
              </a:rPr>
              <a:t>What will we need to pack to be prepared?</a:t>
            </a:r>
          </a:p>
          <a:p>
            <a:endParaRPr lang="en-GB" sz="2800" dirty="0">
              <a:latin typeface="Twinkl" pitchFamily="2" charset="0"/>
            </a:endParaRPr>
          </a:p>
        </p:txBody>
      </p:sp>
      <p:pic>
        <p:nvPicPr>
          <p:cNvPr id="3" name="Online Media 2" title="Kindergarten Weather Report">
            <a:hlinkClick r:id="" action="ppaction://media"/>
            <a:extLst>
              <a:ext uri="{FF2B5EF4-FFF2-40B4-BE49-F238E27FC236}">
                <a16:creationId xmlns:a16="http://schemas.microsoft.com/office/drawing/2014/main" id="{09DCDEFB-6602-4EA3-A34A-B66AD923A35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348786" y="3914793"/>
            <a:ext cx="4279106" cy="2406997"/>
          </a:xfrm>
          <a:prstGeom prst="rect">
            <a:avLst/>
          </a:prstGeom>
        </p:spPr>
      </p:pic>
      <p:pic>
        <p:nvPicPr>
          <p:cNvPr id="15364" name="Picture 4" descr="Flag of the United States - Wikipedia">
            <a:extLst>
              <a:ext uri="{FF2B5EF4-FFF2-40B4-BE49-F238E27FC236}">
                <a16:creationId xmlns:a16="http://schemas.microsoft.com/office/drawing/2014/main" id="{6BB8B5CA-BBBA-40CB-870C-660D19A93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964" y="1509385"/>
            <a:ext cx="2952750" cy="155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5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F890621-0485-49CD-A9F9-E0A07FDF1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203361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Snack 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ED4B62-C2A6-46E4-AF6A-C8E751EAD3BE}"/>
              </a:ext>
            </a:extLst>
          </p:cNvPr>
          <p:cNvSpPr txBox="1"/>
          <p:nvPr/>
        </p:nvSpPr>
        <p:spPr>
          <a:xfrm>
            <a:off x="239358" y="4507640"/>
            <a:ext cx="68165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Can you help to prepare a healthy snack today? Follow a recipe if you can! </a:t>
            </a:r>
          </a:p>
          <a:p>
            <a:endParaRPr lang="en-GB" sz="2800" dirty="0">
              <a:latin typeface="Twinkl" pitchFamily="2" charset="0"/>
            </a:endParaRPr>
          </a:p>
          <a:p>
            <a:r>
              <a:rPr lang="en-GB" sz="2800" dirty="0">
                <a:latin typeface="Twinkl" pitchFamily="2" charset="0"/>
              </a:rPr>
              <a:t>Take a photo and show us your home made snacks! </a:t>
            </a:r>
          </a:p>
        </p:txBody>
      </p:sp>
      <p:pic>
        <p:nvPicPr>
          <p:cNvPr id="2" name="Online Media 1" title="Ratatouille Cooking Scene">
            <a:hlinkClick r:id="" action="ppaction://media"/>
            <a:extLst>
              <a:ext uri="{FF2B5EF4-FFF2-40B4-BE49-F238E27FC236}">
                <a16:creationId xmlns:a16="http://schemas.microsoft.com/office/drawing/2014/main" id="{B14C2FCB-EA4C-4D88-99A0-76543E0B51A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68573" y="977988"/>
            <a:ext cx="6096000" cy="3429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1A9960F-DD56-40FF-8DB0-AEEB7C1A0BED}"/>
              </a:ext>
            </a:extLst>
          </p:cNvPr>
          <p:cNvSpPr/>
          <p:nvPr/>
        </p:nvSpPr>
        <p:spPr>
          <a:xfrm>
            <a:off x="7151427" y="977988"/>
            <a:ext cx="4572000" cy="5572937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u="sng" dirty="0">
                <a:latin typeface="Twinkl" pitchFamily="2" charset="0"/>
              </a:rPr>
              <a:t>Some simple snack ideas</a:t>
            </a: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</p:txBody>
      </p:sp>
      <p:pic>
        <p:nvPicPr>
          <p:cNvPr id="22532" name="Picture 4" descr="Kid Friendly: Disney FROZEN Fruit Wands - See Vanessa Craft">
            <a:extLst>
              <a:ext uri="{FF2B5EF4-FFF2-40B4-BE49-F238E27FC236}">
                <a16:creationId xmlns:a16="http://schemas.microsoft.com/office/drawing/2014/main" id="{6B19ED11-17A4-425C-BF62-DDFA003E20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8" b="7264"/>
          <a:stretch/>
        </p:blipFill>
        <p:spPr bwMode="auto">
          <a:xfrm flipH="1">
            <a:off x="9837036" y="1660086"/>
            <a:ext cx="1778343" cy="203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71970F-C397-4852-B4EA-EB9DBE180E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357" t="17561" r="32641" b="13501"/>
          <a:stretch/>
        </p:blipFill>
        <p:spPr>
          <a:xfrm>
            <a:off x="7902852" y="1626635"/>
            <a:ext cx="1640757" cy="1519684"/>
          </a:xfrm>
          <a:prstGeom prst="rect">
            <a:avLst/>
          </a:prstGeom>
        </p:spPr>
      </p:pic>
      <p:pic>
        <p:nvPicPr>
          <p:cNvPr id="8" name="Picture 7" descr="A close up of a plate of food&#10;&#10;Description automatically generated">
            <a:extLst>
              <a:ext uri="{FF2B5EF4-FFF2-40B4-BE49-F238E27FC236}">
                <a16:creationId xmlns:a16="http://schemas.microsoft.com/office/drawing/2014/main" id="{BE1A6CFD-587B-46AB-B890-E39CBE96D5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821" y="3883904"/>
            <a:ext cx="1332558" cy="1656000"/>
          </a:xfrm>
          <a:prstGeom prst="rect">
            <a:avLst/>
          </a:prstGeom>
        </p:spPr>
      </p:pic>
      <p:pic>
        <p:nvPicPr>
          <p:cNvPr id="17" name="Picture 16" descr="Food on the cutting board&#10;&#10;Description automatically generated">
            <a:extLst>
              <a:ext uri="{FF2B5EF4-FFF2-40B4-BE49-F238E27FC236}">
                <a16:creationId xmlns:a16="http://schemas.microsoft.com/office/drawing/2014/main" id="{0E6E7525-3DAD-4889-8768-E4182334C3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208" y="4624264"/>
            <a:ext cx="2458853" cy="1831280"/>
          </a:xfrm>
          <a:prstGeom prst="rect">
            <a:avLst/>
          </a:prstGeom>
        </p:spPr>
      </p:pic>
      <p:pic>
        <p:nvPicPr>
          <p:cNvPr id="19" name="Picture 18" descr="A cake with fruit on top of a table&#10;&#10;Description automatically generated">
            <a:extLst>
              <a:ext uri="{FF2B5EF4-FFF2-40B4-BE49-F238E27FC236}">
                <a16:creationId xmlns:a16="http://schemas.microsoft.com/office/drawing/2014/main" id="{A4855215-C57E-44D9-A247-0F9C8EB4F2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49" y="3179770"/>
            <a:ext cx="1117831" cy="1324969"/>
          </a:xfrm>
          <a:prstGeom prst="rect">
            <a:avLst/>
          </a:prstGeom>
        </p:spPr>
      </p:pic>
      <p:pic>
        <p:nvPicPr>
          <p:cNvPr id="21" name="Picture 20" descr="A close up of a toy&#10;&#10;Description automatically generated">
            <a:extLst>
              <a:ext uri="{FF2B5EF4-FFF2-40B4-BE49-F238E27FC236}">
                <a16:creationId xmlns:a16="http://schemas.microsoft.com/office/drawing/2014/main" id="{FA12568D-BF34-434A-A44A-C78291012B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273" y="3014254"/>
            <a:ext cx="1314286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0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F391-EB21-4D10-AC6A-22F0EA76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6000" b="1" dirty="0">
                <a:latin typeface="Twinkl" pitchFamily="2" charset="0"/>
              </a:rPr>
              <a:t>Tuesday: Day 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D082B0-6F03-4BAE-9200-2E99B32B2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Twinkl" pitchFamily="2" charset="0"/>
              </a:rPr>
              <a:t>It’s time to explore the rides! </a:t>
            </a:r>
          </a:p>
          <a:p>
            <a:endParaRPr lang="en-US" sz="2000" dirty="0">
              <a:latin typeface="Twinkl" pitchFamily="2" charset="0"/>
            </a:endParaRPr>
          </a:p>
          <a:p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US" sz="2000" dirty="0">
              <a:latin typeface="Twinkl" pitchFamily="2" charset="0"/>
            </a:endParaRPr>
          </a:p>
          <a:p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1026" name="Picture 2" descr="18+ Disney Bloggers Share their Top 10 Best Disney World Rides -">
            <a:extLst>
              <a:ext uri="{FF2B5EF4-FFF2-40B4-BE49-F238E27FC236}">
                <a16:creationId xmlns:a16="http://schemas.microsoft.com/office/drawing/2014/main" id="{207D500C-51A3-4CB0-BC52-0A2A4966D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7489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8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2A83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33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77AC1-5CF1-44F0-80F7-D90140186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09018" y="1314916"/>
            <a:ext cx="5328000" cy="373416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winkl" pitchFamily="2" charset="0"/>
              </a:rPr>
              <a:t>Slinky Dog Dash: 97cm or taller. 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200" dirty="0">
                <a:latin typeface="Twinkl" pitchFamily="2" charset="0"/>
              </a:rPr>
              <a:t>Estimate a family member’s height. Are they able to ride?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200" dirty="0">
                <a:latin typeface="Twinkl" pitchFamily="2" charset="0"/>
              </a:rPr>
              <a:t>Measure their height. Are they able to ride?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200" dirty="0">
                <a:latin typeface="Twinkl" pitchFamily="2" charset="0"/>
              </a:rPr>
              <a:t>If yes: By how much?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200" dirty="0">
                <a:latin typeface="Twinkl" pitchFamily="2" charset="0"/>
              </a:rPr>
              <a:t>If not: How much taller would they need to be?</a:t>
            </a:r>
          </a:p>
          <a:p>
            <a:pPr marL="0" indent="0">
              <a:buNone/>
            </a:pPr>
            <a:endParaRPr lang="en-US" sz="7000" dirty="0">
              <a:latin typeface="Twinkl" pitchFamily="2" charset="0"/>
            </a:endParaRPr>
          </a:p>
          <a:p>
            <a:pPr marL="1143000" indent="-1143000">
              <a:buAutoNum type="arabicPeriod"/>
            </a:pPr>
            <a:endParaRPr lang="en-US" sz="7000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Numeracy: Let’s Ride!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9325E3-27D9-4961-AA97-A46AA752CA82}"/>
              </a:ext>
            </a:extLst>
          </p:cNvPr>
          <p:cNvSpPr txBox="1">
            <a:spLocks/>
          </p:cNvSpPr>
          <p:nvPr/>
        </p:nvSpPr>
        <p:spPr>
          <a:xfrm>
            <a:off x="365760" y="1314916"/>
            <a:ext cx="5328000" cy="3561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00B050"/>
                </a:solidFill>
                <a:latin typeface="Twinkl" pitchFamily="2" charset="0"/>
              </a:rPr>
              <a:t>Alien Swirling Saucers: 81cm or taller</a:t>
            </a:r>
            <a:r>
              <a:rPr lang="en-US" sz="2000" dirty="0">
                <a:latin typeface="Twinkl" pitchFamily="2" charset="0"/>
              </a:rPr>
              <a:t>. 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000" dirty="0">
                <a:latin typeface="Twinkl" pitchFamily="2" charset="0"/>
              </a:rPr>
              <a:t>Estimate your height in centimetres (cm).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000" dirty="0">
                <a:latin typeface="Twinkl" pitchFamily="2" charset="0"/>
              </a:rPr>
              <a:t>Measure your height. Are you able to ride?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000" dirty="0">
                <a:latin typeface="Twinkl" pitchFamily="2" charset="0"/>
              </a:rPr>
              <a:t>If yes: By how much?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000" dirty="0">
                <a:latin typeface="Twinkl" pitchFamily="2" charset="0"/>
              </a:rPr>
              <a:t>If not: How much taller would you need to be?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3074" name="Picture 2" descr="A group of people on Slinky Dog Dash">
            <a:hlinkClick r:id="rId5"/>
            <a:extLst>
              <a:ext uri="{FF2B5EF4-FFF2-40B4-BE49-F238E27FC236}">
                <a16:creationId xmlns:a16="http://schemas.microsoft.com/office/drawing/2014/main" id="{E48ABBA3-CC6F-4514-AC09-0470D9631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768" y="4095026"/>
            <a:ext cx="38385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7"/>
            <a:extLst>
              <a:ext uri="{FF2B5EF4-FFF2-40B4-BE49-F238E27FC236}">
                <a16:creationId xmlns:a16="http://schemas.microsoft.com/office/drawing/2014/main" id="{6B9FE32E-0639-43D6-AEB1-C02F0E54A4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0506" y="4095026"/>
            <a:ext cx="3838508" cy="2160000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1A2C8EC-7DC0-4F5B-8B40-29B970A01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21800" y="6417539"/>
            <a:ext cx="4174436" cy="378191"/>
          </a:xfrm>
          <a:solidFill>
            <a:srgbClr val="FEF68C"/>
          </a:solidFill>
          <a:ln w="31750" cap="rnd" cmpd="sng" algn="ctr">
            <a:noFill/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181600"/>
                      <a:gd name="connsiteY0" fmla="*/ 0 h 3039868"/>
                      <a:gd name="connsiteX1" fmla="*/ 420285 w 5181600"/>
                      <a:gd name="connsiteY1" fmla="*/ 0 h 3039868"/>
                      <a:gd name="connsiteX2" fmla="*/ 1047835 w 5181600"/>
                      <a:gd name="connsiteY2" fmla="*/ 0 h 3039868"/>
                      <a:gd name="connsiteX3" fmla="*/ 1571752 w 5181600"/>
                      <a:gd name="connsiteY3" fmla="*/ 0 h 3039868"/>
                      <a:gd name="connsiteX4" fmla="*/ 2147485 w 5181600"/>
                      <a:gd name="connsiteY4" fmla="*/ 0 h 3039868"/>
                      <a:gd name="connsiteX5" fmla="*/ 2826851 w 5181600"/>
                      <a:gd name="connsiteY5" fmla="*/ 0 h 3039868"/>
                      <a:gd name="connsiteX6" fmla="*/ 3298952 w 5181600"/>
                      <a:gd name="connsiteY6" fmla="*/ 0 h 3039868"/>
                      <a:gd name="connsiteX7" fmla="*/ 3926501 w 5181600"/>
                      <a:gd name="connsiteY7" fmla="*/ 0 h 3039868"/>
                      <a:gd name="connsiteX8" fmla="*/ 4398603 w 5181600"/>
                      <a:gd name="connsiteY8" fmla="*/ 0 h 3039868"/>
                      <a:gd name="connsiteX9" fmla="*/ 5181600 w 5181600"/>
                      <a:gd name="connsiteY9" fmla="*/ 0 h 3039868"/>
                      <a:gd name="connsiteX10" fmla="*/ 5181600 w 5181600"/>
                      <a:gd name="connsiteY10" fmla="*/ 537043 h 3039868"/>
                      <a:gd name="connsiteX11" fmla="*/ 5181600 w 5181600"/>
                      <a:gd name="connsiteY11" fmla="*/ 982891 h 3039868"/>
                      <a:gd name="connsiteX12" fmla="*/ 5181600 w 5181600"/>
                      <a:gd name="connsiteY12" fmla="*/ 1550333 h 3039868"/>
                      <a:gd name="connsiteX13" fmla="*/ 5181600 w 5181600"/>
                      <a:gd name="connsiteY13" fmla="*/ 2056977 h 3039868"/>
                      <a:gd name="connsiteX14" fmla="*/ 5181600 w 5181600"/>
                      <a:gd name="connsiteY14" fmla="*/ 3039868 h 3039868"/>
                      <a:gd name="connsiteX15" fmla="*/ 4554051 w 5181600"/>
                      <a:gd name="connsiteY15" fmla="*/ 3039868 h 3039868"/>
                      <a:gd name="connsiteX16" fmla="*/ 3978317 w 5181600"/>
                      <a:gd name="connsiteY16" fmla="*/ 3039868 h 3039868"/>
                      <a:gd name="connsiteX17" fmla="*/ 3454400 w 5181600"/>
                      <a:gd name="connsiteY17" fmla="*/ 3039868 h 3039868"/>
                      <a:gd name="connsiteX18" fmla="*/ 2826851 w 5181600"/>
                      <a:gd name="connsiteY18" fmla="*/ 3039868 h 3039868"/>
                      <a:gd name="connsiteX19" fmla="*/ 2251117 w 5181600"/>
                      <a:gd name="connsiteY19" fmla="*/ 3039868 h 3039868"/>
                      <a:gd name="connsiteX20" fmla="*/ 1571752 w 5181600"/>
                      <a:gd name="connsiteY20" fmla="*/ 3039868 h 3039868"/>
                      <a:gd name="connsiteX21" fmla="*/ 892387 w 5181600"/>
                      <a:gd name="connsiteY21" fmla="*/ 3039868 h 3039868"/>
                      <a:gd name="connsiteX22" fmla="*/ 0 w 5181600"/>
                      <a:gd name="connsiteY22" fmla="*/ 3039868 h 3039868"/>
                      <a:gd name="connsiteX23" fmla="*/ 0 w 5181600"/>
                      <a:gd name="connsiteY23" fmla="*/ 2502825 h 3039868"/>
                      <a:gd name="connsiteX24" fmla="*/ 0 w 5181600"/>
                      <a:gd name="connsiteY24" fmla="*/ 1965781 h 3039868"/>
                      <a:gd name="connsiteX25" fmla="*/ 0 w 5181600"/>
                      <a:gd name="connsiteY25" fmla="*/ 1459137 h 3039868"/>
                      <a:gd name="connsiteX26" fmla="*/ 0 w 5181600"/>
                      <a:gd name="connsiteY26" fmla="*/ 952492 h 3039868"/>
                      <a:gd name="connsiteX27" fmla="*/ 0 w 5181600"/>
                      <a:gd name="connsiteY27" fmla="*/ 445847 h 3039868"/>
                      <a:gd name="connsiteX28" fmla="*/ 0 w 5181600"/>
                      <a:gd name="connsiteY28" fmla="*/ 0 h 303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5181600" h="3039868" fill="none" extrusionOk="0">
                        <a:moveTo>
                          <a:pt x="0" y="0"/>
                        </a:moveTo>
                        <a:cubicBezTo>
                          <a:pt x="188318" y="-22010"/>
                          <a:pt x="312301" y="35782"/>
                          <a:pt x="420285" y="0"/>
                        </a:cubicBezTo>
                        <a:cubicBezTo>
                          <a:pt x="528270" y="-35782"/>
                          <a:pt x="786025" y="72019"/>
                          <a:pt x="1047835" y="0"/>
                        </a:cubicBezTo>
                        <a:cubicBezTo>
                          <a:pt x="1309645" y="-72019"/>
                          <a:pt x="1438297" y="37262"/>
                          <a:pt x="1571752" y="0"/>
                        </a:cubicBezTo>
                        <a:cubicBezTo>
                          <a:pt x="1705207" y="-37262"/>
                          <a:pt x="1918388" y="15919"/>
                          <a:pt x="2147485" y="0"/>
                        </a:cubicBezTo>
                        <a:cubicBezTo>
                          <a:pt x="2376582" y="-15919"/>
                          <a:pt x="2596295" y="13207"/>
                          <a:pt x="2826851" y="0"/>
                        </a:cubicBezTo>
                        <a:cubicBezTo>
                          <a:pt x="3057407" y="-13207"/>
                          <a:pt x="3104560" y="25625"/>
                          <a:pt x="3298952" y="0"/>
                        </a:cubicBezTo>
                        <a:cubicBezTo>
                          <a:pt x="3493344" y="-25625"/>
                          <a:pt x="3758518" y="73055"/>
                          <a:pt x="3926501" y="0"/>
                        </a:cubicBezTo>
                        <a:cubicBezTo>
                          <a:pt x="4094484" y="-73055"/>
                          <a:pt x="4280725" y="1720"/>
                          <a:pt x="4398603" y="0"/>
                        </a:cubicBezTo>
                        <a:cubicBezTo>
                          <a:pt x="4516481" y="-1720"/>
                          <a:pt x="4898494" y="619"/>
                          <a:pt x="5181600" y="0"/>
                        </a:cubicBezTo>
                        <a:cubicBezTo>
                          <a:pt x="5208747" y="198338"/>
                          <a:pt x="5168627" y="312385"/>
                          <a:pt x="5181600" y="537043"/>
                        </a:cubicBezTo>
                        <a:cubicBezTo>
                          <a:pt x="5194573" y="761701"/>
                          <a:pt x="5155513" y="877735"/>
                          <a:pt x="5181600" y="982891"/>
                        </a:cubicBezTo>
                        <a:cubicBezTo>
                          <a:pt x="5207687" y="1088047"/>
                          <a:pt x="5128140" y="1360653"/>
                          <a:pt x="5181600" y="1550333"/>
                        </a:cubicBezTo>
                        <a:cubicBezTo>
                          <a:pt x="5235060" y="1740013"/>
                          <a:pt x="5136823" y="1883789"/>
                          <a:pt x="5181600" y="2056977"/>
                        </a:cubicBezTo>
                        <a:cubicBezTo>
                          <a:pt x="5226377" y="2230165"/>
                          <a:pt x="5138798" y="2740277"/>
                          <a:pt x="5181600" y="3039868"/>
                        </a:cubicBezTo>
                        <a:cubicBezTo>
                          <a:pt x="5023060" y="3085450"/>
                          <a:pt x="4765243" y="3039803"/>
                          <a:pt x="4554051" y="3039868"/>
                        </a:cubicBezTo>
                        <a:cubicBezTo>
                          <a:pt x="4342859" y="3039933"/>
                          <a:pt x="4184738" y="2972545"/>
                          <a:pt x="3978317" y="3039868"/>
                        </a:cubicBezTo>
                        <a:cubicBezTo>
                          <a:pt x="3771896" y="3107191"/>
                          <a:pt x="3567897" y="3015059"/>
                          <a:pt x="3454400" y="3039868"/>
                        </a:cubicBezTo>
                        <a:cubicBezTo>
                          <a:pt x="3340903" y="3064677"/>
                          <a:pt x="3018530" y="2985911"/>
                          <a:pt x="2826851" y="3039868"/>
                        </a:cubicBezTo>
                        <a:cubicBezTo>
                          <a:pt x="2635172" y="3093825"/>
                          <a:pt x="2513374" y="2997814"/>
                          <a:pt x="2251117" y="3039868"/>
                        </a:cubicBezTo>
                        <a:cubicBezTo>
                          <a:pt x="1988860" y="3081922"/>
                          <a:pt x="1847598" y="2976590"/>
                          <a:pt x="1571752" y="3039868"/>
                        </a:cubicBezTo>
                        <a:cubicBezTo>
                          <a:pt x="1295907" y="3103146"/>
                          <a:pt x="1070684" y="3037041"/>
                          <a:pt x="892387" y="3039868"/>
                        </a:cubicBezTo>
                        <a:cubicBezTo>
                          <a:pt x="714091" y="3042695"/>
                          <a:pt x="429265" y="2958573"/>
                          <a:pt x="0" y="3039868"/>
                        </a:cubicBezTo>
                        <a:cubicBezTo>
                          <a:pt x="-59884" y="2823834"/>
                          <a:pt x="63115" y="2730537"/>
                          <a:pt x="0" y="2502825"/>
                        </a:cubicBezTo>
                        <a:cubicBezTo>
                          <a:pt x="-63115" y="2275113"/>
                          <a:pt x="53983" y="2143522"/>
                          <a:pt x="0" y="1965781"/>
                        </a:cubicBezTo>
                        <a:cubicBezTo>
                          <a:pt x="-53983" y="1788040"/>
                          <a:pt x="57982" y="1708298"/>
                          <a:pt x="0" y="1459137"/>
                        </a:cubicBezTo>
                        <a:cubicBezTo>
                          <a:pt x="-57982" y="1209976"/>
                          <a:pt x="60193" y="1113936"/>
                          <a:pt x="0" y="952492"/>
                        </a:cubicBezTo>
                        <a:cubicBezTo>
                          <a:pt x="-60193" y="791048"/>
                          <a:pt x="59275" y="613052"/>
                          <a:pt x="0" y="445847"/>
                        </a:cubicBezTo>
                        <a:cubicBezTo>
                          <a:pt x="-59275" y="278642"/>
                          <a:pt x="30637" y="175641"/>
                          <a:pt x="0" y="0"/>
                        </a:cubicBezTo>
                        <a:close/>
                      </a:path>
                      <a:path w="5181600" h="3039868" stroke="0" extrusionOk="0">
                        <a:moveTo>
                          <a:pt x="0" y="0"/>
                        </a:moveTo>
                        <a:cubicBezTo>
                          <a:pt x="189547" y="-22764"/>
                          <a:pt x="322845" y="52150"/>
                          <a:pt x="523917" y="0"/>
                        </a:cubicBezTo>
                        <a:cubicBezTo>
                          <a:pt x="724989" y="-52150"/>
                          <a:pt x="758098" y="39531"/>
                          <a:pt x="944203" y="0"/>
                        </a:cubicBezTo>
                        <a:cubicBezTo>
                          <a:pt x="1130308" y="-39531"/>
                          <a:pt x="1382431" y="64818"/>
                          <a:pt x="1623568" y="0"/>
                        </a:cubicBezTo>
                        <a:cubicBezTo>
                          <a:pt x="1864706" y="-64818"/>
                          <a:pt x="1922030" y="1906"/>
                          <a:pt x="2147485" y="0"/>
                        </a:cubicBezTo>
                        <a:cubicBezTo>
                          <a:pt x="2372940" y="-1906"/>
                          <a:pt x="2454717" y="51139"/>
                          <a:pt x="2671403" y="0"/>
                        </a:cubicBezTo>
                        <a:cubicBezTo>
                          <a:pt x="2888089" y="-51139"/>
                          <a:pt x="3153412" y="35533"/>
                          <a:pt x="3350768" y="0"/>
                        </a:cubicBezTo>
                        <a:cubicBezTo>
                          <a:pt x="3548125" y="-35533"/>
                          <a:pt x="3725994" y="54915"/>
                          <a:pt x="3822869" y="0"/>
                        </a:cubicBezTo>
                        <a:cubicBezTo>
                          <a:pt x="3919744" y="-54915"/>
                          <a:pt x="4345136" y="21800"/>
                          <a:pt x="4502235" y="0"/>
                        </a:cubicBezTo>
                        <a:cubicBezTo>
                          <a:pt x="4659334" y="-21800"/>
                          <a:pt x="4994496" y="9357"/>
                          <a:pt x="5181600" y="0"/>
                        </a:cubicBezTo>
                        <a:cubicBezTo>
                          <a:pt x="5207036" y="228330"/>
                          <a:pt x="5139163" y="286554"/>
                          <a:pt x="5181600" y="506645"/>
                        </a:cubicBezTo>
                        <a:cubicBezTo>
                          <a:pt x="5224037" y="726736"/>
                          <a:pt x="5146239" y="854719"/>
                          <a:pt x="5181600" y="1013289"/>
                        </a:cubicBezTo>
                        <a:cubicBezTo>
                          <a:pt x="5216961" y="1171859"/>
                          <a:pt x="5138592" y="1355991"/>
                          <a:pt x="5181600" y="1550333"/>
                        </a:cubicBezTo>
                        <a:cubicBezTo>
                          <a:pt x="5224608" y="1744675"/>
                          <a:pt x="5171538" y="1839888"/>
                          <a:pt x="5181600" y="1965781"/>
                        </a:cubicBezTo>
                        <a:cubicBezTo>
                          <a:pt x="5191662" y="2091674"/>
                          <a:pt x="5122193" y="2278956"/>
                          <a:pt x="5181600" y="2472426"/>
                        </a:cubicBezTo>
                        <a:cubicBezTo>
                          <a:pt x="5241007" y="2665897"/>
                          <a:pt x="5174395" y="2894860"/>
                          <a:pt x="5181600" y="3039868"/>
                        </a:cubicBezTo>
                        <a:cubicBezTo>
                          <a:pt x="4919045" y="3056987"/>
                          <a:pt x="4756878" y="3026074"/>
                          <a:pt x="4605867" y="3039868"/>
                        </a:cubicBezTo>
                        <a:cubicBezTo>
                          <a:pt x="4454856" y="3053662"/>
                          <a:pt x="4118006" y="2965606"/>
                          <a:pt x="3926501" y="3039868"/>
                        </a:cubicBezTo>
                        <a:cubicBezTo>
                          <a:pt x="3734996" y="3114130"/>
                          <a:pt x="3499639" y="2983154"/>
                          <a:pt x="3350768" y="3039868"/>
                        </a:cubicBezTo>
                        <a:cubicBezTo>
                          <a:pt x="3201897" y="3096582"/>
                          <a:pt x="3140092" y="3017151"/>
                          <a:pt x="2930483" y="3039868"/>
                        </a:cubicBezTo>
                        <a:cubicBezTo>
                          <a:pt x="2720874" y="3062585"/>
                          <a:pt x="2603607" y="3015869"/>
                          <a:pt x="2458381" y="3039868"/>
                        </a:cubicBezTo>
                        <a:cubicBezTo>
                          <a:pt x="2313155" y="3063867"/>
                          <a:pt x="1968536" y="2961141"/>
                          <a:pt x="1779016" y="3039868"/>
                        </a:cubicBezTo>
                        <a:cubicBezTo>
                          <a:pt x="1589496" y="3118595"/>
                          <a:pt x="1330864" y="2989361"/>
                          <a:pt x="1203283" y="3039868"/>
                        </a:cubicBezTo>
                        <a:cubicBezTo>
                          <a:pt x="1075702" y="3090375"/>
                          <a:pt x="903363" y="3035007"/>
                          <a:pt x="731181" y="3039868"/>
                        </a:cubicBezTo>
                        <a:cubicBezTo>
                          <a:pt x="558999" y="3044729"/>
                          <a:pt x="291706" y="3029994"/>
                          <a:pt x="0" y="3039868"/>
                        </a:cubicBezTo>
                        <a:cubicBezTo>
                          <a:pt x="-26820" y="2859580"/>
                          <a:pt x="10394" y="2824399"/>
                          <a:pt x="0" y="2624419"/>
                        </a:cubicBezTo>
                        <a:cubicBezTo>
                          <a:pt x="-10394" y="2424439"/>
                          <a:pt x="27875" y="2401058"/>
                          <a:pt x="0" y="2208971"/>
                        </a:cubicBezTo>
                        <a:cubicBezTo>
                          <a:pt x="-27875" y="2016884"/>
                          <a:pt x="58964" y="1814855"/>
                          <a:pt x="0" y="1671927"/>
                        </a:cubicBezTo>
                        <a:cubicBezTo>
                          <a:pt x="-58964" y="1528999"/>
                          <a:pt x="8389" y="1391637"/>
                          <a:pt x="0" y="1226080"/>
                        </a:cubicBezTo>
                        <a:cubicBezTo>
                          <a:pt x="-8389" y="1060523"/>
                          <a:pt x="56379" y="865028"/>
                          <a:pt x="0" y="658638"/>
                        </a:cubicBezTo>
                        <a:cubicBezTo>
                          <a:pt x="-56379" y="452248"/>
                          <a:pt x="20554" y="23574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tx1"/>
                </a:solidFill>
                <a:latin typeface="Twinkl" pitchFamily="2" charset="0"/>
              </a:rPr>
              <a:t>Ready to ride? Click the rides to go! </a:t>
            </a:r>
          </a:p>
          <a:p>
            <a:pPr marL="0" indent="0">
              <a:buNone/>
            </a:pPr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Online Media 3" title="360ￂﾺ Ride on Alien Swirling Saucers">
            <a:hlinkClick r:id="" action="ppaction://media"/>
            <a:extLst>
              <a:ext uri="{FF2B5EF4-FFF2-40B4-BE49-F238E27FC236}">
                <a16:creationId xmlns:a16="http://schemas.microsoft.com/office/drawing/2014/main" id="{720A5C06-F0F0-4C11-AB21-41672B1682A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932205" y="3988163"/>
            <a:ext cx="4160000" cy="2340000"/>
          </a:xfrm>
          <a:prstGeom prst="rect">
            <a:avLst/>
          </a:prstGeom>
        </p:spPr>
      </p:pic>
      <p:pic>
        <p:nvPicPr>
          <p:cNvPr id="5" name="Online Media 4" title="360ￂﾺ Ride on Slinky Dog Dash">
            <a:hlinkClick r:id="" action="ppaction://media"/>
            <a:extLst>
              <a:ext uri="{FF2B5EF4-FFF2-40B4-BE49-F238E27FC236}">
                <a16:creationId xmlns:a16="http://schemas.microsoft.com/office/drawing/2014/main" id="{5B2E20DB-BCBC-4997-84A3-5468CAEFB437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0"/>
          <a:stretch>
            <a:fillRect/>
          </a:stretch>
        </p:blipFill>
        <p:spPr>
          <a:xfrm>
            <a:off x="6620477" y="4041591"/>
            <a:ext cx="416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5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4398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Reading: Match the Pictures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315287" y="1218062"/>
            <a:ext cx="5889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1. The hook is behind his back</a:t>
            </a:r>
            <a:r>
              <a:rPr lang="en-GB" sz="2000" dirty="0">
                <a:latin typeface="Twinkl" pitchFamily="2" charset="0"/>
              </a:rPr>
              <a:t>. </a:t>
            </a:r>
          </a:p>
        </p:txBody>
      </p:sp>
      <p:pic>
        <p:nvPicPr>
          <p:cNvPr id="11266" name="Picture 2" descr="Disney depiction of obese Polynesian god in film Moana sparks ...">
            <a:extLst>
              <a:ext uri="{FF2B5EF4-FFF2-40B4-BE49-F238E27FC236}">
                <a16:creationId xmlns:a16="http://schemas.microsoft.com/office/drawing/2014/main" id="{4C5584C0-23A9-4377-ADD0-29117787B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038" y="3815440"/>
            <a:ext cx="2282172" cy="1369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22B823-46A9-4B88-A92B-E349A39628A4}"/>
              </a:ext>
            </a:extLst>
          </p:cNvPr>
          <p:cNvSpPr txBox="1"/>
          <p:nvPr/>
        </p:nvSpPr>
        <p:spPr>
          <a:xfrm>
            <a:off x="315287" y="2486535"/>
            <a:ext cx="5889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2. The tower stands tall in the mountains. </a:t>
            </a:r>
            <a:endParaRPr lang="en-GB" sz="2000" dirty="0">
              <a:latin typeface="Twinkl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1593F1-FA36-42B4-9554-7A4DFCB30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659" y="801649"/>
            <a:ext cx="1052930" cy="13560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E973E9-6633-409A-B897-B7307FA70955}"/>
              </a:ext>
            </a:extLst>
          </p:cNvPr>
          <p:cNvSpPr txBox="1"/>
          <p:nvPr/>
        </p:nvSpPr>
        <p:spPr>
          <a:xfrm>
            <a:off x="315287" y="3864023"/>
            <a:ext cx="5889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3. The lady flies high in the sky using her umbrella.</a:t>
            </a:r>
            <a:endParaRPr lang="en-GB" sz="2000" dirty="0">
              <a:latin typeface="Twinkl" pitchFamily="2" charset="0"/>
            </a:endParaRPr>
          </a:p>
        </p:txBody>
      </p:sp>
      <p:pic>
        <p:nvPicPr>
          <p:cNvPr id="11270" name="Picture 6" descr="Mary Poppins - The Musical | London Theatre Tickets | Disney">
            <a:extLst>
              <a:ext uri="{FF2B5EF4-FFF2-40B4-BE49-F238E27FC236}">
                <a16:creationId xmlns:a16="http://schemas.microsoft.com/office/drawing/2014/main" id="{BA8DD1FD-75E3-40F3-979D-30A01CAC9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264" y="5246143"/>
            <a:ext cx="1809720" cy="1611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Un-writing the Fairytale, Disney's Beauty and the Beast 2017: The ...">
            <a:extLst>
              <a:ext uri="{FF2B5EF4-FFF2-40B4-BE49-F238E27FC236}">
                <a16:creationId xmlns:a16="http://schemas.microsoft.com/office/drawing/2014/main" id="{2D021167-6116-4402-B8FF-766F199C5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706" y="2209124"/>
            <a:ext cx="1762837" cy="1508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94F0D3-06D0-426D-BE35-88BBC2F16F63}"/>
              </a:ext>
            </a:extLst>
          </p:cNvPr>
          <p:cNvSpPr txBox="1"/>
          <p:nvPr/>
        </p:nvSpPr>
        <p:spPr>
          <a:xfrm>
            <a:off x="315287" y="5379410"/>
            <a:ext cx="58898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4. The beautiful lady falls in love with the ugly beast. They dance together. </a:t>
            </a:r>
            <a:endParaRPr lang="en-GB" sz="2000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99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6E40E16A2D7A4E858752B970FFAC14" ma:contentTypeVersion="13" ma:contentTypeDescription="Create a new document." ma:contentTypeScope="" ma:versionID="5598836bb29912111f6001f572b69051">
  <xsd:schema xmlns:xsd="http://www.w3.org/2001/XMLSchema" xmlns:xs="http://www.w3.org/2001/XMLSchema" xmlns:p="http://schemas.microsoft.com/office/2006/metadata/properties" xmlns:ns3="3de7aa68-7f8a-49c8-8fa2-4878c4e05fe6" xmlns:ns4="8ff673ef-12e3-49d1-9a49-cb19f6412709" targetNamespace="http://schemas.microsoft.com/office/2006/metadata/properties" ma:root="true" ma:fieldsID="8fb9eb6da5342893b2a5b5df8dbed005" ns3:_="" ns4:_="">
    <xsd:import namespace="3de7aa68-7f8a-49c8-8fa2-4878c4e05fe6"/>
    <xsd:import namespace="8ff673ef-12e3-49d1-9a49-cb19f641270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e7aa68-7f8a-49c8-8fa2-4878c4e05f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f673ef-12e3-49d1-9a49-cb19f641270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BDBC70-6F15-4327-97C3-0E60FB5E6873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8ff673ef-12e3-49d1-9a49-cb19f6412709"/>
    <ds:schemaRef ds:uri="http://schemas.microsoft.com/office/infopath/2007/PartnerControls"/>
    <ds:schemaRef ds:uri="3de7aa68-7f8a-49c8-8fa2-4878c4e05fe6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0054AB2-DF2B-4106-8AAF-5B3310DC66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e7aa68-7f8a-49c8-8fa2-4878c4e05fe6"/>
    <ds:schemaRef ds:uri="8ff673ef-12e3-49d1-9a49-cb19f64127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0FE6B05-2E43-4F17-9E16-7B3C7AAF18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1155</Words>
  <Application>Microsoft Office PowerPoint</Application>
  <PresentationFormat>Widescreen</PresentationFormat>
  <Paragraphs>242</Paragraphs>
  <Slides>26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Sassoon Infant Std</vt:lpstr>
      <vt:lpstr>Twinkl</vt:lpstr>
      <vt:lpstr>Office Theme</vt:lpstr>
      <vt:lpstr>Virtual Disney Trip</vt:lpstr>
      <vt:lpstr>Monday: Day 1</vt:lpstr>
      <vt:lpstr>Art</vt:lpstr>
      <vt:lpstr>Numeracy: What time? </vt:lpstr>
      <vt:lpstr>Weather Check</vt:lpstr>
      <vt:lpstr>Snack Time</vt:lpstr>
      <vt:lpstr>Tuesday: Day 2</vt:lpstr>
      <vt:lpstr>Numeracy: Let’s Ride! </vt:lpstr>
      <vt:lpstr>Reading: Match the Pictures</vt:lpstr>
      <vt:lpstr>It’s a Small World </vt:lpstr>
      <vt:lpstr>Wednesday: Day 3</vt:lpstr>
      <vt:lpstr>Frozen Ever After</vt:lpstr>
      <vt:lpstr>Take a Selfie</vt:lpstr>
      <vt:lpstr>Numeracy: Lunch Time!</vt:lpstr>
      <vt:lpstr>Under the Sea</vt:lpstr>
      <vt:lpstr>Thursday: Day 4</vt:lpstr>
      <vt:lpstr>Numeracy: Ride Time!</vt:lpstr>
      <vt:lpstr>The Common Word King</vt:lpstr>
      <vt:lpstr>A New Ride: Part 1</vt:lpstr>
      <vt:lpstr>A New Ride: Part 2</vt:lpstr>
      <vt:lpstr>Friday: Day 5</vt:lpstr>
      <vt:lpstr>Writing: Monsters Inc.</vt:lpstr>
      <vt:lpstr>HWB: Inside Out</vt:lpstr>
      <vt:lpstr>Disney Parade!</vt:lpstr>
      <vt:lpstr>Send a Postcard!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Disney Trip</dc:title>
  <dc:creator>Emily Imray</dc:creator>
  <cp:lastModifiedBy>Windows User</cp:lastModifiedBy>
  <cp:revision>6</cp:revision>
  <dcterms:created xsi:type="dcterms:W3CDTF">2020-06-12T09:47:59Z</dcterms:created>
  <dcterms:modified xsi:type="dcterms:W3CDTF">2020-06-19T13:22:59Z</dcterms:modified>
</cp:coreProperties>
</file>