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310" r:id="rId3"/>
    <p:sldId id="283" r:id="rId4"/>
    <p:sldId id="280" r:id="rId5"/>
    <p:sldId id="268" r:id="rId6"/>
    <p:sldId id="264" r:id="rId7"/>
    <p:sldId id="275" r:id="rId8"/>
    <p:sldId id="258" r:id="rId9"/>
    <p:sldId id="309" r:id="rId10"/>
    <p:sldId id="284" r:id="rId11"/>
    <p:sldId id="274" r:id="rId12"/>
    <p:sldId id="267" r:id="rId13"/>
    <p:sldId id="290" r:id="rId14"/>
    <p:sldId id="263" r:id="rId15"/>
    <p:sldId id="315" r:id="rId16"/>
    <p:sldId id="273" r:id="rId17"/>
    <p:sldId id="257" r:id="rId18"/>
    <p:sldId id="311" r:id="rId19"/>
    <p:sldId id="285" r:id="rId20"/>
    <p:sldId id="262" r:id="rId21"/>
    <p:sldId id="269" r:id="rId22"/>
    <p:sldId id="296" r:id="rId23"/>
    <p:sldId id="279" r:id="rId24"/>
    <p:sldId id="281" r:id="rId25"/>
    <p:sldId id="312" r:id="rId26"/>
    <p:sldId id="286" r:id="rId27"/>
    <p:sldId id="265" r:id="rId28"/>
    <p:sldId id="316" r:id="rId29"/>
    <p:sldId id="305" r:id="rId30"/>
    <p:sldId id="272" r:id="rId31"/>
    <p:sldId id="306" r:id="rId32"/>
    <p:sldId id="277" r:id="rId33"/>
    <p:sldId id="313" r:id="rId34"/>
    <p:sldId id="287" r:id="rId35"/>
    <p:sldId id="282" r:id="rId36"/>
    <p:sldId id="261" r:id="rId37"/>
    <p:sldId id="266" r:id="rId38"/>
    <p:sldId id="278" r:id="rId39"/>
    <p:sldId id="314" r:id="rId40"/>
    <p:sldId id="30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DE2D4"/>
    <a:srgbClr val="ED9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88" d="100"/>
          <a:sy n="88" d="100"/>
        </p:scale>
        <p:origin x="48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331578-7A26-4DDB-A5BA-E9C59DE0773F}" type="datetimeFigureOut">
              <a:rPr lang="en-GB" smtClean="0"/>
              <a:t>14/06/2020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D1B3AD-5D2F-4D15-A9B2-49505E872966}" type="slidenum">
              <a:rPr lang="en-GB" smtClean="0"/>
              <a:t>‹#›</a:t>
            </a:fld>
            <a:endParaRPr lang="en-GB"/>
          </a:p>
        </p:txBody>
      </p:sp>
    </p:spTree>
    <p:extLst>
      <p:ext uri="{BB962C8B-B14F-4D97-AF65-F5344CB8AC3E}">
        <p14:creationId xmlns:p14="http://schemas.microsoft.com/office/powerpoint/2010/main" val="24069437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48575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308872-AAC4-47A6-BAB1-E5BCC8FC660A}"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506056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4198503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3329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160986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86754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1385259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647755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176103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225362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37155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308872-AAC4-47A6-BAB1-E5BCC8FC660A}"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13290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308872-AAC4-47A6-BAB1-E5BCC8FC660A}" type="datetimeFigureOut">
              <a:rPr lang="en-US" smtClean="0"/>
              <a:t>6/14/2020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1081917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4242162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149921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07308872-AAC4-47A6-BAB1-E5BCC8FC660A}" type="datetimeFigureOut">
              <a:rPr lang="en-US" smtClean="0"/>
              <a:t>6/14/2020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38709281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7308872-AAC4-47A6-BAB1-E5BCC8FC660A}" type="datetimeFigureOut">
              <a:rPr lang="en-US" smtClean="0"/>
              <a:t>6/14/2020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FF3EA-56F4-4044-9C55-8CA5FD03CFBB}" type="slidenum">
              <a:rPr lang="en-US" smtClean="0"/>
              <a:t>‹#›</a:t>
            </a:fld>
            <a:endParaRPr lang="en-US"/>
          </a:p>
        </p:txBody>
      </p:sp>
    </p:spTree>
    <p:extLst>
      <p:ext uri="{BB962C8B-B14F-4D97-AF65-F5344CB8AC3E}">
        <p14:creationId xmlns:p14="http://schemas.microsoft.com/office/powerpoint/2010/main" val="763764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7308872-AAC4-47A6-BAB1-E5BCC8FC660A}" type="datetimeFigureOut">
              <a:rPr lang="en-US" smtClean="0"/>
              <a:t>6/14/2020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2FF3EA-56F4-4044-9C55-8CA5FD03CFBB}" type="slidenum">
              <a:rPr lang="en-US" smtClean="0"/>
              <a:t>‹#›</a:t>
            </a:fld>
            <a:endParaRPr lang="en-US"/>
          </a:p>
        </p:txBody>
      </p:sp>
    </p:spTree>
    <p:extLst>
      <p:ext uri="{BB962C8B-B14F-4D97-AF65-F5344CB8AC3E}">
        <p14:creationId xmlns:p14="http://schemas.microsoft.com/office/powerpoint/2010/main" val="202301915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youtube.com/watch?v=HyZfIlxwsfI"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f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vDNUXa5sIHU" TargetMode="External"/><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GC_mV1IpjWA"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3.png"/><Relationship Id="rId18" Type="http://schemas.openxmlformats.org/officeDocument/2006/relationships/image" Target="../media/image47.jfif"/><Relationship Id="rId3" Type="http://schemas.openxmlformats.org/officeDocument/2006/relationships/image" Target="../media/image35.jpeg"/><Relationship Id="rId7" Type="http://schemas.openxmlformats.org/officeDocument/2006/relationships/image" Target="../media/image39.jpeg"/><Relationship Id="rId12" Type="http://schemas.microsoft.com/office/2007/relationships/hdphoto" Target="../media/hdphoto2.wdp"/><Relationship Id="rId17" Type="http://schemas.openxmlformats.org/officeDocument/2006/relationships/image" Target="../media/image46.jpeg"/><Relationship Id="rId2" Type="http://schemas.openxmlformats.org/officeDocument/2006/relationships/image" Target="../media/image34.png"/><Relationship Id="rId16"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2.png"/><Relationship Id="rId5" Type="http://schemas.openxmlformats.org/officeDocument/2006/relationships/image" Target="../media/image37.jpeg"/><Relationship Id="rId15" Type="http://schemas.openxmlformats.org/officeDocument/2006/relationships/image" Target="../media/image44.png"/><Relationship Id="rId10" Type="http://schemas.microsoft.com/office/2007/relationships/hdphoto" Target="../media/hdphoto1.wdp"/><Relationship Id="rId4" Type="http://schemas.openxmlformats.org/officeDocument/2006/relationships/image" Target="../media/image36.jpeg"/><Relationship Id="rId9" Type="http://schemas.openxmlformats.org/officeDocument/2006/relationships/image" Target="../media/image41.png"/><Relationship Id="rId1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jwLKPDJqldw"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jfif"/></Relationships>
</file>

<file path=ppt/slides/_rels/slide2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jf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www.youtube.com/watch?v=fcbWb1FkSC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jfif"/><Relationship Id="rId2" Type="http://schemas.openxmlformats.org/officeDocument/2006/relationships/image" Target="../media/image56.jfif"/><Relationship Id="rId1" Type="http://schemas.openxmlformats.org/officeDocument/2006/relationships/slideLayout" Target="../slideLayouts/slideLayout7.xml"/><Relationship Id="rId4" Type="http://schemas.openxmlformats.org/officeDocument/2006/relationships/image" Target="../media/image58.jfif"/></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0.jf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KGqBfyQFG_g" TargetMode="External"/><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2.jfif"/></Relationships>
</file>

<file path=ppt/slides/_rels/slide37.xml.rels><?xml version="1.0" encoding="UTF-8" standalone="yes"?>
<Relationships xmlns="http://schemas.openxmlformats.org/package/2006/relationships"><Relationship Id="rId2" Type="http://schemas.openxmlformats.org/officeDocument/2006/relationships/hyperlink" Target="https://www.youtube.com/watch?v=_oqkZbkZ6gg"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hyperlink" Target="https://www.youtube.com/watch?v=rR-KP8KH1Ng"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fi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youtube.com/watch?v=XERRGapwSVQ&amp;t=17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I2Do309e4YU"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www.youtube.com/watch?v=J8OHP9OriMA&amp;t=33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0/08/Magic_Kingdom_-_Cinderella_Castle_panorama_-_by_mrkathika.jpg/1200px-Magic_Kingdom_-_Cinderella_Castle_panorama_-_by_mrkath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04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9A3775C-2AAE-4B66-9B20-7E1DFAC52F68}"/>
              </a:ext>
            </a:extLst>
          </p:cNvPr>
          <p:cNvSpPr>
            <a:spLocks noGrp="1"/>
          </p:cNvSpPr>
          <p:nvPr>
            <p:ph type="ctrTitle"/>
          </p:nvPr>
        </p:nvSpPr>
        <p:spPr>
          <a:xfrm>
            <a:off x="395101" y="871862"/>
            <a:ext cx="3301135" cy="2686318"/>
          </a:xfrm>
        </p:spPr>
        <p:txBody>
          <a:bodyPr/>
          <a:lstStyle/>
          <a:p>
            <a:r>
              <a:rPr lang="en-US" dirty="0">
                <a:latin typeface="Comic Sans MS" panose="030F0702030302020204" pitchFamily="66" charset="0"/>
              </a:rPr>
              <a:t>Disney Virtual Trip</a:t>
            </a:r>
          </a:p>
        </p:txBody>
      </p:sp>
      <p:sp>
        <p:nvSpPr>
          <p:cNvPr id="3" name="Subtitle 2">
            <a:extLst>
              <a:ext uri="{FF2B5EF4-FFF2-40B4-BE49-F238E27FC236}">
                <a16:creationId xmlns:a16="http://schemas.microsoft.com/office/drawing/2014/main" id="{AE8C6839-2F69-43A0-8B06-9A8B676A3355}"/>
              </a:ext>
            </a:extLst>
          </p:cNvPr>
          <p:cNvSpPr>
            <a:spLocks noGrp="1"/>
          </p:cNvSpPr>
          <p:nvPr>
            <p:ph type="subTitle" idx="1"/>
          </p:nvPr>
        </p:nvSpPr>
        <p:spPr>
          <a:xfrm>
            <a:off x="9036826" y="1352919"/>
            <a:ext cx="1975731" cy="581898"/>
          </a:xfrm>
        </p:spPr>
        <p:txBody>
          <a:bodyPr/>
          <a:lstStyle/>
          <a:p>
            <a:r>
              <a:rPr lang="en-US" dirty="0">
                <a:solidFill>
                  <a:schemeClr val="tx2">
                    <a:lumMod val="25000"/>
                  </a:schemeClr>
                </a:solidFill>
                <a:latin typeface="Comic Sans MS" panose="030F0702030302020204" pitchFamily="66" charset="0"/>
              </a:rPr>
              <a:t>Primary </a:t>
            </a:r>
            <a:r>
              <a:rPr lang="en-US" dirty="0" smtClean="0">
                <a:solidFill>
                  <a:schemeClr val="tx2">
                    <a:lumMod val="25000"/>
                  </a:schemeClr>
                </a:solidFill>
                <a:latin typeface="Comic Sans MS" panose="030F0702030302020204" pitchFamily="66" charset="0"/>
              </a:rPr>
              <a:t>4/5</a:t>
            </a:r>
            <a:endParaRPr lang="en-US" dirty="0">
              <a:solidFill>
                <a:schemeClr val="tx2">
                  <a:lumMod val="25000"/>
                </a:schemeClr>
              </a:solidFill>
              <a:latin typeface="Comic Sans MS" panose="030F0702030302020204" pitchFamily="66" charset="0"/>
            </a:endParaRPr>
          </a:p>
        </p:txBody>
      </p:sp>
    </p:spTree>
    <p:extLst>
      <p:ext uri="{BB962C8B-B14F-4D97-AF65-F5344CB8AC3E}">
        <p14:creationId xmlns:p14="http://schemas.microsoft.com/office/powerpoint/2010/main" val="670583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disneyfanatic.com/wp-content/uploads/2016/02/DisneyCharacter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8080189" y="433668"/>
            <a:ext cx="2873562" cy="1400530"/>
          </a:xfrm>
        </p:spPr>
        <p:txBody>
          <a:bodyPr/>
          <a:lstStyle/>
          <a:p>
            <a:r>
              <a:rPr lang="en-US" sz="6600" dirty="0">
                <a:latin typeface="Comic Sans MS" panose="030F0702030302020204" pitchFamily="66" charset="0"/>
              </a:rPr>
              <a:t>Day 2</a:t>
            </a:r>
          </a:p>
        </p:txBody>
      </p:sp>
    </p:spTree>
    <p:extLst>
      <p:ext uri="{BB962C8B-B14F-4D97-AF65-F5344CB8AC3E}">
        <p14:creationId xmlns:p14="http://schemas.microsoft.com/office/powerpoint/2010/main" val="632241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E246-1F2D-4FE3-9A78-3967BEE0FE2A}"/>
              </a:ext>
            </a:extLst>
          </p:cNvPr>
          <p:cNvSpPr>
            <a:spLocks noGrp="1"/>
          </p:cNvSpPr>
          <p:nvPr>
            <p:ph type="title"/>
          </p:nvPr>
        </p:nvSpPr>
        <p:spPr>
          <a:xfrm>
            <a:off x="386977" y="458773"/>
            <a:ext cx="9404723" cy="1400530"/>
          </a:xfrm>
        </p:spPr>
        <p:txBody>
          <a:bodyPr/>
          <a:lstStyle/>
          <a:p>
            <a:r>
              <a:rPr lang="en-US" u="sng" dirty="0">
                <a:latin typeface="Comic Sans MS" panose="030F0702030302020204" pitchFamily="66" charset="0"/>
              </a:rPr>
              <a:t>Health and Wellbeing </a:t>
            </a:r>
          </a:p>
        </p:txBody>
      </p:sp>
      <p:sp>
        <p:nvSpPr>
          <p:cNvPr id="3" name="Content Placeholder 2">
            <a:extLst>
              <a:ext uri="{FF2B5EF4-FFF2-40B4-BE49-F238E27FC236}">
                <a16:creationId xmlns:a16="http://schemas.microsoft.com/office/drawing/2014/main" id="{26C00BD7-D836-42AE-9767-05D82EAE7BD2}"/>
              </a:ext>
            </a:extLst>
          </p:cNvPr>
          <p:cNvSpPr>
            <a:spLocks noGrp="1"/>
          </p:cNvSpPr>
          <p:nvPr>
            <p:ph idx="1"/>
          </p:nvPr>
        </p:nvSpPr>
        <p:spPr>
          <a:xfrm>
            <a:off x="361950" y="1368879"/>
            <a:ext cx="7753350" cy="5143046"/>
          </a:xfrm>
        </p:spPr>
        <p:txBody>
          <a:bodyPr>
            <a:normAutofit lnSpcReduction="10000"/>
          </a:bodyPr>
          <a:lstStyle/>
          <a:p>
            <a:pPr marL="0" indent="0">
              <a:buNone/>
            </a:pPr>
            <a:r>
              <a:rPr lang="en-US" dirty="0">
                <a:latin typeface="Comic Sans MS" panose="030F0702030302020204" pitchFamily="66" charset="0"/>
              </a:rPr>
              <a:t>Safety Rules</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Look at the video of Disney Land. Can you think of any rules or things that you would need to do to keep safe at the park? Think about what you should do on rides, who you would speak to if you need help and any extra rules that you can think of.</a:t>
            </a:r>
          </a:p>
          <a:p>
            <a:pPr marL="0" indent="0">
              <a:buNone/>
            </a:pPr>
            <a:r>
              <a:rPr lang="en-US" dirty="0">
                <a:latin typeface="Comic Sans MS" panose="030F0702030302020204" pitchFamily="66" charset="0"/>
              </a:rPr>
              <a:t>Create a safety poster to display the rules.</a:t>
            </a:r>
          </a:p>
          <a:p>
            <a:pPr marL="0" indent="0">
              <a:buNone/>
            </a:pPr>
            <a:r>
              <a:rPr lang="en-US" dirty="0">
                <a:latin typeface="Comic Sans MS" panose="030F0702030302020204" pitchFamily="66" charset="0"/>
                <a:hlinkClick r:id="rId2"/>
              </a:rPr>
              <a:t>https://www.youtube.com/watch?v=HyZfIlxwsfI</a:t>
            </a: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r>
              <a:rPr lang="en-GB" sz="1900" dirty="0">
                <a:latin typeface="Comic Sans MS" panose="030F0702030302020204" pitchFamily="66" charset="0"/>
              </a:rPr>
              <a:t>Learning Intention: I am learning to identify ways to keep myself safe.</a:t>
            </a:r>
          </a:p>
          <a:p>
            <a:pPr marL="0" indent="0">
              <a:buNone/>
            </a:pPr>
            <a:r>
              <a:rPr lang="en-GB" sz="1900" dirty="0">
                <a:latin typeface="Comic Sans MS" panose="030F0702030302020204" pitchFamily="66" charset="0"/>
              </a:rPr>
              <a:t>Success Criteria: </a:t>
            </a:r>
            <a:endParaRPr lang="en-US" sz="1900" dirty="0">
              <a:latin typeface="Comic Sans MS" panose="030F0702030302020204" pitchFamily="66" charset="0"/>
            </a:endParaRPr>
          </a:p>
          <a:p>
            <a:r>
              <a:rPr lang="en-GB" sz="1900" dirty="0">
                <a:latin typeface="Comic Sans MS" panose="030F0702030302020204" pitchFamily="66" charset="0"/>
              </a:rPr>
              <a:t>I can explain how to keep myself and others safe. </a:t>
            </a:r>
          </a:p>
          <a:p>
            <a:r>
              <a:rPr lang="en-GB" sz="1900" dirty="0">
                <a:latin typeface="Comic Sans MS" panose="030F0702030302020204" pitchFamily="66" charset="0"/>
              </a:rPr>
              <a:t>I can display my ideas in an effective way. </a:t>
            </a:r>
            <a:endParaRPr lang="en-US" sz="1900" dirty="0">
              <a:latin typeface="Comic Sans MS" panose="030F0702030302020204" pitchFamily="66" charset="0"/>
            </a:endParaRPr>
          </a:p>
        </p:txBody>
      </p:sp>
      <p:pic>
        <p:nvPicPr>
          <p:cNvPr id="8194" name="Picture 2" descr="http://www.justdisney.com/store/img-large/walt-disney-world-security-division-resort-police-challenge-coin-54657_1726664911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199" t="2898" r="16705" b="4393"/>
          <a:stretch/>
        </p:blipFill>
        <p:spPr bwMode="auto">
          <a:xfrm>
            <a:off x="7905750" y="2024362"/>
            <a:ext cx="3905250" cy="370554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91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4AAD3FD-83A5-4B89-9F8F-01B8870865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E51BAE-E69C-48CA-A00B-BD48EC3B1C50}"/>
              </a:ext>
            </a:extLst>
          </p:cNvPr>
          <p:cNvSpPr>
            <a:spLocks noGrp="1"/>
          </p:cNvSpPr>
          <p:nvPr>
            <p:ph type="title"/>
          </p:nvPr>
        </p:nvSpPr>
        <p:spPr>
          <a:xfrm>
            <a:off x="625076" y="151746"/>
            <a:ext cx="4166510" cy="1622321"/>
          </a:xfrm>
        </p:spPr>
        <p:txBody>
          <a:bodyPr>
            <a:normAutofit/>
          </a:bodyPr>
          <a:lstStyle/>
          <a:p>
            <a:r>
              <a:rPr lang="en-US" u="sng" dirty="0">
                <a:solidFill>
                  <a:srgbClr val="EBEBEB"/>
                </a:solidFill>
                <a:latin typeface="Comic Sans MS" panose="030F0702030302020204" pitchFamily="66" charset="0"/>
              </a:rPr>
              <a:t>Numeracy</a:t>
            </a:r>
          </a:p>
        </p:txBody>
      </p:sp>
      <p:sp>
        <p:nvSpPr>
          <p:cNvPr id="23" name="Freeform 31">
            <a:extLst>
              <a:ext uri="{FF2B5EF4-FFF2-40B4-BE49-F238E27FC236}">
                <a16:creationId xmlns:a16="http://schemas.microsoft.com/office/drawing/2014/main" id="{61752F1D-FC0F-4103-9584-630E643CCD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25" name="Freeform: Shape 24">
            <a:extLst>
              <a:ext uri="{FF2B5EF4-FFF2-40B4-BE49-F238E27FC236}">
                <a16:creationId xmlns:a16="http://schemas.microsoft.com/office/drawing/2014/main" id="{70151CB7-E7DE-4917-B831-01DF9CE013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5" name="Picture 4" descr="A drawing of a cartoon character&#10;&#10;Description automatically generated">
            <a:extLst>
              <a:ext uri="{FF2B5EF4-FFF2-40B4-BE49-F238E27FC236}">
                <a16:creationId xmlns:a16="http://schemas.microsoft.com/office/drawing/2014/main" id="{C84D17EB-17E9-4FBE-9EAE-E584D02C98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3992" y="1119608"/>
            <a:ext cx="5449889" cy="4618780"/>
          </a:xfrm>
          <a:prstGeom prst="rect">
            <a:avLst/>
          </a:prstGeom>
          <a:effectLst/>
        </p:spPr>
      </p:pic>
      <p:sp>
        <p:nvSpPr>
          <p:cNvPr id="27" name="Rectangle 26">
            <a:extLst>
              <a:ext uri="{FF2B5EF4-FFF2-40B4-BE49-F238E27FC236}">
                <a16:creationId xmlns:a16="http://schemas.microsoft.com/office/drawing/2014/main" id="{A92A1116-1C84-41DF-B803-1F7B0883EC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03D21FA1-7732-4FFC-88A5-B6C275EA5D1F}"/>
              </a:ext>
            </a:extLst>
          </p:cNvPr>
          <p:cNvSpPr>
            <a:spLocks noGrp="1"/>
          </p:cNvSpPr>
          <p:nvPr>
            <p:ph idx="1"/>
          </p:nvPr>
        </p:nvSpPr>
        <p:spPr>
          <a:xfrm>
            <a:off x="520355" y="1022142"/>
            <a:ext cx="4166509" cy="4813712"/>
          </a:xfrm>
        </p:spPr>
        <p:txBody>
          <a:bodyPr>
            <a:noAutofit/>
          </a:bodyPr>
          <a:lstStyle/>
          <a:p>
            <a:pPr marL="0" indent="0">
              <a:lnSpc>
                <a:spcPct val="90000"/>
              </a:lnSpc>
              <a:buNone/>
            </a:pPr>
            <a:r>
              <a:rPr lang="en-US" sz="1600" dirty="0">
                <a:solidFill>
                  <a:srgbClr val="EBEBEB"/>
                </a:solidFill>
                <a:latin typeface="Comic Sans MS" panose="030F0702030302020204" pitchFamily="66" charset="0"/>
              </a:rPr>
              <a:t>Look at the map of Disney Land. Can you find your way through the map? (Map is on the next slide) </a:t>
            </a:r>
          </a:p>
          <a:p>
            <a:pPr marL="0" indent="0">
              <a:lnSpc>
                <a:spcPct val="90000"/>
              </a:lnSpc>
              <a:buNone/>
            </a:pPr>
            <a:r>
              <a:rPr lang="en-US" sz="1600" dirty="0">
                <a:solidFill>
                  <a:srgbClr val="EBEBEB"/>
                </a:solidFill>
                <a:latin typeface="Comic Sans MS" panose="030F0702030302020204" pitchFamily="66" charset="0"/>
              </a:rPr>
              <a:t>1 Start at the Entrance and go to Donald’s house boat.</a:t>
            </a:r>
          </a:p>
          <a:p>
            <a:pPr marL="0" indent="0">
              <a:lnSpc>
                <a:spcPct val="90000"/>
              </a:lnSpc>
              <a:buNone/>
            </a:pPr>
            <a:r>
              <a:rPr lang="en-US" sz="1600" dirty="0">
                <a:solidFill>
                  <a:srgbClr val="EBEBEB"/>
                </a:solidFill>
                <a:latin typeface="Comic Sans MS" panose="030F0702030302020204" pitchFamily="66" charset="0"/>
              </a:rPr>
              <a:t>2 Start at the log flume and go to the rollercoaster.</a:t>
            </a:r>
          </a:p>
          <a:p>
            <a:pPr marL="0" indent="0">
              <a:lnSpc>
                <a:spcPct val="90000"/>
              </a:lnSpc>
              <a:buNone/>
            </a:pPr>
            <a:r>
              <a:rPr lang="en-US" sz="1600" dirty="0">
                <a:solidFill>
                  <a:srgbClr val="EBEBEB"/>
                </a:solidFill>
                <a:latin typeface="Comic Sans MS" panose="030F0702030302020204" pitchFamily="66" charset="0"/>
              </a:rPr>
              <a:t>3 Start at the pond and go to the Frozen ride.</a:t>
            </a:r>
          </a:p>
          <a:p>
            <a:pPr marL="0" indent="0">
              <a:lnSpc>
                <a:spcPct val="90000"/>
              </a:lnSpc>
              <a:buNone/>
            </a:pPr>
            <a:endParaRPr lang="en-US" sz="1600" dirty="0">
              <a:solidFill>
                <a:srgbClr val="EBEBEB"/>
              </a:solidFill>
              <a:latin typeface="Comic Sans MS" panose="030F0702030302020204" pitchFamily="66" charset="0"/>
            </a:endParaRPr>
          </a:p>
          <a:p>
            <a:pPr marL="0" indent="0">
              <a:lnSpc>
                <a:spcPct val="90000"/>
              </a:lnSpc>
              <a:buNone/>
            </a:pPr>
            <a:r>
              <a:rPr lang="en-US" sz="1600" dirty="0">
                <a:solidFill>
                  <a:srgbClr val="EBEBEB"/>
                </a:solidFill>
                <a:latin typeface="Comic Sans MS" panose="030F0702030302020204" pitchFamily="66" charset="0"/>
              </a:rPr>
              <a:t>Can you give detailed directions on how to get from each place to the next. For example, “Turn left then go straight until you get to the pond”.</a:t>
            </a:r>
          </a:p>
          <a:p>
            <a:pPr marL="0" indent="0">
              <a:lnSpc>
                <a:spcPct val="90000"/>
              </a:lnSpc>
              <a:buNone/>
            </a:pPr>
            <a:endParaRPr lang="en-US" sz="1600" dirty="0">
              <a:solidFill>
                <a:srgbClr val="EBEBEB"/>
              </a:solidFill>
              <a:latin typeface="Comic Sans MS" panose="030F0702030302020204" pitchFamily="66" charset="0"/>
            </a:endParaRPr>
          </a:p>
          <a:p>
            <a:pPr marL="0" indent="0">
              <a:lnSpc>
                <a:spcPct val="90000"/>
              </a:lnSpc>
              <a:buNone/>
            </a:pPr>
            <a:r>
              <a:rPr lang="en-GB" sz="1600" dirty="0">
                <a:solidFill>
                  <a:srgbClr val="EBEBEB"/>
                </a:solidFill>
                <a:latin typeface="Comic Sans MS" panose="030F0702030302020204" pitchFamily="66" charset="0"/>
              </a:rPr>
              <a:t>Learning Intention: I am learning to read a map and give directions.</a:t>
            </a:r>
          </a:p>
          <a:p>
            <a:pPr marL="0" indent="0">
              <a:lnSpc>
                <a:spcPct val="90000"/>
              </a:lnSpc>
              <a:buNone/>
            </a:pPr>
            <a:r>
              <a:rPr lang="en-GB" sz="1600" dirty="0">
                <a:solidFill>
                  <a:srgbClr val="EBEBEB"/>
                </a:solidFill>
                <a:latin typeface="Comic Sans MS" panose="030F0702030302020204" pitchFamily="66" charset="0"/>
              </a:rPr>
              <a:t>Success Criteria: </a:t>
            </a:r>
            <a:endParaRPr lang="en-US" sz="1600" dirty="0">
              <a:solidFill>
                <a:srgbClr val="EBEBEB"/>
              </a:solidFill>
              <a:latin typeface="Comic Sans MS" panose="030F0702030302020204" pitchFamily="66" charset="0"/>
            </a:endParaRPr>
          </a:p>
          <a:p>
            <a:pPr>
              <a:lnSpc>
                <a:spcPct val="90000"/>
              </a:lnSpc>
            </a:pPr>
            <a:r>
              <a:rPr lang="en-GB" sz="1600" dirty="0">
                <a:solidFill>
                  <a:srgbClr val="EBEBEB"/>
                </a:solidFill>
                <a:latin typeface="Comic Sans MS" panose="030F0702030302020204" pitchFamily="66" charset="0"/>
              </a:rPr>
              <a:t>I can give detailed directions on how to get somewhere.</a:t>
            </a:r>
            <a:endParaRPr lang="en-US" sz="1600" dirty="0">
              <a:solidFill>
                <a:srgbClr val="EBEBEB"/>
              </a:solidFill>
              <a:latin typeface="Comic Sans MS" panose="030F0702030302020204" pitchFamily="66" charset="0"/>
            </a:endParaRPr>
          </a:p>
        </p:txBody>
      </p:sp>
    </p:spTree>
    <p:extLst>
      <p:ext uri="{BB962C8B-B14F-4D97-AF65-F5344CB8AC3E}">
        <p14:creationId xmlns:p14="http://schemas.microsoft.com/office/powerpoint/2010/main" val="254111944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Printable treasure maps for kids (With images) | Treasure maps for ...">
            <a:extLst>
              <a:ext uri="{FF2B5EF4-FFF2-40B4-BE49-F238E27FC236}">
                <a16:creationId xmlns:a16="http://schemas.microsoft.com/office/drawing/2014/main" id="{C4F6966D-A9D3-4881-AEB8-93850A7308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65" y="-160720"/>
            <a:ext cx="12030468" cy="717944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d9add97676a30527ea6da0e1acb22fb4_fun-and-free-clipart-pond-clipart ...">
            <a:extLst>
              <a:ext uri="{FF2B5EF4-FFF2-40B4-BE49-F238E27FC236}">
                <a16:creationId xmlns:a16="http://schemas.microsoft.com/office/drawing/2014/main" id="{F3BD7776-9AD1-4412-8C0A-71D34C15C4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232" y="1648160"/>
            <a:ext cx="2787549" cy="150309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Fireworks clipart fireworkds, Fireworks fireworkds Transparent ...">
            <a:extLst>
              <a:ext uri="{FF2B5EF4-FFF2-40B4-BE49-F238E27FC236}">
                <a16:creationId xmlns:a16="http://schemas.microsoft.com/office/drawing/2014/main" id="{47556515-B7D8-4EA4-ACA2-39B88673F1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7957" y="907256"/>
            <a:ext cx="1233487" cy="923925"/>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Beat the Crowds and Skip the Line at Disney World's Frozen Ever ...">
            <a:extLst>
              <a:ext uri="{FF2B5EF4-FFF2-40B4-BE49-F238E27FC236}">
                <a16:creationId xmlns:a16="http://schemas.microsoft.com/office/drawing/2014/main" id="{8F312237-F6B0-4214-BB5D-7D456B6F85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58" t="34754" r="10978" b="31225"/>
          <a:stretch/>
        </p:blipFill>
        <p:spPr bwMode="auto">
          <a:xfrm>
            <a:off x="8535384" y="5105703"/>
            <a:ext cx="2268906" cy="78581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44+ Disneyland Clipart ... Disneyland Clipart | ClipartLook">
            <a:extLst>
              <a:ext uri="{FF2B5EF4-FFF2-40B4-BE49-F238E27FC236}">
                <a16:creationId xmlns:a16="http://schemas.microsoft.com/office/drawing/2014/main" id="{A9B60C81-E1D2-4A0A-9FE9-47B179454E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286" t="14376" r="4755" b="19326"/>
          <a:stretch/>
        </p:blipFill>
        <p:spPr bwMode="auto">
          <a:xfrm>
            <a:off x="4801198" y="2175316"/>
            <a:ext cx="2589604" cy="1951867"/>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The best free Disneyland clipart images. Download from 86 free ...">
            <a:extLst>
              <a:ext uri="{FF2B5EF4-FFF2-40B4-BE49-F238E27FC236}">
                <a16:creationId xmlns:a16="http://schemas.microsoft.com/office/drawing/2014/main" id="{CB104B11-32E2-475F-B9E4-B9D33BD825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4366" y="787452"/>
            <a:ext cx="1721415" cy="172141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55 Disneyland Stock Vector Illustration And Royalty Free ...">
            <a:extLst>
              <a:ext uri="{FF2B5EF4-FFF2-40B4-BE49-F238E27FC236}">
                <a16:creationId xmlns:a16="http://schemas.microsoft.com/office/drawing/2014/main" id="{40F46705-6745-407E-AEBE-ED5574A6DB6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31977" t="5751" r="29853" b="67726"/>
          <a:stretch/>
        </p:blipFill>
        <p:spPr bwMode="auto">
          <a:xfrm>
            <a:off x="9038521" y="1112599"/>
            <a:ext cx="1336179" cy="928468"/>
          </a:xfrm>
          <a:prstGeom prst="rect">
            <a:avLst/>
          </a:prstGeom>
          <a:noFill/>
          <a:extLst>
            <a:ext uri="{909E8E84-426E-40DD-AFC4-6F175D3DCCD1}">
              <a14:hiddenFill xmlns:a14="http://schemas.microsoft.com/office/drawing/2010/main">
                <a:solidFill>
                  <a:srgbClr val="FFFFFF"/>
                </a:solidFill>
              </a14:hiddenFill>
            </a:ext>
          </a:extLst>
        </p:spPr>
      </p:pic>
      <p:pic>
        <p:nvPicPr>
          <p:cNvPr id="7188" name="Picture 20" descr="disney world clipart - Google Search in 2020 | Disney character ...">
            <a:extLst>
              <a:ext uri="{FF2B5EF4-FFF2-40B4-BE49-F238E27FC236}">
                <a16:creationId xmlns:a16="http://schemas.microsoft.com/office/drawing/2014/main" id="{E9E60D07-E023-40E0-B9A5-6A6E60798D6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69898" y="5135616"/>
            <a:ext cx="2589604" cy="1219569"/>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a:extLst>
              <a:ext uri="{FF2B5EF4-FFF2-40B4-BE49-F238E27FC236}">
                <a16:creationId xmlns:a16="http://schemas.microsoft.com/office/drawing/2014/main" id="{5DC1DE8B-C47B-40BD-9DAE-F291EB4A79A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3554" y="3823083"/>
            <a:ext cx="2181300" cy="1785500"/>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Mickey Mouse Clubhouse Clips &amp; Look At Clip Art Images - ClipartLook">
            <a:extLst>
              <a:ext uri="{FF2B5EF4-FFF2-40B4-BE49-F238E27FC236}">
                <a16:creationId xmlns:a16="http://schemas.microsoft.com/office/drawing/2014/main" id="{FFC2062B-5238-43E6-B32B-5F7EC8140EE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1354" b="13273"/>
          <a:stretch/>
        </p:blipFill>
        <p:spPr bwMode="auto">
          <a:xfrm>
            <a:off x="8727302" y="2903916"/>
            <a:ext cx="1885071" cy="1420838"/>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Connector 18">
            <a:extLst>
              <a:ext uri="{FF2B5EF4-FFF2-40B4-BE49-F238E27FC236}">
                <a16:creationId xmlns:a16="http://schemas.microsoft.com/office/drawing/2014/main" id="{82777858-3FEE-4776-8E3F-57CE33C51B27}"/>
              </a:ext>
            </a:extLst>
          </p:cNvPr>
          <p:cNvCxnSpPr>
            <a:stCxn id="7188" idx="0"/>
          </p:cNvCxnSpPr>
          <p:nvPr/>
        </p:nvCxnSpPr>
        <p:spPr>
          <a:xfrm flipV="1">
            <a:off x="5964700" y="4127183"/>
            <a:ext cx="0" cy="10084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3BBBD15-CCCD-4C20-94A6-D5FD2237C9D2}"/>
              </a:ext>
            </a:extLst>
          </p:cNvPr>
          <p:cNvCxnSpPr>
            <a:cxnSpLocks/>
          </p:cNvCxnSpPr>
          <p:nvPr/>
        </p:nvCxnSpPr>
        <p:spPr>
          <a:xfrm flipV="1">
            <a:off x="5989975" y="1671099"/>
            <a:ext cx="0" cy="50421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DC8ED3C-7819-4F93-BA14-25E4FED568C4}"/>
              </a:ext>
            </a:extLst>
          </p:cNvPr>
          <p:cNvCxnSpPr/>
          <p:nvPr/>
        </p:nvCxnSpPr>
        <p:spPr>
          <a:xfrm flipV="1">
            <a:off x="2386447" y="3012465"/>
            <a:ext cx="0" cy="10084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AD5956B-5485-43F3-9DEE-5356A96EB2CC}"/>
              </a:ext>
            </a:extLst>
          </p:cNvPr>
          <p:cNvCxnSpPr>
            <a:cxnSpLocks/>
          </p:cNvCxnSpPr>
          <p:nvPr/>
        </p:nvCxnSpPr>
        <p:spPr>
          <a:xfrm flipV="1">
            <a:off x="9711009" y="4324755"/>
            <a:ext cx="0" cy="81086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5B489B2-F72C-4FB0-B695-16EB104F9063}"/>
              </a:ext>
            </a:extLst>
          </p:cNvPr>
          <p:cNvCxnSpPr>
            <a:cxnSpLocks/>
          </p:cNvCxnSpPr>
          <p:nvPr/>
        </p:nvCxnSpPr>
        <p:spPr>
          <a:xfrm>
            <a:off x="6581444" y="1576834"/>
            <a:ext cx="252745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D5F7E9C2-A498-4310-B2E3-B0B03D3A5045}"/>
              </a:ext>
            </a:extLst>
          </p:cNvPr>
          <p:cNvCxnSpPr>
            <a:cxnSpLocks/>
          </p:cNvCxnSpPr>
          <p:nvPr/>
        </p:nvCxnSpPr>
        <p:spPr>
          <a:xfrm>
            <a:off x="3614854" y="5286309"/>
            <a:ext cx="126372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85C06F6-6F10-404A-A668-782A34D0B546}"/>
              </a:ext>
            </a:extLst>
          </p:cNvPr>
          <p:cNvCxnSpPr>
            <a:cxnSpLocks/>
          </p:cNvCxnSpPr>
          <p:nvPr/>
        </p:nvCxnSpPr>
        <p:spPr>
          <a:xfrm>
            <a:off x="4015464" y="2720561"/>
            <a:ext cx="1263728"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4806225-21DF-4955-9C07-7C1DB911C880}"/>
              </a:ext>
            </a:extLst>
          </p:cNvPr>
          <p:cNvCxnSpPr>
            <a:cxnSpLocks/>
          </p:cNvCxnSpPr>
          <p:nvPr/>
        </p:nvCxnSpPr>
        <p:spPr>
          <a:xfrm>
            <a:off x="7390802" y="3429000"/>
            <a:ext cx="13365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729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sitting, table, green, computer&#10;&#10;Description automatically generated">
            <a:extLst>
              <a:ext uri="{FF2B5EF4-FFF2-40B4-BE49-F238E27FC236}">
                <a16:creationId xmlns:a16="http://schemas.microsoft.com/office/drawing/2014/main" id="{7C25FE34-515E-4072-9037-486F958200C0}"/>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15730"/>
          <a:stretch/>
        </p:blipFill>
        <p:spPr>
          <a:xfrm>
            <a:off x="20" y="-1"/>
            <a:ext cx="12191980" cy="6858000"/>
          </a:xfrm>
          <a:prstGeom prst="rect">
            <a:avLst/>
          </a:prstGeom>
        </p:spPr>
      </p:pic>
      <p:sp>
        <p:nvSpPr>
          <p:cNvPr id="2" name="Title 1">
            <a:extLst>
              <a:ext uri="{FF2B5EF4-FFF2-40B4-BE49-F238E27FC236}">
                <a16:creationId xmlns:a16="http://schemas.microsoft.com/office/drawing/2014/main" id="{A1F06925-674F-4065-BF4D-2067F9676E78}"/>
              </a:ext>
            </a:extLst>
          </p:cNvPr>
          <p:cNvSpPr>
            <a:spLocks noGrp="1"/>
          </p:cNvSpPr>
          <p:nvPr>
            <p:ph type="title"/>
          </p:nvPr>
        </p:nvSpPr>
        <p:spPr>
          <a:xfrm>
            <a:off x="646111" y="452718"/>
            <a:ext cx="9404723" cy="1400530"/>
          </a:xfrm>
        </p:spPr>
        <p:txBody>
          <a:bodyPr>
            <a:normAutofit/>
          </a:bodyPr>
          <a:lstStyle/>
          <a:p>
            <a:r>
              <a:rPr lang="en-US" u="sng" dirty="0">
                <a:latin typeface="Comic Sans MS" panose="030F0702030302020204" pitchFamily="66" charset="0"/>
              </a:rPr>
              <a:t>Writing</a:t>
            </a:r>
          </a:p>
        </p:txBody>
      </p:sp>
      <p:sp>
        <p:nvSpPr>
          <p:cNvPr id="12" name="Rectangle 11">
            <a:extLst>
              <a:ext uri="{FF2B5EF4-FFF2-40B4-BE49-F238E27FC236}">
                <a16:creationId xmlns:a16="http://schemas.microsoft.com/office/drawing/2014/main" id="{0D187C4E-14B9-4504-B200-5127823FA7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6EB1D26-4F43-492A-BE67-5C5DA8CA7A1A}"/>
              </a:ext>
            </a:extLst>
          </p:cNvPr>
          <p:cNvSpPr>
            <a:spLocks noGrp="1"/>
          </p:cNvSpPr>
          <p:nvPr>
            <p:ph idx="1"/>
          </p:nvPr>
        </p:nvSpPr>
        <p:spPr>
          <a:xfrm>
            <a:off x="645130" y="1534160"/>
            <a:ext cx="10388630" cy="5008880"/>
          </a:xfrm>
        </p:spPr>
        <p:txBody>
          <a:bodyPr>
            <a:normAutofit/>
          </a:bodyPr>
          <a:lstStyle/>
          <a:p>
            <a:pPr marL="0" indent="0">
              <a:lnSpc>
                <a:spcPct val="90000"/>
              </a:lnSpc>
              <a:buNone/>
            </a:pPr>
            <a:r>
              <a:rPr lang="en-US" sz="1800" dirty="0">
                <a:latin typeface="Comic Sans MS" panose="030F0702030302020204" pitchFamily="66" charset="0"/>
              </a:rPr>
              <a:t>Watch the Monsters Inc ride clip, it is a 360 degree experience so you can drag the screen to see all around you. </a:t>
            </a:r>
          </a:p>
          <a:p>
            <a:pPr marL="0" indent="0">
              <a:lnSpc>
                <a:spcPct val="90000"/>
              </a:lnSpc>
              <a:buNone/>
            </a:pPr>
            <a:endParaRPr lang="en-US" sz="1800" dirty="0">
              <a:latin typeface="Comic Sans MS" panose="030F0702030302020204" pitchFamily="66" charset="0"/>
            </a:endParaRPr>
          </a:p>
          <a:p>
            <a:pPr marL="0" indent="0">
              <a:lnSpc>
                <a:spcPct val="90000"/>
              </a:lnSpc>
              <a:buNone/>
            </a:pPr>
            <a:r>
              <a:rPr lang="en-US" sz="1800" dirty="0">
                <a:latin typeface="Comic Sans MS" panose="030F0702030302020204" pitchFamily="66" charset="0"/>
              </a:rPr>
              <a:t>Design your own monster. Are they kind, scary, fluffy, angry? Can you think of any other ways to describe them?</a:t>
            </a:r>
          </a:p>
          <a:p>
            <a:pPr marL="0" indent="0">
              <a:lnSpc>
                <a:spcPct val="90000"/>
              </a:lnSpc>
              <a:buNone/>
            </a:pPr>
            <a:endParaRPr lang="en-US" sz="1800" dirty="0">
              <a:latin typeface="Comic Sans MS" panose="030F0702030302020204" pitchFamily="66" charset="0"/>
            </a:endParaRPr>
          </a:p>
          <a:p>
            <a:pPr marL="0" indent="0">
              <a:lnSpc>
                <a:spcPct val="90000"/>
              </a:lnSpc>
              <a:buNone/>
            </a:pPr>
            <a:r>
              <a:rPr lang="en-US" sz="1800" dirty="0">
                <a:latin typeface="Comic Sans MS" panose="030F0702030302020204" pitchFamily="66" charset="0"/>
              </a:rPr>
              <a:t>Next, create a story where your monster is the main character. </a:t>
            </a:r>
          </a:p>
          <a:p>
            <a:pPr marL="0" indent="0">
              <a:lnSpc>
                <a:spcPct val="90000"/>
              </a:lnSpc>
              <a:buNone/>
            </a:pPr>
            <a:r>
              <a:rPr lang="en-US" sz="1800" dirty="0">
                <a:latin typeface="Comic Sans MS" panose="030F0702030302020204" pitchFamily="66" charset="0"/>
                <a:hlinkClick r:id="rId3"/>
              </a:rPr>
              <a:t>https://www.youtube.com/watch?v=vDNUXa5sIHU</a:t>
            </a:r>
            <a:endParaRPr lang="en-US" sz="1800" dirty="0">
              <a:latin typeface="Comic Sans MS" panose="030F0702030302020204" pitchFamily="66" charset="0"/>
            </a:endParaRPr>
          </a:p>
          <a:p>
            <a:pPr marL="0" indent="0">
              <a:lnSpc>
                <a:spcPct val="90000"/>
              </a:lnSpc>
              <a:buNone/>
            </a:pPr>
            <a:endParaRPr lang="en-US" sz="1800" dirty="0">
              <a:latin typeface="Comic Sans MS" panose="030F0702030302020204" pitchFamily="66" charset="0"/>
            </a:endParaRPr>
          </a:p>
          <a:p>
            <a:pPr marL="0" indent="0">
              <a:lnSpc>
                <a:spcPct val="90000"/>
              </a:lnSpc>
              <a:buNone/>
            </a:pPr>
            <a:r>
              <a:rPr lang="en-GB" sz="1800" dirty="0">
                <a:latin typeface="Comic Sans MS" panose="030F0702030302020204" pitchFamily="66" charset="0"/>
              </a:rPr>
              <a:t>Learning Intention: I am learning to describe a character.</a:t>
            </a:r>
          </a:p>
          <a:p>
            <a:pPr marL="0" indent="0">
              <a:lnSpc>
                <a:spcPct val="90000"/>
              </a:lnSpc>
              <a:buNone/>
            </a:pPr>
            <a:r>
              <a:rPr lang="en-GB" sz="1800" dirty="0">
                <a:latin typeface="Comic Sans MS" panose="030F0702030302020204" pitchFamily="66" charset="0"/>
              </a:rPr>
              <a:t>Success Criteria: </a:t>
            </a:r>
            <a:endParaRPr lang="en-US" sz="1800" dirty="0">
              <a:latin typeface="Comic Sans MS" panose="030F0702030302020204" pitchFamily="66" charset="0"/>
            </a:endParaRPr>
          </a:p>
          <a:p>
            <a:pPr>
              <a:lnSpc>
                <a:spcPct val="90000"/>
              </a:lnSpc>
            </a:pPr>
            <a:r>
              <a:rPr lang="en-GB" sz="1800" dirty="0">
                <a:latin typeface="Comic Sans MS" panose="030F0702030302020204" pitchFamily="66" charset="0"/>
              </a:rPr>
              <a:t>I can create a character. </a:t>
            </a:r>
            <a:endParaRPr lang="en-US" sz="1800" dirty="0">
              <a:latin typeface="Comic Sans MS" panose="030F0702030302020204" pitchFamily="66" charset="0"/>
            </a:endParaRPr>
          </a:p>
          <a:p>
            <a:pPr>
              <a:lnSpc>
                <a:spcPct val="90000"/>
              </a:lnSpc>
            </a:pPr>
            <a:r>
              <a:rPr lang="en-GB" sz="1800" dirty="0">
                <a:latin typeface="Comic Sans MS" panose="030F0702030302020204" pitchFamily="66" charset="0"/>
              </a:rPr>
              <a:t>I can write a story with a main character.</a:t>
            </a:r>
            <a:endParaRPr lang="en-US" sz="1400" dirty="0">
              <a:latin typeface="Comic Sans MS" panose="030F0702030302020204" pitchFamily="66" charset="0"/>
            </a:endParaRPr>
          </a:p>
        </p:txBody>
      </p:sp>
    </p:spTree>
    <p:extLst>
      <p:ext uri="{BB962C8B-B14F-4D97-AF65-F5344CB8AC3E}">
        <p14:creationId xmlns:p14="http://schemas.microsoft.com/office/powerpoint/2010/main" val="906858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4098" name="Picture 2" descr="Good Morning Lol GIF by Disney Pixar - Find &amp; Share on GIPHY">
            <a:extLst>
              <a:ext uri="{FF2B5EF4-FFF2-40B4-BE49-F238E27FC236}">
                <a16:creationId xmlns:a16="http://schemas.microsoft.com/office/drawing/2014/main" id="{DCC56DFD-AC90-4258-A009-4E3DDED0E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ECCB30-7540-4A20-A505-3B53555EBB98}"/>
              </a:ext>
            </a:extLst>
          </p:cNvPr>
          <p:cNvSpPr txBox="1"/>
          <p:nvPr/>
        </p:nvSpPr>
        <p:spPr>
          <a:xfrm>
            <a:off x="3454400" y="396240"/>
            <a:ext cx="8503920" cy="1200329"/>
          </a:xfrm>
          <a:prstGeom prst="rect">
            <a:avLst/>
          </a:prstGeom>
          <a:noFill/>
        </p:spPr>
        <p:txBody>
          <a:bodyPr wrap="square" rtlCol="0">
            <a:spAutoFit/>
          </a:bodyPr>
          <a:lstStyle/>
          <a:p>
            <a:r>
              <a:rPr lang="en-GB" sz="3600" dirty="0">
                <a:latin typeface="Comic Sans MS" panose="030F0702030302020204" pitchFamily="66" charset="0"/>
              </a:rPr>
              <a:t>Do 10 monster press ups.</a:t>
            </a:r>
          </a:p>
          <a:p>
            <a:r>
              <a:rPr lang="en-GB" sz="3600" dirty="0">
                <a:latin typeface="Comic Sans MS" panose="030F0702030302020204" pitchFamily="66" charset="0"/>
              </a:rPr>
              <a:t>Remember to roar after each one.</a:t>
            </a:r>
          </a:p>
        </p:txBody>
      </p:sp>
    </p:spTree>
    <p:extLst>
      <p:ext uri="{BB962C8B-B14F-4D97-AF65-F5344CB8AC3E}">
        <p14:creationId xmlns:p14="http://schemas.microsoft.com/office/powerpoint/2010/main" val="33491235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AAD3FD-83A5-4B89-9F8F-01B8870865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2E246-1F2D-4FE3-9A78-3967BEE0FE2A}"/>
              </a:ext>
            </a:extLst>
          </p:cNvPr>
          <p:cNvSpPr>
            <a:spLocks noGrp="1"/>
          </p:cNvSpPr>
          <p:nvPr>
            <p:ph type="title"/>
          </p:nvPr>
        </p:nvSpPr>
        <p:spPr>
          <a:xfrm>
            <a:off x="246060" y="232499"/>
            <a:ext cx="5464379" cy="1622321"/>
          </a:xfrm>
        </p:spPr>
        <p:txBody>
          <a:bodyPr>
            <a:normAutofit/>
          </a:bodyPr>
          <a:lstStyle/>
          <a:p>
            <a:r>
              <a:rPr lang="en-US" u="sng" dirty="0">
                <a:solidFill>
                  <a:srgbClr val="EBEBEB"/>
                </a:solidFill>
                <a:latin typeface="Comic Sans MS" panose="030F0702030302020204" pitchFamily="66" charset="0"/>
              </a:rPr>
              <a:t>Planet Earth - Weather</a:t>
            </a:r>
          </a:p>
        </p:txBody>
      </p:sp>
      <p:sp>
        <p:nvSpPr>
          <p:cNvPr id="13" name="Freeform 31">
            <a:extLst>
              <a:ext uri="{FF2B5EF4-FFF2-40B4-BE49-F238E27FC236}">
                <a16:creationId xmlns:a16="http://schemas.microsoft.com/office/drawing/2014/main" id="{61752F1D-FC0F-4103-9584-630E643CCD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5" name="Freeform: Shape 14">
            <a:extLst>
              <a:ext uri="{FF2B5EF4-FFF2-40B4-BE49-F238E27FC236}">
                <a16:creationId xmlns:a16="http://schemas.microsoft.com/office/drawing/2014/main" id="{70151CB7-E7DE-4917-B831-01DF9CE013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6" name="Picture 2" descr="Weather Chart">
            <a:extLst>
              <a:ext uri="{FF2B5EF4-FFF2-40B4-BE49-F238E27FC236}">
                <a16:creationId xmlns:a16="http://schemas.microsoft.com/office/drawing/2014/main" id="{3BB1F185-12E0-4612-99D6-B4C5F06F84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2086"/>
          <a:stretch/>
        </p:blipFill>
        <p:spPr bwMode="auto">
          <a:xfrm>
            <a:off x="5553492" y="1363538"/>
            <a:ext cx="6392448" cy="4130924"/>
          </a:xfrm>
          <a:prstGeom prst="rect">
            <a:avLst/>
          </a:prstGeom>
          <a:noFill/>
          <a:effectLst/>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A92A1116-1C84-41DF-B803-1F7B0883EC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6C00BD7-D836-42AE-9767-05D82EAE7BD2}"/>
              </a:ext>
            </a:extLst>
          </p:cNvPr>
          <p:cNvSpPr>
            <a:spLocks noGrp="1"/>
          </p:cNvSpPr>
          <p:nvPr>
            <p:ph idx="1"/>
          </p:nvPr>
        </p:nvSpPr>
        <p:spPr>
          <a:xfrm>
            <a:off x="158532" y="1847580"/>
            <a:ext cx="5148900" cy="4967059"/>
          </a:xfrm>
        </p:spPr>
        <p:txBody>
          <a:bodyPr>
            <a:normAutofit lnSpcReduction="10000"/>
          </a:bodyPr>
          <a:lstStyle/>
          <a:p>
            <a:pPr marL="0" indent="0">
              <a:lnSpc>
                <a:spcPct val="90000"/>
              </a:lnSpc>
              <a:buNone/>
            </a:pPr>
            <a:r>
              <a:rPr lang="en-US" sz="1600" dirty="0">
                <a:solidFill>
                  <a:srgbClr val="EBEBEB"/>
                </a:solidFill>
                <a:latin typeface="Comic Sans MS" panose="030F0702030302020204" pitchFamily="66" charset="0"/>
              </a:rPr>
              <a:t>Disney Land is in Orlando in America. </a:t>
            </a:r>
          </a:p>
          <a:p>
            <a:pPr marL="0" indent="0">
              <a:lnSpc>
                <a:spcPct val="90000"/>
              </a:lnSpc>
              <a:buNone/>
            </a:pPr>
            <a:endParaRPr lang="en-US" sz="1600" dirty="0">
              <a:solidFill>
                <a:srgbClr val="EBEBEB"/>
              </a:solidFill>
              <a:latin typeface="Comic Sans MS" panose="030F0702030302020204" pitchFamily="66" charset="0"/>
            </a:endParaRPr>
          </a:p>
          <a:p>
            <a:pPr marL="0" indent="0">
              <a:lnSpc>
                <a:spcPct val="90000"/>
              </a:lnSpc>
              <a:buNone/>
            </a:pPr>
            <a:r>
              <a:rPr lang="en-US" sz="1600" dirty="0">
                <a:solidFill>
                  <a:srgbClr val="EBEBEB"/>
                </a:solidFill>
                <a:latin typeface="Comic Sans MS" panose="030F0702030302020204" pitchFamily="66" charset="0"/>
              </a:rPr>
              <a:t>Find out what the weather is like in Orlando today. Is it sunny, cloudy or windy? What is the temperature?</a:t>
            </a:r>
          </a:p>
          <a:p>
            <a:pPr marL="0" indent="0">
              <a:lnSpc>
                <a:spcPct val="90000"/>
              </a:lnSpc>
              <a:buNone/>
            </a:pPr>
            <a:endParaRPr lang="en-US" sz="1600" dirty="0">
              <a:solidFill>
                <a:srgbClr val="EBEBEB"/>
              </a:solidFill>
              <a:latin typeface="Comic Sans MS" panose="030F0702030302020204" pitchFamily="66" charset="0"/>
            </a:endParaRPr>
          </a:p>
          <a:p>
            <a:pPr marL="0" indent="0">
              <a:lnSpc>
                <a:spcPct val="90000"/>
              </a:lnSpc>
              <a:buNone/>
            </a:pPr>
            <a:r>
              <a:rPr lang="en-US" sz="1600" dirty="0">
                <a:solidFill>
                  <a:srgbClr val="EBEBEB"/>
                </a:solidFill>
                <a:latin typeface="Comic Sans MS" panose="030F0702030302020204" pitchFamily="66" charset="0"/>
              </a:rPr>
              <a:t>What is the weather and temperature here? Is it hotter or colder?</a:t>
            </a:r>
          </a:p>
          <a:p>
            <a:pPr marL="0" indent="0">
              <a:lnSpc>
                <a:spcPct val="90000"/>
              </a:lnSpc>
              <a:buNone/>
            </a:pPr>
            <a:r>
              <a:rPr lang="en-US" sz="1600" dirty="0">
                <a:solidFill>
                  <a:srgbClr val="EBEBEB"/>
                </a:solidFill>
                <a:latin typeface="Comic Sans MS" panose="030F0702030302020204" pitchFamily="66" charset="0"/>
              </a:rPr>
              <a:t>How many degrees hotter/colder is Orlando than Clackmannanshire today?</a:t>
            </a:r>
          </a:p>
          <a:p>
            <a:pPr marL="0" indent="0">
              <a:lnSpc>
                <a:spcPct val="90000"/>
              </a:lnSpc>
              <a:buNone/>
            </a:pPr>
            <a:endParaRPr lang="en-US" sz="1600" dirty="0">
              <a:solidFill>
                <a:srgbClr val="EBEBEB"/>
              </a:solidFill>
              <a:latin typeface="Comic Sans MS" panose="030F0702030302020204" pitchFamily="66" charset="0"/>
            </a:endParaRPr>
          </a:p>
          <a:p>
            <a:pPr marL="0" indent="0">
              <a:lnSpc>
                <a:spcPct val="90000"/>
              </a:lnSpc>
              <a:buNone/>
            </a:pPr>
            <a:r>
              <a:rPr lang="en-GB" sz="1600" dirty="0">
                <a:solidFill>
                  <a:srgbClr val="EBEBEB"/>
                </a:solidFill>
                <a:latin typeface="Comic Sans MS" panose="030F0702030302020204" pitchFamily="66" charset="0"/>
              </a:rPr>
              <a:t>Learning Intention: I am learning to identify and compare the weather in various places.</a:t>
            </a:r>
          </a:p>
          <a:p>
            <a:pPr marL="0" indent="0">
              <a:lnSpc>
                <a:spcPct val="90000"/>
              </a:lnSpc>
              <a:buNone/>
            </a:pPr>
            <a:r>
              <a:rPr lang="en-GB" sz="1600" dirty="0">
                <a:solidFill>
                  <a:srgbClr val="EBEBEB"/>
                </a:solidFill>
                <a:latin typeface="Comic Sans MS" panose="030F0702030302020204" pitchFamily="66" charset="0"/>
              </a:rPr>
              <a:t>Success Criteria: </a:t>
            </a:r>
            <a:endParaRPr lang="en-US" sz="1600" dirty="0">
              <a:solidFill>
                <a:srgbClr val="EBEBEB"/>
              </a:solidFill>
              <a:latin typeface="Comic Sans MS" panose="030F0702030302020204" pitchFamily="66" charset="0"/>
            </a:endParaRPr>
          </a:p>
          <a:p>
            <a:pPr>
              <a:lnSpc>
                <a:spcPct val="90000"/>
              </a:lnSpc>
            </a:pPr>
            <a:r>
              <a:rPr lang="en-GB" sz="1600" dirty="0">
                <a:solidFill>
                  <a:srgbClr val="EBEBEB"/>
                </a:solidFill>
                <a:latin typeface="Comic Sans MS" panose="030F0702030302020204" pitchFamily="66" charset="0"/>
              </a:rPr>
              <a:t>I can find out the temperature in various parts of the world. </a:t>
            </a:r>
          </a:p>
          <a:p>
            <a:pPr>
              <a:lnSpc>
                <a:spcPct val="90000"/>
              </a:lnSpc>
            </a:pPr>
            <a:r>
              <a:rPr lang="en-GB" sz="1600" dirty="0">
                <a:solidFill>
                  <a:srgbClr val="EBEBEB"/>
                </a:solidFill>
                <a:latin typeface="Comic Sans MS" panose="030F0702030302020204" pitchFamily="66" charset="0"/>
              </a:rPr>
              <a:t>I can compare temperatures.</a:t>
            </a:r>
            <a:endParaRPr lang="en-US" sz="1600" dirty="0">
              <a:solidFill>
                <a:srgbClr val="EBEBEB"/>
              </a:solidFill>
              <a:latin typeface="Comic Sans MS" panose="030F0702030302020204" pitchFamily="66" charset="0"/>
            </a:endParaRPr>
          </a:p>
        </p:txBody>
      </p:sp>
    </p:spTree>
    <p:extLst>
      <p:ext uri="{BB962C8B-B14F-4D97-AF65-F5344CB8AC3E}">
        <p14:creationId xmlns:p14="http://schemas.microsoft.com/office/powerpoint/2010/main" val="622708233"/>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4FFF2-4D15-4609-92A3-B040B4A9B1C7}"/>
              </a:ext>
            </a:extLst>
          </p:cNvPr>
          <p:cNvSpPr>
            <a:spLocks noGrp="1"/>
          </p:cNvSpPr>
          <p:nvPr>
            <p:ph type="title"/>
          </p:nvPr>
        </p:nvSpPr>
        <p:spPr>
          <a:xfrm>
            <a:off x="307292" y="181898"/>
            <a:ext cx="6188190" cy="1622321"/>
          </a:xfrm>
        </p:spPr>
        <p:txBody>
          <a:bodyPr>
            <a:normAutofit/>
          </a:bodyPr>
          <a:lstStyle/>
          <a:p>
            <a:r>
              <a:rPr lang="en-US" u="sng" dirty="0">
                <a:solidFill>
                  <a:srgbClr val="EBEBEB"/>
                </a:solidFill>
                <a:latin typeface="Comic Sans MS" panose="030F0702030302020204" pitchFamily="66" charset="0"/>
              </a:rPr>
              <a:t>Listening and Talking</a:t>
            </a:r>
          </a:p>
        </p:txBody>
      </p:sp>
      <p:sp>
        <p:nvSpPr>
          <p:cNvPr id="3" name="Content Placeholder 2">
            <a:extLst>
              <a:ext uri="{FF2B5EF4-FFF2-40B4-BE49-F238E27FC236}">
                <a16:creationId xmlns:a16="http://schemas.microsoft.com/office/drawing/2014/main" id="{64F42FDF-B426-486D-8CF3-73AEBF19F399}"/>
              </a:ext>
            </a:extLst>
          </p:cNvPr>
          <p:cNvSpPr>
            <a:spLocks noGrp="1"/>
          </p:cNvSpPr>
          <p:nvPr>
            <p:ph idx="1"/>
          </p:nvPr>
        </p:nvSpPr>
        <p:spPr>
          <a:xfrm>
            <a:off x="413893" y="1179872"/>
            <a:ext cx="6687947" cy="5496230"/>
          </a:xfrm>
        </p:spPr>
        <p:txBody>
          <a:bodyPr>
            <a:normAutofit fontScale="92500" lnSpcReduction="10000"/>
          </a:bodyPr>
          <a:lstStyle/>
          <a:p>
            <a:pPr marL="0" indent="0">
              <a:lnSpc>
                <a:spcPct val="90000"/>
              </a:lnSpc>
              <a:buNone/>
            </a:pPr>
            <a:r>
              <a:rPr lang="en-US" dirty="0">
                <a:solidFill>
                  <a:srgbClr val="FFFFFF"/>
                </a:solidFill>
                <a:latin typeface="Comic Sans MS" panose="030F0702030302020204" pitchFamily="66" charset="0"/>
              </a:rPr>
              <a:t>Listen to ‘Under the Sea’. </a:t>
            </a:r>
          </a:p>
          <a:p>
            <a:pPr marL="0" indent="0">
              <a:lnSpc>
                <a:spcPct val="90000"/>
              </a:lnSpc>
              <a:buNone/>
            </a:pPr>
            <a:r>
              <a:rPr lang="en-US" u="sng" dirty="0">
                <a:solidFill>
                  <a:srgbClr val="FFFFFF"/>
                </a:solidFill>
                <a:latin typeface="Comic Sans MS" panose="030F0702030302020204" pitchFamily="66" charset="0"/>
                <a:hlinkClick r:id="rId3"/>
              </a:rPr>
              <a:t>https://www.youtube.com/watch?v=GC_mV1IpjWA</a:t>
            </a:r>
            <a:r>
              <a:rPr lang="en-US" dirty="0">
                <a:solidFill>
                  <a:srgbClr val="FFFFFF"/>
                </a:solidFill>
                <a:latin typeface="Comic Sans MS" panose="030F0702030302020204" pitchFamily="66" charset="0"/>
              </a:rPr>
              <a:t> </a:t>
            </a:r>
          </a:p>
          <a:p>
            <a:pPr marL="0" indent="0">
              <a:lnSpc>
                <a:spcPct val="90000"/>
              </a:lnSpc>
              <a:buNone/>
            </a:pPr>
            <a:endParaRPr lang="en-US" dirty="0">
              <a:solidFill>
                <a:srgbClr val="FFFFFF"/>
              </a:solidFill>
              <a:latin typeface="Comic Sans MS" panose="030F0702030302020204" pitchFamily="66" charset="0"/>
            </a:endParaRPr>
          </a:p>
          <a:p>
            <a:pPr marL="0" indent="0">
              <a:lnSpc>
                <a:spcPct val="90000"/>
              </a:lnSpc>
              <a:buNone/>
            </a:pPr>
            <a:r>
              <a:rPr lang="en-US" dirty="0">
                <a:solidFill>
                  <a:srgbClr val="FFFFFF"/>
                </a:solidFill>
                <a:latin typeface="Comic Sans MS" panose="030F0702030302020204" pitchFamily="66" charset="0"/>
              </a:rPr>
              <a:t>Why does Sebastian think it is better to live under the sea? </a:t>
            </a:r>
          </a:p>
          <a:p>
            <a:pPr marL="0" indent="0">
              <a:lnSpc>
                <a:spcPct val="90000"/>
              </a:lnSpc>
              <a:buNone/>
            </a:pPr>
            <a:r>
              <a:rPr lang="en-US" dirty="0">
                <a:solidFill>
                  <a:srgbClr val="FFFFFF"/>
                </a:solidFill>
                <a:latin typeface="Comic Sans MS" panose="030F0702030302020204" pitchFamily="66" charset="0"/>
              </a:rPr>
              <a:t>Think of 2 reasons why it might be better to live on land.</a:t>
            </a:r>
          </a:p>
          <a:p>
            <a:pPr marL="0" indent="0">
              <a:lnSpc>
                <a:spcPct val="90000"/>
              </a:lnSpc>
              <a:buNone/>
            </a:pPr>
            <a:r>
              <a:rPr lang="en-US" dirty="0">
                <a:solidFill>
                  <a:srgbClr val="FFFFFF"/>
                </a:solidFill>
                <a:latin typeface="Comic Sans MS" panose="030F0702030302020204" pitchFamily="66" charset="0"/>
              </a:rPr>
              <a:t>Create something to convince Sebastian. You could create a poster, a song or simply write down your reasons.</a:t>
            </a:r>
          </a:p>
          <a:p>
            <a:pPr marL="0" indent="0">
              <a:lnSpc>
                <a:spcPct val="90000"/>
              </a:lnSpc>
              <a:buNone/>
            </a:pPr>
            <a:endParaRPr lang="en-US" dirty="0">
              <a:solidFill>
                <a:srgbClr val="FFFFFF"/>
              </a:solidFill>
              <a:latin typeface="Comic Sans MS" panose="030F0702030302020204" pitchFamily="66" charset="0"/>
            </a:endParaRPr>
          </a:p>
          <a:p>
            <a:pPr marL="0" indent="0">
              <a:lnSpc>
                <a:spcPct val="90000"/>
              </a:lnSpc>
              <a:buNone/>
            </a:pPr>
            <a:endParaRPr lang="en-US" dirty="0">
              <a:solidFill>
                <a:srgbClr val="FFFFFF"/>
              </a:solidFill>
              <a:latin typeface="Comic Sans MS" panose="030F0702030302020204" pitchFamily="66" charset="0"/>
            </a:endParaRPr>
          </a:p>
          <a:p>
            <a:pPr marL="0" indent="0">
              <a:lnSpc>
                <a:spcPct val="90000"/>
              </a:lnSpc>
              <a:buNone/>
            </a:pPr>
            <a:r>
              <a:rPr lang="en-GB" dirty="0">
                <a:solidFill>
                  <a:srgbClr val="FFFFFF"/>
                </a:solidFill>
                <a:latin typeface="Comic Sans MS" panose="030F0702030302020204" pitchFamily="66" charset="0"/>
              </a:rPr>
              <a:t>Learning Intention: I am learning to listen for understanding.</a:t>
            </a:r>
          </a:p>
          <a:p>
            <a:pPr marL="0" indent="0">
              <a:lnSpc>
                <a:spcPct val="90000"/>
              </a:lnSpc>
              <a:buNone/>
            </a:pPr>
            <a:r>
              <a:rPr lang="en-GB" dirty="0">
                <a:solidFill>
                  <a:srgbClr val="FFFFFF"/>
                </a:solidFill>
                <a:latin typeface="Comic Sans MS" panose="030F0702030302020204" pitchFamily="66" charset="0"/>
              </a:rPr>
              <a:t>Success Criteria:</a:t>
            </a:r>
            <a:endParaRPr lang="en-US" dirty="0">
              <a:solidFill>
                <a:srgbClr val="FFFFFF"/>
              </a:solidFill>
              <a:latin typeface="Comic Sans MS" panose="030F0702030302020204" pitchFamily="66" charset="0"/>
            </a:endParaRPr>
          </a:p>
          <a:p>
            <a:pPr>
              <a:lnSpc>
                <a:spcPct val="90000"/>
              </a:lnSpc>
            </a:pPr>
            <a:r>
              <a:rPr lang="en-GB" dirty="0">
                <a:solidFill>
                  <a:srgbClr val="FFFFFF"/>
                </a:solidFill>
                <a:latin typeface="Comic Sans MS" panose="030F0702030302020204" pitchFamily="66" charset="0"/>
              </a:rPr>
              <a:t>I can recall information that I have heard. </a:t>
            </a:r>
          </a:p>
          <a:p>
            <a:pPr>
              <a:lnSpc>
                <a:spcPct val="90000"/>
              </a:lnSpc>
            </a:pPr>
            <a:r>
              <a:rPr lang="en-GB" dirty="0">
                <a:solidFill>
                  <a:srgbClr val="FFFFFF"/>
                </a:solidFill>
                <a:latin typeface="Comic Sans MS" panose="030F0702030302020204" pitchFamily="66" charset="0"/>
              </a:rPr>
              <a:t>I can </a:t>
            </a:r>
            <a:r>
              <a:rPr lang="en-GB" b="1" dirty="0">
                <a:solidFill>
                  <a:srgbClr val="FFFFFF"/>
                </a:solidFill>
                <a:latin typeface="Comic Sans MS" panose="030F0702030302020204" pitchFamily="66" charset="0"/>
              </a:rPr>
              <a:t>question</a:t>
            </a:r>
            <a:r>
              <a:rPr lang="en-GB" dirty="0">
                <a:solidFill>
                  <a:srgbClr val="FFFFFF"/>
                </a:solidFill>
                <a:latin typeface="Comic Sans MS" panose="030F0702030302020204" pitchFamily="66" charset="0"/>
              </a:rPr>
              <a:t> what I have heard – do I agree? Is that really best?</a:t>
            </a:r>
            <a:endParaRPr lang="en-US" dirty="0">
              <a:solidFill>
                <a:srgbClr val="FFFFFF"/>
              </a:solidFill>
              <a:latin typeface="Comic Sans MS" panose="030F0702030302020204" pitchFamily="66" charset="0"/>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picture containing photo, sitting, table, computer&#10;&#10;Description automatically generated">
            <a:extLst>
              <a:ext uri="{FF2B5EF4-FFF2-40B4-BE49-F238E27FC236}">
                <a16:creationId xmlns:a16="http://schemas.microsoft.com/office/drawing/2014/main" id="{C4964279-F442-4E15-9A48-CC9F30995E97}"/>
              </a:ext>
            </a:extLst>
          </p:cNvPr>
          <p:cNvPicPr>
            <a:picLocks noChangeAspect="1"/>
          </p:cNvPicPr>
          <p:nvPr/>
        </p:nvPicPr>
        <p:blipFill rotWithShape="1">
          <a:blip r:embed="rId4">
            <a:extLst>
              <a:ext uri="{28A0092B-C50C-407E-A947-70E740481C1C}">
                <a14:useLocalDpi xmlns:a14="http://schemas.microsoft.com/office/drawing/2010/main" val="0"/>
              </a:ext>
            </a:extLst>
          </a:blip>
          <a:srcRect l="16439" r="16617" b="-1"/>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4121281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4AAD3FD-83A5-4B89-9F8F-01B8870865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31" name="Freeform 31">
            <a:extLst>
              <a:ext uri="{FF2B5EF4-FFF2-40B4-BE49-F238E27FC236}">
                <a16:creationId xmlns:a16="http://schemas.microsoft.com/office/drawing/2014/main" id="{61752F1D-FC0F-4103-9584-630E643CCD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33" name="Freeform: Shape 32">
            <a:extLst>
              <a:ext uri="{FF2B5EF4-FFF2-40B4-BE49-F238E27FC236}">
                <a16:creationId xmlns:a16="http://schemas.microsoft.com/office/drawing/2014/main" id="{70151CB7-E7DE-4917-B831-01DF9CE013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8" name="Picture 2" descr="http://disneynouns.files.wordpress.com/2012/08/2b57c-dscn0591.jpg">
            <a:extLst>
              <a:ext uri="{FF2B5EF4-FFF2-40B4-BE49-F238E27FC236}">
                <a16:creationId xmlns:a16="http://schemas.microsoft.com/office/drawing/2014/main" id="{E8D3C314-E689-45C8-A02F-B64624BE3F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1" r="28900"/>
          <a:stretch/>
        </p:blipFill>
        <p:spPr bwMode="auto">
          <a:xfrm>
            <a:off x="6194797" y="779778"/>
            <a:ext cx="4051761" cy="55626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35" name="Rectangle 34">
            <a:extLst>
              <a:ext uri="{FF2B5EF4-FFF2-40B4-BE49-F238E27FC236}">
                <a16:creationId xmlns:a16="http://schemas.microsoft.com/office/drawing/2014/main" id="{A92A1116-1C84-41DF-B803-1F7B0883EC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48BCA02-CEA5-4922-8110-E4EA13AEB015}"/>
              </a:ext>
            </a:extLst>
          </p:cNvPr>
          <p:cNvSpPr>
            <a:spLocks noGrp="1"/>
          </p:cNvSpPr>
          <p:nvPr>
            <p:ph idx="1"/>
          </p:nvPr>
        </p:nvSpPr>
        <p:spPr>
          <a:xfrm>
            <a:off x="631621" y="2357120"/>
            <a:ext cx="4166509" cy="3785419"/>
          </a:xfrm>
        </p:spPr>
        <p:txBody>
          <a:bodyPr>
            <a:normAutofit/>
          </a:bodyPr>
          <a:lstStyle/>
          <a:p>
            <a:pPr marL="0" indent="0">
              <a:buNone/>
            </a:pPr>
            <a:r>
              <a:rPr lang="en-GB" sz="2800" dirty="0">
                <a:solidFill>
                  <a:srgbClr val="EBEBEB"/>
                </a:solidFill>
                <a:latin typeface="Comic Sans MS" panose="030F0702030302020204" pitchFamily="66" charset="0"/>
              </a:rPr>
              <a:t>Don’t forget to write in your passport the names of each character you met today.</a:t>
            </a:r>
          </a:p>
        </p:txBody>
      </p:sp>
    </p:spTree>
    <p:extLst>
      <p:ext uri="{BB962C8B-B14F-4D97-AF65-F5344CB8AC3E}">
        <p14:creationId xmlns:p14="http://schemas.microsoft.com/office/powerpoint/2010/main" val="2775712627"/>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318ED13A-7048-43B3-A342-23399BBAD2F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66"/>
          <a:stretch/>
        </p:blipFill>
        <p:spPr>
          <a:xfrm>
            <a:off x="0" y="0"/>
            <a:ext cx="12192000" cy="6846277"/>
          </a:xfrm>
        </p:spPr>
      </p:pic>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188911" y="391758"/>
            <a:ext cx="9404723" cy="1400530"/>
          </a:xfrm>
        </p:spPr>
        <p:txBody>
          <a:bodyPr/>
          <a:lstStyle/>
          <a:p>
            <a:r>
              <a:rPr lang="en-US" sz="6000" dirty="0">
                <a:latin typeface="Comic Sans MS" panose="030F0702030302020204" pitchFamily="66" charset="0"/>
              </a:rPr>
              <a:t>Day 3</a:t>
            </a:r>
          </a:p>
        </p:txBody>
      </p:sp>
    </p:spTree>
    <p:extLst>
      <p:ext uri="{BB962C8B-B14F-4D97-AF65-F5344CB8AC3E}">
        <p14:creationId xmlns:p14="http://schemas.microsoft.com/office/powerpoint/2010/main" val="9402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airplane in the sky&#10;&#10;Description automatically generated">
            <a:extLst>
              <a:ext uri="{FF2B5EF4-FFF2-40B4-BE49-F238E27FC236}">
                <a16:creationId xmlns:a16="http://schemas.microsoft.com/office/drawing/2014/main" id="{D820BA6D-2AE6-4896-B17B-89D4C430D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 y="0"/>
            <a:ext cx="12192000" cy="6853409"/>
          </a:xfrm>
          <a:prstGeom prst="rect">
            <a:avLst/>
          </a:prstGeom>
        </p:spPr>
      </p:pic>
      <p:sp>
        <p:nvSpPr>
          <p:cNvPr id="5" name="TextBox 4">
            <a:extLst>
              <a:ext uri="{FF2B5EF4-FFF2-40B4-BE49-F238E27FC236}">
                <a16:creationId xmlns:a16="http://schemas.microsoft.com/office/drawing/2014/main" id="{C71D060C-EEA5-4558-BFEB-BCAD8FA4E3F4}"/>
              </a:ext>
            </a:extLst>
          </p:cNvPr>
          <p:cNvSpPr txBox="1"/>
          <p:nvPr/>
        </p:nvSpPr>
        <p:spPr>
          <a:xfrm>
            <a:off x="509047" y="589280"/>
            <a:ext cx="11189617" cy="1569660"/>
          </a:xfrm>
          <a:prstGeom prst="rect">
            <a:avLst/>
          </a:prstGeom>
          <a:noFill/>
        </p:spPr>
        <p:txBody>
          <a:bodyPr wrap="square" rtlCol="0">
            <a:spAutoFit/>
          </a:bodyPr>
          <a:lstStyle/>
          <a:p>
            <a:pPr algn="ctr"/>
            <a:r>
              <a:rPr lang="en-GB" sz="3200" dirty="0">
                <a:latin typeface="Comic Sans MS" panose="030F0702030302020204" pitchFamily="66" charset="0"/>
              </a:rPr>
              <a:t>Get your seatbelts on, Primary </a:t>
            </a:r>
            <a:r>
              <a:rPr lang="en-GB" sz="3200" dirty="0" smtClean="0">
                <a:latin typeface="Comic Sans MS" panose="030F0702030302020204" pitchFamily="66" charset="0"/>
              </a:rPr>
              <a:t>4/5. </a:t>
            </a:r>
            <a:r>
              <a:rPr lang="en-GB" sz="3200" dirty="0">
                <a:latin typeface="Comic Sans MS" panose="030F0702030302020204" pitchFamily="66" charset="0"/>
              </a:rPr>
              <a:t>We are jetting off to Florida!</a:t>
            </a:r>
          </a:p>
          <a:p>
            <a:endParaRPr lang="en-GB" sz="3200" dirty="0">
              <a:latin typeface="Comic Sans MS" panose="030F0702030302020204" pitchFamily="66" charset="0"/>
            </a:endParaRPr>
          </a:p>
        </p:txBody>
      </p:sp>
    </p:spTree>
    <p:extLst>
      <p:ext uri="{BB962C8B-B14F-4D97-AF65-F5344CB8AC3E}">
        <p14:creationId xmlns:p14="http://schemas.microsoft.com/office/powerpoint/2010/main" val="249121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F06925-674F-4065-BF4D-2067F9676E78}"/>
              </a:ext>
            </a:extLst>
          </p:cNvPr>
          <p:cNvSpPr>
            <a:spLocks noGrp="1"/>
          </p:cNvSpPr>
          <p:nvPr>
            <p:ph type="title"/>
          </p:nvPr>
        </p:nvSpPr>
        <p:spPr>
          <a:xfrm>
            <a:off x="5280951" y="46915"/>
            <a:ext cx="4638903" cy="1400530"/>
          </a:xfrm>
        </p:spPr>
        <p:txBody>
          <a:bodyPr>
            <a:normAutofit/>
          </a:bodyPr>
          <a:lstStyle/>
          <a:p>
            <a:r>
              <a:rPr lang="en-US" u="sng" dirty="0">
                <a:latin typeface="Comic Sans MS" panose="030F0702030302020204" pitchFamily="66" charset="0"/>
              </a:rPr>
              <a:t>Writing</a:t>
            </a:r>
          </a:p>
        </p:txBody>
      </p:sp>
      <p:sp>
        <p:nvSpPr>
          <p:cNvPr id="11" name="Freeform 31">
            <a:extLst>
              <a:ext uri="{FF2B5EF4-FFF2-40B4-BE49-F238E27FC236}">
                <a16:creationId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28375" y="-1573"/>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4" name="Picture 3">
            <a:extLst>
              <a:ext uri="{FF2B5EF4-FFF2-40B4-BE49-F238E27FC236}">
                <a16:creationId xmlns:a16="http://schemas.microsoft.com/office/drawing/2014/main" id="{872CEEF3-5324-4547-B137-616D84C91D05}"/>
              </a:ext>
            </a:extLst>
          </p:cNvPr>
          <p:cNvPicPr>
            <a:picLocks noChangeAspect="1"/>
          </p:cNvPicPr>
          <p:nvPr/>
        </p:nvPicPr>
        <p:blipFill rotWithShape="1">
          <a:blip r:embed="rId3"/>
          <a:srcRect l="2373" r="616"/>
          <a:stretch/>
        </p:blipFill>
        <p:spPr>
          <a:xfrm>
            <a:off x="3" y="10"/>
            <a:ext cx="4973099" cy="6857991"/>
          </a:xfrm>
          <a:custGeom>
            <a:avLst/>
            <a:gdLst/>
            <a:ahLst/>
            <a:cxnLst/>
            <a:rect l="l" t="t" r="r" b="b"/>
            <a:pathLst>
              <a:path w="4973099" h="6858001">
                <a:moveTo>
                  <a:pt x="3628384" y="0"/>
                </a:moveTo>
                <a:lnTo>
                  <a:pt x="4971922" y="0"/>
                </a:lnTo>
                <a:lnTo>
                  <a:pt x="4946877" y="155677"/>
                </a:lnTo>
                <a:lnTo>
                  <a:pt x="4923008" y="310668"/>
                </a:lnTo>
                <a:lnTo>
                  <a:pt x="4899644" y="466344"/>
                </a:lnTo>
                <a:lnTo>
                  <a:pt x="4879641" y="622707"/>
                </a:lnTo>
                <a:lnTo>
                  <a:pt x="4859470" y="778383"/>
                </a:lnTo>
                <a:lnTo>
                  <a:pt x="4840644" y="934746"/>
                </a:lnTo>
                <a:lnTo>
                  <a:pt x="4824508" y="1089051"/>
                </a:lnTo>
                <a:lnTo>
                  <a:pt x="4809212" y="1245413"/>
                </a:lnTo>
                <a:lnTo>
                  <a:pt x="4795260" y="1401090"/>
                </a:lnTo>
                <a:lnTo>
                  <a:pt x="4783158" y="1554023"/>
                </a:lnTo>
                <a:lnTo>
                  <a:pt x="4771055" y="1709014"/>
                </a:lnTo>
                <a:lnTo>
                  <a:pt x="4760970" y="1861947"/>
                </a:lnTo>
                <a:lnTo>
                  <a:pt x="4753070" y="2014881"/>
                </a:lnTo>
                <a:lnTo>
                  <a:pt x="4744833" y="2167128"/>
                </a:lnTo>
                <a:lnTo>
                  <a:pt x="4737942" y="2318004"/>
                </a:lnTo>
                <a:lnTo>
                  <a:pt x="4733067" y="2467509"/>
                </a:lnTo>
                <a:lnTo>
                  <a:pt x="4728865" y="2617013"/>
                </a:lnTo>
                <a:lnTo>
                  <a:pt x="4724831" y="2765146"/>
                </a:lnTo>
                <a:lnTo>
                  <a:pt x="4722982" y="2911221"/>
                </a:lnTo>
                <a:lnTo>
                  <a:pt x="4720965" y="3057297"/>
                </a:lnTo>
                <a:lnTo>
                  <a:pt x="4719956" y="3201315"/>
                </a:lnTo>
                <a:lnTo>
                  <a:pt x="4720965" y="3343961"/>
                </a:lnTo>
                <a:lnTo>
                  <a:pt x="4720965" y="3485236"/>
                </a:lnTo>
                <a:lnTo>
                  <a:pt x="4722982" y="3625139"/>
                </a:lnTo>
                <a:lnTo>
                  <a:pt x="4726007" y="3762299"/>
                </a:lnTo>
                <a:lnTo>
                  <a:pt x="4728865" y="3898087"/>
                </a:lnTo>
                <a:lnTo>
                  <a:pt x="4732059" y="4031133"/>
                </a:lnTo>
                <a:lnTo>
                  <a:pt x="4736933" y="4163492"/>
                </a:lnTo>
                <a:lnTo>
                  <a:pt x="4742144" y="4293793"/>
                </a:lnTo>
                <a:lnTo>
                  <a:pt x="4746850" y="4421352"/>
                </a:lnTo>
                <a:lnTo>
                  <a:pt x="4760130" y="4670298"/>
                </a:lnTo>
                <a:lnTo>
                  <a:pt x="4774249" y="4908956"/>
                </a:lnTo>
                <a:lnTo>
                  <a:pt x="4789041" y="5138013"/>
                </a:lnTo>
                <a:lnTo>
                  <a:pt x="4805346" y="5354726"/>
                </a:lnTo>
                <a:lnTo>
                  <a:pt x="4822323" y="5561838"/>
                </a:lnTo>
                <a:lnTo>
                  <a:pt x="4840644" y="5753862"/>
                </a:lnTo>
                <a:lnTo>
                  <a:pt x="4858630" y="5934227"/>
                </a:lnTo>
                <a:lnTo>
                  <a:pt x="4876615" y="6100191"/>
                </a:lnTo>
                <a:lnTo>
                  <a:pt x="4893592" y="6252438"/>
                </a:lnTo>
                <a:lnTo>
                  <a:pt x="4909729" y="6387541"/>
                </a:lnTo>
                <a:lnTo>
                  <a:pt x="4925025" y="6509613"/>
                </a:lnTo>
                <a:lnTo>
                  <a:pt x="4937800" y="6612483"/>
                </a:lnTo>
                <a:lnTo>
                  <a:pt x="4949902" y="6698894"/>
                </a:lnTo>
                <a:lnTo>
                  <a:pt x="4967216" y="6817538"/>
                </a:lnTo>
                <a:lnTo>
                  <a:pt x="4973099" y="6858000"/>
                </a:lnTo>
                <a:lnTo>
                  <a:pt x="4075210" y="6858000"/>
                </a:lnTo>
                <a:lnTo>
                  <a:pt x="4075210" y="6858001"/>
                </a:lnTo>
                <a:lnTo>
                  <a:pt x="0" y="6858001"/>
                </a:lnTo>
                <a:lnTo>
                  <a:pt x="0" y="1"/>
                </a:lnTo>
                <a:lnTo>
                  <a:pt x="3628384" y="1"/>
                </a:lnTo>
                <a:close/>
              </a:path>
            </a:pathLst>
          </a:custGeom>
        </p:spPr>
      </p:pic>
      <p:sp>
        <p:nvSpPr>
          <p:cNvPr id="13" name="Rectangle 12">
            <a:extLst>
              <a:ext uri="{FF2B5EF4-FFF2-40B4-BE49-F238E27FC236}">
                <a16:creationId xmlns:a16="http://schemas.microsoft.com/office/drawing/2014/main" id="{D6F18ACE-6E82-4ADC-8A2F-A1771B309B1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6EB1D26-4F43-492A-BE67-5C5DA8CA7A1A}"/>
              </a:ext>
            </a:extLst>
          </p:cNvPr>
          <p:cNvSpPr>
            <a:spLocks noGrp="1"/>
          </p:cNvSpPr>
          <p:nvPr>
            <p:ph idx="1"/>
          </p:nvPr>
        </p:nvSpPr>
        <p:spPr>
          <a:xfrm>
            <a:off x="5280198" y="1143000"/>
            <a:ext cx="6759402" cy="5582920"/>
          </a:xfrm>
        </p:spPr>
        <p:txBody>
          <a:bodyPr>
            <a:normAutofit/>
          </a:bodyPr>
          <a:lstStyle/>
          <a:p>
            <a:pPr marL="0" indent="0">
              <a:lnSpc>
                <a:spcPct val="90000"/>
              </a:lnSpc>
              <a:buNone/>
            </a:pPr>
            <a:r>
              <a:rPr lang="en-US" sz="2400" dirty="0">
                <a:latin typeface="Comic Sans MS" panose="030F0702030302020204" pitchFamily="66" charset="0"/>
              </a:rPr>
              <a:t>Write a diary entry about your day at Disney Land, remember to include what you did at various times throughout the day. </a:t>
            </a:r>
          </a:p>
          <a:p>
            <a:pPr marL="0" indent="0">
              <a:lnSpc>
                <a:spcPct val="90000"/>
              </a:lnSpc>
              <a:buNone/>
            </a:pPr>
            <a:r>
              <a:rPr lang="en-US" sz="2400" dirty="0">
                <a:latin typeface="Comic Sans MS" panose="030F0702030302020204" pitchFamily="66" charset="0"/>
              </a:rPr>
              <a:t>How descriptive can you be?</a:t>
            </a:r>
          </a:p>
          <a:p>
            <a:pPr marL="0" indent="0">
              <a:lnSpc>
                <a:spcPct val="90000"/>
              </a:lnSpc>
              <a:buNone/>
            </a:pPr>
            <a:endParaRPr lang="en-US" sz="2400" dirty="0">
              <a:latin typeface="Comic Sans MS" panose="030F0702030302020204" pitchFamily="66" charset="0"/>
            </a:endParaRPr>
          </a:p>
          <a:p>
            <a:pPr marL="0" indent="0">
              <a:lnSpc>
                <a:spcPct val="90000"/>
              </a:lnSpc>
              <a:buNone/>
            </a:pPr>
            <a:r>
              <a:rPr lang="en-GB" sz="2400" dirty="0">
                <a:latin typeface="Comic Sans MS" panose="030F0702030302020204" pitchFamily="66" charset="0"/>
              </a:rPr>
              <a:t>Learning Intention: I am learning to share my experiences in a diary entry.</a:t>
            </a:r>
          </a:p>
          <a:p>
            <a:pPr marL="0" indent="0">
              <a:lnSpc>
                <a:spcPct val="90000"/>
              </a:lnSpc>
              <a:buNone/>
            </a:pPr>
            <a:r>
              <a:rPr lang="en-GB" sz="2400" dirty="0">
                <a:latin typeface="Comic Sans MS" panose="030F0702030302020204" pitchFamily="66" charset="0"/>
              </a:rPr>
              <a:t>Success Criteria: </a:t>
            </a:r>
            <a:endParaRPr lang="en-US" sz="2400" dirty="0">
              <a:latin typeface="Comic Sans MS" panose="030F0702030302020204" pitchFamily="66" charset="0"/>
            </a:endParaRPr>
          </a:p>
          <a:p>
            <a:pPr>
              <a:lnSpc>
                <a:spcPct val="90000"/>
              </a:lnSpc>
            </a:pPr>
            <a:r>
              <a:rPr lang="en-GB" sz="2400" dirty="0">
                <a:latin typeface="Comic Sans MS" panose="030F0702030302020204" pitchFamily="66" charset="0"/>
              </a:rPr>
              <a:t>I can share my experiences. </a:t>
            </a:r>
          </a:p>
          <a:p>
            <a:pPr>
              <a:lnSpc>
                <a:spcPct val="90000"/>
              </a:lnSpc>
            </a:pPr>
            <a:r>
              <a:rPr lang="en-GB" sz="2400" dirty="0">
                <a:latin typeface="Comic Sans MS" panose="030F0702030302020204" pitchFamily="66" charset="0"/>
              </a:rPr>
              <a:t>I can add detail to make my writing more interesting.</a:t>
            </a:r>
          </a:p>
          <a:p>
            <a:pPr>
              <a:lnSpc>
                <a:spcPct val="90000"/>
              </a:lnSpc>
            </a:pPr>
            <a:r>
              <a:rPr lang="en-GB" sz="2400" dirty="0">
                <a:latin typeface="Comic Sans MS" panose="030F0702030302020204" pitchFamily="66" charset="0"/>
              </a:rPr>
              <a:t>I can tell events in order.</a:t>
            </a:r>
            <a:endParaRPr lang="en-US" sz="2400" dirty="0">
              <a:latin typeface="Comic Sans MS" panose="030F0702030302020204" pitchFamily="66" charset="0"/>
            </a:endParaRPr>
          </a:p>
        </p:txBody>
      </p:sp>
    </p:spTree>
    <p:extLst>
      <p:ext uri="{BB962C8B-B14F-4D97-AF65-F5344CB8AC3E}">
        <p14:creationId xmlns:p14="http://schemas.microsoft.com/office/powerpoint/2010/main" val="4075089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9787B81-C7DF-412B-A405-EF4454012D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white sign&#10;&#10;Description automatically generated">
            <a:extLst>
              <a:ext uri="{FF2B5EF4-FFF2-40B4-BE49-F238E27FC236}">
                <a16:creationId xmlns:a16="http://schemas.microsoft.com/office/drawing/2014/main" id="{B49A3E65-032B-489C-A376-3B30FB9B1501}"/>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22881" b="2119"/>
          <a:stretch/>
        </p:blipFill>
        <p:spPr>
          <a:xfrm>
            <a:off x="20" y="-1"/>
            <a:ext cx="12191980" cy="6858000"/>
          </a:xfrm>
          <a:prstGeom prst="rect">
            <a:avLst/>
          </a:prstGeom>
        </p:spPr>
      </p:pic>
      <p:sp>
        <p:nvSpPr>
          <p:cNvPr id="2" name="Title 1">
            <a:extLst>
              <a:ext uri="{FF2B5EF4-FFF2-40B4-BE49-F238E27FC236}">
                <a16:creationId xmlns:a16="http://schemas.microsoft.com/office/drawing/2014/main" id="{1AE51BAE-E69C-48CA-A00B-BD48EC3B1C50}"/>
              </a:ext>
            </a:extLst>
          </p:cNvPr>
          <p:cNvSpPr>
            <a:spLocks noGrp="1"/>
          </p:cNvSpPr>
          <p:nvPr>
            <p:ph type="title"/>
          </p:nvPr>
        </p:nvSpPr>
        <p:spPr>
          <a:xfrm>
            <a:off x="355601" y="432398"/>
            <a:ext cx="9404723" cy="1400530"/>
          </a:xfrm>
        </p:spPr>
        <p:txBody>
          <a:bodyPr>
            <a:normAutofit/>
          </a:bodyPr>
          <a:lstStyle/>
          <a:p>
            <a:r>
              <a:rPr lang="en-US" u="sng" dirty="0">
                <a:latin typeface="Comic Sans MS" panose="030F0702030302020204" pitchFamily="66" charset="0"/>
              </a:rPr>
              <a:t>Numeracy</a:t>
            </a:r>
          </a:p>
        </p:txBody>
      </p:sp>
      <p:sp>
        <p:nvSpPr>
          <p:cNvPr id="3" name="Content Placeholder 2">
            <a:extLst>
              <a:ext uri="{FF2B5EF4-FFF2-40B4-BE49-F238E27FC236}">
                <a16:creationId xmlns:a16="http://schemas.microsoft.com/office/drawing/2014/main" id="{03D21FA1-7732-4FFC-88A5-B6C275EA5D1F}"/>
              </a:ext>
            </a:extLst>
          </p:cNvPr>
          <p:cNvSpPr>
            <a:spLocks noGrp="1"/>
          </p:cNvSpPr>
          <p:nvPr>
            <p:ph idx="1"/>
          </p:nvPr>
        </p:nvSpPr>
        <p:spPr>
          <a:xfrm>
            <a:off x="355601" y="1442720"/>
            <a:ext cx="11257280" cy="4886960"/>
          </a:xfrm>
        </p:spPr>
        <p:txBody>
          <a:bodyPr>
            <a:normAutofit lnSpcReduction="10000"/>
          </a:bodyPr>
          <a:lstStyle/>
          <a:p>
            <a:pPr marL="0" indent="0">
              <a:buNone/>
            </a:pPr>
            <a:r>
              <a:rPr lang="en-US" dirty="0">
                <a:latin typeface="Comic Sans MS" panose="030F0702030302020204" pitchFamily="66" charset="0"/>
              </a:rPr>
              <a:t>There is a snack menu from Disney Land on the next page. </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Circle 2 snacks that you would like, how much will it cost all together? Use the coins to pay for the items. </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Challenge: How many ice creams could you get for £1?</a:t>
            </a:r>
          </a:p>
          <a:p>
            <a:pPr marL="0" indent="0">
              <a:buNone/>
            </a:pPr>
            <a:endParaRPr lang="en-GB" dirty="0">
              <a:latin typeface="Comic Sans MS" panose="030F0702030302020204" pitchFamily="66" charset="0"/>
            </a:endParaRPr>
          </a:p>
          <a:p>
            <a:pPr marL="0" indent="0">
              <a:buNone/>
            </a:pPr>
            <a:r>
              <a:rPr lang="en-GB" dirty="0">
                <a:latin typeface="Comic Sans MS" panose="030F0702030302020204" pitchFamily="66" charset="0"/>
              </a:rPr>
              <a:t>Learning Intention: I am learning to use coins to make amounts.</a:t>
            </a:r>
          </a:p>
          <a:p>
            <a:pPr marL="0" indent="0">
              <a:buNone/>
            </a:pPr>
            <a:r>
              <a:rPr lang="en-GB" dirty="0">
                <a:latin typeface="Comic Sans MS" panose="030F0702030302020204" pitchFamily="66" charset="0"/>
              </a:rPr>
              <a:t>Success Criteria: </a:t>
            </a:r>
            <a:endParaRPr lang="en-US" dirty="0">
              <a:latin typeface="Comic Sans MS" panose="030F0702030302020204" pitchFamily="66" charset="0"/>
            </a:endParaRPr>
          </a:p>
          <a:p>
            <a:r>
              <a:rPr lang="en-GB" dirty="0">
                <a:latin typeface="Comic Sans MS" panose="030F0702030302020204" pitchFamily="66" charset="0"/>
              </a:rPr>
              <a:t>I can use coins to make amounts.</a:t>
            </a:r>
            <a:endParaRPr lang="en-US" dirty="0">
              <a:latin typeface="Comic Sans MS" panose="030F0702030302020204" pitchFamily="66" charset="0"/>
            </a:endParaRPr>
          </a:p>
          <a:p>
            <a:r>
              <a:rPr lang="en-GB" dirty="0">
                <a:latin typeface="Comic Sans MS" panose="030F0702030302020204" pitchFamily="66" charset="0"/>
              </a:rPr>
              <a:t>I can give change.</a:t>
            </a:r>
            <a:endParaRPr lang="en-US" dirty="0">
              <a:latin typeface="Comic Sans MS" panose="030F0702030302020204" pitchFamily="66" charset="0"/>
            </a:endParaRPr>
          </a:p>
          <a:p>
            <a:r>
              <a:rPr lang="en-GB" dirty="0">
                <a:latin typeface="Comic Sans MS" panose="030F0702030302020204" pitchFamily="66" charset="0"/>
              </a:rPr>
              <a:t>I can add amounts together.</a:t>
            </a:r>
            <a:endParaRPr lang="en-US" dirty="0">
              <a:latin typeface="Comic Sans MS" panose="030F0702030302020204" pitchFamily="66" charset="0"/>
            </a:endParaRPr>
          </a:p>
        </p:txBody>
      </p:sp>
    </p:spTree>
    <p:extLst>
      <p:ext uri="{BB962C8B-B14F-4D97-AF65-F5344CB8AC3E}">
        <p14:creationId xmlns:p14="http://schemas.microsoft.com/office/powerpoint/2010/main" val="1057801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7">
            <a:extLst>
              <a:ext uri="{FF2B5EF4-FFF2-40B4-BE49-F238E27FC236}">
                <a16:creationId xmlns:a16="http://schemas.microsoft.com/office/drawing/2014/main" id="{301551EA-DF2E-4BE1-B2F8-04998A2892B8}"/>
              </a:ext>
            </a:extLst>
          </p:cNvPr>
          <p:cNvGraphicFramePr>
            <a:graphicFrameLocks noGrp="1"/>
          </p:cNvGraphicFramePr>
          <p:nvPr>
            <p:extLst>
              <p:ext uri="{D42A27DB-BD31-4B8C-83A1-F6EECF244321}">
                <p14:modId xmlns:p14="http://schemas.microsoft.com/office/powerpoint/2010/main" val="96927395"/>
              </p:ext>
            </p:extLst>
          </p:nvPr>
        </p:nvGraphicFramePr>
        <p:xfrm>
          <a:off x="3943752" y="769595"/>
          <a:ext cx="8128000" cy="6035040"/>
        </p:xfrm>
        <a:graphic>
          <a:graphicData uri="http://schemas.openxmlformats.org/drawingml/2006/table">
            <a:tbl>
              <a:tblPr firstRow="1" bandRow="1">
                <a:tableStyleId>{5940675A-B579-460E-94D1-54222C63F5DA}</a:tableStyleId>
              </a:tblPr>
              <a:tblGrid>
                <a:gridCol w="4064000">
                  <a:extLst>
                    <a:ext uri="{9D8B030D-6E8A-4147-A177-3AD203B41FA5}">
                      <a16:colId xmlns:a16="http://schemas.microsoft.com/office/drawing/2014/main" val="641562326"/>
                    </a:ext>
                  </a:extLst>
                </a:gridCol>
                <a:gridCol w="4064000">
                  <a:extLst>
                    <a:ext uri="{9D8B030D-6E8A-4147-A177-3AD203B41FA5}">
                      <a16:colId xmlns:a16="http://schemas.microsoft.com/office/drawing/2014/main" val="4110845874"/>
                    </a:ext>
                  </a:extLst>
                </a:gridCol>
              </a:tblGrid>
              <a:tr h="370840">
                <a:tc>
                  <a:txBody>
                    <a:bodyPr/>
                    <a:lstStyle/>
                    <a:p>
                      <a:r>
                        <a:rPr lang="en-US" dirty="0">
                          <a:latin typeface="Comic Sans MS" panose="030F0702030302020204" pitchFamily="66" charset="0"/>
                        </a:rPr>
                        <a:t>Aladdin fruit skewers 25p</a:t>
                      </a:r>
                    </a:p>
                  </a:txBody>
                  <a:tcPr/>
                </a:tc>
                <a:tc>
                  <a:txBody>
                    <a:bodyPr/>
                    <a:lstStyle/>
                    <a:p>
                      <a:r>
                        <a:rPr lang="en-US" dirty="0">
                          <a:latin typeface="Comic Sans MS" panose="030F0702030302020204" pitchFamily="66" charset="0"/>
                        </a:rPr>
                        <a:t>Pizza 37p</a:t>
                      </a: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txBody>
                  <a:tcPr/>
                </a:tc>
                <a:extLst>
                  <a:ext uri="{0D108BD9-81ED-4DB2-BD59-A6C34878D82A}">
                    <a16:rowId xmlns:a16="http://schemas.microsoft.com/office/drawing/2014/main" val="3924725373"/>
                  </a:ext>
                </a:extLst>
              </a:tr>
              <a:tr h="370840">
                <a:tc>
                  <a:txBody>
                    <a:bodyPr/>
                    <a:lstStyle/>
                    <a:p>
                      <a:r>
                        <a:rPr lang="en-US" dirty="0">
                          <a:latin typeface="Comic Sans MS" panose="030F0702030302020204" pitchFamily="66" charset="0"/>
                        </a:rPr>
                        <a:t>Ice cream 42p</a:t>
                      </a:r>
                    </a:p>
                  </a:txBody>
                  <a:tcPr/>
                </a:tc>
                <a:tc>
                  <a:txBody>
                    <a:bodyPr/>
                    <a:lstStyle/>
                    <a:p>
                      <a:r>
                        <a:rPr lang="en-US" dirty="0">
                          <a:latin typeface="Comic Sans MS" panose="030F0702030302020204" pitchFamily="66" charset="0"/>
                        </a:rPr>
                        <a:t>Rice crispy treat 18p</a:t>
                      </a: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txBody>
                  <a:tcPr/>
                </a:tc>
                <a:extLst>
                  <a:ext uri="{0D108BD9-81ED-4DB2-BD59-A6C34878D82A}">
                    <a16:rowId xmlns:a16="http://schemas.microsoft.com/office/drawing/2014/main" val="3432370381"/>
                  </a:ext>
                </a:extLst>
              </a:tr>
              <a:tr h="370840">
                <a:tc>
                  <a:txBody>
                    <a:bodyPr/>
                    <a:lstStyle/>
                    <a:p>
                      <a:r>
                        <a:rPr lang="en-US" dirty="0">
                          <a:latin typeface="Comic Sans MS" panose="030F0702030302020204" pitchFamily="66" charset="0"/>
                        </a:rPr>
                        <a:t>Pretzel 19p</a:t>
                      </a:r>
                    </a:p>
                  </a:txBody>
                  <a:tcPr/>
                </a:tc>
                <a:tc>
                  <a:txBody>
                    <a:bodyPr/>
                    <a:lstStyle/>
                    <a:p>
                      <a:r>
                        <a:rPr lang="en-US" dirty="0">
                          <a:latin typeface="Comic Sans MS" panose="030F0702030302020204" pitchFamily="66" charset="0"/>
                        </a:rPr>
                        <a:t>Doughnut 15p</a:t>
                      </a: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p>
                      <a:endParaRPr lang="en-US" dirty="0">
                        <a:latin typeface="Sassoon Infant Std" panose="020B0503020103030203" pitchFamily="34" charset="0"/>
                      </a:endParaRPr>
                    </a:p>
                  </a:txBody>
                  <a:tcPr/>
                </a:tc>
                <a:extLst>
                  <a:ext uri="{0D108BD9-81ED-4DB2-BD59-A6C34878D82A}">
                    <a16:rowId xmlns:a16="http://schemas.microsoft.com/office/drawing/2014/main" val="972547823"/>
                  </a:ext>
                </a:extLst>
              </a:tr>
            </a:tbl>
          </a:graphicData>
        </a:graphic>
      </p:graphicFrame>
      <p:sp>
        <p:nvSpPr>
          <p:cNvPr id="2" name="Title 1">
            <a:extLst>
              <a:ext uri="{FF2B5EF4-FFF2-40B4-BE49-F238E27FC236}">
                <a16:creationId xmlns:a16="http://schemas.microsoft.com/office/drawing/2014/main" id="{28E2A9C0-D548-4A77-8E47-4AFCBB8FA4B3}"/>
              </a:ext>
            </a:extLst>
          </p:cNvPr>
          <p:cNvSpPr>
            <a:spLocks noGrp="1"/>
          </p:cNvSpPr>
          <p:nvPr>
            <p:ph type="title"/>
          </p:nvPr>
        </p:nvSpPr>
        <p:spPr>
          <a:xfrm>
            <a:off x="2502797" y="-6882"/>
            <a:ext cx="10515600" cy="1325563"/>
          </a:xfrm>
        </p:spPr>
        <p:txBody>
          <a:bodyPr>
            <a:normAutofit/>
          </a:bodyPr>
          <a:lstStyle/>
          <a:p>
            <a:pPr algn="ctr"/>
            <a:r>
              <a:rPr lang="en-US" sz="3600" u="sng" dirty="0">
                <a:latin typeface="Comic Sans MS" panose="030F0702030302020204" pitchFamily="66" charset="0"/>
              </a:rPr>
              <a:t>Mickey’s Snack Menu</a:t>
            </a:r>
          </a:p>
        </p:txBody>
      </p:sp>
      <p:pic>
        <p:nvPicPr>
          <p:cNvPr id="6" name="Picture 5">
            <a:extLst>
              <a:ext uri="{FF2B5EF4-FFF2-40B4-BE49-F238E27FC236}">
                <a16:creationId xmlns:a16="http://schemas.microsoft.com/office/drawing/2014/main" id="{43D42605-8BE7-4529-81CC-19ADFA7C94A3}"/>
              </a:ext>
            </a:extLst>
          </p:cNvPr>
          <p:cNvPicPr>
            <a:picLocks noChangeAspect="1"/>
          </p:cNvPicPr>
          <p:nvPr/>
        </p:nvPicPr>
        <p:blipFill>
          <a:blip r:embed="rId2"/>
          <a:stretch>
            <a:fillRect/>
          </a:stretch>
        </p:blipFill>
        <p:spPr>
          <a:xfrm>
            <a:off x="9476606" y="3075436"/>
            <a:ext cx="1554789" cy="1554789"/>
          </a:xfrm>
          <a:prstGeom prst="rect">
            <a:avLst/>
          </a:prstGeom>
        </p:spPr>
      </p:pic>
      <p:pic>
        <p:nvPicPr>
          <p:cNvPr id="1030" name="Picture 6" descr="Related image">
            <a:extLst>
              <a:ext uri="{FF2B5EF4-FFF2-40B4-BE49-F238E27FC236}">
                <a16:creationId xmlns:a16="http://schemas.microsoft.com/office/drawing/2014/main" id="{AE8CDCB8-B15A-49B6-9C90-4D29C6508F6F}"/>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7580" t="15415" r="15845" b="8128"/>
          <a:stretch/>
        </p:blipFill>
        <p:spPr bwMode="auto">
          <a:xfrm>
            <a:off x="5198928" y="5063611"/>
            <a:ext cx="1832092" cy="15780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B19E00A-8A25-4294-BC34-CD895E1B7CC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963" r="1117"/>
          <a:stretch/>
        </p:blipFill>
        <p:spPr bwMode="auto">
          <a:xfrm>
            <a:off x="9484053" y="5171430"/>
            <a:ext cx="1554789" cy="14702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E106D41-5463-4968-B9BC-F04E613B88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30" t="33125" r="6347" b="18174"/>
          <a:stretch/>
        </p:blipFill>
        <p:spPr bwMode="auto">
          <a:xfrm>
            <a:off x="9263401" y="976556"/>
            <a:ext cx="1981201" cy="165554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laddin Fruit Skewers Disney Food Art Recipe - The Healthy Mouse">
            <a:extLst>
              <a:ext uri="{FF2B5EF4-FFF2-40B4-BE49-F238E27FC236}">
                <a16:creationId xmlns:a16="http://schemas.microsoft.com/office/drawing/2014/main" id="{08E4D04E-E38D-430A-96A5-7A608A6C63E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615" t="33113" r="15608"/>
          <a:stretch/>
        </p:blipFill>
        <p:spPr bwMode="auto">
          <a:xfrm>
            <a:off x="5017256" y="1126024"/>
            <a:ext cx="1809429" cy="150607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isney World Waffle Wafer Topper Cookies | POPSUGAR Food">
            <a:extLst>
              <a:ext uri="{FF2B5EF4-FFF2-40B4-BE49-F238E27FC236}">
                <a16:creationId xmlns:a16="http://schemas.microsoft.com/office/drawing/2014/main" id="{D1315F64-0083-4DDC-82D3-6EE178F779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8928" y="3236882"/>
            <a:ext cx="1506073" cy="15060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mirror, table&#10;&#10;Description automatically generated">
            <a:extLst>
              <a:ext uri="{FF2B5EF4-FFF2-40B4-BE49-F238E27FC236}">
                <a16:creationId xmlns:a16="http://schemas.microsoft.com/office/drawing/2014/main" id="{A12B0D7A-70B0-4E24-B766-7D9CB088E173}"/>
              </a:ext>
            </a:extLst>
          </p:cNvPr>
          <p:cNvPicPr>
            <a:picLocks noChangeAspect="1"/>
          </p:cNvPicPr>
          <p:nvPr/>
        </p:nvPicPr>
        <p:blipFill rotWithShape="1">
          <a:blip r:embed="rId8">
            <a:extLst>
              <a:ext uri="{28A0092B-C50C-407E-A947-70E740481C1C}">
                <a14:useLocalDpi xmlns:a14="http://schemas.microsoft.com/office/drawing/2010/main" val="0"/>
              </a:ext>
            </a:extLst>
          </a:blip>
          <a:srcRect l="12296" r="13408"/>
          <a:stretch/>
        </p:blipFill>
        <p:spPr>
          <a:xfrm>
            <a:off x="0" y="1228989"/>
            <a:ext cx="3864989" cy="4228261"/>
          </a:xfrm>
          <a:prstGeom prst="rect">
            <a:avLst/>
          </a:prstGeom>
        </p:spPr>
      </p:pic>
      <p:pic>
        <p:nvPicPr>
          <p:cNvPr id="1050" name="Picture 26" descr="Image result for 5 p coin">
            <a:extLst>
              <a:ext uri="{FF2B5EF4-FFF2-40B4-BE49-F238E27FC236}">
                <a16:creationId xmlns:a16="http://schemas.microsoft.com/office/drawing/2014/main" id="{FE59DE09-19AE-4D5E-9EAC-0F6950F991A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151" b="95699" l="4167" r="97917">
                        <a14:foregroundMark x1="9375" y1="25806" x2="44792" y2="6452"/>
                        <a14:foregroundMark x1="44792" y1="6452" x2="69792" y2="56989"/>
                        <a14:foregroundMark x1="69792" y1="56989" x2="30208" y2="92473"/>
                        <a14:foregroundMark x1="30208" y1="92473" x2="0" y2="41935"/>
                        <a14:foregroundMark x1="0" y1="41935" x2="41667" y2="7527"/>
                        <a14:foregroundMark x1="41667" y1="7527" x2="93998" y2="14942"/>
                        <a14:foregroundMark x1="95372" y1="30618" x2="96875" y2="70968"/>
                        <a14:foregroundMark x1="96875" y1="70968" x2="50000" y2="96774"/>
                        <a14:foregroundMark x1="50000" y1="96774" x2="30208" y2="95699"/>
                        <a14:foregroundMark x1="87354" y1="36567" x2="98958" y2="64516"/>
                        <a14:foregroundMark x1="4167" y1="35484" x2="5208" y2="64516"/>
                        <a14:foregroundMark x1="55208" y1="6452" x2="58333" y2="2151"/>
                        <a14:backgroundMark x1="96875" y1="1075" x2="88542" y2="6452"/>
                        <a14:backgroundMark x1="91667" y1="19355" x2="98958" y2="27957"/>
                        <a14:backgroundMark x1="96875" y1="18280" x2="91667" y2="8602"/>
                        <a14:backgroundMark x1="96875" y1="22581" x2="95833" y2="18280"/>
                      </a14:backgroundRemoval>
                    </a14:imgEffect>
                  </a14:imgLayer>
                </a14:imgProps>
              </a:ext>
              <a:ext uri="{28A0092B-C50C-407E-A947-70E740481C1C}">
                <a14:useLocalDpi xmlns:a14="http://schemas.microsoft.com/office/drawing/2010/main" val="0"/>
              </a:ext>
            </a:extLst>
          </a:blip>
          <a:srcRect/>
          <a:stretch>
            <a:fillRect/>
          </a:stretch>
        </p:blipFill>
        <p:spPr bwMode="auto">
          <a:xfrm>
            <a:off x="2529888" y="2756303"/>
            <a:ext cx="644485" cy="62434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10p Coin Ten Pence Coin Circulated 1992 - 2016 | eBay">
            <a:extLst>
              <a:ext uri="{FF2B5EF4-FFF2-40B4-BE49-F238E27FC236}">
                <a16:creationId xmlns:a16="http://schemas.microsoft.com/office/drawing/2014/main" id="{CBB3FBBC-2288-4187-B613-F1264E5FB73B}"/>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3556" b="97333" l="889" r="96000">
                        <a14:foregroundMark x1="5945" y1="36285" x2="11111" y2="23111"/>
                        <a14:foregroundMark x1="11111" y1="23111" x2="28889" y2="7111"/>
                        <a14:foregroundMark x1="28889" y1="7111" x2="51111" y2="1778"/>
                        <a14:foregroundMark x1="68030" y1="5682" x2="68701" y2="5837"/>
                        <a14:foregroundMark x1="51111" y1="1778" x2="65967" y2="5206"/>
                        <a14:foregroundMark x1="79020" y1="11909" x2="91111" y2="24000"/>
                        <a14:foregroundMark x1="91111" y1="24000" x2="98667" y2="46667"/>
                        <a14:foregroundMark x1="98667" y1="46667" x2="94222" y2="70222"/>
                        <a14:foregroundMark x1="94222" y1="70222" x2="79111" y2="88000"/>
                        <a14:foregroundMark x1="79111" y1="88000" x2="58222" y2="97778"/>
                        <a14:foregroundMark x1="58222" y1="97778" x2="38372" y2="99335"/>
                        <a14:foregroundMark x1="30415" y1="96089" x2="16444" y2="86667"/>
                        <a14:foregroundMark x1="16444" y1="86667" x2="5677" y2="69587"/>
                        <a14:foregroundMark x1="77333" y1="84444" x2="57333" y2="93778"/>
                        <a14:foregroundMark x1="57333" y1="93778" x2="41970" y2="94062"/>
                        <a14:foregroundMark x1="41215" y1="95168" x2="55556" y2="96889"/>
                        <a14:foregroundMark x1="55556" y1="96889" x2="40239" y2="96599"/>
                        <a14:foregroundMark x1="30820" y1="95640" x2="12444" y2="83111"/>
                        <a14:foregroundMark x1="12444" y1="83111" x2="5681" y2="69585"/>
                        <a14:foregroundMark x1="2552" y1="36383" x2="14667" y2="17778"/>
                        <a14:foregroundMark x1="14667" y1="17778" x2="35111" y2="5778"/>
                        <a14:foregroundMark x1="35111" y1="5778" x2="57778" y2="2667"/>
                        <a14:foregroundMark x1="69303" y1="8429" x2="78222" y2="12889"/>
                        <a14:foregroundMark x1="57778" y1="2667" x2="68443" y2="8000"/>
                        <a14:foregroundMark x1="78222" y1="12889" x2="94667" y2="30667"/>
                        <a14:foregroundMark x1="94667" y1="30667" x2="97333" y2="54667"/>
                        <a14:foregroundMark x1="97333" y1="54667" x2="91556" y2="76444"/>
                        <a14:foregroundMark x1="91556" y1="76444" x2="74222" y2="92000"/>
                        <a14:foregroundMark x1="74222" y1="92000" x2="34222" y2="15111"/>
                        <a14:foregroundMark x1="42222" y1="80000" x2="20444" y2="63556"/>
                        <a14:foregroundMark x1="20444" y1="63556" x2="26222" y2="41333"/>
                        <a14:foregroundMark x1="26222" y1="41333" x2="22667" y2="63111"/>
                        <a14:foregroundMark x1="32444" y1="67556" x2="60000" y2="64444"/>
                        <a14:foregroundMark x1="60000" y1="64444" x2="76000" y2="47556"/>
                        <a14:foregroundMark x1="76000" y1="47556" x2="59556" y2="29333"/>
                        <a14:foregroundMark x1="59556" y1="29333" x2="44000" y2="48000"/>
                        <a14:foregroundMark x1="44000" y1="48000" x2="44000" y2="53333"/>
                        <a14:foregroundMark x1="25778" y1="8889" x2="46667" y2="0"/>
                        <a14:foregroundMark x1="66052" y1="1410" x2="66499" y2="1443"/>
                        <a14:foregroundMark x1="46667" y1="0" x2="64145" y2="1272"/>
                        <a14:foregroundMark x1="84395" y1="14343" x2="87556" y2="17333"/>
                        <a14:foregroundMark x1="87556" y1="17333" x2="91111" y2="24000"/>
                        <a14:foregroundMark x1="77333" y1="12000" x2="55111" y2="3556"/>
                        <a14:foregroundMark x1="55111" y1="3556" x2="34222" y2="8889"/>
                        <a14:foregroundMark x1="92000" y1="33778" x2="96444" y2="56889"/>
                        <a14:foregroundMark x1="96444" y1="56889" x2="91556" y2="72444"/>
                        <a14:foregroundMark x1="68444" y1="92444" x2="46667" y2="97333"/>
                        <a14:foregroundMark x1="46667" y1="97333" x2="40775" y2="95813"/>
                        <a14:foregroundMark x1="13778" y1="18667" x2="29778" y2="7111"/>
                        <a14:foregroundMark x1="36889" y1="7111" x2="15556" y2="14667"/>
                        <a14:foregroundMark x1="15556" y1="14667" x2="13333" y2="27556"/>
                        <a14:foregroundMark x1="18667" y1="17333" x2="29778" y2="8000"/>
                        <a14:foregroundMark x1="47111" y1="8000" x2="23111" y2="10222"/>
                        <a14:foregroundMark x1="23111" y1="10222" x2="14667" y2="15556"/>
                        <a14:foregroundMark x1="76889" y1="13333" x2="63556" y2="6222"/>
                        <a14:foregroundMark x1="78667" y1="11556" x2="65333" y2="6222"/>
                        <a14:foregroundMark x1="78667" y1="12444" x2="63111" y2="5333"/>
                        <a14:foregroundMark x1="63111" y1="5333" x2="81333" y2="13778"/>
                        <a14:backgroundMark x1="66794" y1="1148" x2="66222" y2="889"/>
                        <a14:backgroundMark x1="89778" y1="11556" x2="85137" y2="9454"/>
                        <a14:backgroundMark x1="66886" y1="1042" x2="66222" y2="889"/>
                        <a14:backgroundMark x1="77778" y1="3556" x2="75263" y2="2976"/>
                        <a14:backgroundMark x1="28889" y1="97778" x2="32444" y2="99556"/>
                        <a14:backgroundMark x1="29778" y1="98667" x2="38222" y2="99556"/>
                        <a14:backgroundMark x1="2667" y1="67556" x2="444" y2="64889"/>
                        <a14:backgroundMark x1="444" y1="36444" x2="1333" y2="67111"/>
                        <a14:backgroundMark x1="1333" y1="67111" x2="2667" y2="70667"/>
                        <a14:backgroundMark x1="64167" y1="407" x2="63556" y2="0"/>
                      </a14:backgroundRemoval>
                    </a14:imgEffect>
                  </a14:imgLayer>
                </a14:imgProps>
              </a:ext>
              <a:ext uri="{28A0092B-C50C-407E-A947-70E740481C1C}">
                <a14:useLocalDpi xmlns:a14="http://schemas.microsoft.com/office/drawing/2010/main" val="0"/>
              </a:ext>
            </a:extLst>
          </a:blip>
          <a:srcRect/>
          <a:stretch>
            <a:fillRect/>
          </a:stretch>
        </p:blipFill>
        <p:spPr bwMode="auto">
          <a:xfrm>
            <a:off x="321965" y="3522211"/>
            <a:ext cx="903740" cy="90374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2p Coin Stock Photos &amp; 2p Coin Stock Images - Alamy">
            <a:extLst>
              <a:ext uri="{FF2B5EF4-FFF2-40B4-BE49-F238E27FC236}">
                <a16:creationId xmlns:a16="http://schemas.microsoft.com/office/drawing/2014/main" id="{E5C6B163-5F1F-4D6D-9AAD-3E8D3DB97F97}"/>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483" b="88793" l="8295" r="93548">
                        <a14:foregroundMark x1="13825" y1="30603" x2="8295" y2="51724"/>
                        <a14:foregroundMark x1="8295" y1="51724" x2="12442" y2="65517"/>
                        <a14:foregroundMark x1="33180" y1="12069" x2="57604" y2="9483"/>
                        <a14:foregroundMark x1="57604" y1="9483" x2="69124" y2="13793"/>
                        <a14:foregroundMark x1="89401" y1="29310" x2="93548" y2="53017"/>
                        <a14:foregroundMark x1="93548" y1="53017" x2="87558" y2="67241"/>
                      </a14:backgroundRemoval>
                    </a14:imgEffect>
                  </a14:imgLayer>
                </a14:imgProps>
              </a:ext>
              <a:ext uri="{28A0092B-C50C-407E-A947-70E740481C1C}">
                <a14:useLocalDpi xmlns:a14="http://schemas.microsoft.com/office/drawing/2010/main" val="0"/>
              </a:ext>
            </a:extLst>
          </a:blip>
          <a:srcRect/>
          <a:stretch>
            <a:fillRect/>
          </a:stretch>
        </p:blipFill>
        <p:spPr bwMode="auto">
          <a:xfrm>
            <a:off x="1494312" y="2652528"/>
            <a:ext cx="938189" cy="10030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1982 - 2018 Mint Condition 1p Coin One Penny Unc">
            <a:extLst>
              <a:ext uri="{FF2B5EF4-FFF2-40B4-BE49-F238E27FC236}">
                <a16:creationId xmlns:a16="http://schemas.microsoft.com/office/drawing/2014/main" id="{96E83F99-2E48-44F3-8E98-8462B237EF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6691" y="2711446"/>
            <a:ext cx="644485" cy="6444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50p Fifty Pence Coin, HD Png Download , Transparent Png Image ...">
            <a:extLst>
              <a:ext uri="{FF2B5EF4-FFF2-40B4-BE49-F238E27FC236}">
                <a16:creationId xmlns:a16="http://schemas.microsoft.com/office/drawing/2014/main" id="{27BBBC93-59C7-44A4-B294-3131720E591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25705" y="3974081"/>
            <a:ext cx="1005469" cy="10559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close up of a coin&#10;&#10;Description automatically generated">
            <a:extLst>
              <a:ext uri="{FF2B5EF4-FFF2-40B4-BE49-F238E27FC236}">
                <a16:creationId xmlns:a16="http://schemas.microsoft.com/office/drawing/2014/main" id="{5CA90B07-D3FE-4F01-9CF8-37E89D27775E}"/>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2782598" y="3441858"/>
            <a:ext cx="690513" cy="690513"/>
          </a:xfrm>
          <a:prstGeom prst="ellipse">
            <a:avLst/>
          </a:prstGeom>
        </p:spPr>
      </p:pic>
      <p:pic>
        <p:nvPicPr>
          <p:cNvPr id="10" name="Picture 9" descr="A close up of a logo&#10;&#10;Description automatically generated">
            <a:extLst>
              <a:ext uri="{FF2B5EF4-FFF2-40B4-BE49-F238E27FC236}">
                <a16:creationId xmlns:a16="http://schemas.microsoft.com/office/drawing/2014/main" id="{8B933EF6-DA10-469C-9D1E-4FE42B39F450}"/>
              </a:ext>
            </a:extLst>
          </p:cNvPr>
          <p:cNvPicPr>
            <a:picLocks noChangeAspect="1"/>
          </p:cNvPicPr>
          <p:nvPr/>
        </p:nvPicPr>
        <p:blipFill rotWithShape="1">
          <a:blip r:embed="rId18" cstate="hqprint">
            <a:extLst>
              <a:ext uri="{28A0092B-C50C-407E-A947-70E740481C1C}">
                <a14:useLocalDpi xmlns:a14="http://schemas.microsoft.com/office/drawing/2010/main" val="0"/>
              </a:ext>
            </a:extLst>
          </a:blip>
          <a:srcRect b="7720"/>
          <a:stretch/>
        </p:blipFill>
        <p:spPr>
          <a:xfrm>
            <a:off x="2239102" y="4082766"/>
            <a:ext cx="946974" cy="947287"/>
          </a:xfrm>
          <a:prstGeom prst="ellipse">
            <a:avLst/>
          </a:prstGeom>
        </p:spPr>
      </p:pic>
    </p:spTree>
    <p:extLst>
      <p:ext uri="{BB962C8B-B14F-4D97-AF65-F5344CB8AC3E}">
        <p14:creationId xmlns:p14="http://schemas.microsoft.com/office/powerpoint/2010/main" val="664235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7BBCAF-6BC3-4D0B-B422-F922C4D3CD80}"/>
              </a:ext>
            </a:extLst>
          </p:cNvPr>
          <p:cNvSpPr>
            <a:spLocks noGrp="1"/>
          </p:cNvSpPr>
          <p:nvPr>
            <p:ph type="title"/>
          </p:nvPr>
        </p:nvSpPr>
        <p:spPr>
          <a:xfrm>
            <a:off x="413892" y="375266"/>
            <a:ext cx="6188190" cy="1622321"/>
          </a:xfrm>
        </p:spPr>
        <p:txBody>
          <a:bodyPr>
            <a:normAutofit/>
          </a:bodyPr>
          <a:lstStyle/>
          <a:p>
            <a:r>
              <a:rPr lang="en-US" u="sng" dirty="0">
                <a:solidFill>
                  <a:srgbClr val="EBEBEB"/>
                </a:solidFill>
                <a:latin typeface="Comic Sans MS" panose="030F0702030302020204" pitchFamily="66" charset="0"/>
              </a:rPr>
              <a:t>Health and Wellbeing</a:t>
            </a:r>
          </a:p>
        </p:txBody>
      </p:sp>
      <p:sp>
        <p:nvSpPr>
          <p:cNvPr id="3" name="Content Placeholder 2">
            <a:extLst>
              <a:ext uri="{FF2B5EF4-FFF2-40B4-BE49-F238E27FC236}">
                <a16:creationId xmlns:a16="http://schemas.microsoft.com/office/drawing/2014/main" id="{44CAEA05-37F9-4FF1-A898-7444D982E1FF}"/>
              </a:ext>
            </a:extLst>
          </p:cNvPr>
          <p:cNvSpPr>
            <a:spLocks noGrp="1"/>
          </p:cNvSpPr>
          <p:nvPr>
            <p:ph idx="1"/>
          </p:nvPr>
        </p:nvSpPr>
        <p:spPr>
          <a:xfrm>
            <a:off x="520493" y="1442720"/>
            <a:ext cx="6495061" cy="5181600"/>
          </a:xfrm>
        </p:spPr>
        <p:txBody>
          <a:bodyPr>
            <a:normAutofit/>
          </a:bodyPr>
          <a:lstStyle/>
          <a:p>
            <a:pPr marL="0" indent="0">
              <a:lnSpc>
                <a:spcPct val="90000"/>
              </a:lnSpc>
              <a:buNone/>
            </a:pPr>
            <a:r>
              <a:rPr lang="en-US" dirty="0">
                <a:solidFill>
                  <a:srgbClr val="FFFFFF"/>
                </a:solidFill>
                <a:latin typeface="Comic Sans MS" panose="030F0702030302020204" pitchFamily="66" charset="0"/>
              </a:rPr>
              <a:t>Watch the clip of Ratatouille. Can you help to prepare a meal or snack today? You could look at a recipe with an adult if they are using one. </a:t>
            </a:r>
          </a:p>
          <a:p>
            <a:pPr marL="0" indent="0">
              <a:lnSpc>
                <a:spcPct val="90000"/>
              </a:lnSpc>
              <a:buNone/>
            </a:pPr>
            <a:r>
              <a:rPr lang="en-GB" u="sng" dirty="0">
                <a:solidFill>
                  <a:srgbClr val="FFFFFF"/>
                </a:solidFill>
                <a:latin typeface="Comic Sans MS" panose="030F0702030302020204" pitchFamily="66" charset="0"/>
                <a:hlinkClick r:id="rId3"/>
              </a:rPr>
              <a:t>https://www.youtube.com/watch?v=jwLKPDJqldw</a:t>
            </a:r>
            <a:endParaRPr lang="en-GB" u="sng" dirty="0">
              <a:solidFill>
                <a:srgbClr val="FFFFFF"/>
              </a:solidFill>
              <a:latin typeface="Comic Sans MS" panose="030F0702030302020204" pitchFamily="66" charset="0"/>
            </a:endParaRPr>
          </a:p>
          <a:p>
            <a:pPr marL="0" indent="0">
              <a:lnSpc>
                <a:spcPct val="90000"/>
              </a:lnSpc>
              <a:buNone/>
            </a:pPr>
            <a:endParaRPr lang="en-US" dirty="0">
              <a:solidFill>
                <a:srgbClr val="FFFFFF"/>
              </a:solidFill>
              <a:latin typeface="Comic Sans MS" panose="030F0702030302020204" pitchFamily="66" charset="0"/>
            </a:endParaRPr>
          </a:p>
          <a:p>
            <a:pPr marL="0" indent="0">
              <a:lnSpc>
                <a:spcPct val="90000"/>
              </a:lnSpc>
              <a:buNone/>
            </a:pPr>
            <a:r>
              <a:rPr lang="en-US" dirty="0">
                <a:solidFill>
                  <a:srgbClr val="FFFFFF"/>
                </a:solidFill>
                <a:latin typeface="Comic Sans MS" panose="030F0702030302020204" pitchFamily="66" charset="0"/>
              </a:rPr>
              <a:t>You could write down the recipe/instructions for somebody to follow.</a:t>
            </a:r>
          </a:p>
          <a:p>
            <a:pPr marL="0" indent="0">
              <a:lnSpc>
                <a:spcPct val="90000"/>
              </a:lnSpc>
              <a:buNone/>
            </a:pPr>
            <a:endParaRPr lang="en-US" dirty="0">
              <a:solidFill>
                <a:srgbClr val="FFFFFF"/>
              </a:solidFill>
              <a:latin typeface="Comic Sans MS" panose="030F0702030302020204" pitchFamily="66" charset="0"/>
            </a:endParaRPr>
          </a:p>
          <a:p>
            <a:pPr marL="0" indent="0">
              <a:lnSpc>
                <a:spcPct val="90000"/>
              </a:lnSpc>
              <a:buNone/>
            </a:pPr>
            <a:r>
              <a:rPr lang="en-GB" dirty="0">
                <a:solidFill>
                  <a:srgbClr val="FFFFFF"/>
                </a:solidFill>
                <a:latin typeface="Comic Sans MS" panose="030F0702030302020204" pitchFamily="66" charset="0"/>
              </a:rPr>
              <a:t>Learning Intention: I am learning to prepare and cook food.</a:t>
            </a:r>
            <a:endParaRPr lang="en-US" dirty="0">
              <a:solidFill>
                <a:srgbClr val="FFFFFF"/>
              </a:solidFill>
              <a:latin typeface="Comic Sans MS" panose="030F0702030302020204" pitchFamily="66" charset="0"/>
            </a:endParaRPr>
          </a:p>
          <a:p>
            <a:pPr marL="0" indent="0">
              <a:lnSpc>
                <a:spcPct val="90000"/>
              </a:lnSpc>
              <a:buNone/>
            </a:pPr>
            <a:r>
              <a:rPr lang="en-GB" dirty="0">
                <a:solidFill>
                  <a:srgbClr val="FFFFFF"/>
                </a:solidFill>
                <a:latin typeface="Comic Sans MS" panose="030F0702030302020204" pitchFamily="66" charset="0"/>
              </a:rPr>
              <a:t>Success Criteria: </a:t>
            </a:r>
            <a:endParaRPr lang="en-US" dirty="0">
              <a:solidFill>
                <a:srgbClr val="FFFFFF"/>
              </a:solidFill>
              <a:latin typeface="Comic Sans MS" panose="030F0702030302020204" pitchFamily="66" charset="0"/>
            </a:endParaRPr>
          </a:p>
          <a:p>
            <a:pPr>
              <a:lnSpc>
                <a:spcPct val="90000"/>
              </a:lnSpc>
            </a:pPr>
            <a:r>
              <a:rPr lang="en-GB" dirty="0">
                <a:solidFill>
                  <a:srgbClr val="FFFFFF"/>
                </a:solidFill>
                <a:latin typeface="Comic Sans MS" panose="030F0702030302020204" pitchFamily="66" charset="0"/>
              </a:rPr>
              <a:t>I can follow a recipe.</a:t>
            </a:r>
            <a:endParaRPr lang="en-US" dirty="0">
              <a:solidFill>
                <a:srgbClr val="FFFFFF"/>
              </a:solidFill>
              <a:latin typeface="Comic Sans MS" panose="030F0702030302020204" pitchFamily="66" charset="0"/>
            </a:endParaRPr>
          </a:p>
          <a:p>
            <a:pPr>
              <a:lnSpc>
                <a:spcPct val="90000"/>
              </a:lnSpc>
            </a:pPr>
            <a:r>
              <a:rPr lang="en-GB" dirty="0">
                <a:solidFill>
                  <a:srgbClr val="FFFFFF"/>
                </a:solidFill>
                <a:latin typeface="Comic Sans MS" panose="030F0702030302020204" pitchFamily="66" charset="0"/>
              </a:rPr>
              <a:t>I can chop, peel and spread.</a:t>
            </a:r>
            <a:endParaRPr lang="en-US" dirty="0">
              <a:solidFill>
                <a:srgbClr val="FFFFFF"/>
              </a:solidFill>
              <a:latin typeface="Comic Sans MS" panose="030F0702030302020204" pitchFamily="66" charset="0"/>
            </a:endParaRPr>
          </a:p>
          <a:p>
            <a:pPr>
              <a:lnSpc>
                <a:spcPct val="90000"/>
              </a:lnSpc>
            </a:pPr>
            <a:r>
              <a:rPr lang="en-GB" dirty="0">
                <a:solidFill>
                  <a:srgbClr val="FFFFFF"/>
                </a:solidFill>
                <a:latin typeface="Comic Sans MS" panose="030F0702030302020204" pitchFamily="66" charset="0"/>
              </a:rPr>
              <a:t>I can be safe in the kitchen.</a:t>
            </a:r>
            <a:endParaRPr lang="en-US" dirty="0">
              <a:solidFill>
                <a:srgbClr val="FFFFFF"/>
              </a:solidFill>
              <a:latin typeface="Comic Sans MS" panose="030F0702030302020204" pitchFamily="66" charset="0"/>
            </a:endParaRPr>
          </a:p>
        </p:txBody>
      </p:sp>
      <p:sp>
        <p:nvSpPr>
          <p:cNvPr id="14" name="Freeform 31">
            <a:extLst>
              <a:ext uri="{FF2B5EF4-FFF2-40B4-BE49-F238E27FC236}">
                <a16:creationId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A close up of a persons face&#10;&#10;Description automatically generated">
            <a:extLst>
              <a:ext uri="{FF2B5EF4-FFF2-40B4-BE49-F238E27FC236}">
                <a16:creationId xmlns:a16="http://schemas.microsoft.com/office/drawing/2014/main" id="{E1F5B1B8-5C7C-458F-BA16-BA18006A1BEB}"/>
              </a:ext>
            </a:extLst>
          </p:cNvPr>
          <p:cNvPicPr>
            <a:picLocks noChangeAspect="1"/>
          </p:cNvPicPr>
          <p:nvPr/>
        </p:nvPicPr>
        <p:blipFill rotWithShape="1">
          <a:blip r:embed="rId4">
            <a:extLst>
              <a:ext uri="{28A0092B-C50C-407E-A947-70E740481C1C}">
                <a14:useLocalDpi xmlns:a14="http://schemas.microsoft.com/office/drawing/2010/main" val="0"/>
              </a:ext>
            </a:extLst>
          </a:blip>
          <a:srcRect r="1" b="3278"/>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35914606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water, clock, ride&#10;&#10;Description automatically generated">
            <a:extLst>
              <a:ext uri="{FF2B5EF4-FFF2-40B4-BE49-F238E27FC236}">
                <a16:creationId xmlns:a16="http://schemas.microsoft.com/office/drawing/2014/main" id="{3EAB7CB9-6F4F-43E0-98BF-34CB82354ABD}"/>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8C2E246-1F2D-4FE3-9A78-3967BEE0FE2A}"/>
              </a:ext>
            </a:extLst>
          </p:cNvPr>
          <p:cNvSpPr>
            <a:spLocks noGrp="1"/>
          </p:cNvSpPr>
          <p:nvPr>
            <p:ph type="title"/>
          </p:nvPr>
        </p:nvSpPr>
        <p:spPr>
          <a:xfrm>
            <a:off x="646111" y="452718"/>
            <a:ext cx="9404723" cy="1400530"/>
          </a:xfrm>
        </p:spPr>
        <p:txBody>
          <a:bodyPr>
            <a:normAutofit/>
          </a:bodyPr>
          <a:lstStyle/>
          <a:p>
            <a:r>
              <a:rPr lang="en-US" u="sng" dirty="0">
                <a:latin typeface="Comic Sans MS" panose="030F0702030302020204" pitchFamily="66" charset="0"/>
              </a:rPr>
              <a:t>Design Challenge</a:t>
            </a:r>
          </a:p>
        </p:txBody>
      </p:sp>
      <p:sp>
        <p:nvSpPr>
          <p:cNvPr id="10" name="Rectangle 9">
            <a:extLst>
              <a:ext uri="{FF2B5EF4-FFF2-40B4-BE49-F238E27FC236}">
                <a16:creationId xmlns:a16="http://schemas.microsoft.com/office/drawing/2014/main" id="{0D187C4E-14B9-4504-B200-5127823FA78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6C00BD7-D836-42AE-9767-05D82EAE7BD2}"/>
              </a:ext>
            </a:extLst>
          </p:cNvPr>
          <p:cNvSpPr>
            <a:spLocks noGrp="1"/>
          </p:cNvSpPr>
          <p:nvPr>
            <p:ph idx="1"/>
          </p:nvPr>
        </p:nvSpPr>
        <p:spPr>
          <a:xfrm>
            <a:off x="727392" y="1453478"/>
            <a:ext cx="10113328" cy="5069242"/>
          </a:xfrm>
        </p:spPr>
        <p:txBody>
          <a:bodyPr>
            <a:normAutofit/>
          </a:bodyPr>
          <a:lstStyle/>
          <a:p>
            <a:pPr marL="0" indent="0">
              <a:lnSpc>
                <a:spcPct val="90000"/>
              </a:lnSpc>
              <a:buNone/>
            </a:pPr>
            <a:r>
              <a:rPr lang="en-US" dirty="0">
                <a:latin typeface="Comic Sans MS" panose="030F0702030302020204" pitchFamily="66" charset="0"/>
              </a:rPr>
              <a:t>Mickey has asked for your help to design a new ride for Disney Land! </a:t>
            </a:r>
          </a:p>
          <a:p>
            <a:pPr marL="0" indent="0">
              <a:lnSpc>
                <a:spcPct val="90000"/>
              </a:lnSpc>
              <a:buNone/>
            </a:pPr>
            <a:r>
              <a:rPr lang="en-US" dirty="0">
                <a:latin typeface="Comic Sans MS" panose="030F0702030302020204" pitchFamily="66" charset="0"/>
              </a:rPr>
              <a:t>You could draw your ride, video yourself describing it, or build it out of blocks, recycling etc. </a:t>
            </a:r>
          </a:p>
          <a:p>
            <a:pPr marL="0" indent="0">
              <a:lnSpc>
                <a:spcPct val="90000"/>
              </a:lnSpc>
              <a:buNone/>
            </a:pPr>
            <a:endParaRPr lang="en-US" b="1" dirty="0">
              <a:latin typeface="Comic Sans MS" panose="030F0702030302020204" pitchFamily="66" charset="0"/>
            </a:endParaRPr>
          </a:p>
          <a:p>
            <a:pPr marL="0" indent="0">
              <a:lnSpc>
                <a:spcPct val="90000"/>
              </a:lnSpc>
              <a:buNone/>
            </a:pPr>
            <a:r>
              <a:rPr lang="en-US" dirty="0">
                <a:latin typeface="Comic Sans MS" panose="030F0702030302020204" pitchFamily="66" charset="0"/>
              </a:rPr>
              <a:t>Then make a poster to advertise your ride. Remember to include the price, height limit and any safety rules that you have.</a:t>
            </a:r>
          </a:p>
          <a:p>
            <a:pPr>
              <a:lnSpc>
                <a:spcPct val="90000"/>
              </a:lnSpc>
            </a:pPr>
            <a:endParaRPr lang="en-US" dirty="0">
              <a:latin typeface="Comic Sans MS" panose="030F0702030302020204" pitchFamily="66" charset="0"/>
            </a:endParaRPr>
          </a:p>
          <a:p>
            <a:pPr marL="0" indent="0">
              <a:lnSpc>
                <a:spcPct val="90000"/>
              </a:lnSpc>
              <a:buNone/>
            </a:pPr>
            <a:r>
              <a:rPr lang="en-GB" dirty="0">
                <a:latin typeface="Comic Sans MS" panose="030F0702030302020204" pitchFamily="66" charset="0"/>
              </a:rPr>
              <a:t>Learning Intention: I am learning to design a rollercoaster. </a:t>
            </a:r>
          </a:p>
          <a:p>
            <a:pPr marL="0" indent="0">
              <a:lnSpc>
                <a:spcPct val="90000"/>
              </a:lnSpc>
              <a:buNone/>
            </a:pPr>
            <a:r>
              <a:rPr lang="en-GB" dirty="0">
                <a:latin typeface="Comic Sans MS" panose="030F0702030302020204" pitchFamily="66" charset="0"/>
              </a:rPr>
              <a:t>Success Criteria: </a:t>
            </a:r>
            <a:endParaRPr lang="en-US" dirty="0">
              <a:latin typeface="Comic Sans MS" panose="030F0702030302020204" pitchFamily="66" charset="0"/>
            </a:endParaRPr>
          </a:p>
          <a:p>
            <a:pPr lvl="0">
              <a:lnSpc>
                <a:spcPct val="90000"/>
              </a:lnSpc>
            </a:pPr>
            <a:r>
              <a:rPr lang="en-GB" dirty="0">
                <a:latin typeface="Comic Sans MS" panose="030F0702030302020204" pitchFamily="66" charset="0"/>
              </a:rPr>
              <a:t>I can plan my design.</a:t>
            </a:r>
            <a:endParaRPr lang="en-US" dirty="0">
              <a:latin typeface="Comic Sans MS" panose="030F0702030302020204" pitchFamily="66" charset="0"/>
            </a:endParaRPr>
          </a:p>
          <a:p>
            <a:pPr lvl="0">
              <a:lnSpc>
                <a:spcPct val="90000"/>
              </a:lnSpc>
            </a:pPr>
            <a:r>
              <a:rPr lang="en-GB" dirty="0">
                <a:latin typeface="Comic Sans MS" panose="030F0702030302020204" pitchFamily="66" charset="0"/>
              </a:rPr>
              <a:t>I can think about how to make the ride interesting.</a:t>
            </a:r>
            <a:endParaRPr lang="en-US" dirty="0">
              <a:latin typeface="Comic Sans MS" panose="030F0702030302020204" pitchFamily="66" charset="0"/>
            </a:endParaRPr>
          </a:p>
          <a:p>
            <a:pPr>
              <a:lnSpc>
                <a:spcPct val="90000"/>
              </a:lnSpc>
            </a:pPr>
            <a:r>
              <a:rPr lang="en-GB" dirty="0">
                <a:latin typeface="Comic Sans MS" panose="030F0702030302020204" pitchFamily="66" charset="0"/>
              </a:rPr>
              <a:t>I can think about safety features.</a:t>
            </a:r>
            <a:endParaRPr lang="en-US" dirty="0">
              <a:latin typeface="Comic Sans MS" panose="030F0702030302020204" pitchFamily="66" charset="0"/>
            </a:endParaRPr>
          </a:p>
        </p:txBody>
      </p:sp>
    </p:spTree>
    <p:extLst>
      <p:ext uri="{BB962C8B-B14F-4D97-AF65-F5344CB8AC3E}">
        <p14:creationId xmlns:p14="http://schemas.microsoft.com/office/powerpoint/2010/main" val="1135393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4AAD3FD-83A5-4B89-9F8F-01B8870865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31">
            <a:extLst>
              <a:ext uri="{FF2B5EF4-FFF2-40B4-BE49-F238E27FC236}">
                <a16:creationId xmlns:a16="http://schemas.microsoft.com/office/drawing/2014/main" id="{61752F1D-FC0F-4103-9584-630E643CCD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8" name="Freeform: Shape 17">
            <a:extLst>
              <a:ext uri="{FF2B5EF4-FFF2-40B4-BE49-F238E27FC236}">
                <a16:creationId xmlns:a16="http://schemas.microsoft.com/office/drawing/2014/main" id="{70151CB7-E7DE-4917-B831-01DF9CE013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9" name="Picture 2" descr="http://disneynouns.files.wordpress.com/2012/08/2b57c-dscn0591.jpg">
            <a:extLst>
              <a:ext uri="{FF2B5EF4-FFF2-40B4-BE49-F238E27FC236}">
                <a16:creationId xmlns:a16="http://schemas.microsoft.com/office/drawing/2014/main" id="{DE501D0E-0BE1-4365-8695-AF50EC3B1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1" r="28900"/>
          <a:stretch/>
        </p:blipFill>
        <p:spPr bwMode="auto">
          <a:xfrm>
            <a:off x="6114569" y="928340"/>
            <a:ext cx="4051761" cy="55626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92A1116-1C84-41DF-B803-1F7B0883EC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48BCA02-CEA5-4922-8110-E4EA13AEB015}"/>
              </a:ext>
            </a:extLst>
          </p:cNvPr>
          <p:cNvSpPr>
            <a:spLocks noGrp="1"/>
          </p:cNvSpPr>
          <p:nvPr>
            <p:ph idx="1"/>
          </p:nvPr>
        </p:nvSpPr>
        <p:spPr>
          <a:xfrm>
            <a:off x="648931" y="2438400"/>
            <a:ext cx="4166509" cy="3785419"/>
          </a:xfrm>
        </p:spPr>
        <p:txBody>
          <a:bodyPr>
            <a:normAutofit/>
          </a:bodyPr>
          <a:lstStyle/>
          <a:p>
            <a:pPr marL="0" indent="0">
              <a:buNone/>
            </a:pPr>
            <a:r>
              <a:rPr lang="en-GB" sz="2400" dirty="0">
                <a:solidFill>
                  <a:srgbClr val="EBEBEB"/>
                </a:solidFill>
                <a:latin typeface="Comic Sans MS" panose="030F0702030302020204" pitchFamily="66" charset="0"/>
              </a:rPr>
              <a:t>Don’t forget to write in your passport the names of each character you met today.</a:t>
            </a:r>
          </a:p>
        </p:txBody>
      </p:sp>
    </p:spTree>
    <p:extLst>
      <p:ext uri="{BB962C8B-B14F-4D97-AF65-F5344CB8AC3E}">
        <p14:creationId xmlns:p14="http://schemas.microsoft.com/office/powerpoint/2010/main" val="2900673484"/>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A picture containing outdoor, building, grass, water&#10;&#10;Description automatically generated">
            <a:extLst>
              <a:ext uri="{FF2B5EF4-FFF2-40B4-BE49-F238E27FC236}">
                <a16:creationId xmlns:a16="http://schemas.microsoft.com/office/drawing/2014/main" id="{EF254BC8-9410-491F-9FD2-A0C435ABD3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85479" cy="6858000"/>
          </a:xfrm>
        </p:spPr>
      </p:pic>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259612" y="264182"/>
            <a:ext cx="9404723" cy="1400530"/>
          </a:xfrm>
        </p:spPr>
        <p:txBody>
          <a:bodyPr/>
          <a:lstStyle/>
          <a:p>
            <a:r>
              <a:rPr lang="en-US" sz="6000" dirty="0">
                <a:solidFill>
                  <a:srgbClr val="0070C0"/>
                </a:solidFill>
                <a:latin typeface="Comic Sans MS" panose="030F0702030302020204" pitchFamily="66" charset="0"/>
              </a:rPr>
              <a:t>Day 4</a:t>
            </a:r>
          </a:p>
        </p:txBody>
      </p:sp>
    </p:spTree>
    <p:extLst>
      <p:ext uri="{BB962C8B-B14F-4D97-AF65-F5344CB8AC3E}">
        <p14:creationId xmlns:p14="http://schemas.microsoft.com/office/powerpoint/2010/main" val="141069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6925-674F-4065-BF4D-2067F9676E78}"/>
              </a:ext>
            </a:extLst>
          </p:cNvPr>
          <p:cNvSpPr>
            <a:spLocks noGrp="1"/>
          </p:cNvSpPr>
          <p:nvPr>
            <p:ph type="title"/>
          </p:nvPr>
        </p:nvSpPr>
        <p:spPr>
          <a:xfrm>
            <a:off x="345869" y="243186"/>
            <a:ext cx="3330328" cy="1641986"/>
          </a:xfrm>
        </p:spPr>
        <p:txBody>
          <a:bodyPr>
            <a:normAutofit/>
          </a:bodyPr>
          <a:lstStyle/>
          <a:p>
            <a:r>
              <a:rPr lang="en-US" u="sng" dirty="0">
                <a:latin typeface="Comic Sans MS" panose="030F0702030302020204" pitchFamily="66" charset="0"/>
              </a:rPr>
              <a:t>Writing</a:t>
            </a:r>
          </a:p>
        </p:txBody>
      </p:sp>
      <p:pic>
        <p:nvPicPr>
          <p:cNvPr id="5" name="Picture 4" descr="A picture containing table, sitting, decorated, woman&#10;&#10;Description automatically generated">
            <a:extLst>
              <a:ext uri="{FF2B5EF4-FFF2-40B4-BE49-F238E27FC236}">
                <a16:creationId xmlns:a16="http://schemas.microsoft.com/office/drawing/2014/main" id="{4BDCC991-FA8D-4B55-B52C-9062AB993B3E}"/>
              </a:ext>
            </a:extLst>
          </p:cNvPr>
          <p:cNvPicPr>
            <a:picLocks noChangeAspect="1"/>
          </p:cNvPicPr>
          <p:nvPr/>
        </p:nvPicPr>
        <p:blipFill rotWithShape="1">
          <a:blip r:embed="rId3">
            <a:extLst>
              <a:ext uri="{28A0092B-C50C-407E-A947-70E740481C1C}">
                <a14:useLocalDpi xmlns:a14="http://schemas.microsoft.com/office/drawing/2010/main" val="0"/>
              </a:ext>
            </a:extLst>
          </a:blip>
          <a:srcRect t="1520" r="-2" b="7765"/>
          <a:stretch/>
        </p:blipFill>
        <p:spPr>
          <a:xfrm>
            <a:off x="4634680" y="10"/>
            <a:ext cx="7560130" cy="6857990"/>
          </a:xfrm>
          <a:prstGeom prst="rect">
            <a:avLst/>
          </a:prstGeom>
        </p:spPr>
      </p:pic>
      <p:sp>
        <p:nvSpPr>
          <p:cNvPr id="12" name="Rectangle 9">
            <a:extLst>
              <a:ext uri="{FF2B5EF4-FFF2-40B4-BE49-F238E27FC236}">
                <a16:creationId xmlns:a16="http://schemas.microsoft.com/office/drawing/2014/main" id="{A26E2FAE-FA60-497B-B2CB-7702C6FF3A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76EB1D26-4F43-492A-BE67-5C5DA8CA7A1A}"/>
              </a:ext>
            </a:extLst>
          </p:cNvPr>
          <p:cNvSpPr>
            <a:spLocks noGrp="1"/>
          </p:cNvSpPr>
          <p:nvPr>
            <p:ph idx="1"/>
          </p:nvPr>
        </p:nvSpPr>
        <p:spPr>
          <a:xfrm>
            <a:off x="345869" y="1386186"/>
            <a:ext cx="4073731" cy="5471814"/>
          </a:xfrm>
        </p:spPr>
        <p:txBody>
          <a:bodyPr>
            <a:noAutofit/>
          </a:bodyPr>
          <a:lstStyle/>
          <a:p>
            <a:pPr marL="0" indent="0">
              <a:lnSpc>
                <a:spcPct val="90000"/>
              </a:lnSpc>
              <a:buNone/>
            </a:pPr>
            <a:r>
              <a:rPr lang="en-US" sz="1600" dirty="0">
                <a:latin typeface="Comic Sans MS" panose="030F0702030302020204" pitchFamily="66" charset="0"/>
              </a:rPr>
              <a:t>Task: We’re Flying Through the Air! Enjoy the Aladdin ride, where you fly through the sky on a magic carpet! </a:t>
            </a:r>
          </a:p>
          <a:p>
            <a:pPr marL="0" indent="0">
              <a:lnSpc>
                <a:spcPct val="90000"/>
              </a:lnSpc>
              <a:buNone/>
            </a:pPr>
            <a:endParaRPr lang="en-US" sz="1600" dirty="0">
              <a:latin typeface="Comic Sans MS" panose="030F0702030302020204" pitchFamily="66" charset="0"/>
            </a:endParaRPr>
          </a:p>
          <a:p>
            <a:pPr marL="0" indent="0">
              <a:lnSpc>
                <a:spcPct val="90000"/>
              </a:lnSpc>
              <a:buNone/>
            </a:pPr>
            <a:r>
              <a:rPr lang="en-US" sz="1600" dirty="0">
                <a:latin typeface="Comic Sans MS" panose="030F0702030302020204" pitchFamily="66" charset="0"/>
              </a:rPr>
              <a:t>Where would you fly to on a magic carpet and why? Describe the setting using your most descriptive words! What would you see, hear, smell, touch and taste in the setting?</a:t>
            </a:r>
          </a:p>
          <a:p>
            <a:pPr marL="0" indent="0">
              <a:lnSpc>
                <a:spcPct val="90000"/>
              </a:lnSpc>
              <a:buNone/>
            </a:pPr>
            <a:r>
              <a:rPr lang="en-US" sz="1600" dirty="0">
                <a:latin typeface="Comic Sans MS" panose="030F0702030302020204" pitchFamily="66" charset="0"/>
                <a:hlinkClick r:id="rId4"/>
              </a:rPr>
              <a:t>https://www.youtube.com/watch?v=fcbWb1FkSC0</a:t>
            </a:r>
            <a:endParaRPr lang="en-US" sz="1600" dirty="0">
              <a:latin typeface="Comic Sans MS" panose="030F0702030302020204" pitchFamily="66" charset="0"/>
            </a:endParaRPr>
          </a:p>
          <a:p>
            <a:pPr marL="0" indent="0">
              <a:lnSpc>
                <a:spcPct val="90000"/>
              </a:lnSpc>
              <a:buNone/>
            </a:pPr>
            <a:endParaRPr lang="en-US" sz="1600" dirty="0">
              <a:latin typeface="Comic Sans MS" panose="030F0702030302020204" pitchFamily="66" charset="0"/>
            </a:endParaRPr>
          </a:p>
          <a:p>
            <a:pPr marL="0" indent="0">
              <a:lnSpc>
                <a:spcPct val="90000"/>
              </a:lnSpc>
              <a:buNone/>
            </a:pPr>
            <a:r>
              <a:rPr lang="en-GB" sz="1600" dirty="0">
                <a:latin typeface="Comic Sans MS" panose="030F0702030302020204" pitchFamily="66" charset="0"/>
              </a:rPr>
              <a:t>Learning Intention: I am learning to describe a setting.</a:t>
            </a:r>
          </a:p>
          <a:p>
            <a:pPr marL="0" indent="0">
              <a:lnSpc>
                <a:spcPct val="90000"/>
              </a:lnSpc>
              <a:buNone/>
            </a:pPr>
            <a:r>
              <a:rPr lang="en-GB" sz="1600" dirty="0">
                <a:latin typeface="Comic Sans MS" panose="030F0702030302020204" pitchFamily="66" charset="0"/>
              </a:rPr>
              <a:t>Success Criteria: </a:t>
            </a:r>
            <a:endParaRPr lang="en-US" sz="1600" dirty="0">
              <a:latin typeface="Comic Sans MS" panose="030F0702030302020204" pitchFamily="66" charset="0"/>
            </a:endParaRPr>
          </a:p>
          <a:p>
            <a:pPr>
              <a:lnSpc>
                <a:spcPct val="90000"/>
              </a:lnSpc>
            </a:pPr>
            <a:r>
              <a:rPr lang="en-GB" sz="1600" dirty="0">
                <a:latin typeface="Comic Sans MS" panose="030F0702030302020204" pitchFamily="66" charset="0"/>
              </a:rPr>
              <a:t>I can use descriptive words. </a:t>
            </a:r>
          </a:p>
          <a:p>
            <a:pPr>
              <a:lnSpc>
                <a:spcPct val="90000"/>
              </a:lnSpc>
            </a:pPr>
            <a:r>
              <a:rPr lang="en-GB" sz="1600" dirty="0">
                <a:latin typeface="Comic Sans MS" panose="030F0702030302020204" pitchFamily="66" charset="0"/>
              </a:rPr>
              <a:t>I can describe a setting to the reader.</a:t>
            </a:r>
            <a:endParaRPr lang="en-US" sz="1600" dirty="0">
              <a:latin typeface="Comic Sans MS" panose="030F0702030302020204" pitchFamily="66" charset="0"/>
            </a:endParaRPr>
          </a:p>
        </p:txBody>
      </p:sp>
    </p:spTree>
    <p:extLst>
      <p:ext uri="{BB962C8B-B14F-4D97-AF65-F5344CB8AC3E}">
        <p14:creationId xmlns:p14="http://schemas.microsoft.com/office/powerpoint/2010/main" val="111803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laddin' Movie: Disney Struggles to Find Stars | Hollywood Reporter">
            <a:extLst>
              <a:ext uri="{FF2B5EF4-FFF2-40B4-BE49-F238E27FC236}">
                <a16:creationId xmlns:a16="http://schemas.microsoft.com/office/drawing/2014/main" id="{721D6272-ED7B-4BA0-BA9A-632EF8633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38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7DADFAE-3B5D-4A90-9CC6-33F16808445B}"/>
              </a:ext>
            </a:extLst>
          </p:cNvPr>
          <p:cNvSpPr txBox="1"/>
          <p:nvPr/>
        </p:nvSpPr>
        <p:spPr>
          <a:xfrm>
            <a:off x="5781040" y="548511"/>
            <a:ext cx="6410960" cy="1569660"/>
          </a:xfrm>
          <a:prstGeom prst="rect">
            <a:avLst/>
          </a:prstGeom>
          <a:noFill/>
        </p:spPr>
        <p:txBody>
          <a:bodyPr wrap="square" rtlCol="0">
            <a:spAutoFit/>
          </a:bodyPr>
          <a:lstStyle/>
          <a:p>
            <a:r>
              <a:rPr lang="en-GB" sz="3200" dirty="0">
                <a:latin typeface="Comic Sans MS" panose="030F0702030302020204" pitchFamily="66" charset="0"/>
              </a:rPr>
              <a:t>Do a magic carpet plank.</a:t>
            </a:r>
          </a:p>
          <a:p>
            <a:r>
              <a:rPr lang="en-GB" sz="3200" dirty="0">
                <a:latin typeface="Comic Sans MS" panose="030F0702030302020204" pitchFamily="66" charset="0"/>
              </a:rPr>
              <a:t>Hold for 30 seconds.</a:t>
            </a:r>
          </a:p>
          <a:p>
            <a:r>
              <a:rPr lang="en-GB" sz="3200" dirty="0">
                <a:latin typeface="Comic Sans MS" panose="030F0702030302020204" pitchFamily="66" charset="0"/>
              </a:rPr>
              <a:t>How many times can you do it?</a:t>
            </a:r>
          </a:p>
        </p:txBody>
      </p:sp>
      <p:pic>
        <p:nvPicPr>
          <p:cNvPr id="4" name="Picture 3" descr="A picture containing woman, laying&#10;&#10;Description automatically generated">
            <a:extLst>
              <a:ext uri="{FF2B5EF4-FFF2-40B4-BE49-F238E27FC236}">
                <a16:creationId xmlns:a16="http://schemas.microsoft.com/office/drawing/2014/main" id="{4E977770-904A-42AB-BA91-439390A1FD5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8885" b="11110"/>
          <a:stretch/>
        </p:blipFill>
        <p:spPr>
          <a:xfrm>
            <a:off x="135502" y="5882640"/>
            <a:ext cx="2469254" cy="822960"/>
          </a:xfrm>
          <a:prstGeom prst="rect">
            <a:avLst/>
          </a:prstGeom>
        </p:spPr>
      </p:pic>
    </p:spTree>
    <p:extLst>
      <p:ext uri="{BB962C8B-B14F-4D97-AF65-F5344CB8AC3E}">
        <p14:creationId xmlns:p14="http://schemas.microsoft.com/office/powerpoint/2010/main" val="21390317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23F7-3F6F-4774-AA84-01A858BFA663}"/>
              </a:ext>
            </a:extLst>
          </p:cNvPr>
          <p:cNvSpPr>
            <a:spLocks noGrp="1"/>
          </p:cNvSpPr>
          <p:nvPr>
            <p:ph type="title"/>
          </p:nvPr>
        </p:nvSpPr>
        <p:spPr>
          <a:xfrm>
            <a:off x="341334" y="182004"/>
            <a:ext cx="10515600" cy="574327"/>
          </a:xfrm>
        </p:spPr>
        <p:txBody>
          <a:bodyPr>
            <a:noAutofit/>
          </a:bodyPr>
          <a:lstStyle/>
          <a:p>
            <a:pPr algn="ctr"/>
            <a:r>
              <a:rPr lang="en-US" sz="3600" u="sng" dirty="0">
                <a:latin typeface="Comic Sans MS" panose="030F0702030302020204" pitchFamily="66" charset="0"/>
              </a:rPr>
              <a:t>Numeracy</a:t>
            </a:r>
          </a:p>
        </p:txBody>
      </p:sp>
      <p:sp>
        <p:nvSpPr>
          <p:cNvPr id="3" name="Content Placeholder 2">
            <a:extLst>
              <a:ext uri="{FF2B5EF4-FFF2-40B4-BE49-F238E27FC236}">
                <a16:creationId xmlns:a16="http://schemas.microsoft.com/office/drawing/2014/main" id="{A000403D-A1DD-4D4A-A223-980FC824659C}"/>
              </a:ext>
            </a:extLst>
          </p:cNvPr>
          <p:cNvSpPr>
            <a:spLocks noGrp="1"/>
          </p:cNvSpPr>
          <p:nvPr>
            <p:ph idx="1"/>
          </p:nvPr>
        </p:nvSpPr>
        <p:spPr>
          <a:xfrm>
            <a:off x="656048" y="3298908"/>
            <a:ext cx="4360101" cy="574327"/>
          </a:xfrm>
        </p:spPr>
        <p:txBody>
          <a:bodyPr>
            <a:normAutofit/>
          </a:bodyPr>
          <a:lstStyle/>
          <a:p>
            <a:pPr marL="0" indent="0">
              <a:buNone/>
            </a:pPr>
            <a:r>
              <a:rPr lang="en-US" dirty="0">
                <a:latin typeface="Comic Sans MS" panose="030F0702030302020204" pitchFamily="66" charset="0"/>
              </a:rPr>
              <a:t>The park opens at quarter past 9.</a:t>
            </a:r>
          </a:p>
        </p:txBody>
      </p:sp>
      <p:sp>
        <p:nvSpPr>
          <p:cNvPr id="4" name="Content Placeholder 2">
            <a:extLst>
              <a:ext uri="{FF2B5EF4-FFF2-40B4-BE49-F238E27FC236}">
                <a16:creationId xmlns:a16="http://schemas.microsoft.com/office/drawing/2014/main" id="{891091A3-D058-401E-8B7E-8263C12AA609}"/>
              </a:ext>
            </a:extLst>
          </p:cNvPr>
          <p:cNvSpPr txBox="1">
            <a:spLocks/>
          </p:cNvSpPr>
          <p:nvPr/>
        </p:nvSpPr>
        <p:spPr>
          <a:xfrm>
            <a:off x="575152" y="6388396"/>
            <a:ext cx="5023982" cy="5743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omic Sans MS" panose="030F0702030302020204" pitchFamily="66" charset="0"/>
              </a:rPr>
              <a:t>You visit Mickey’s house at quarter to 3.</a:t>
            </a:r>
          </a:p>
          <a:p>
            <a:pPr marL="0" indent="0">
              <a:buFont typeface="Arial" panose="020B0604020202020204" pitchFamily="34" charset="0"/>
              <a:buNone/>
            </a:pPr>
            <a:endParaRPr lang="en-US" dirty="0"/>
          </a:p>
        </p:txBody>
      </p:sp>
      <p:sp>
        <p:nvSpPr>
          <p:cNvPr id="5" name="Content Placeholder 2">
            <a:extLst>
              <a:ext uri="{FF2B5EF4-FFF2-40B4-BE49-F238E27FC236}">
                <a16:creationId xmlns:a16="http://schemas.microsoft.com/office/drawing/2014/main" id="{57682E07-D08F-4BCA-909D-2B43B78AE7F3}"/>
              </a:ext>
            </a:extLst>
          </p:cNvPr>
          <p:cNvSpPr txBox="1">
            <a:spLocks/>
          </p:cNvSpPr>
          <p:nvPr/>
        </p:nvSpPr>
        <p:spPr>
          <a:xfrm>
            <a:off x="6341300" y="6388396"/>
            <a:ext cx="5157593" cy="57432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Comic Sans MS" panose="030F0702030302020204" pitchFamily="66" charset="0"/>
              </a:rPr>
              <a:t>Challenge: The park closes at 25 past 8.</a:t>
            </a:r>
          </a:p>
        </p:txBody>
      </p:sp>
      <p:sp>
        <p:nvSpPr>
          <p:cNvPr id="6" name="Content Placeholder 2">
            <a:extLst>
              <a:ext uri="{FF2B5EF4-FFF2-40B4-BE49-F238E27FC236}">
                <a16:creationId xmlns:a16="http://schemas.microsoft.com/office/drawing/2014/main" id="{50840CCB-CD6A-4327-A1D7-86689BFABEB0}"/>
              </a:ext>
            </a:extLst>
          </p:cNvPr>
          <p:cNvSpPr txBox="1">
            <a:spLocks/>
          </p:cNvSpPr>
          <p:nvPr/>
        </p:nvSpPr>
        <p:spPr>
          <a:xfrm>
            <a:off x="6422640" y="3429000"/>
            <a:ext cx="5257800" cy="57432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omic Sans MS" panose="030F0702030302020204" pitchFamily="66" charset="0"/>
              </a:rPr>
              <a:t>You go on the log flumes at half past 11.</a:t>
            </a:r>
          </a:p>
          <a:p>
            <a:pPr marL="0" indent="0">
              <a:buFont typeface="Arial" panose="020B0604020202020204" pitchFamily="34" charset="0"/>
              <a:buNone/>
            </a:pPr>
            <a:endParaRPr lang="en-US" dirty="0"/>
          </a:p>
        </p:txBody>
      </p:sp>
      <p:pic>
        <p:nvPicPr>
          <p:cNvPr id="10" name="Picture 2" descr="Blank Clock Faces for Exercises | Clock face printable, Blank ...">
            <a:extLst>
              <a:ext uri="{FF2B5EF4-FFF2-40B4-BE49-F238E27FC236}">
                <a16:creationId xmlns:a16="http://schemas.microsoft.com/office/drawing/2014/main" id="{F2BD1A49-0F33-45EA-B32B-426097BA0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3" t="13319" r="5776" b="16466"/>
          <a:stretch/>
        </p:blipFill>
        <p:spPr bwMode="auto">
          <a:xfrm>
            <a:off x="1252600" y="867645"/>
            <a:ext cx="2438432" cy="24725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Blank Clock Faces for Exercises | Clock face printable, Blank ...">
            <a:extLst>
              <a:ext uri="{FF2B5EF4-FFF2-40B4-BE49-F238E27FC236}">
                <a16:creationId xmlns:a16="http://schemas.microsoft.com/office/drawing/2014/main" id="{2C672B65-2222-47B7-A52F-C7BAF5C326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3" t="13319" r="5776" b="16466"/>
          <a:stretch/>
        </p:blipFill>
        <p:spPr bwMode="auto">
          <a:xfrm>
            <a:off x="7832324" y="3915859"/>
            <a:ext cx="2438432" cy="24725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lank Clock Faces for Exercises | Clock face printable, Blank ...">
            <a:extLst>
              <a:ext uri="{FF2B5EF4-FFF2-40B4-BE49-F238E27FC236}">
                <a16:creationId xmlns:a16="http://schemas.microsoft.com/office/drawing/2014/main" id="{B4941514-B669-4F03-A430-14900EB53C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3" t="13319" r="5776" b="16466"/>
          <a:stretch/>
        </p:blipFill>
        <p:spPr bwMode="auto">
          <a:xfrm>
            <a:off x="7832324" y="941371"/>
            <a:ext cx="2438432" cy="24725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lank Clock Faces for Exercises | Clock face printable, Blank ...">
            <a:extLst>
              <a:ext uri="{FF2B5EF4-FFF2-40B4-BE49-F238E27FC236}">
                <a16:creationId xmlns:a16="http://schemas.microsoft.com/office/drawing/2014/main" id="{40623111-9A60-418E-9061-A17AFD25A5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33" t="13319" r="5776" b="16466"/>
          <a:stretch/>
        </p:blipFill>
        <p:spPr bwMode="auto">
          <a:xfrm>
            <a:off x="1270843" y="3915859"/>
            <a:ext cx="2438432" cy="2472537"/>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2">
            <a:extLst>
              <a:ext uri="{FF2B5EF4-FFF2-40B4-BE49-F238E27FC236}">
                <a16:creationId xmlns:a16="http://schemas.microsoft.com/office/drawing/2014/main" id="{48C226C5-2380-48A0-A52C-481162FE7D6E}"/>
              </a:ext>
            </a:extLst>
          </p:cNvPr>
          <p:cNvSpPr txBox="1">
            <a:spLocks/>
          </p:cNvSpPr>
          <p:nvPr/>
        </p:nvSpPr>
        <p:spPr>
          <a:xfrm>
            <a:off x="3864465" y="1143678"/>
            <a:ext cx="3808964" cy="11931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Comic Sans MS" panose="030F0702030302020204" pitchFamily="66" charset="0"/>
              </a:rPr>
              <a:t>Draw the hour and minute hands to show the time.</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409713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fthmb.tqn.com/Jq3DvDv7NHeb3FLlGznqycoC3Zg=/5200x3460/filters:fill(auto,1)/mickey-mouse-and-minnie-mouse-perform-in-front-of-the-cinderella-castle-529384128-58ecdc855f9b58ef7e82bc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7200900" y="304800"/>
            <a:ext cx="2849934" cy="1548448"/>
          </a:xfrm>
        </p:spPr>
        <p:txBody>
          <a:bodyPr/>
          <a:lstStyle/>
          <a:p>
            <a:r>
              <a:rPr lang="en-US" sz="6600" dirty="0">
                <a:latin typeface="Comic Sans MS" panose="030F0702030302020204" pitchFamily="66" charset="0"/>
              </a:rPr>
              <a:t>Day 1</a:t>
            </a:r>
          </a:p>
        </p:txBody>
      </p:sp>
    </p:spTree>
    <p:extLst>
      <p:ext uri="{BB962C8B-B14F-4D97-AF65-F5344CB8AC3E}">
        <p14:creationId xmlns:p14="http://schemas.microsoft.com/office/powerpoint/2010/main" val="3006226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78" name="Rectangle 77">
            <a:extLst>
              <a:ext uri="{FF2B5EF4-FFF2-40B4-BE49-F238E27FC236}">
                <a16:creationId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C2E246-1F2D-4FE3-9A78-3967BEE0FE2A}"/>
              </a:ext>
            </a:extLst>
          </p:cNvPr>
          <p:cNvSpPr>
            <a:spLocks noGrp="1"/>
          </p:cNvSpPr>
          <p:nvPr>
            <p:ph type="title"/>
          </p:nvPr>
        </p:nvSpPr>
        <p:spPr>
          <a:xfrm>
            <a:off x="307292" y="232499"/>
            <a:ext cx="6188190" cy="1622321"/>
          </a:xfrm>
        </p:spPr>
        <p:txBody>
          <a:bodyPr>
            <a:normAutofit/>
          </a:bodyPr>
          <a:lstStyle/>
          <a:p>
            <a:r>
              <a:rPr lang="en-US" u="sng" dirty="0">
                <a:solidFill>
                  <a:srgbClr val="EBEBEB"/>
                </a:solidFill>
                <a:latin typeface="Comic Sans MS" panose="030F0702030302020204" pitchFamily="66" charset="0"/>
              </a:rPr>
              <a:t>STEM</a:t>
            </a:r>
          </a:p>
        </p:txBody>
      </p:sp>
      <p:sp>
        <p:nvSpPr>
          <p:cNvPr id="3" name="Content Placeholder 2">
            <a:extLst>
              <a:ext uri="{FF2B5EF4-FFF2-40B4-BE49-F238E27FC236}">
                <a16:creationId xmlns:a16="http://schemas.microsoft.com/office/drawing/2014/main" id="{26C00BD7-D836-42AE-9767-05D82EAE7BD2}"/>
              </a:ext>
            </a:extLst>
          </p:cNvPr>
          <p:cNvSpPr>
            <a:spLocks noGrp="1"/>
          </p:cNvSpPr>
          <p:nvPr>
            <p:ph idx="1"/>
          </p:nvPr>
        </p:nvSpPr>
        <p:spPr>
          <a:xfrm>
            <a:off x="235670" y="1168924"/>
            <a:ext cx="6601030" cy="5571241"/>
          </a:xfrm>
        </p:spPr>
        <p:txBody>
          <a:bodyPr>
            <a:normAutofit lnSpcReduction="10000"/>
          </a:bodyPr>
          <a:lstStyle/>
          <a:p>
            <a:pPr marL="0" indent="0">
              <a:buNone/>
            </a:pPr>
            <a:r>
              <a:rPr lang="en-US" dirty="0">
                <a:solidFill>
                  <a:srgbClr val="FFFFFF"/>
                </a:solidFill>
                <a:latin typeface="Comic Sans MS" panose="030F0702030302020204" pitchFamily="66" charset="0"/>
              </a:rPr>
              <a:t>Look at the picture of Cinderella’s castle. Can you create your own castle using materials of your choice? </a:t>
            </a:r>
          </a:p>
          <a:p>
            <a:pPr marL="0" indent="0">
              <a:buNone/>
            </a:pPr>
            <a:r>
              <a:rPr lang="en-US" dirty="0">
                <a:solidFill>
                  <a:srgbClr val="FFFFFF"/>
                </a:solidFill>
                <a:latin typeface="Comic Sans MS" panose="030F0702030302020204" pitchFamily="66" charset="0"/>
              </a:rPr>
              <a:t>You could use sticks, blocks, or anything else that you wish. Be as creative as you can!</a:t>
            </a:r>
          </a:p>
          <a:p>
            <a:pPr marL="0" indent="0">
              <a:buNone/>
            </a:pPr>
            <a:endParaRPr lang="en-US" dirty="0">
              <a:solidFill>
                <a:srgbClr val="FFFFFF"/>
              </a:solidFill>
              <a:latin typeface="Comic Sans MS" panose="030F0702030302020204" pitchFamily="66" charset="0"/>
            </a:endParaRPr>
          </a:p>
          <a:p>
            <a:pPr marL="0" indent="0">
              <a:buNone/>
            </a:pPr>
            <a:r>
              <a:rPr lang="en-US" dirty="0">
                <a:solidFill>
                  <a:srgbClr val="FFFFFF"/>
                </a:solidFill>
                <a:latin typeface="Comic Sans MS" panose="030F0702030302020204" pitchFamily="66" charset="0"/>
              </a:rPr>
              <a:t>L</a:t>
            </a:r>
            <a:r>
              <a:rPr lang="en-GB" dirty="0">
                <a:solidFill>
                  <a:srgbClr val="FFFFFF"/>
                </a:solidFill>
                <a:latin typeface="Comic Sans MS" panose="030F0702030302020204" pitchFamily="66" charset="0"/>
              </a:rPr>
              <a:t>earning Intention: I am learning to build a design.</a:t>
            </a:r>
          </a:p>
          <a:p>
            <a:pPr marL="0" indent="0">
              <a:buNone/>
            </a:pPr>
            <a:r>
              <a:rPr lang="en-GB" dirty="0">
                <a:solidFill>
                  <a:srgbClr val="FFFFFF"/>
                </a:solidFill>
                <a:latin typeface="Comic Sans MS" panose="030F0702030302020204" pitchFamily="66" charset="0"/>
              </a:rPr>
              <a:t>Success Criteria:  </a:t>
            </a:r>
          </a:p>
          <a:p>
            <a:r>
              <a:rPr lang="en-GB" dirty="0">
                <a:solidFill>
                  <a:srgbClr val="FFFFFF"/>
                </a:solidFill>
                <a:latin typeface="Comic Sans MS" panose="030F0702030302020204" pitchFamily="66" charset="0"/>
              </a:rPr>
              <a:t>I can select materials that will work for my design. </a:t>
            </a:r>
          </a:p>
          <a:p>
            <a:r>
              <a:rPr lang="en-GB" dirty="0">
                <a:solidFill>
                  <a:srgbClr val="FFFFFF"/>
                </a:solidFill>
                <a:latin typeface="Comic Sans MS" panose="030F0702030302020204" pitchFamily="66" charset="0"/>
              </a:rPr>
              <a:t>I can create an interesting design.</a:t>
            </a:r>
            <a:r>
              <a:rPr lang="en-US" dirty="0">
                <a:solidFill>
                  <a:srgbClr val="FFFFFF"/>
                </a:solidFill>
                <a:latin typeface="Comic Sans MS" panose="030F0702030302020204" pitchFamily="66" charset="0"/>
              </a:rPr>
              <a:t> </a:t>
            </a:r>
          </a:p>
          <a:p>
            <a:r>
              <a:rPr lang="en-GB" dirty="0">
                <a:solidFill>
                  <a:srgbClr val="FFFFFF"/>
                </a:solidFill>
                <a:latin typeface="Comic Sans MS" panose="030F0702030302020204" pitchFamily="66" charset="0"/>
              </a:rPr>
              <a:t>I can create a design that is stable and stays up.</a:t>
            </a:r>
          </a:p>
          <a:p>
            <a:endParaRPr lang="en-GB" dirty="0">
              <a:solidFill>
                <a:srgbClr val="FFFFFF"/>
              </a:solidFill>
              <a:latin typeface="Comic Sans MS" panose="030F0702030302020204" pitchFamily="66" charset="0"/>
            </a:endParaRPr>
          </a:p>
          <a:p>
            <a:endParaRPr lang="en-GB" dirty="0">
              <a:solidFill>
                <a:srgbClr val="FFFFFF"/>
              </a:solidFill>
              <a:latin typeface="Comic Sans MS" panose="030F0702030302020204" pitchFamily="66" charset="0"/>
            </a:endParaRPr>
          </a:p>
          <a:p>
            <a:pPr marL="0" indent="0">
              <a:buNone/>
            </a:pPr>
            <a:r>
              <a:rPr lang="en-GB" dirty="0">
                <a:solidFill>
                  <a:srgbClr val="FFFFFF"/>
                </a:solidFill>
                <a:latin typeface="Comic Sans MS" panose="030F0702030302020204" pitchFamily="66" charset="0"/>
              </a:rPr>
              <a:t>There are some example castles on the next slide.</a:t>
            </a:r>
            <a:endParaRPr lang="en-US" dirty="0">
              <a:solidFill>
                <a:srgbClr val="FFFFFF"/>
              </a:solidFill>
              <a:latin typeface="Comic Sans MS" panose="030F0702030302020204" pitchFamily="66" charset="0"/>
            </a:endParaRPr>
          </a:p>
        </p:txBody>
      </p:sp>
      <p:sp>
        <p:nvSpPr>
          <p:cNvPr id="80" name="Freeform 31">
            <a:extLst>
              <a:ext uri="{FF2B5EF4-FFF2-40B4-BE49-F238E27FC236}">
                <a16:creationId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7" name="Picture 6" descr="A group of people standing in front of a castle&#10;&#10;Description automatically generated">
            <a:extLst>
              <a:ext uri="{FF2B5EF4-FFF2-40B4-BE49-F238E27FC236}">
                <a16:creationId xmlns:a16="http://schemas.microsoft.com/office/drawing/2014/main" id="{471B4934-2CFF-4083-AE97-01A22BE5531D}"/>
              </a:ext>
            </a:extLst>
          </p:cNvPr>
          <p:cNvPicPr>
            <a:picLocks noChangeAspect="1"/>
          </p:cNvPicPr>
          <p:nvPr/>
        </p:nvPicPr>
        <p:blipFill rotWithShape="1">
          <a:blip r:embed="rId3">
            <a:extLst>
              <a:ext uri="{28A0092B-C50C-407E-A947-70E740481C1C}">
                <a14:useLocalDpi xmlns:a14="http://schemas.microsoft.com/office/drawing/2010/main" val="0"/>
              </a:ext>
            </a:extLst>
          </a:blip>
          <a:srcRect t="7768" b="12844"/>
          <a:stretch/>
        </p:blipFill>
        <p:spPr>
          <a:xfrm>
            <a:off x="7229175" y="1"/>
            <a:ext cx="4963245" cy="6857999"/>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3236514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ooden table&#10;&#10;Description automatically generated">
            <a:extLst>
              <a:ext uri="{FF2B5EF4-FFF2-40B4-BE49-F238E27FC236}">
                <a16:creationId xmlns:a16="http://schemas.microsoft.com/office/drawing/2014/main" id="{C5DB20D9-D894-4FB9-8C36-0652DFF1CC9C}"/>
              </a:ext>
            </a:extLst>
          </p:cNvPr>
          <p:cNvPicPr>
            <a:picLocks noChangeAspect="1"/>
          </p:cNvPicPr>
          <p:nvPr/>
        </p:nvPicPr>
        <p:blipFill rotWithShape="1">
          <a:blip r:embed="rId2">
            <a:extLst>
              <a:ext uri="{28A0092B-C50C-407E-A947-70E740481C1C}">
                <a14:useLocalDpi xmlns:a14="http://schemas.microsoft.com/office/drawing/2010/main" val="0"/>
              </a:ext>
            </a:extLst>
          </a:blip>
          <a:srcRect l="14292" t="11743" r="37185" b="24191"/>
          <a:stretch/>
        </p:blipFill>
        <p:spPr>
          <a:xfrm>
            <a:off x="680720" y="1343645"/>
            <a:ext cx="3962400" cy="3921760"/>
          </a:xfrm>
          <a:prstGeom prst="rect">
            <a:avLst/>
          </a:prstGeom>
        </p:spPr>
      </p:pic>
      <p:pic>
        <p:nvPicPr>
          <p:cNvPr id="4" name="Picture 3" descr="A picture containing photo, table, sitting, room&#10;&#10;Description automatically generated">
            <a:extLst>
              <a:ext uri="{FF2B5EF4-FFF2-40B4-BE49-F238E27FC236}">
                <a16:creationId xmlns:a16="http://schemas.microsoft.com/office/drawing/2014/main" id="{90449F4F-6132-4818-86A7-0486722C92F7}"/>
              </a:ext>
            </a:extLst>
          </p:cNvPr>
          <p:cNvPicPr>
            <a:picLocks noChangeAspect="1"/>
          </p:cNvPicPr>
          <p:nvPr/>
        </p:nvPicPr>
        <p:blipFill rotWithShape="1">
          <a:blip r:embed="rId3">
            <a:extLst>
              <a:ext uri="{28A0092B-C50C-407E-A947-70E740481C1C}">
                <a14:useLocalDpi xmlns:a14="http://schemas.microsoft.com/office/drawing/2010/main" val="0"/>
              </a:ext>
            </a:extLst>
          </a:blip>
          <a:srcRect l="22014" t="9618" r="25666" b="5658"/>
          <a:stretch/>
        </p:blipFill>
        <p:spPr>
          <a:xfrm>
            <a:off x="9184641" y="1343645"/>
            <a:ext cx="2468880" cy="5320528"/>
          </a:xfrm>
          <a:prstGeom prst="rect">
            <a:avLst/>
          </a:prstGeom>
        </p:spPr>
      </p:pic>
      <p:pic>
        <p:nvPicPr>
          <p:cNvPr id="6" name="Picture 5" descr="A picture containing cake, table, decorated, sitting&#10;&#10;Description automatically generated">
            <a:extLst>
              <a:ext uri="{FF2B5EF4-FFF2-40B4-BE49-F238E27FC236}">
                <a16:creationId xmlns:a16="http://schemas.microsoft.com/office/drawing/2014/main" id="{DF154085-2C99-4645-BA20-5A52D335D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656" y="1714326"/>
            <a:ext cx="3822449" cy="3180397"/>
          </a:xfrm>
          <a:prstGeom prst="rect">
            <a:avLst/>
          </a:prstGeom>
        </p:spPr>
      </p:pic>
    </p:spTree>
    <p:extLst>
      <p:ext uri="{BB962C8B-B14F-4D97-AF65-F5344CB8AC3E}">
        <p14:creationId xmlns:p14="http://schemas.microsoft.com/office/powerpoint/2010/main" val="3114276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BCAF-6BC3-4D0B-B422-F922C4D3CD80}"/>
              </a:ext>
            </a:extLst>
          </p:cNvPr>
          <p:cNvSpPr>
            <a:spLocks noGrp="1"/>
          </p:cNvSpPr>
          <p:nvPr>
            <p:ph type="title"/>
          </p:nvPr>
        </p:nvSpPr>
        <p:spPr>
          <a:xfrm>
            <a:off x="261258" y="306371"/>
            <a:ext cx="9404723" cy="1400530"/>
          </a:xfrm>
        </p:spPr>
        <p:txBody>
          <a:bodyPr/>
          <a:lstStyle/>
          <a:p>
            <a:r>
              <a:rPr lang="en-US" u="sng" dirty="0">
                <a:latin typeface="Comic Sans MS" panose="030F0702030302020204" pitchFamily="66" charset="0"/>
              </a:rPr>
              <a:t>Health and Wellbeing</a:t>
            </a:r>
          </a:p>
        </p:txBody>
      </p:sp>
      <p:sp>
        <p:nvSpPr>
          <p:cNvPr id="3" name="Content Placeholder 2">
            <a:extLst>
              <a:ext uri="{FF2B5EF4-FFF2-40B4-BE49-F238E27FC236}">
                <a16:creationId xmlns:a16="http://schemas.microsoft.com/office/drawing/2014/main" id="{44CAEA05-37F9-4FF1-A898-7444D982E1FF}"/>
              </a:ext>
            </a:extLst>
          </p:cNvPr>
          <p:cNvSpPr>
            <a:spLocks noGrp="1"/>
          </p:cNvSpPr>
          <p:nvPr>
            <p:ph idx="1"/>
          </p:nvPr>
        </p:nvSpPr>
        <p:spPr>
          <a:xfrm>
            <a:off x="261258" y="1300899"/>
            <a:ext cx="7685538" cy="5250730"/>
          </a:xfrm>
        </p:spPr>
        <p:txBody>
          <a:bodyPr>
            <a:normAutofit/>
          </a:bodyPr>
          <a:lstStyle/>
          <a:p>
            <a:pPr marL="0" indent="0">
              <a:buNone/>
            </a:pPr>
            <a:r>
              <a:rPr lang="en-US" dirty="0">
                <a:latin typeface="Comic Sans MS" panose="030F0702030302020204" pitchFamily="66" charset="0"/>
              </a:rPr>
              <a:t>Eeyore is known for being sad sometimes. </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What could you do when you are feeling sad to make yourself feel a bit better?</a:t>
            </a:r>
          </a:p>
          <a:p>
            <a:pPr marL="0" indent="0">
              <a:buNone/>
            </a:pPr>
            <a:r>
              <a:rPr lang="en-US" dirty="0">
                <a:latin typeface="Comic Sans MS" panose="030F0702030302020204" pitchFamily="66" charset="0"/>
              </a:rPr>
              <a:t>How could you help a friend who was feeling sad?</a:t>
            </a:r>
          </a:p>
          <a:p>
            <a:pPr marL="0" indent="0">
              <a:buNone/>
            </a:pPr>
            <a:r>
              <a:rPr lang="en-US" dirty="0">
                <a:latin typeface="Comic Sans MS" panose="030F0702030302020204" pitchFamily="66" charset="0"/>
              </a:rPr>
              <a:t>Discuss this with someone at home.</a:t>
            </a:r>
          </a:p>
          <a:p>
            <a:pPr marL="0" indent="0">
              <a:buNone/>
            </a:pPr>
            <a:endParaRPr lang="en-US" dirty="0">
              <a:latin typeface="Comic Sans MS" panose="030F0702030302020204" pitchFamily="66" charset="0"/>
            </a:endParaRPr>
          </a:p>
          <a:p>
            <a:pPr marL="0" indent="0">
              <a:buNone/>
            </a:pPr>
            <a:r>
              <a:rPr lang="en-GB" dirty="0">
                <a:latin typeface="Comic Sans MS" panose="030F0702030302020204" pitchFamily="66" charset="0"/>
              </a:rPr>
              <a:t>Learning Intention: I am learning to identify and manage my emotions.</a:t>
            </a:r>
          </a:p>
          <a:p>
            <a:pPr marL="0" indent="0">
              <a:buNone/>
            </a:pPr>
            <a:r>
              <a:rPr lang="en-GB" dirty="0">
                <a:latin typeface="Comic Sans MS" panose="030F0702030302020204" pitchFamily="66" charset="0"/>
              </a:rPr>
              <a:t>Success Criteria: </a:t>
            </a:r>
            <a:endParaRPr lang="en-US" dirty="0">
              <a:latin typeface="Comic Sans MS" panose="030F0702030302020204" pitchFamily="66" charset="0"/>
            </a:endParaRPr>
          </a:p>
          <a:p>
            <a:r>
              <a:rPr lang="en-GB" dirty="0">
                <a:latin typeface="Comic Sans MS" panose="030F0702030302020204" pitchFamily="66" charset="0"/>
              </a:rPr>
              <a:t>I can explain ways that I could try to cheer myself up when I am sad.</a:t>
            </a:r>
            <a:endParaRPr lang="en-US" dirty="0">
              <a:latin typeface="Comic Sans MS" panose="030F0702030302020204" pitchFamily="66" charset="0"/>
            </a:endParaRPr>
          </a:p>
          <a:p>
            <a:r>
              <a:rPr lang="en-GB" dirty="0">
                <a:latin typeface="Comic Sans MS" panose="030F0702030302020204" pitchFamily="66" charset="0"/>
              </a:rPr>
              <a:t>I can think about how to help others too.</a:t>
            </a:r>
            <a:endParaRPr lang="en-US" dirty="0">
              <a:latin typeface="Comic Sans MS" panose="030F0702030302020204" pitchFamily="66" charset="0"/>
            </a:endParaRPr>
          </a:p>
        </p:txBody>
      </p:sp>
      <p:pic>
        <p:nvPicPr>
          <p:cNvPr id="6146" name="Picture 2" descr="The Subtle Bravery of Eeyore in WINNIE-THE-POOH - Nerdist">
            <a:extLst>
              <a:ext uri="{FF2B5EF4-FFF2-40B4-BE49-F238E27FC236}">
                <a16:creationId xmlns:a16="http://schemas.microsoft.com/office/drawing/2014/main" id="{A23A6421-1AC4-4A9F-9552-3091B78781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6796" y="2333819"/>
            <a:ext cx="3751793" cy="281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5754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4AAD3FD-83A5-4B89-9F8F-01B8870865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5" name="Freeform 31">
            <a:extLst>
              <a:ext uri="{FF2B5EF4-FFF2-40B4-BE49-F238E27FC236}">
                <a16:creationId xmlns:a16="http://schemas.microsoft.com/office/drawing/2014/main" id="{61752F1D-FC0F-4103-9584-630E643CCDA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94020"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p>
        </p:txBody>
      </p:sp>
      <p:sp useBgFill="1">
        <p:nvSpPr>
          <p:cNvPr id="17" name="Freeform: Shape 16">
            <a:extLst>
              <a:ext uri="{FF2B5EF4-FFF2-40B4-BE49-F238E27FC236}">
                <a16:creationId xmlns:a16="http://schemas.microsoft.com/office/drawing/2014/main" id="{70151CB7-E7DE-4917-B831-01DF9CE013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270819" y="-63600"/>
            <a:ext cx="6858001" cy="6985200"/>
          </a:xfrm>
          <a:custGeom>
            <a:avLst/>
            <a:gdLst>
              <a:gd name="connsiteX0" fmla="*/ 6858001 w 6858001"/>
              <a:gd name="connsiteY0" fmla="*/ 1177 h 6985200"/>
              <a:gd name="connsiteX1" fmla="*/ 6858001 w 6858001"/>
              <a:gd name="connsiteY1" fmla="*/ 1344715 h 6985200"/>
              <a:gd name="connsiteX2" fmla="*/ 6858000 w 6858001"/>
              <a:gd name="connsiteY2" fmla="*/ 1344715 h 6985200"/>
              <a:gd name="connsiteX3" fmla="*/ 6858000 w 6858001"/>
              <a:gd name="connsiteY3" fmla="*/ 6985200 h 6985200"/>
              <a:gd name="connsiteX4" fmla="*/ 0 w 6858001"/>
              <a:gd name="connsiteY4" fmla="*/ 6985199 h 6985200"/>
              <a:gd name="connsiteX5" fmla="*/ 0 w 6858001"/>
              <a:gd name="connsiteY5" fmla="*/ 886772 h 6985200"/>
              <a:gd name="connsiteX6" fmla="*/ 1 w 6858001"/>
              <a:gd name="connsiteY6" fmla="*/ 886772 h 6985200"/>
              <a:gd name="connsiteX7" fmla="*/ 1 w 6858001"/>
              <a:gd name="connsiteY7" fmla="*/ 0 h 6985200"/>
              <a:gd name="connsiteX8" fmla="*/ 40463 w 6858001"/>
              <a:gd name="connsiteY8" fmla="*/ 5883 h 6985200"/>
              <a:gd name="connsiteX9" fmla="*/ 159107 w 6858001"/>
              <a:gd name="connsiteY9" fmla="*/ 23196 h 6985200"/>
              <a:gd name="connsiteX10" fmla="*/ 245518 w 6858001"/>
              <a:gd name="connsiteY10" fmla="*/ 35299 h 6985200"/>
              <a:gd name="connsiteX11" fmla="*/ 348388 w 6858001"/>
              <a:gd name="connsiteY11" fmla="*/ 48073 h 6985200"/>
              <a:gd name="connsiteX12" fmla="*/ 470460 w 6858001"/>
              <a:gd name="connsiteY12" fmla="*/ 63369 h 6985200"/>
              <a:gd name="connsiteX13" fmla="*/ 605563 w 6858001"/>
              <a:gd name="connsiteY13" fmla="*/ 79506 h 6985200"/>
              <a:gd name="connsiteX14" fmla="*/ 757810 w 6858001"/>
              <a:gd name="connsiteY14" fmla="*/ 96483 h 6985200"/>
              <a:gd name="connsiteX15" fmla="*/ 923774 w 6858001"/>
              <a:gd name="connsiteY15" fmla="*/ 114469 h 6985200"/>
              <a:gd name="connsiteX16" fmla="*/ 1104139 w 6858001"/>
              <a:gd name="connsiteY16" fmla="*/ 132454 h 6985200"/>
              <a:gd name="connsiteX17" fmla="*/ 1296163 w 6858001"/>
              <a:gd name="connsiteY17" fmla="*/ 150776 h 6985200"/>
              <a:gd name="connsiteX18" fmla="*/ 1503275 w 6858001"/>
              <a:gd name="connsiteY18" fmla="*/ 167753 h 6985200"/>
              <a:gd name="connsiteX19" fmla="*/ 1719988 w 6858001"/>
              <a:gd name="connsiteY19" fmla="*/ 184058 h 6985200"/>
              <a:gd name="connsiteX20" fmla="*/ 1949045 w 6858001"/>
              <a:gd name="connsiteY20" fmla="*/ 198849 h 6985200"/>
              <a:gd name="connsiteX21" fmla="*/ 2187703 w 6858001"/>
              <a:gd name="connsiteY21" fmla="*/ 212969 h 6985200"/>
              <a:gd name="connsiteX22" fmla="*/ 2436649 w 6858001"/>
              <a:gd name="connsiteY22" fmla="*/ 226248 h 6985200"/>
              <a:gd name="connsiteX23" fmla="*/ 2564208 w 6858001"/>
              <a:gd name="connsiteY23" fmla="*/ 230955 h 6985200"/>
              <a:gd name="connsiteX24" fmla="*/ 2694509 w 6858001"/>
              <a:gd name="connsiteY24" fmla="*/ 236165 h 6985200"/>
              <a:gd name="connsiteX25" fmla="*/ 2826869 w 6858001"/>
              <a:gd name="connsiteY25" fmla="*/ 241040 h 6985200"/>
              <a:gd name="connsiteX26" fmla="*/ 2959914 w 6858001"/>
              <a:gd name="connsiteY26" fmla="*/ 244234 h 6985200"/>
              <a:gd name="connsiteX27" fmla="*/ 3095702 w 6858001"/>
              <a:gd name="connsiteY27" fmla="*/ 247091 h 6985200"/>
              <a:gd name="connsiteX28" fmla="*/ 3232862 w 6858001"/>
              <a:gd name="connsiteY28" fmla="*/ 250117 h 6985200"/>
              <a:gd name="connsiteX29" fmla="*/ 3372766 w 6858001"/>
              <a:gd name="connsiteY29" fmla="*/ 252134 h 6985200"/>
              <a:gd name="connsiteX30" fmla="*/ 3514040 w 6858001"/>
              <a:gd name="connsiteY30" fmla="*/ 252134 h 6985200"/>
              <a:gd name="connsiteX31" fmla="*/ 3656686 w 6858001"/>
              <a:gd name="connsiteY31" fmla="*/ 253142 h 6985200"/>
              <a:gd name="connsiteX32" fmla="*/ 3800705 w 6858001"/>
              <a:gd name="connsiteY32" fmla="*/ 252134 h 6985200"/>
              <a:gd name="connsiteX33" fmla="*/ 3946780 w 6858001"/>
              <a:gd name="connsiteY33" fmla="*/ 250117 h 6985200"/>
              <a:gd name="connsiteX34" fmla="*/ 4092856 w 6858001"/>
              <a:gd name="connsiteY34" fmla="*/ 248268 h 6985200"/>
              <a:gd name="connsiteX35" fmla="*/ 4240988 w 6858001"/>
              <a:gd name="connsiteY35" fmla="*/ 244234 h 6985200"/>
              <a:gd name="connsiteX36" fmla="*/ 4390492 w 6858001"/>
              <a:gd name="connsiteY36" fmla="*/ 240032 h 6985200"/>
              <a:gd name="connsiteX37" fmla="*/ 4539997 w 6858001"/>
              <a:gd name="connsiteY37" fmla="*/ 235157 h 6985200"/>
              <a:gd name="connsiteX38" fmla="*/ 4690873 w 6858001"/>
              <a:gd name="connsiteY38" fmla="*/ 228266 h 6985200"/>
              <a:gd name="connsiteX39" fmla="*/ 4843120 w 6858001"/>
              <a:gd name="connsiteY39" fmla="*/ 220029 h 6985200"/>
              <a:gd name="connsiteX40" fmla="*/ 4996054 w 6858001"/>
              <a:gd name="connsiteY40" fmla="*/ 212129 h 6985200"/>
              <a:gd name="connsiteX41" fmla="*/ 5148987 w 6858001"/>
              <a:gd name="connsiteY41" fmla="*/ 202044 h 6985200"/>
              <a:gd name="connsiteX42" fmla="*/ 5303978 w 6858001"/>
              <a:gd name="connsiteY42" fmla="*/ 189941 h 6985200"/>
              <a:gd name="connsiteX43" fmla="*/ 5456911 w 6858001"/>
              <a:gd name="connsiteY43" fmla="*/ 177839 h 6985200"/>
              <a:gd name="connsiteX44" fmla="*/ 5612588 w 6858001"/>
              <a:gd name="connsiteY44" fmla="*/ 163887 h 6985200"/>
              <a:gd name="connsiteX45" fmla="*/ 5768950 w 6858001"/>
              <a:gd name="connsiteY45" fmla="*/ 148591 h 6985200"/>
              <a:gd name="connsiteX46" fmla="*/ 5923255 w 6858001"/>
              <a:gd name="connsiteY46" fmla="*/ 132455 h 6985200"/>
              <a:gd name="connsiteX47" fmla="*/ 6079618 w 6858001"/>
              <a:gd name="connsiteY47" fmla="*/ 113629 h 6985200"/>
              <a:gd name="connsiteX48" fmla="*/ 6235294 w 6858001"/>
              <a:gd name="connsiteY48" fmla="*/ 93458 h 6985200"/>
              <a:gd name="connsiteX49" fmla="*/ 6391657 w 6858001"/>
              <a:gd name="connsiteY49" fmla="*/ 73455 h 6985200"/>
              <a:gd name="connsiteX50" fmla="*/ 6547333 w 6858001"/>
              <a:gd name="connsiteY50" fmla="*/ 50091 h 6985200"/>
              <a:gd name="connsiteX51" fmla="*/ 6702324 w 6858001"/>
              <a:gd name="connsiteY51" fmla="*/ 26222 h 698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6985200">
                <a:moveTo>
                  <a:pt x="6858001" y="1177"/>
                </a:moveTo>
                <a:lnTo>
                  <a:pt x="6858001" y="1344715"/>
                </a:lnTo>
                <a:lnTo>
                  <a:pt x="6858000" y="1344715"/>
                </a:lnTo>
                <a:lnTo>
                  <a:pt x="6858000" y="6985200"/>
                </a:lnTo>
                <a:lnTo>
                  <a:pt x="0" y="6985199"/>
                </a:lnTo>
                <a:lnTo>
                  <a:pt x="0" y="886772"/>
                </a:lnTo>
                <a:lnTo>
                  <a:pt x="1" y="886772"/>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9" y="241040"/>
                </a:lnTo>
                <a:lnTo>
                  <a:pt x="2959914" y="244234"/>
                </a:lnTo>
                <a:lnTo>
                  <a:pt x="3095702" y="247091"/>
                </a:lnTo>
                <a:lnTo>
                  <a:pt x="3232862" y="250117"/>
                </a:lnTo>
                <a:lnTo>
                  <a:pt x="3372766" y="252134"/>
                </a:lnTo>
                <a:lnTo>
                  <a:pt x="3514040" y="252134"/>
                </a:lnTo>
                <a:lnTo>
                  <a:pt x="3656686" y="253142"/>
                </a:lnTo>
                <a:lnTo>
                  <a:pt x="3800705" y="252134"/>
                </a:lnTo>
                <a:lnTo>
                  <a:pt x="3946780" y="250117"/>
                </a:lnTo>
                <a:lnTo>
                  <a:pt x="4092856"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8" name="Picture 2" descr="http://disneynouns.files.wordpress.com/2012/08/2b57c-dscn0591.jpg">
            <a:extLst>
              <a:ext uri="{FF2B5EF4-FFF2-40B4-BE49-F238E27FC236}">
                <a16:creationId xmlns:a16="http://schemas.microsoft.com/office/drawing/2014/main" id="{2B42040F-5DAB-4BF1-879E-9AED39AD16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1" r="28900"/>
          <a:stretch/>
        </p:blipFill>
        <p:spPr bwMode="auto">
          <a:xfrm>
            <a:off x="6114569" y="789938"/>
            <a:ext cx="4051761" cy="5562601"/>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A92A1116-1C84-41DF-B803-1F7B0883EC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48BCA02-CEA5-4922-8110-E4EA13AEB015}"/>
              </a:ext>
            </a:extLst>
          </p:cNvPr>
          <p:cNvSpPr>
            <a:spLocks noGrp="1"/>
          </p:cNvSpPr>
          <p:nvPr>
            <p:ph idx="1"/>
          </p:nvPr>
        </p:nvSpPr>
        <p:spPr>
          <a:xfrm>
            <a:off x="648931" y="2438400"/>
            <a:ext cx="4166509" cy="3785419"/>
          </a:xfrm>
        </p:spPr>
        <p:txBody>
          <a:bodyPr>
            <a:normAutofit/>
          </a:bodyPr>
          <a:lstStyle/>
          <a:p>
            <a:pPr marL="0" indent="0">
              <a:buNone/>
            </a:pPr>
            <a:r>
              <a:rPr lang="en-GB" sz="2800" dirty="0">
                <a:solidFill>
                  <a:srgbClr val="EBEBEB"/>
                </a:solidFill>
                <a:latin typeface="Comic Sans MS" panose="030F0702030302020204" pitchFamily="66" charset="0"/>
              </a:rPr>
              <a:t>Don’t forget to write in your passport the names of each character you met today.</a:t>
            </a:r>
          </a:p>
        </p:txBody>
      </p:sp>
    </p:spTree>
    <p:extLst>
      <p:ext uri="{BB962C8B-B14F-4D97-AF65-F5344CB8AC3E}">
        <p14:creationId xmlns:p14="http://schemas.microsoft.com/office/powerpoint/2010/main" val="732926286"/>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tatue of a person&#10;&#10;Description automatically generated">
            <a:extLst>
              <a:ext uri="{FF2B5EF4-FFF2-40B4-BE49-F238E27FC236}">
                <a16:creationId xmlns:a16="http://schemas.microsoft.com/office/drawing/2014/main" id="{61B6166D-B0F5-4175-A7E3-B8EF900C6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83CF391-EB21-4D10-AC6A-22F0EA7605A0}"/>
              </a:ext>
            </a:extLst>
          </p:cNvPr>
          <p:cNvSpPr>
            <a:spLocks noGrp="1"/>
          </p:cNvSpPr>
          <p:nvPr>
            <p:ph type="title"/>
          </p:nvPr>
        </p:nvSpPr>
        <p:spPr>
          <a:xfrm>
            <a:off x="5405120" y="625438"/>
            <a:ext cx="1963474" cy="1233842"/>
          </a:xfrm>
        </p:spPr>
        <p:txBody>
          <a:bodyPr/>
          <a:lstStyle/>
          <a:p>
            <a:r>
              <a:rPr lang="en-US" sz="4800" dirty="0">
                <a:latin typeface="Comic Sans MS" panose="030F0702030302020204" pitchFamily="66" charset="0"/>
              </a:rPr>
              <a:t>Day 5</a:t>
            </a:r>
          </a:p>
        </p:txBody>
      </p:sp>
    </p:spTree>
    <p:extLst>
      <p:ext uri="{BB962C8B-B14F-4D97-AF65-F5344CB8AC3E}">
        <p14:creationId xmlns:p14="http://schemas.microsoft.com/office/powerpoint/2010/main" val="3557744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E246-1F2D-4FE3-9A78-3967BEE0FE2A}"/>
              </a:ext>
            </a:extLst>
          </p:cNvPr>
          <p:cNvSpPr>
            <a:spLocks noGrp="1"/>
          </p:cNvSpPr>
          <p:nvPr>
            <p:ph type="title"/>
          </p:nvPr>
        </p:nvSpPr>
        <p:spPr>
          <a:xfrm>
            <a:off x="81280" y="90814"/>
            <a:ext cx="9404723" cy="1400530"/>
          </a:xfrm>
        </p:spPr>
        <p:txBody>
          <a:bodyPr/>
          <a:lstStyle/>
          <a:p>
            <a:r>
              <a:rPr lang="en-US" u="sng" dirty="0">
                <a:latin typeface="Comic Sans MS" panose="030F0702030302020204" pitchFamily="66" charset="0"/>
              </a:rPr>
              <a:t>Planet Earth</a:t>
            </a:r>
          </a:p>
        </p:txBody>
      </p:sp>
      <p:sp>
        <p:nvSpPr>
          <p:cNvPr id="3" name="Content Placeholder 2">
            <a:extLst>
              <a:ext uri="{FF2B5EF4-FFF2-40B4-BE49-F238E27FC236}">
                <a16:creationId xmlns:a16="http://schemas.microsoft.com/office/drawing/2014/main" id="{26C00BD7-D836-42AE-9767-05D82EAE7BD2}"/>
              </a:ext>
            </a:extLst>
          </p:cNvPr>
          <p:cNvSpPr>
            <a:spLocks noGrp="1"/>
          </p:cNvSpPr>
          <p:nvPr>
            <p:ph idx="1"/>
          </p:nvPr>
        </p:nvSpPr>
        <p:spPr>
          <a:xfrm>
            <a:off x="81280" y="1010195"/>
            <a:ext cx="6390640" cy="5055960"/>
          </a:xfrm>
        </p:spPr>
        <p:txBody>
          <a:bodyPr>
            <a:normAutofit fontScale="70000" lnSpcReduction="20000"/>
          </a:bodyPr>
          <a:lstStyle/>
          <a:p>
            <a:pPr marL="0" indent="0">
              <a:buNone/>
            </a:pPr>
            <a:r>
              <a:rPr lang="en-US" sz="2400" dirty="0">
                <a:latin typeface="Comic Sans MS" panose="030F0702030302020204" pitchFamily="66" charset="0"/>
              </a:rPr>
              <a:t>Look at this picture from the movie ‘Moana’. </a:t>
            </a:r>
          </a:p>
          <a:p>
            <a:pPr marL="0" indent="0">
              <a:buNone/>
            </a:pPr>
            <a:r>
              <a:rPr lang="en-US" sz="2400" dirty="0">
                <a:latin typeface="Comic Sans MS" panose="030F0702030302020204" pitchFamily="66" charset="0"/>
              </a:rPr>
              <a:t>Only 1 in 1000 turtles live to be adults, they need our help! </a:t>
            </a:r>
          </a:p>
          <a:p>
            <a:pPr marL="0" indent="0">
              <a:buNone/>
            </a:pPr>
            <a:endParaRPr lang="en-US" sz="2400" dirty="0">
              <a:latin typeface="Comic Sans MS" panose="030F0702030302020204" pitchFamily="66" charset="0"/>
            </a:endParaRPr>
          </a:p>
          <a:p>
            <a:pPr marL="0" indent="0">
              <a:buNone/>
            </a:pPr>
            <a:r>
              <a:rPr lang="en-US" sz="2400" dirty="0">
                <a:latin typeface="Comic Sans MS" panose="030F0702030302020204" pitchFamily="66" charset="0"/>
              </a:rPr>
              <a:t>Can you help the baby turtle to get to the sea by pointing out all of the obstacles. </a:t>
            </a:r>
          </a:p>
          <a:p>
            <a:pPr marL="0" indent="0">
              <a:buNone/>
            </a:pPr>
            <a:r>
              <a:rPr lang="en-US" sz="2400" dirty="0">
                <a:latin typeface="Comic Sans MS" panose="030F0702030302020204" pitchFamily="66" charset="0"/>
              </a:rPr>
              <a:t>What do humans need to do when they are on the beach to keep turtles safe?</a:t>
            </a:r>
          </a:p>
          <a:p>
            <a:pPr marL="0" indent="0">
              <a:buNone/>
            </a:pPr>
            <a:endParaRPr lang="en-US" sz="2400" dirty="0">
              <a:latin typeface="Comic Sans MS" panose="030F0702030302020204" pitchFamily="66" charset="0"/>
            </a:endParaRPr>
          </a:p>
          <a:p>
            <a:pPr marL="0" indent="0">
              <a:buNone/>
            </a:pPr>
            <a:r>
              <a:rPr lang="en-US" sz="2400" dirty="0">
                <a:latin typeface="Comic Sans MS" panose="030F0702030302020204" pitchFamily="66" charset="0"/>
              </a:rPr>
              <a:t>Can you make a leaflet or poster to tell beach-goers how they can protect the environment?</a:t>
            </a:r>
          </a:p>
          <a:p>
            <a:pPr marL="0" indent="0">
              <a:buNone/>
            </a:pPr>
            <a:endParaRPr lang="en-US" sz="2400" dirty="0">
              <a:latin typeface="Comic Sans MS" panose="030F0702030302020204" pitchFamily="66" charset="0"/>
            </a:endParaRPr>
          </a:p>
          <a:p>
            <a:pPr marL="0" indent="0">
              <a:buNone/>
            </a:pPr>
            <a:r>
              <a:rPr lang="en-GB" sz="2000" dirty="0">
                <a:latin typeface="Comic Sans MS" panose="030F0702030302020204" pitchFamily="66" charset="0"/>
              </a:rPr>
              <a:t>Learning Intention: I am learning to care for the planet and its animals.</a:t>
            </a:r>
          </a:p>
          <a:p>
            <a:pPr marL="0" indent="0">
              <a:buNone/>
            </a:pPr>
            <a:r>
              <a:rPr lang="en-GB" sz="2000" dirty="0">
                <a:latin typeface="Comic Sans MS" panose="030F0702030302020204" pitchFamily="66" charset="0"/>
              </a:rPr>
              <a:t>Success Criteria: </a:t>
            </a:r>
            <a:endParaRPr lang="en-US" sz="2000" dirty="0">
              <a:latin typeface="Comic Sans MS" panose="030F0702030302020204" pitchFamily="66" charset="0"/>
            </a:endParaRPr>
          </a:p>
          <a:p>
            <a:r>
              <a:rPr lang="en-GB" sz="2000" dirty="0">
                <a:latin typeface="Comic Sans MS" panose="030F0702030302020204" pitchFamily="66" charset="0"/>
              </a:rPr>
              <a:t>I can identify risks to the turtles.</a:t>
            </a:r>
            <a:endParaRPr lang="en-US" sz="2000" dirty="0">
              <a:latin typeface="Comic Sans MS" panose="030F0702030302020204" pitchFamily="66" charset="0"/>
            </a:endParaRPr>
          </a:p>
          <a:p>
            <a:r>
              <a:rPr lang="en-GB" sz="2000" dirty="0">
                <a:latin typeface="Comic Sans MS" panose="030F0702030302020204" pitchFamily="66" charset="0"/>
              </a:rPr>
              <a:t>I can explain what we can do to look after the turtles/planet.</a:t>
            </a:r>
            <a:endParaRPr lang="en-US" sz="2000" dirty="0">
              <a:latin typeface="Comic Sans MS" panose="030F0702030302020204" pitchFamily="66" charset="0"/>
            </a:endParaRPr>
          </a:p>
          <a:p>
            <a:r>
              <a:rPr lang="en-GB" sz="2000" dirty="0">
                <a:latin typeface="Comic Sans MS" panose="030F0702030302020204" pitchFamily="66" charset="0"/>
              </a:rPr>
              <a:t>I can present my ideas clearly through a recording or poster/leaflet.</a:t>
            </a:r>
            <a:endParaRPr lang="en-US" sz="1700" dirty="0">
              <a:latin typeface="Comic Sans MS" panose="030F0702030302020204" pitchFamily="66" charset="0"/>
            </a:endParaRPr>
          </a:p>
        </p:txBody>
      </p:sp>
      <p:pic>
        <p:nvPicPr>
          <p:cNvPr id="4" name="Picture 3">
            <a:extLst>
              <a:ext uri="{FF2B5EF4-FFF2-40B4-BE49-F238E27FC236}">
                <a16:creationId xmlns:a16="http://schemas.microsoft.com/office/drawing/2014/main" id="{C89495A5-80DE-48A6-9BDD-0B2DB5078154}"/>
              </a:ext>
            </a:extLst>
          </p:cNvPr>
          <p:cNvPicPr>
            <a:picLocks noChangeAspect="1"/>
          </p:cNvPicPr>
          <p:nvPr/>
        </p:nvPicPr>
        <p:blipFill rotWithShape="1">
          <a:blip r:embed="rId2"/>
          <a:srcRect l="30692" t="13315" r="31808" b="-24"/>
          <a:stretch/>
        </p:blipFill>
        <p:spPr>
          <a:xfrm>
            <a:off x="6713952" y="90814"/>
            <a:ext cx="5135670" cy="6676371"/>
          </a:xfrm>
          <a:prstGeom prst="rect">
            <a:avLst/>
          </a:prstGeom>
        </p:spPr>
      </p:pic>
    </p:spTree>
    <p:extLst>
      <p:ext uri="{BB962C8B-B14F-4D97-AF65-F5344CB8AC3E}">
        <p14:creationId xmlns:p14="http://schemas.microsoft.com/office/powerpoint/2010/main" val="36603349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8A3C342-1D03-412F-8DD3-BF519E8E0A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4FFF2-4D15-4609-92A3-B040B4A9B1C7}"/>
              </a:ext>
            </a:extLst>
          </p:cNvPr>
          <p:cNvSpPr>
            <a:spLocks noGrp="1"/>
          </p:cNvSpPr>
          <p:nvPr>
            <p:ph type="title"/>
          </p:nvPr>
        </p:nvSpPr>
        <p:spPr>
          <a:xfrm>
            <a:off x="601438" y="186813"/>
            <a:ext cx="6188190" cy="1622321"/>
          </a:xfrm>
        </p:spPr>
        <p:txBody>
          <a:bodyPr>
            <a:normAutofit/>
          </a:bodyPr>
          <a:lstStyle/>
          <a:p>
            <a:r>
              <a:rPr lang="en-US" sz="4000" u="sng" dirty="0">
                <a:solidFill>
                  <a:srgbClr val="EBEBEB"/>
                </a:solidFill>
                <a:latin typeface="Comic Sans MS" panose="030F0702030302020204" pitchFamily="66" charset="0"/>
              </a:rPr>
              <a:t>Comprehension</a:t>
            </a:r>
            <a:endParaRPr lang="en-US" u="sng" dirty="0">
              <a:solidFill>
                <a:srgbClr val="EBEBEB"/>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64F42FDF-B426-486D-8CF3-73AEBF19F399}"/>
              </a:ext>
            </a:extLst>
          </p:cNvPr>
          <p:cNvSpPr>
            <a:spLocks noGrp="1"/>
          </p:cNvSpPr>
          <p:nvPr>
            <p:ph idx="1"/>
          </p:nvPr>
        </p:nvSpPr>
        <p:spPr>
          <a:xfrm>
            <a:off x="631757" y="1179872"/>
            <a:ext cx="6383797" cy="5496230"/>
          </a:xfrm>
        </p:spPr>
        <p:txBody>
          <a:bodyPr>
            <a:normAutofit/>
          </a:bodyPr>
          <a:lstStyle/>
          <a:p>
            <a:pPr marL="0" indent="0">
              <a:lnSpc>
                <a:spcPct val="90000"/>
              </a:lnSpc>
              <a:buNone/>
            </a:pPr>
            <a:r>
              <a:rPr lang="en-US" sz="1400" dirty="0">
                <a:solidFill>
                  <a:srgbClr val="FFFFFF"/>
                </a:solidFill>
                <a:latin typeface="Comic Sans MS" panose="030F0702030302020204" pitchFamily="66" charset="0"/>
              </a:rPr>
              <a:t>Watch the clip from ‘Moana’ and answer the questions:</a:t>
            </a:r>
          </a:p>
          <a:p>
            <a:pPr marL="0" indent="0">
              <a:lnSpc>
                <a:spcPct val="90000"/>
              </a:lnSpc>
              <a:buNone/>
            </a:pPr>
            <a:r>
              <a:rPr lang="en-US" sz="1400" dirty="0">
                <a:solidFill>
                  <a:srgbClr val="FFFFFF"/>
                </a:solidFill>
                <a:latin typeface="Comic Sans MS" panose="030F0702030302020204" pitchFamily="66" charset="0"/>
                <a:hlinkClick r:id="rId3"/>
              </a:rPr>
              <a:t>https://www.youtube.com/watch?v=KGqBfyQFG_g</a:t>
            </a:r>
            <a:endParaRPr lang="en-US" sz="1400" dirty="0">
              <a:solidFill>
                <a:srgbClr val="FFFFFF"/>
              </a:solidFill>
              <a:latin typeface="Comic Sans MS" panose="030F0702030302020204" pitchFamily="66" charset="0"/>
            </a:endParaRPr>
          </a:p>
          <a:p>
            <a:pPr marL="0" indent="0">
              <a:lnSpc>
                <a:spcPct val="90000"/>
              </a:lnSpc>
              <a:buNone/>
            </a:pPr>
            <a:endParaRPr lang="en-US" sz="1400" dirty="0">
              <a:solidFill>
                <a:srgbClr val="FFFFFF"/>
              </a:solidFill>
              <a:latin typeface="Comic Sans MS" panose="030F0702030302020204" pitchFamily="66" charset="0"/>
            </a:endParaRPr>
          </a:p>
          <a:p>
            <a:pPr marL="0" indent="0">
              <a:lnSpc>
                <a:spcPct val="90000"/>
              </a:lnSpc>
              <a:buNone/>
            </a:pPr>
            <a:r>
              <a:rPr lang="en-US" sz="1400" dirty="0">
                <a:solidFill>
                  <a:srgbClr val="FFFFFF"/>
                </a:solidFill>
                <a:latin typeface="Comic Sans MS" panose="030F0702030302020204" pitchFamily="66" charset="0"/>
              </a:rPr>
              <a:t>What did Moana find on the beach?</a:t>
            </a:r>
          </a:p>
          <a:p>
            <a:pPr marL="0" indent="0">
              <a:lnSpc>
                <a:spcPct val="90000"/>
              </a:lnSpc>
              <a:buNone/>
            </a:pPr>
            <a:r>
              <a:rPr lang="en-US" sz="1400" dirty="0">
                <a:solidFill>
                  <a:srgbClr val="FFFFFF"/>
                </a:solidFill>
                <a:latin typeface="Comic Sans MS" panose="030F0702030302020204" pitchFamily="66" charset="0"/>
              </a:rPr>
              <a:t>Where did the turtle go?</a:t>
            </a:r>
          </a:p>
          <a:p>
            <a:pPr marL="0" indent="0">
              <a:lnSpc>
                <a:spcPct val="90000"/>
              </a:lnSpc>
              <a:buNone/>
            </a:pPr>
            <a:r>
              <a:rPr lang="en-US" sz="1400" dirty="0">
                <a:solidFill>
                  <a:srgbClr val="FFFFFF"/>
                </a:solidFill>
                <a:latin typeface="Comic Sans MS" panose="030F0702030302020204" pitchFamily="66" charset="0"/>
              </a:rPr>
              <a:t>Why did Moana want to go back to the beach?</a:t>
            </a:r>
          </a:p>
          <a:p>
            <a:pPr marL="0" indent="0">
              <a:lnSpc>
                <a:spcPct val="90000"/>
              </a:lnSpc>
              <a:buNone/>
            </a:pPr>
            <a:endParaRPr lang="en-US" sz="1400" dirty="0">
              <a:solidFill>
                <a:srgbClr val="FFFFFF"/>
              </a:solidFill>
              <a:latin typeface="Comic Sans MS" panose="030F0702030302020204" pitchFamily="66" charset="0"/>
            </a:endParaRPr>
          </a:p>
          <a:p>
            <a:pPr marL="0" indent="0">
              <a:lnSpc>
                <a:spcPct val="90000"/>
              </a:lnSpc>
              <a:buNone/>
            </a:pPr>
            <a:r>
              <a:rPr lang="en-US" sz="1400" dirty="0">
                <a:solidFill>
                  <a:srgbClr val="FFFFFF"/>
                </a:solidFill>
                <a:latin typeface="Comic Sans MS" panose="030F0702030302020204" pitchFamily="66" charset="0"/>
              </a:rPr>
              <a:t>Next, think of some more questions about the clip. Ask someone at home the questions to check that they were watching carefully!</a:t>
            </a:r>
          </a:p>
          <a:p>
            <a:pPr marL="0" indent="0">
              <a:lnSpc>
                <a:spcPct val="90000"/>
              </a:lnSpc>
              <a:buNone/>
            </a:pPr>
            <a:endParaRPr lang="en-US" sz="1400" dirty="0">
              <a:solidFill>
                <a:srgbClr val="FFFFFF"/>
              </a:solidFill>
              <a:latin typeface="Comic Sans MS" panose="030F0702030302020204" pitchFamily="66" charset="0"/>
            </a:endParaRPr>
          </a:p>
          <a:p>
            <a:pPr marL="0" indent="0">
              <a:lnSpc>
                <a:spcPct val="90000"/>
              </a:lnSpc>
              <a:buNone/>
            </a:pPr>
            <a:r>
              <a:rPr lang="en-GB" sz="1400" dirty="0">
                <a:solidFill>
                  <a:srgbClr val="FFFFFF"/>
                </a:solidFill>
                <a:latin typeface="Comic Sans MS" panose="030F0702030302020204" pitchFamily="66" charset="0"/>
              </a:rPr>
              <a:t>Learning Intention: I am learning to answer questions about what I have seen/heard.</a:t>
            </a:r>
          </a:p>
          <a:p>
            <a:pPr marL="0" indent="0">
              <a:lnSpc>
                <a:spcPct val="90000"/>
              </a:lnSpc>
              <a:buNone/>
            </a:pPr>
            <a:r>
              <a:rPr lang="en-GB" sz="1400" dirty="0">
                <a:solidFill>
                  <a:srgbClr val="FFFFFF"/>
                </a:solidFill>
                <a:latin typeface="Comic Sans MS" panose="030F0702030302020204" pitchFamily="66" charset="0"/>
              </a:rPr>
              <a:t>Success Criteria:</a:t>
            </a:r>
            <a:endParaRPr lang="en-US" sz="1400" dirty="0">
              <a:solidFill>
                <a:srgbClr val="FFFFFF"/>
              </a:solidFill>
              <a:latin typeface="Comic Sans MS" panose="030F0702030302020204" pitchFamily="66" charset="0"/>
            </a:endParaRPr>
          </a:p>
          <a:p>
            <a:pPr>
              <a:lnSpc>
                <a:spcPct val="90000"/>
              </a:lnSpc>
            </a:pPr>
            <a:r>
              <a:rPr lang="en-GB" sz="1400" dirty="0">
                <a:solidFill>
                  <a:srgbClr val="FFFFFF"/>
                </a:solidFill>
                <a:latin typeface="Comic Sans MS" panose="030F0702030302020204" pitchFamily="66" charset="0"/>
              </a:rPr>
              <a:t>I can watch and think carefully about what is happening in the clip.</a:t>
            </a:r>
            <a:endParaRPr lang="en-US" sz="1400" dirty="0">
              <a:solidFill>
                <a:srgbClr val="FFFFFF"/>
              </a:solidFill>
              <a:latin typeface="Comic Sans MS" panose="030F0702030302020204" pitchFamily="66" charset="0"/>
            </a:endParaRPr>
          </a:p>
          <a:p>
            <a:pPr>
              <a:lnSpc>
                <a:spcPct val="90000"/>
              </a:lnSpc>
            </a:pPr>
            <a:r>
              <a:rPr lang="en-GB" sz="1400" dirty="0">
                <a:solidFill>
                  <a:srgbClr val="FFFFFF"/>
                </a:solidFill>
                <a:latin typeface="Comic Sans MS" panose="030F0702030302020204" pitchFamily="66" charset="0"/>
              </a:rPr>
              <a:t>I can answer questions about what I have seen. </a:t>
            </a:r>
            <a:endParaRPr lang="en-US" sz="1400" dirty="0">
              <a:solidFill>
                <a:srgbClr val="FFFFFF"/>
              </a:solidFill>
              <a:latin typeface="Comic Sans MS" panose="030F0702030302020204" pitchFamily="66" charset="0"/>
            </a:endParaRPr>
          </a:p>
          <a:p>
            <a:pPr>
              <a:lnSpc>
                <a:spcPct val="90000"/>
              </a:lnSpc>
            </a:pPr>
            <a:r>
              <a:rPr lang="en-GB" sz="1400" dirty="0">
                <a:solidFill>
                  <a:srgbClr val="FFFFFF"/>
                </a:solidFill>
                <a:latin typeface="Comic Sans MS" panose="030F0702030302020204" pitchFamily="66" charset="0"/>
              </a:rPr>
              <a:t> I can create my own questions.</a:t>
            </a:r>
            <a:endParaRPr lang="en-US" sz="1400" dirty="0">
              <a:solidFill>
                <a:srgbClr val="FFFFFF"/>
              </a:solidFill>
              <a:latin typeface="Comic Sans MS" panose="030F0702030302020204" pitchFamily="66" charset="0"/>
            </a:endParaRPr>
          </a:p>
        </p:txBody>
      </p:sp>
      <p:sp>
        <p:nvSpPr>
          <p:cNvPr id="12" name="Freeform 31">
            <a:extLst>
              <a:ext uri="{FF2B5EF4-FFF2-40B4-BE49-F238E27FC236}">
                <a16:creationId xmlns:a16="http://schemas.microsoft.com/office/drawing/2014/main" id="{81CC9B02-E087-4350-AEBD-2C3CF001AF0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5974"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tx1">
              <a:alpha val="20000"/>
            </a:schemeClr>
          </a:solidFill>
          <a:ln>
            <a:noFill/>
          </a:ln>
        </p:spPr>
        <p:txBody>
          <a:bodyPr rtlCol="0" anchor="ctr"/>
          <a:lstStyle/>
          <a:p>
            <a:pPr algn="ctr"/>
            <a:endParaRPr lang="en-US"/>
          </a:p>
        </p:txBody>
      </p:sp>
      <p:pic>
        <p:nvPicPr>
          <p:cNvPr id="5" name="Picture 4" descr="A girl in a pool of water&#10;&#10;Description automatically generated">
            <a:extLst>
              <a:ext uri="{FF2B5EF4-FFF2-40B4-BE49-F238E27FC236}">
                <a16:creationId xmlns:a16="http://schemas.microsoft.com/office/drawing/2014/main" id="{A6A8EBCC-F662-4670-BD5E-45E8C51C1EF1}"/>
              </a:ext>
            </a:extLst>
          </p:cNvPr>
          <p:cNvPicPr>
            <a:picLocks noChangeAspect="1"/>
          </p:cNvPicPr>
          <p:nvPr/>
        </p:nvPicPr>
        <p:blipFill rotWithShape="1">
          <a:blip r:embed="rId4">
            <a:extLst>
              <a:ext uri="{28A0092B-C50C-407E-A947-70E740481C1C}">
                <a14:useLocalDpi xmlns:a14="http://schemas.microsoft.com/office/drawing/2010/main" val="0"/>
              </a:ext>
            </a:extLst>
          </a:blip>
          <a:srcRect l="9064" r="18564"/>
          <a:stretch/>
        </p:blipFill>
        <p:spPr>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p:spPr>
      </p:pic>
    </p:spTree>
    <p:extLst>
      <p:ext uri="{BB962C8B-B14F-4D97-AF65-F5344CB8AC3E}">
        <p14:creationId xmlns:p14="http://schemas.microsoft.com/office/powerpoint/2010/main" val="17371224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6925-674F-4065-BF4D-2067F9676E78}"/>
              </a:ext>
            </a:extLst>
          </p:cNvPr>
          <p:cNvSpPr>
            <a:spLocks noGrp="1"/>
          </p:cNvSpPr>
          <p:nvPr>
            <p:ph type="title"/>
          </p:nvPr>
        </p:nvSpPr>
        <p:spPr>
          <a:xfrm>
            <a:off x="416038" y="320638"/>
            <a:ext cx="9404723" cy="1400530"/>
          </a:xfrm>
        </p:spPr>
        <p:txBody>
          <a:bodyPr/>
          <a:lstStyle/>
          <a:p>
            <a:r>
              <a:rPr lang="en-US" u="sng" dirty="0">
                <a:latin typeface="Comic Sans MS" panose="030F0702030302020204" pitchFamily="66" charset="0"/>
              </a:rPr>
              <a:t>Writing</a:t>
            </a:r>
          </a:p>
        </p:txBody>
      </p:sp>
      <p:sp>
        <p:nvSpPr>
          <p:cNvPr id="3" name="Content Placeholder 2">
            <a:extLst>
              <a:ext uri="{FF2B5EF4-FFF2-40B4-BE49-F238E27FC236}">
                <a16:creationId xmlns:a16="http://schemas.microsoft.com/office/drawing/2014/main" id="{76EB1D26-4F43-492A-BE67-5C5DA8CA7A1A}"/>
              </a:ext>
            </a:extLst>
          </p:cNvPr>
          <p:cNvSpPr>
            <a:spLocks noGrp="1"/>
          </p:cNvSpPr>
          <p:nvPr>
            <p:ph idx="1"/>
          </p:nvPr>
        </p:nvSpPr>
        <p:spPr>
          <a:xfrm>
            <a:off x="416038" y="1331259"/>
            <a:ext cx="8946541" cy="4195481"/>
          </a:xfrm>
        </p:spPr>
        <p:txBody>
          <a:bodyPr>
            <a:normAutofit/>
          </a:bodyPr>
          <a:lstStyle/>
          <a:p>
            <a:pPr marL="0" indent="0">
              <a:buNone/>
            </a:pPr>
            <a:r>
              <a:rPr lang="en-US" dirty="0">
                <a:latin typeface="Comic Sans MS" panose="030F0702030302020204" pitchFamily="66" charset="0"/>
              </a:rPr>
              <a:t>Enjoy the Toy Story ride. </a:t>
            </a:r>
            <a:r>
              <a:rPr lang="en-US" dirty="0">
                <a:latin typeface="Comic Sans MS" panose="030F0702030302020204" pitchFamily="66" charset="0"/>
                <a:hlinkClick r:id="rId2"/>
              </a:rPr>
              <a:t>https://www.youtube.com/watch?v=_oqkZbkZ6gg</a:t>
            </a:r>
            <a:endParaRPr lang="en-US" dirty="0">
              <a:latin typeface="Comic Sans MS" panose="030F0702030302020204" pitchFamily="66" charset="0"/>
            </a:endParaRPr>
          </a:p>
          <a:p>
            <a:pPr marL="0" indent="0">
              <a:buNone/>
            </a:pPr>
            <a:r>
              <a:rPr lang="en-US" dirty="0">
                <a:latin typeface="Comic Sans MS" panose="030F0702030302020204" pitchFamily="66" charset="0"/>
              </a:rPr>
              <a:t>The Toy Story characters are all very good friends. Can you write a letter to one of your friends? You might want to tell them a piece of news, or what you enjoy doing with them.</a:t>
            </a:r>
          </a:p>
          <a:p>
            <a:pPr marL="0" indent="0">
              <a:buNone/>
            </a:pPr>
            <a:endParaRPr lang="en-US" dirty="0">
              <a:latin typeface="Comic Sans MS" panose="030F0702030302020204" pitchFamily="66" charset="0"/>
            </a:endParaRPr>
          </a:p>
        </p:txBody>
      </p:sp>
    </p:spTree>
    <p:extLst>
      <p:ext uri="{BB962C8B-B14F-4D97-AF65-F5344CB8AC3E}">
        <p14:creationId xmlns:p14="http://schemas.microsoft.com/office/powerpoint/2010/main" val="23524663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BBCAF-6BC3-4D0B-B422-F922C4D3CD80}"/>
              </a:ext>
            </a:extLst>
          </p:cNvPr>
          <p:cNvSpPr>
            <a:spLocks noGrp="1"/>
          </p:cNvSpPr>
          <p:nvPr>
            <p:ph type="title"/>
          </p:nvPr>
        </p:nvSpPr>
        <p:spPr/>
        <p:txBody>
          <a:bodyPr/>
          <a:lstStyle/>
          <a:p>
            <a:r>
              <a:rPr lang="en-US" u="sng" dirty="0">
                <a:latin typeface="Comic Sans MS" panose="030F0702030302020204" pitchFamily="66" charset="0"/>
              </a:rPr>
              <a:t>Expressive Arts</a:t>
            </a:r>
          </a:p>
        </p:txBody>
      </p:sp>
      <p:sp>
        <p:nvSpPr>
          <p:cNvPr id="3" name="Content Placeholder 2">
            <a:extLst>
              <a:ext uri="{FF2B5EF4-FFF2-40B4-BE49-F238E27FC236}">
                <a16:creationId xmlns:a16="http://schemas.microsoft.com/office/drawing/2014/main" id="{44CAEA05-37F9-4FF1-A898-7444D982E1FF}"/>
              </a:ext>
            </a:extLst>
          </p:cNvPr>
          <p:cNvSpPr>
            <a:spLocks noGrp="1"/>
          </p:cNvSpPr>
          <p:nvPr>
            <p:ph idx="1"/>
          </p:nvPr>
        </p:nvSpPr>
        <p:spPr>
          <a:xfrm>
            <a:off x="646111" y="1697019"/>
            <a:ext cx="8946541" cy="4195481"/>
          </a:xfrm>
        </p:spPr>
        <p:txBody>
          <a:bodyPr/>
          <a:lstStyle/>
          <a:p>
            <a:pPr marL="0" indent="0">
              <a:buNone/>
            </a:pPr>
            <a:r>
              <a:rPr lang="en-US" dirty="0">
                <a:latin typeface="Comic Sans MS" panose="030F0702030302020204" pitchFamily="66" charset="0"/>
              </a:rPr>
              <a:t>Watch the video of the parade. Can you join in with any of the dancing?</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hlinkClick r:id="rId2"/>
              </a:rPr>
              <a:t>https://www.youtube.com/watch?v=rR-KP8KH1Ng</a:t>
            </a: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r>
              <a:rPr lang="en-GB" sz="1800" dirty="0">
                <a:latin typeface="Comic Sans MS" panose="030F0702030302020204" pitchFamily="66" charset="0"/>
              </a:rPr>
              <a:t>Learning Intention: I am learning to follow movements that I see.</a:t>
            </a:r>
          </a:p>
          <a:p>
            <a:pPr marL="0" indent="0">
              <a:buNone/>
            </a:pPr>
            <a:r>
              <a:rPr lang="en-GB" sz="1800" dirty="0">
                <a:latin typeface="Comic Sans MS" panose="030F0702030302020204" pitchFamily="66" charset="0"/>
              </a:rPr>
              <a:t>Success Criteria: </a:t>
            </a:r>
            <a:endParaRPr lang="en-US" sz="1800" dirty="0">
              <a:latin typeface="Comic Sans MS" panose="030F0702030302020204" pitchFamily="66" charset="0"/>
            </a:endParaRPr>
          </a:p>
          <a:p>
            <a:r>
              <a:rPr lang="en-GB" sz="1800" dirty="0">
                <a:latin typeface="Comic Sans MS" panose="030F0702030302020204" pitchFamily="66" charset="0"/>
              </a:rPr>
              <a:t>I can follow movements.</a:t>
            </a:r>
            <a:endParaRPr lang="en-US" sz="1800" dirty="0">
              <a:latin typeface="Comic Sans MS" panose="030F0702030302020204" pitchFamily="66" charset="0"/>
            </a:endParaRPr>
          </a:p>
          <a:p>
            <a:r>
              <a:rPr lang="en-GB" sz="1800" dirty="0">
                <a:latin typeface="Comic Sans MS" panose="030F0702030302020204" pitchFamily="66" charset="0"/>
              </a:rPr>
              <a:t>I can create my own dance.</a:t>
            </a:r>
            <a:endParaRPr lang="en-US" sz="1800" dirty="0">
              <a:latin typeface="Comic Sans MS" panose="030F0702030302020204" pitchFamily="66" charset="0"/>
            </a:endParaRPr>
          </a:p>
        </p:txBody>
      </p:sp>
    </p:spTree>
    <p:extLst>
      <p:ext uri="{BB962C8B-B14F-4D97-AF65-F5344CB8AC3E}">
        <p14:creationId xmlns:p14="http://schemas.microsoft.com/office/powerpoint/2010/main" val="825501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61515115-95FB-41E0-86F3-8744438C09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6" name="Freeform 31">
            <a:extLst>
              <a:ext uri="{FF2B5EF4-FFF2-40B4-BE49-F238E27FC236}">
                <a16:creationId xmlns:a16="http://schemas.microsoft.com/office/drawing/2014/main" id="{8222A33F-BE2D-4D69-92A0-5DF8B17BAA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8" name="Freeform: Shape 17">
            <a:extLst>
              <a:ext uri="{FF2B5EF4-FFF2-40B4-BE49-F238E27FC236}">
                <a16:creationId xmlns:a16="http://schemas.microsoft.com/office/drawing/2014/main" id="{CE1C74D0-9609-468A-9597-5D87C8A42B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9" name="Picture 2" descr="http://disneynouns.files.wordpress.com/2012/08/2b57c-dscn0591.jpg">
            <a:extLst>
              <a:ext uri="{FF2B5EF4-FFF2-40B4-BE49-F238E27FC236}">
                <a16:creationId xmlns:a16="http://schemas.microsoft.com/office/drawing/2014/main" id="{8E9AF077-3991-4CD9-AB4C-57E69C7EC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1" r="28900"/>
          <a:stretch/>
        </p:blipFill>
        <p:spPr bwMode="auto">
          <a:xfrm>
            <a:off x="7563742" y="696862"/>
            <a:ext cx="3980139" cy="5464272"/>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C137128D-E594-4905-9F76-E385F0831D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48BCA02-CEA5-4922-8110-E4EA13AEB015}"/>
              </a:ext>
            </a:extLst>
          </p:cNvPr>
          <p:cNvSpPr>
            <a:spLocks noGrp="1"/>
          </p:cNvSpPr>
          <p:nvPr>
            <p:ph idx="1"/>
          </p:nvPr>
        </p:nvSpPr>
        <p:spPr>
          <a:xfrm>
            <a:off x="631194" y="696862"/>
            <a:ext cx="5616216" cy="3785419"/>
          </a:xfrm>
        </p:spPr>
        <p:txBody>
          <a:bodyPr>
            <a:normAutofit/>
          </a:bodyPr>
          <a:lstStyle/>
          <a:p>
            <a:pPr marL="0" indent="0">
              <a:buNone/>
            </a:pPr>
            <a:r>
              <a:rPr lang="en-GB" sz="2400" dirty="0">
                <a:solidFill>
                  <a:srgbClr val="FFFFFF"/>
                </a:solidFill>
                <a:latin typeface="Comic Sans MS" panose="030F0702030302020204" pitchFamily="66" charset="0"/>
              </a:rPr>
              <a:t>Check your passport to see how many Disney characters we met throughout the trip.</a:t>
            </a:r>
          </a:p>
          <a:p>
            <a:pPr marL="0" indent="0">
              <a:buNone/>
            </a:pPr>
            <a:endParaRPr lang="en-GB" sz="2400" dirty="0">
              <a:solidFill>
                <a:srgbClr val="FFFFFF"/>
              </a:solidFill>
              <a:latin typeface="Comic Sans MS" panose="030F0702030302020204" pitchFamily="66" charset="0"/>
            </a:endParaRPr>
          </a:p>
          <a:p>
            <a:pPr marL="0" indent="0">
              <a:buNone/>
            </a:pPr>
            <a:r>
              <a:rPr lang="en-GB" sz="2400" dirty="0">
                <a:solidFill>
                  <a:srgbClr val="FFFFFF"/>
                </a:solidFill>
                <a:latin typeface="Comic Sans MS" panose="030F0702030302020204" pitchFamily="66" charset="0"/>
              </a:rPr>
              <a:t>Which character was your favourite?</a:t>
            </a:r>
          </a:p>
        </p:txBody>
      </p:sp>
      <p:pic>
        <p:nvPicPr>
          <p:cNvPr id="5" name="Picture 4" descr="A picture containing photo, colorful, decorated, sitting&#10;&#10;Description automatically generated">
            <a:extLst>
              <a:ext uri="{FF2B5EF4-FFF2-40B4-BE49-F238E27FC236}">
                <a16:creationId xmlns:a16="http://schemas.microsoft.com/office/drawing/2014/main" id="{D4A24E2C-EE46-4EE7-84A8-B4B424D40D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5899" y="3709641"/>
            <a:ext cx="5037374" cy="3148359"/>
          </a:xfrm>
          <a:prstGeom prst="rect">
            <a:avLst/>
          </a:prstGeom>
        </p:spPr>
      </p:pic>
    </p:spTree>
    <p:extLst>
      <p:ext uri="{BB962C8B-B14F-4D97-AF65-F5344CB8AC3E}">
        <p14:creationId xmlns:p14="http://schemas.microsoft.com/office/powerpoint/2010/main" val="427756750"/>
      </p:ext>
    </p:extLst>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4FD7-720E-4671-9034-7DCEE6E1D3EC}"/>
              </a:ext>
            </a:extLst>
          </p:cNvPr>
          <p:cNvSpPr>
            <a:spLocks noGrp="1"/>
          </p:cNvSpPr>
          <p:nvPr>
            <p:ph type="title"/>
          </p:nvPr>
        </p:nvSpPr>
        <p:spPr>
          <a:xfrm>
            <a:off x="646111" y="338418"/>
            <a:ext cx="9404723" cy="1400530"/>
          </a:xfrm>
        </p:spPr>
        <p:txBody>
          <a:bodyPr/>
          <a:lstStyle/>
          <a:p>
            <a:r>
              <a:rPr lang="en-US" sz="4800" u="sng" dirty="0">
                <a:latin typeface="Comic Sans MS" panose="030F0702030302020204" pitchFamily="66" charset="0"/>
              </a:rPr>
              <a:t>Art</a:t>
            </a:r>
          </a:p>
        </p:txBody>
      </p:sp>
      <p:sp>
        <p:nvSpPr>
          <p:cNvPr id="3" name="Content Placeholder 2">
            <a:extLst>
              <a:ext uri="{FF2B5EF4-FFF2-40B4-BE49-F238E27FC236}">
                <a16:creationId xmlns:a16="http://schemas.microsoft.com/office/drawing/2014/main" id="{D1459790-D3F2-45EF-A371-AA7FCEBC61A9}"/>
              </a:ext>
            </a:extLst>
          </p:cNvPr>
          <p:cNvSpPr>
            <a:spLocks noGrp="1"/>
          </p:cNvSpPr>
          <p:nvPr>
            <p:ph idx="1"/>
          </p:nvPr>
        </p:nvSpPr>
        <p:spPr>
          <a:xfrm>
            <a:off x="436560" y="1545392"/>
            <a:ext cx="7392990" cy="4798258"/>
          </a:xfrm>
        </p:spPr>
        <p:txBody>
          <a:bodyPr>
            <a:normAutofit/>
          </a:bodyPr>
          <a:lstStyle/>
          <a:p>
            <a:pPr marL="0" indent="0">
              <a:buNone/>
            </a:pPr>
            <a:r>
              <a:rPr lang="en-US" dirty="0">
                <a:latin typeface="Comic Sans MS" panose="030F0702030302020204" pitchFamily="66" charset="0"/>
              </a:rPr>
              <a:t>Create a passport that you can use during your trip.</a:t>
            </a:r>
          </a:p>
          <a:p>
            <a:pPr marL="0" indent="0">
              <a:buNone/>
            </a:pPr>
            <a:r>
              <a:rPr lang="en-US" dirty="0">
                <a:latin typeface="Comic Sans MS" panose="030F0702030302020204" pitchFamily="66" charset="0"/>
              </a:rPr>
              <a:t>Remember to include a front cover, your name, a picture of yourself and lots of space for characters names! </a:t>
            </a:r>
          </a:p>
          <a:p>
            <a:pPr marL="0" indent="0">
              <a:buNone/>
            </a:pPr>
            <a:r>
              <a:rPr lang="en-US" dirty="0">
                <a:latin typeface="Comic Sans MS" panose="030F0702030302020204" pitchFamily="66" charset="0"/>
              </a:rPr>
              <a:t>Each time you see a character this week in a ride, video or song, make sure to write their name in your passport! </a:t>
            </a:r>
          </a:p>
          <a:p>
            <a:pPr marL="0" indent="0">
              <a:buNone/>
            </a:pPr>
            <a:r>
              <a:rPr lang="en-US" dirty="0">
                <a:latin typeface="Comic Sans MS" panose="030F0702030302020204" pitchFamily="66" charset="0"/>
              </a:rPr>
              <a:t>How many characters will you meet by the end of the week?</a:t>
            </a:r>
          </a:p>
          <a:p>
            <a:pPr marL="0" indent="0">
              <a:buNone/>
            </a:pPr>
            <a:endParaRPr lang="en-US" dirty="0">
              <a:latin typeface="Comic Sans MS" panose="030F0702030302020204" pitchFamily="66" charset="0"/>
            </a:endParaRPr>
          </a:p>
          <a:p>
            <a:pPr marL="0" indent="0">
              <a:buNone/>
            </a:pPr>
            <a:r>
              <a:rPr lang="en-GB" sz="1800" dirty="0">
                <a:latin typeface="Comic Sans MS" panose="030F0702030302020204" pitchFamily="66" charset="0"/>
              </a:rPr>
              <a:t>Learning Intention: I am learning to create an eye-catching passport. </a:t>
            </a:r>
            <a:endParaRPr lang="en-US" sz="1800" dirty="0">
              <a:latin typeface="Comic Sans MS" panose="030F0702030302020204" pitchFamily="66" charset="0"/>
            </a:endParaRPr>
          </a:p>
          <a:p>
            <a:pPr marL="0" indent="0">
              <a:buNone/>
            </a:pPr>
            <a:r>
              <a:rPr lang="en-GB" sz="1800" dirty="0">
                <a:latin typeface="Comic Sans MS" panose="030F0702030302020204" pitchFamily="66" charset="0"/>
              </a:rPr>
              <a:t>Success Criteria:</a:t>
            </a:r>
            <a:endParaRPr lang="en-US" sz="1800" dirty="0">
              <a:latin typeface="Comic Sans MS" panose="030F0702030302020204" pitchFamily="66" charset="0"/>
            </a:endParaRPr>
          </a:p>
          <a:p>
            <a:r>
              <a:rPr lang="en-GB" sz="1800" dirty="0">
                <a:latin typeface="Comic Sans MS" panose="030F0702030302020204" pitchFamily="66" charset="0"/>
              </a:rPr>
              <a:t>I can create a front cover.</a:t>
            </a:r>
            <a:endParaRPr lang="en-US" sz="1800" dirty="0">
              <a:latin typeface="Comic Sans MS" panose="030F0702030302020204" pitchFamily="66" charset="0"/>
            </a:endParaRPr>
          </a:p>
          <a:p>
            <a:r>
              <a:rPr lang="en-GB" sz="1800" dirty="0">
                <a:latin typeface="Comic Sans MS" panose="030F0702030302020204" pitchFamily="66" charset="0"/>
              </a:rPr>
              <a:t>I can include: my name, date of birth and a picture of myself.</a:t>
            </a:r>
            <a:endParaRPr lang="en-US" dirty="0"/>
          </a:p>
          <a:p>
            <a:pPr marL="0" indent="0">
              <a:buNone/>
            </a:pPr>
            <a:endParaRPr lang="en-US" dirty="0"/>
          </a:p>
        </p:txBody>
      </p:sp>
      <p:pic>
        <p:nvPicPr>
          <p:cNvPr id="3074" name="Picture 2" descr="http://disneynouns.files.wordpress.com/2012/08/2b57c-dscn0591.jpg"/>
          <p:cNvPicPr>
            <a:picLocks noChangeAspect="1" noChangeArrowheads="1"/>
          </p:cNvPicPr>
          <p:nvPr/>
        </p:nvPicPr>
        <p:blipFill rotWithShape="1">
          <a:blip r:embed="rId2">
            <a:extLst>
              <a:ext uri="{28A0092B-C50C-407E-A947-70E740481C1C}">
                <a14:useLocalDpi xmlns:a14="http://schemas.microsoft.com/office/drawing/2010/main" val="0"/>
              </a:ext>
            </a:extLst>
          </a:blip>
          <a:srcRect l="17381" r="28900"/>
          <a:stretch/>
        </p:blipFill>
        <p:spPr bwMode="auto">
          <a:xfrm>
            <a:off x="8058150" y="1545392"/>
            <a:ext cx="3695700" cy="507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951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airplane in the sky&#10;&#10;Description automatically generated">
            <a:extLst>
              <a:ext uri="{FF2B5EF4-FFF2-40B4-BE49-F238E27FC236}">
                <a16:creationId xmlns:a16="http://schemas.microsoft.com/office/drawing/2014/main" id="{D820BA6D-2AE6-4896-B17B-89D4C430DC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3409"/>
          </a:xfrm>
          <a:prstGeom prst="rect">
            <a:avLst/>
          </a:prstGeom>
        </p:spPr>
      </p:pic>
      <p:sp>
        <p:nvSpPr>
          <p:cNvPr id="5" name="TextBox 4">
            <a:extLst>
              <a:ext uri="{FF2B5EF4-FFF2-40B4-BE49-F238E27FC236}">
                <a16:creationId xmlns:a16="http://schemas.microsoft.com/office/drawing/2014/main" id="{C71D060C-EEA5-4558-BFEB-BCAD8FA4E3F4}"/>
              </a:ext>
            </a:extLst>
          </p:cNvPr>
          <p:cNvSpPr txBox="1"/>
          <p:nvPr/>
        </p:nvSpPr>
        <p:spPr>
          <a:xfrm>
            <a:off x="2854960" y="589280"/>
            <a:ext cx="8107680" cy="1569660"/>
          </a:xfrm>
          <a:prstGeom prst="rect">
            <a:avLst/>
          </a:prstGeom>
          <a:noFill/>
        </p:spPr>
        <p:txBody>
          <a:bodyPr wrap="square" rtlCol="0">
            <a:spAutoFit/>
          </a:bodyPr>
          <a:lstStyle/>
          <a:p>
            <a:r>
              <a:rPr lang="en-GB" sz="3200" dirty="0">
                <a:latin typeface="Comic Sans MS" panose="030F0702030302020204" pitchFamily="66" charset="0"/>
              </a:rPr>
              <a:t>Time to jet back home, Primary </a:t>
            </a:r>
            <a:r>
              <a:rPr lang="en-GB" sz="3200" dirty="0" smtClean="0">
                <a:latin typeface="Comic Sans MS" panose="030F0702030302020204" pitchFamily="66" charset="0"/>
              </a:rPr>
              <a:t>4/5!</a:t>
            </a:r>
            <a:endParaRPr lang="en-GB" sz="3200" dirty="0">
              <a:latin typeface="Comic Sans MS" panose="030F0702030302020204" pitchFamily="66" charset="0"/>
            </a:endParaRPr>
          </a:p>
          <a:p>
            <a:endParaRPr lang="en-GB" sz="3200" dirty="0">
              <a:latin typeface="Comic Sans MS" panose="030F0702030302020204" pitchFamily="66" charset="0"/>
            </a:endParaRPr>
          </a:p>
          <a:p>
            <a:r>
              <a:rPr lang="en-GB" sz="3200" dirty="0">
                <a:latin typeface="Comic Sans MS" panose="030F0702030302020204" pitchFamily="66" charset="0"/>
              </a:rPr>
              <a:t>Don’t forget your passport.</a:t>
            </a:r>
          </a:p>
        </p:txBody>
      </p:sp>
    </p:spTree>
    <p:extLst>
      <p:ext uri="{BB962C8B-B14F-4D97-AF65-F5344CB8AC3E}">
        <p14:creationId xmlns:p14="http://schemas.microsoft.com/office/powerpoint/2010/main" val="38157336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51BAE-E69C-48CA-A00B-BD48EC3B1C50}"/>
              </a:ext>
            </a:extLst>
          </p:cNvPr>
          <p:cNvSpPr>
            <a:spLocks noGrp="1"/>
          </p:cNvSpPr>
          <p:nvPr>
            <p:ph type="title"/>
          </p:nvPr>
        </p:nvSpPr>
        <p:spPr>
          <a:xfrm>
            <a:off x="455611" y="239707"/>
            <a:ext cx="9404723" cy="1400530"/>
          </a:xfrm>
        </p:spPr>
        <p:txBody>
          <a:bodyPr/>
          <a:lstStyle/>
          <a:p>
            <a:r>
              <a:rPr lang="en-US" u="sng" dirty="0">
                <a:latin typeface="Comic Sans MS" panose="030F0702030302020204" pitchFamily="66" charset="0"/>
              </a:rPr>
              <a:t>Numeracy</a:t>
            </a:r>
          </a:p>
        </p:txBody>
      </p:sp>
      <p:sp>
        <p:nvSpPr>
          <p:cNvPr id="3" name="Content Placeholder 2">
            <a:extLst>
              <a:ext uri="{FF2B5EF4-FFF2-40B4-BE49-F238E27FC236}">
                <a16:creationId xmlns:a16="http://schemas.microsoft.com/office/drawing/2014/main" id="{03D21FA1-7732-4FFC-88A5-B6C275EA5D1F}"/>
              </a:ext>
            </a:extLst>
          </p:cNvPr>
          <p:cNvSpPr>
            <a:spLocks noGrp="1"/>
          </p:cNvSpPr>
          <p:nvPr>
            <p:ph idx="1"/>
          </p:nvPr>
        </p:nvSpPr>
        <p:spPr>
          <a:xfrm>
            <a:off x="206327" y="1352550"/>
            <a:ext cx="6975523" cy="5140325"/>
          </a:xfrm>
        </p:spPr>
        <p:txBody>
          <a:bodyPr>
            <a:normAutofit fontScale="92500"/>
          </a:bodyPr>
          <a:lstStyle/>
          <a:p>
            <a:pPr marL="0" indent="0">
              <a:buNone/>
            </a:pPr>
            <a:r>
              <a:rPr lang="en-US" dirty="0">
                <a:latin typeface="Comic Sans MS" panose="030F0702030302020204" pitchFamily="66" charset="0"/>
              </a:rPr>
              <a:t>To go on today’s the rides you must be taller than 1 meter.</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Estimate and then measure whether you are tall enough to ride!</a:t>
            </a:r>
          </a:p>
          <a:p>
            <a:pPr marL="0" indent="0">
              <a:buNone/>
            </a:pPr>
            <a:r>
              <a:rPr lang="en-US" dirty="0">
                <a:latin typeface="Comic Sans MS" panose="030F0702030302020204" pitchFamily="66" charset="0"/>
              </a:rPr>
              <a:t>Can you find 3 things that are taller and 3 things that are shorter than you around your house? Measure the height of each thing.</a:t>
            </a:r>
          </a:p>
          <a:p>
            <a:pPr marL="0" indent="0">
              <a:buNone/>
            </a:pPr>
            <a:endParaRPr lang="en-US" dirty="0"/>
          </a:p>
          <a:p>
            <a:pPr marL="0" indent="0">
              <a:buNone/>
            </a:pPr>
            <a:r>
              <a:rPr lang="en-GB" sz="2300" dirty="0">
                <a:latin typeface="Comic Sans MS" panose="030F0702030302020204" pitchFamily="66" charset="0"/>
              </a:rPr>
              <a:t>Learning Intention: I am learning to measure and estimate height.</a:t>
            </a:r>
          </a:p>
          <a:p>
            <a:pPr marL="0" indent="0">
              <a:buNone/>
            </a:pPr>
            <a:r>
              <a:rPr lang="en-GB" sz="2300" dirty="0">
                <a:latin typeface="Comic Sans MS" panose="030F0702030302020204" pitchFamily="66" charset="0"/>
              </a:rPr>
              <a:t>Success Criteria: </a:t>
            </a:r>
            <a:endParaRPr lang="en-US" sz="2300" dirty="0">
              <a:latin typeface="Comic Sans MS" panose="030F0702030302020204" pitchFamily="66" charset="0"/>
            </a:endParaRPr>
          </a:p>
          <a:p>
            <a:r>
              <a:rPr lang="en-GB" sz="2300" dirty="0">
                <a:latin typeface="Comic Sans MS" panose="030F0702030302020204" pitchFamily="66" charset="0"/>
              </a:rPr>
              <a:t>I can use a tape measure/ruler accurately. </a:t>
            </a:r>
          </a:p>
          <a:p>
            <a:r>
              <a:rPr lang="en-GB" sz="2300" dirty="0">
                <a:latin typeface="Comic Sans MS" panose="030F0702030302020204" pitchFamily="66" charset="0"/>
              </a:rPr>
              <a:t>I can compare heights.</a:t>
            </a:r>
            <a:endParaRPr lang="en-US" sz="2300" dirty="0">
              <a:latin typeface="Comic Sans MS" panose="030F0702030302020204" pitchFamily="66" charset="0"/>
            </a:endParaRPr>
          </a:p>
        </p:txBody>
      </p:sp>
      <p:pic>
        <p:nvPicPr>
          <p:cNvPr id="4098" name="Picture 2" descr="Height Requirements at Disney World - Disney Tourist Blog">
            <a:extLst>
              <a:ext uri="{FF2B5EF4-FFF2-40B4-BE49-F238E27FC236}">
                <a16:creationId xmlns:a16="http://schemas.microsoft.com/office/drawing/2014/main" id="{E10951CF-1CB6-4138-ACD4-CB644B2F1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0360" y="1884705"/>
            <a:ext cx="4521963" cy="3002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32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06925-674F-4065-BF4D-2067F9676E78}"/>
              </a:ext>
            </a:extLst>
          </p:cNvPr>
          <p:cNvSpPr>
            <a:spLocks noGrp="1"/>
          </p:cNvSpPr>
          <p:nvPr>
            <p:ph type="title"/>
          </p:nvPr>
        </p:nvSpPr>
        <p:spPr>
          <a:xfrm>
            <a:off x="228600" y="147918"/>
            <a:ext cx="9404723" cy="1400530"/>
          </a:xfrm>
        </p:spPr>
        <p:txBody>
          <a:bodyPr/>
          <a:lstStyle/>
          <a:p>
            <a:r>
              <a:rPr lang="en-US" u="sng" dirty="0">
                <a:latin typeface="Comic Sans MS" panose="030F0702030302020204" pitchFamily="66" charset="0"/>
              </a:rPr>
              <a:t>Writing</a:t>
            </a:r>
          </a:p>
        </p:txBody>
      </p:sp>
      <p:sp>
        <p:nvSpPr>
          <p:cNvPr id="3" name="Content Placeholder 2">
            <a:extLst>
              <a:ext uri="{FF2B5EF4-FFF2-40B4-BE49-F238E27FC236}">
                <a16:creationId xmlns:a16="http://schemas.microsoft.com/office/drawing/2014/main" id="{76EB1D26-4F43-492A-BE67-5C5DA8CA7A1A}"/>
              </a:ext>
            </a:extLst>
          </p:cNvPr>
          <p:cNvSpPr>
            <a:spLocks noGrp="1"/>
          </p:cNvSpPr>
          <p:nvPr>
            <p:ph idx="1"/>
          </p:nvPr>
        </p:nvSpPr>
        <p:spPr>
          <a:xfrm>
            <a:off x="228600" y="1085850"/>
            <a:ext cx="6896100" cy="4805363"/>
          </a:xfrm>
        </p:spPr>
        <p:txBody>
          <a:bodyPr>
            <a:noAutofit/>
          </a:bodyPr>
          <a:lstStyle/>
          <a:p>
            <a:pPr marL="0" indent="0">
              <a:buNone/>
            </a:pPr>
            <a:r>
              <a:rPr lang="en-US" sz="1800" dirty="0">
                <a:latin typeface="Comic Sans MS" panose="030F0702030302020204" pitchFamily="66" charset="0"/>
              </a:rPr>
              <a:t>Take a tour of Donald Duck’s house boat.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What can you see? Draw and label 5 things that you can see inside his house. Use adjectives to create better descriptions. </a:t>
            </a:r>
          </a:p>
          <a:p>
            <a:pPr marL="0" indent="0">
              <a:buNone/>
            </a:pPr>
            <a:endParaRPr lang="en-US" sz="1800" dirty="0">
              <a:latin typeface="Comic Sans MS" panose="030F0702030302020204" pitchFamily="66" charset="0"/>
            </a:endParaRPr>
          </a:p>
          <a:p>
            <a:pPr marL="0" indent="0">
              <a:buNone/>
            </a:pPr>
            <a:r>
              <a:rPr lang="en-US" sz="1800" dirty="0">
                <a:latin typeface="Comic Sans MS" panose="030F0702030302020204" pitchFamily="66" charset="0"/>
              </a:rPr>
              <a:t>Next, write about how Donald Duck’s house is different to yours. For example, my windows are not circles and I do not dry my washing on my roof!</a:t>
            </a:r>
          </a:p>
          <a:p>
            <a:pPr marL="0" indent="0">
              <a:buNone/>
            </a:pPr>
            <a:r>
              <a:rPr lang="en-US" sz="1800" dirty="0">
                <a:latin typeface="Comic Sans MS" panose="030F0702030302020204" pitchFamily="66" charset="0"/>
                <a:hlinkClick r:id="rId2"/>
              </a:rPr>
              <a:t>https://www.youtube.com/watch?v=XERRGapwSVQ&amp;t=17s</a:t>
            </a:r>
            <a:endParaRPr lang="en-US" sz="1800" dirty="0">
              <a:latin typeface="Comic Sans MS" panose="030F0702030302020204" pitchFamily="66" charset="0"/>
            </a:endParaRPr>
          </a:p>
          <a:p>
            <a:pPr marL="0" indent="0">
              <a:buNone/>
            </a:pPr>
            <a:endParaRPr lang="en-US" sz="1800" dirty="0">
              <a:latin typeface="Comic Sans MS" panose="030F0702030302020204" pitchFamily="66" charset="0"/>
            </a:endParaRPr>
          </a:p>
          <a:p>
            <a:pPr marL="0" indent="0">
              <a:buNone/>
            </a:pPr>
            <a:r>
              <a:rPr lang="en-GB" sz="1800" dirty="0">
                <a:latin typeface="Comic Sans MS" panose="030F0702030302020204" pitchFamily="66" charset="0"/>
              </a:rPr>
              <a:t>Learning Intention: I am learning to write about a setting.</a:t>
            </a:r>
          </a:p>
          <a:p>
            <a:pPr marL="0" indent="0">
              <a:buNone/>
            </a:pPr>
            <a:r>
              <a:rPr lang="en-GB" sz="1800" dirty="0">
                <a:latin typeface="Comic Sans MS" panose="030F0702030302020204" pitchFamily="66" charset="0"/>
              </a:rPr>
              <a:t>Success Criteria: </a:t>
            </a:r>
            <a:endParaRPr lang="en-US" sz="1800" dirty="0">
              <a:latin typeface="Comic Sans MS" panose="030F0702030302020204" pitchFamily="66" charset="0"/>
            </a:endParaRPr>
          </a:p>
          <a:p>
            <a:r>
              <a:rPr lang="en-GB" sz="1800" dirty="0">
                <a:latin typeface="Comic Sans MS" panose="030F0702030302020204" pitchFamily="66" charset="0"/>
              </a:rPr>
              <a:t>I can identify differences.</a:t>
            </a:r>
          </a:p>
          <a:p>
            <a:r>
              <a:rPr lang="en-GB" sz="1800" dirty="0">
                <a:latin typeface="Comic Sans MS" panose="030F0702030302020204" pitchFamily="66" charset="0"/>
              </a:rPr>
              <a:t>I can improve my sentences by using adjectives.</a:t>
            </a:r>
            <a:endParaRPr lang="en-US" sz="1800" dirty="0">
              <a:latin typeface="Comic Sans MS" panose="030F0702030302020204" pitchFamily="66" charset="0"/>
            </a:endParaRPr>
          </a:p>
        </p:txBody>
      </p:sp>
      <p:pic>
        <p:nvPicPr>
          <p:cNvPr id="4098" name="Picture 2" descr="https://www.freecomputerwallpapers.net/wallpapers/donald_ducks_boat_house_wallpaper-1920x1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0960" y="2428577"/>
            <a:ext cx="4784725" cy="2691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716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E246-1F2D-4FE3-9A78-3967BEE0FE2A}"/>
              </a:ext>
            </a:extLst>
          </p:cNvPr>
          <p:cNvSpPr>
            <a:spLocks noGrp="1"/>
          </p:cNvSpPr>
          <p:nvPr>
            <p:ph type="title"/>
          </p:nvPr>
        </p:nvSpPr>
        <p:spPr>
          <a:xfrm>
            <a:off x="646111" y="224118"/>
            <a:ext cx="9404723" cy="1400530"/>
          </a:xfrm>
        </p:spPr>
        <p:txBody>
          <a:bodyPr/>
          <a:lstStyle/>
          <a:p>
            <a:r>
              <a:rPr lang="en-US" u="sng" dirty="0">
                <a:latin typeface="Comic Sans MS" panose="030F0702030302020204" pitchFamily="66" charset="0"/>
              </a:rPr>
              <a:t>Social Studies</a:t>
            </a:r>
          </a:p>
        </p:txBody>
      </p:sp>
      <p:sp>
        <p:nvSpPr>
          <p:cNvPr id="3" name="Content Placeholder 2">
            <a:extLst>
              <a:ext uri="{FF2B5EF4-FFF2-40B4-BE49-F238E27FC236}">
                <a16:creationId xmlns:a16="http://schemas.microsoft.com/office/drawing/2014/main" id="{26C00BD7-D836-42AE-9767-05D82EAE7BD2}"/>
              </a:ext>
            </a:extLst>
          </p:cNvPr>
          <p:cNvSpPr>
            <a:spLocks noGrp="1"/>
          </p:cNvSpPr>
          <p:nvPr>
            <p:ph idx="1"/>
          </p:nvPr>
        </p:nvSpPr>
        <p:spPr>
          <a:xfrm>
            <a:off x="228601" y="1330779"/>
            <a:ext cx="7048500" cy="5143046"/>
          </a:xfrm>
        </p:spPr>
        <p:txBody>
          <a:bodyPr>
            <a:normAutofit fontScale="92500" lnSpcReduction="20000"/>
          </a:bodyPr>
          <a:lstStyle/>
          <a:p>
            <a:pPr marL="0" indent="0">
              <a:buNone/>
            </a:pPr>
            <a:r>
              <a:rPr lang="en-US" dirty="0">
                <a:latin typeface="Comic Sans MS" panose="030F0702030302020204" pitchFamily="66" charset="0"/>
              </a:rPr>
              <a:t>Task: Enjoy the ‘It’s a Small World’ ride. The ride shows many countries and places around the world. </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Compare Scotland with another country. You might think about: weather, food, attractions/scenery, events and celebrations, flags or anything else you are interested in. You could present your information in a poster or by telling someone at home what you have found out.</a:t>
            </a: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hlinkClick r:id="rId2"/>
              </a:rPr>
              <a:t>https://www.youtube.com/watch?v=I2Do309e4YU</a:t>
            </a: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r>
              <a:rPr lang="en-GB" sz="2300" dirty="0">
                <a:latin typeface="Comic Sans MS" panose="030F0702030302020204" pitchFamily="66" charset="0"/>
              </a:rPr>
              <a:t>Learning Intention: I am learning about other countries and cultures.</a:t>
            </a:r>
          </a:p>
          <a:p>
            <a:pPr marL="0" indent="0">
              <a:buNone/>
            </a:pPr>
            <a:r>
              <a:rPr lang="en-GB" sz="2300" dirty="0">
                <a:latin typeface="Comic Sans MS" panose="030F0702030302020204" pitchFamily="66" charset="0"/>
              </a:rPr>
              <a:t>Success Criteria: </a:t>
            </a:r>
            <a:endParaRPr lang="en-US" sz="2300" dirty="0">
              <a:latin typeface="Comic Sans MS" panose="030F0702030302020204" pitchFamily="66" charset="0"/>
            </a:endParaRPr>
          </a:p>
          <a:p>
            <a:r>
              <a:rPr lang="en-GB" sz="2300" dirty="0">
                <a:latin typeface="Comic Sans MS" panose="030F0702030302020204" pitchFamily="66" charset="0"/>
              </a:rPr>
              <a:t>I can find out information about a country. </a:t>
            </a:r>
          </a:p>
          <a:p>
            <a:r>
              <a:rPr lang="en-GB" sz="2300" dirty="0">
                <a:latin typeface="Comic Sans MS" panose="030F0702030302020204" pitchFamily="66" charset="0"/>
              </a:rPr>
              <a:t>I can think about how this compares to Scotland.</a:t>
            </a:r>
            <a:endParaRPr lang="en-US" sz="2300" dirty="0">
              <a:latin typeface="Comic Sans MS" panose="030F0702030302020204" pitchFamily="66" charset="0"/>
            </a:endParaRPr>
          </a:p>
        </p:txBody>
      </p:sp>
      <p:pic>
        <p:nvPicPr>
          <p:cNvPr id="5122" name="Picture 2" descr="http://www.chipandco.com/wp-content/uploads/2009/12/small-world.png"/>
          <p:cNvPicPr>
            <a:picLocks noChangeAspect="1" noChangeArrowheads="1"/>
          </p:cNvPicPr>
          <p:nvPr/>
        </p:nvPicPr>
        <p:blipFill rotWithShape="1">
          <a:blip r:embed="rId3">
            <a:extLst>
              <a:ext uri="{28A0092B-C50C-407E-A947-70E740481C1C}">
                <a14:useLocalDpi xmlns:a14="http://schemas.microsoft.com/office/drawing/2010/main" val="0"/>
              </a:ext>
            </a:extLst>
          </a:blip>
          <a:srcRect r="5705"/>
          <a:stretch/>
        </p:blipFill>
        <p:spPr bwMode="auto">
          <a:xfrm>
            <a:off x="7183232" y="1929448"/>
            <a:ext cx="4723018" cy="349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981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4FFF2-4D15-4609-92A3-B040B4A9B1C7}"/>
              </a:ext>
            </a:extLst>
          </p:cNvPr>
          <p:cNvSpPr>
            <a:spLocks noGrp="1"/>
          </p:cNvSpPr>
          <p:nvPr>
            <p:ph type="title"/>
          </p:nvPr>
        </p:nvSpPr>
        <p:spPr>
          <a:xfrm>
            <a:off x="427870" y="199214"/>
            <a:ext cx="9404723" cy="1400530"/>
          </a:xfrm>
        </p:spPr>
        <p:txBody>
          <a:bodyPr/>
          <a:lstStyle/>
          <a:p>
            <a:r>
              <a:rPr lang="en-US" u="sng" dirty="0">
                <a:latin typeface="Comic Sans MS" panose="030F0702030302020204" pitchFamily="66" charset="0"/>
              </a:rPr>
              <a:t>Writing</a:t>
            </a:r>
          </a:p>
        </p:txBody>
      </p:sp>
      <p:sp>
        <p:nvSpPr>
          <p:cNvPr id="3" name="Content Placeholder 2">
            <a:extLst>
              <a:ext uri="{FF2B5EF4-FFF2-40B4-BE49-F238E27FC236}">
                <a16:creationId xmlns:a16="http://schemas.microsoft.com/office/drawing/2014/main" id="{64F42FDF-B426-486D-8CF3-73AEBF19F399}"/>
              </a:ext>
            </a:extLst>
          </p:cNvPr>
          <p:cNvSpPr>
            <a:spLocks noGrp="1"/>
          </p:cNvSpPr>
          <p:nvPr>
            <p:ph idx="1"/>
          </p:nvPr>
        </p:nvSpPr>
        <p:spPr>
          <a:xfrm>
            <a:off x="509210" y="1453198"/>
            <a:ext cx="5965220" cy="5195252"/>
          </a:xfrm>
        </p:spPr>
        <p:txBody>
          <a:bodyPr>
            <a:normAutofit lnSpcReduction="10000"/>
          </a:bodyPr>
          <a:lstStyle/>
          <a:p>
            <a:pPr marL="0" indent="0">
              <a:buNone/>
            </a:pPr>
            <a:r>
              <a:rPr lang="en-US" dirty="0">
                <a:latin typeface="Comic Sans MS" panose="030F0702030302020204" pitchFamily="66" charset="0"/>
              </a:rPr>
              <a:t>Watch the Frozen ride.</a:t>
            </a:r>
          </a:p>
          <a:p>
            <a:pPr marL="0" indent="0">
              <a:buNone/>
            </a:pPr>
            <a:r>
              <a:rPr lang="en-US" dirty="0">
                <a:latin typeface="Comic Sans MS" panose="030F0702030302020204" pitchFamily="66" charset="0"/>
              </a:rPr>
              <a:t>How many words can you think of that rhyme with snow? </a:t>
            </a:r>
          </a:p>
          <a:p>
            <a:pPr marL="0" indent="0">
              <a:buNone/>
            </a:pPr>
            <a:r>
              <a:rPr lang="en-US" dirty="0">
                <a:latin typeface="Comic Sans MS" panose="030F0702030302020204" pitchFamily="66" charset="0"/>
                <a:hlinkClick r:id="rId2"/>
              </a:rPr>
              <a:t>https://www.youtube.com/watch?v=J8OHP9OriMA&amp;t=33s</a:t>
            </a:r>
            <a:endParaRPr lang="en-US" dirty="0">
              <a:latin typeface="Comic Sans MS" panose="030F0702030302020204" pitchFamily="66" charset="0"/>
            </a:endParaRPr>
          </a:p>
          <a:p>
            <a:pPr marL="0" indent="0">
              <a:buNone/>
            </a:pPr>
            <a:endParaRPr lang="en-US" dirty="0">
              <a:latin typeface="Comic Sans MS" panose="030F0702030302020204" pitchFamily="66" charset="0"/>
            </a:endParaRPr>
          </a:p>
          <a:p>
            <a:pPr marL="0" indent="0">
              <a:buNone/>
            </a:pPr>
            <a:r>
              <a:rPr lang="en-US" dirty="0">
                <a:latin typeface="Comic Sans MS" panose="030F0702030302020204" pitchFamily="66" charset="0"/>
              </a:rPr>
              <a:t>Write down your list and create a silly sentence/story using rhyming words.</a:t>
            </a:r>
          </a:p>
          <a:p>
            <a:pPr marL="0" indent="0">
              <a:buNone/>
            </a:pPr>
            <a:endParaRPr lang="en-US" dirty="0">
              <a:latin typeface="Comic Sans MS" panose="030F0702030302020204" pitchFamily="66" charset="0"/>
            </a:endParaRPr>
          </a:p>
          <a:p>
            <a:pPr marL="0" indent="0">
              <a:buNone/>
            </a:pPr>
            <a:r>
              <a:rPr lang="en-GB" sz="1900" dirty="0">
                <a:latin typeface="Comic Sans MS" panose="030F0702030302020204" pitchFamily="66" charset="0"/>
              </a:rPr>
              <a:t>Learning Intention: I am learning to using rhyme in my writing.</a:t>
            </a:r>
          </a:p>
          <a:p>
            <a:pPr marL="0" indent="0">
              <a:buNone/>
            </a:pPr>
            <a:r>
              <a:rPr lang="en-GB" sz="1900" dirty="0">
                <a:latin typeface="Comic Sans MS" panose="030F0702030302020204" pitchFamily="66" charset="0"/>
              </a:rPr>
              <a:t>Success Criteria: </a:t>
            </a:r>
            <a:endParaRPr lang="en-US" sz="1900" dirty="0">
              <a:latin typeface="Comic Sans MS" panose="030F0702030302020204" pitchFamily="66" charset="0"/>
            </a:endParaRPr>
          </a:p>
          <a:p>
            <a:r>
              <a:rPr lang="en-GB" sz="1900" dirty="0">
                <a:latin typeface="Comic Sans MS" panose="030F0702030302020204" pitchFamily="66" charset="0"/>
              </a:rPr>
              <a:t>I can write a silly sentence or story using rhyming words.</a:t>
            </a:r>
            <a:endParaRPr lang="en-US" sz="1900" dirty="0">
              <a:latin typeface="Comic Sans MS" panose="030F0702030302020204" pitchFamily="66" charset="0"/>
            </a:endParaRPr>
          </a:p>
        </p:txBody>
      </p:sp>
      <p:pic>
        <p:nvPicPr>
          <p:cNvPr id="6146" name="Picture 2" descr="https://www.orlando-florida.net/wp-content/uploads/2016/04/5365-5365-LARGE-disney-frozen-epcot-ride_LIAXw7-6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7423" y="199214"/>
            <a:ext cx="4836927" cy="644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31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1515115-95FB-41E0-86F3-8744438C09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31">
            <a:extLst>
              <a:ext uri="{FF2B5EF4-FFF2-40B4-BE49-F238E27FC236}">
                <a16:creationId xmlns:a16="http://schemas.microsoft.com/office/drawing/2014/main" id="{8222A33F-BE2D-4D69-92A0-5DF8B17BAA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49843" y="-1"/>
            <a:ext cx="559472" cy="3709642"/>
          </a:xfrm>
          <a:custGeom>
            <a:avLst/>
            <a:gdLst>
              <a:gd name="connsiteX0" fmla="*/ 0 w 559472"/>
              <a:gd name="connsiteY0" fmla="*/ 0 h 3709642"/>
              <a:gd name="connsiteX1" fmla="*/ 473952 w 559472"/>
              <a:gd name="connsiteY1" fmla="*/ 0 h 3709642"/>
              <a:gd name="connsiteX2" fmla="*/ 485840 w 559472"/>
              <a:gd name="connsiteY2" fmla="*/ 161194 h 3709642"/>
              <a:gd name="connsiteX3" fmla="*/ 523949 w 559472"/>
              <a:gd name="connsiteY3" fmla="*/ 3672197 h 3709642"/>
              <a:gd name="connsiteX4" fmla="*/ 454748 w 559472"/>
              <a:gd name="connsiteY4" fmla="*/ 3709642 h 3709642"/>
              <a:gd name="connsiteX5" fmla="*/ 448224 w 559472"/>
              <a:gd name="connsiteY5" fmla="*/ 3510471 h 3709642"/>
              <a:gd name="connsiteX6" fmla="*/ 443564 w 559472"/>
              <a:gd name="connsiteY6" fmla="*/ 3408563 h 3709642"/>
              <a:gd name="connsiteX7" fmla="*/ 438902 w 559472"/>
              <a:gd name="connsiteY7" fmla="*/ 3304407 h 3709642"/>
              <a:gd name="connsiteX8" fmla="*/ 433941 w 559472"/>
              <a:gd name="connsiteY8" fmla="*/ 3198777 h 3709642"/>
              <a:gd name="connsiteX9" fmla="*/ 427584 w 559472"/>
              <a:gd name="connsiteY9" fmla="*/ 3092510 h 3709642"/>
              <a:gd name="connsiteX10" fmla="*/ 420988 w 559472"/>
              <a:gd name="connsiteY10" fmla="*/ 2984390 h 3709642"/>
              <a:gd name="connsiteX11" fmla="*/ 414330 w 559472"/>
              <a:gd name="connsiteY11" fmla="*/ 2874401 h 3709642"/>
              <a:gd name="connsiteX12" fmla="*/ 406840 w 559472"/>
              <a:gd name="connsiteY12" fmla="*/ 2762980 h 3709642"/>
              <a:gd name="connsiteX13" fmla="*/ 397745 w 559472"/>
              <a:gd name="connsiteY13" fmla="*/ 2650566 h 3709642"/>
              <a:gd name="connsiteX14" fmla="*/ 389154 w 559472"/>
              <a:gd name="connsiteY14" fmla="*/ 2536612 h 3709642"/>
              <a:gd name="connsiteX15" fmla="*/ 379225 w 559472"/>
              <a:gd name="connsiteY15" fmla="*/ 2421642 h 3709642"/>
              <a:gd name="connsiteX16" fmla="*/ 368316 w 559472"/>
              <a:gd name="connsiteY16" fmla="*/ 2305627 h 3709642"/>
              <a:gd name="connsiteX17" fmla="*/ 357466 w 559472"/>
              <a:gd name="connsiteY17" fmla="*/ 2189233 h 3709642"/>
              <a:gd name="connsiteX18" fmla="*/ 344982 w 559472"/>
              <a:gd name="connsiteY18" fmla="*/ 2071473 h 3709642"/>
              <a:gd name="connsiteX19" fmla="*/ 332466 w 559472"/>
              <a:gd name="connsiteY19" fmla="*/ 1952216 h 3709642"/>
              <a:gd name="connsiteX20" fmla="*/ 319121 w 559472"/>
              <a:gd name="connsiteY20" fmla="*/ 1833776 h 3709642"/>
              <a:gd name="connsiteX21" fmla="*/ 304408 w 559472"/>
              <a:gd name="connsiteY21" fmla="*/ 1713948 h 3709642"/>
              <a:gd name="connsiteX22" fmla="*/ 288685 w 559472"/>
              <a:gd name="connsiteY22" fmla="*/ 1592703 h 3709642"/>
              <a:gd name="connsiteX23" fmla="*/ 273050 w 559472"/>
              <a:gd name="connsiteY23" fmla="*/ 1471451 h 3709642"/>
              <a:gd name="connsiteX24" fmla="*/ 255813 w 559472"/>
              <a:gd name="connsiteY24" fmla="*/ 1350328 h 3709642"/>
              <a:gd name="connsiteX25" fmla="*/ 237060 w 559472"/>
              <a:gd name="connsiteY25" fmla="*/ 1227080 h 3709642"/>
              <a:gd name="connsiteX26" fmla="*/ 218488 w 559472"/>
              <a:gd name="connsiteY26" fmla="*/ 1106065 h 3709642"/>
              <a:gd name="connsiteX27" fmla="*/ 198221 w 559472"/>
              <a:gd name="connsiteY27" fmla="*/ 982940 h 3709642"/>
              <a:gd name="connsiteX28" fmla="*/ 177152 w 559472"/>
              <a:gd name="connsiteY28" fmla="*/ 858755 h 3709642"/>
              <a:gd name="connsiteX29" fmla="*/ 155551 w 559472"/>
              <a:gd name="connsiteY29" fmla="*/ 736861 h 3709642"/>
              <a:gd name="connsiteX30" fmla="*/ 131782 w 559472"/>
              <a:gd name="connsiteY30" fmla="*/ 613645 h 3709642"/>
              <a:gd name="connsiteX31" fmla="*/ 107123 w 559472"/>
              <a:gd name="connsiteY31" fmla="*/ 490500 h 3709642"/>
              <a:gd name="connsiteX32" fmla="*/ 82552 w 559472"/>
              <a:gd name="connsiteY32" fmla="*/ 367348 h 3709642"/>
              <a:gd name="connsiteX33" fmla="*/ 55608 w 559472"/>
              <a:gd name="connsiteY33" fmla="*/ 244762 h 3709642"/>
              <a:gd name="connsiteX34" fmla="*/ 28130 w 559472"/>
              <a:gd name="connsiteY34" fmla="*/ 122220 h 3709642"/>
              <a:gd name="connsiteX35" fmla="*/ 0 w 559472"/>
              <a:gd name="connsiteY35" fmla="*/ 0 h 370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59472" h="3709642">
                <a:moveTo>
                  <a:pt x="0" y="0"/>
                </a:moveTo>
                <a:lnTo>
                  <a:pt x="473952" y="0"/>
                </a:lnTo>
                <a:lnTo>
                  <a:pt x="485840" y="161194"/>
                </a:lnTo>
                <a:cubicBezTo>
                  <a:pt x="552063" y="1147770"/>
                  <a:pt x="592441" y="3086737"/>
                  <a:pt x="523949" y="3672197"/>
                </a:cubicBezTo>
                <a:cubicBezTo>
                  <a:pt x="500842" y="3684557"/>
                  <a:pt x="477855" y="3697282"/>
                  <a:pt x="454748" y="3709642"/>
                </a:cubicBezTo>
                <a:lnTo>
                  <a:pt x="448224" y="3510471"/>
                </a:lnTo>
                <a:lnTo>
                  <a:pt x="443564" y="3408563"/>
                </a:lnTo>
                <a:lnTo>
                  <a:pt x="438902" y="3304407"/>
                </a:lnTo>
                <a:lnTo>
                  <a:pt x="433941" y="3198777"/>
                </a:lnTo>
                <a:lnTo>
                  <a:pt x="427584" y="3092510"/>
                </a:lnTo>
                <a:lnTo>
                  <a:pt x="420988" y="2984390"/>
                </a:lnTo>
                <a:lnTo>
                  <a:pt x="414330" y="2874401"/>
                </a:lnTo>
                <a:lnTo>
                  <a:pt x="406840" y="2762980"/>
                </a:lnTo>
                <a:lnTo>
                  <a:pt x="397745" y="2650566"/>
                </a:lnTo>
                <a:lnTo>
                  <a:pt x="389154" y="2536612"/>
                </a:lnTo>
                <a:lnTo>
                  <a:pt x="379225" y="2421642"/>
                </a:lnTo>
                <a:lnTo>
                  <a:pt x="368316" y="2305627"/>
                </a:lnTo>
                <a:lnTo>
                  <a:pt x="357466" y="2189233"/>
                </a:lnTo>
                <a:lnTo>
                  <a:pt x="344982" y="2071473"/>
                </a:lnTo>
                <a:lnTo>
                  <a:pt x="332466" y="1952216"/>
                </a:lnTo>
                <a:lnTo>
                  <a:pt x="319121" y="1833776"/>
                </a:lnTo>
                <a:lnTo>
                  <a:pt x="304408" y="1713948"/>
                </a:lnTo>
                <a:lnTo>
                  <a:pt x="288685" y="1592703"/>
                </a:lnTo>
                <a:lnTo>
                  <a:pt x="273050" y="1471451"/>
                </a:lnTo>
                <a:lnTo>
                  <a:pt x="255813" y="1350328"/>
                </a:lnTo>
                <a:lnTo>
                  <a:pt x="237060" y="1227080"/>
                </a:lnTo>
                <a:lnTo>
                  <a:pt x="218488" y="1106065"/>
                </a:lnTo>
                <a:lnTo>
                  <a:pt x="198221" y="982940"/>
                </a:lnTo>
                <a:lnTo>
                  <a:pt x="177152" y="858755"/>
                </a:lnTo>
                <a:lnTo>
                  <a:pt x="155551" y="736861"/>
                </a:lnTo>
                <a:lnTo>
                  <a:pt x="131782" y="613645"/>
                </a:lnTo>
                <a:lnTo>
                  <a:pt x="107123" y="490500"/>
                </a:lnTo>
                <a:lnTo>
                  <a:pt x="82552" y="367348"/>
                </a:lnTo>
                <a:lnTo>
                  <a:pt x="55608" y="244762"/>
                </a:lnTo>
                <a:lnTo>
                  <a:pt x="28130" y="122220"/>
                </a:lnTo>
                <a:lnTo>
                  <a:pt x="0" y="0"/>
                </a:lnTo>
                <a:close/>
              </a:path>
            </a:pathLst>
          </a:custGeom>
          <a:solidFill>
            <a:schemeClr val="bg1">
              <a:alpha val="20000"/>
            </a:schemeClr>
          </a:solidFill>
          <a:ln>
            <a:noFill/>
          </a:ln>
        </p:spPr>
        <p:txBody>
          <a:bodyPr rtlCol="0" anchor="ctr"/>
          <a:lstStyle/>
          <a:p>
            <a:pPr algn="ctr"/>
            <a:endParaRPr lang="en-US">
              <a:solidFill>
                <a:srgbClr val="FFFFFF"/>
              </a:solidFill>
            </a:endParaRPr>
          </a:p>
        </p:txBody>
      </p:sp>
      <p:sp useBgFill="1">
        <p:nvSpPr>
          <p:cNvPr id="13" name="Freeform: Shape 12">
            <a:extLst>
              <a:ext uri="{FF2B5EF4-FFF2-40B4-BE49-F238E27FC236}">
                <a16:creationId xmlns:a16="http://schemas.microsoft.com/office/drawing/2014/main" id="{CE1C74D0-9609-468A-9597-5D87C8A42B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5998731" y="664312"/>
            <a:ext cx="6858001" cy="5529377"/>
          </a:xfrm>
          <a:custGeom>
            <a:avLst/>
            <a:gdLst>
              <a:gd name="connsiteX0" fmla="*/ 6858001 w 6858001"/>
              <a:gd name="connsiteY0" fmla="*/ 1177 h 5529377"/>
              <a:gd name="connsiteX1" fmla="*/ 6858001 w 6858001"/>
              <a:gd name="connsiteY1" fmla="*/ 1344715 h 5529377"/>
              <a:gd name="connsiteX2" fmla="*/ 6858000 w 6858001"/>
              <a:gd name="connsiteY2" fmla="*/ 1344715 h 5529377"/>
              <a:gd name="connsiteX3" fmla="*/ 6858000 w 6858001"/>
              <a:gd name="connsiteY3" fmla="*/ 5529377 h 5529377"/>
              <a:gd name="connsiteX4" fmla="*/ 0 w 6858001"/>
              <a:gd name="connsiteY4" fmla="*/ 5529376 h 5529377"/>
              <a:gd name="connsiteX5" fmla="*/ 0 w 6858001"/>
              <a:gd name="connsiteY5" fmla="*/ 891096 h 5529377"/>
              <a:gd name="connsiteX6" fmla="*/ 1 w 6858001"/>
              <a:gd name="connsiteY6" fmla="*/ 891096 h 5529377"/>
              <a:gd name="connsiteX7" fmla="*/ 1 w 6858001"/>
              <a:gd name="connsiteY7" fmla="*/ 0 h 5529377"/>
              <a:gd name="connsiteX8" fmla="*/ 40463 w 6858001"/>
              <a:gd name="connsiteY8" fmla="*/ 5883 h 5529377"/>
              <a:gd name="connsiteX9" fmla="*/ 159107 w 6858001"/>
              <a:gd name="connsiteY9" fmla="*/ 23196 h 5529377"/>
              <a:gd name="connsiteX10" fmla="*/ 245518 w 6858001"/>
              <a:gd name="connsiteY10" fmla="*/ 35299 h 5529377"/>
              <a:gd name="connsiteX11" fmla="*/ 348388 w 6858001"/>
              <a:gd name="connsiteY11" fmla="*/ 48073 h 5529377"/>
              <a:gd name="connsiteX12" fmla="*/ 470460 w 6858001"/>
              <a:gd name="connsiteY12" fmla="*/ 63369 h 5529377"/>
              <a:gd name="connsiteX13" fmla="*/ 605563 w 6858001"/>
              <a:gd name="connsiteY13" fmla="*/ 79506 h 5529377"/>
              <a:gd name="connsiteX14" fmla="*/ 757810 w 6858001"/>
              <a:gd name="connsiteY14" fmla="*/ 96483 h 5529377"/>
              <a:gd name="connsiteX15" fmla="*/ 923774 w 6858001"/>
              <a:gd name="connsiteY15" fmla="*/ 114469 h 5529377"/>
              <a:gd name="connsiteX16" fmla="*/ 1104139 w 6858001"/>
              <a:gd name="connsiteY16" fmla="*/ 132454 h 5529377"/>
              <a:gd name="connsiteX17" fmla="*/ 1296163 w 6858001"/>
              <a:gd name="connsiteY17" fmla="*/ 150776 h 5529377"/>
              <a:gd name="connsiteX18" fmla="*/ 1503275 w 6858001"/>
              <a:gd name="connsiteY18" fmla="*/ 167753 h 5529377"/>
              <a:gd name="connsiteX19" fmla="*/ 1719988 w 6858001"/>
              <a:gd name="connsiteY19" fmla="*/ 184058 h 5529377"/>
              <a:gd name="connsiteX20" fmla="*/ 1949045 w 6858001"/>
              <a:gd name="connsiteY20" fmla="*/ 198849 h 5529377"/>
              <a:gd name="connsiteX21" fmla="*/ 2187703 w 6858001"/>
              <a:gd name="connsiteY21" fmla="*/ 212969 h 5529377"/>
              <a:gd name="connsiteX22" fmla="*/ 2436649 w 6858001"/>
              <a:gd name="connsiteY22" fmla="*/ 226248 h 5529377"/>
              <a:gd name="connsiteX23" fmla="*/ 2564208 w 6858001"/>
              <a:gd name="connsiteY23" fmla="*/ 230955 h 5529377"/>
              <a:gd name="connsiteX24" fmla="*/ 2694509 w 6858001"/>
              <a:gd name="connsiteY24" fmla="*/ 236165 h 5529377"/>
              <a:gd name="connsiteX25" fmla="*/ 2826868 w 6858001"/>
              <a:gd name="connsiteY25" fmla="*/ 241040 h 5529377"/>
              <a:gd name="connsiteX26" fmla="*/ 2959914 w 6858001"/>
              <a:gd name="connsiteY26" fmla="*/ 244234 h 5529377"/>
              <a:gd name="connsiteX27" fmla="*/ 3095702 w 6858001"/>
              <a:gd name="connsiteY27" fmla="*/ 247091 h 5529377"/>
              <a:gd name="connsiteX28" fmla="*/ 3232862 w 6858001"/>
              <a:gd name="connsiteY28" fmla="*/ 250117 h 5529377"/>
              <a:gd name="connsiteX29" fmla="*/ 3372765 w 6858001"/>
              <a:gd name="connsiteY29" fmla="*/ 252134 h 5529377"/>
              <a:gd name="connsiteX30" fmla="*/ 3514040 w 6858001"/>
              <a:gd name="connsiteY30" fmla="*/ 252134 h 5529377"/>
              <a:gd name="connsiteX31" fmla="*/ 3656686 w 6858001"/>
              <a:gd name="connsiteY31" fmla="*/ 253142 h 5529377"/>
              <a:gd name="connsiteX32" fmla="*/ 3800704 w 6858001"/>
              <a:gd name="connsiteY32" fmla="*/ 252134 h 5529377"/>
              <a:gd name="connsiteX33" fmla="*/ 3946780 w 6858001"/>
              <a:gd name="connsiteY33" fmla="*/ 250117 h 5529377"/>
              <a:gd name="connsiteX34" fmla="*/ 4092855 w 6858001"/>
              <a:gd name="connsiteY34" fmla="*/ 248268 h 5529377"/>
              <a:gd name="connsiteX35" fmla="*/ 4240988 w 6858001"/>
              <a:gd name="connsiteY35" fmla="*/ 244234 h 5529377"/>
              <a:gd name="connsiteX36" fmla="*/ 4390492 w 6858001"/>
              <a:gd name="connsiteY36" fmla="*/ 240032 h 5529377"/>
              <a:gd name="connsiteX37" fmla="*/ 4539997 w 6858001"/>
              <a:gd name="connsiteY37" fmla="*/ 235157 h 5529377"/>
              <a:gd name="connsiteX38" fmla="*/ 4690873 w 6858001"/>
              <a:gd name="connsiteY38" fmla="*/ 228266 h 5529377"/>
              <a:gd name="connsiteX39" fmla="*/ 4843120 w 6858001"/>
              <a:gd name="connsiteY39" fmla="*/ 220029 h 5529377"/>
              <a:gd name="connsiteX40" fmla="*/ 4996054 w 6858001"/>
              <a:gd name="connsiteY40" fmla="*/ 212129 h 5529377"/>
              <a:gd name="connsiteX41" fmla="*/ 5148987 w 6858001"/>
              <a:gd name="connsiteY41" fmla="*/ 202044 h 5529377"/>
              <a:gd name="connsiteX42" fmla="*/ 5303978 w 6858001"/>
              <a:gd name="connsiteY42" fmla="*/ 189941 h 5529377"/>
              <a:gd name="connsiteX43" fmla="*/ 5456911 w 6858001"/>
              <a:gd name="connsiteY43" fmla="*/ 177839 h 5529377"/>
              <a:gd name="connsiteX44" fmla="*/ 5612588 w 6858001"/>
              <a:gd name="connsiteY44" fmla="*/ 163887 h 5529377"/>
              <a:gd name="connsiteX45" fmla="*/ 5768950 w 6858001"/>
              <a:gd name="connsiteY45" fmla="*/ 148591 h 5529377"/>
              <a:gd name="connsiteX46" fmla="*/ 5923255 w 6858001"/>
              <a:gd name="connsiteY46" fmla="*/ 132455 h 5529377"/>
              <a:gd name="connsiteX47" fmla="*/ 6079618 w 6858001"/>
              <a:gd name="connsiteY47" fmla="*/ 113629 h 5529377"/>
              <a:gd name="connsiteX48" fmla="*/ 6235294 w 6858001"/>
              <a:gd name="connsiteY48" fmla="*/ 93458 h 5529377"/>
              <a:gd name="connsiteX49" fmla="*/ 6391657 w 6858001"/>
              <a:gd name="connsiteY49" fmla="*/ 73455 h 5529377"/>
              <a:gd name="connsiteX50" fmla="*/ 6547333 w 6858001"/>
              <a:gd name="connsiteY50" fmla="*/ 50091 h 5529377"/>
              <a:gd name="connsiteX51" fmla="*/ 6702324 w 6858001"/>
              <a:gd name="connsiteY51" fmla="*/ 26222 h 5529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858001" h="5529377">
                <a:moveTo>
                  <a:pt x="6858001" y="1177"/>
                </a:moveTo>
                <a:lnTo>
                  <a:pt x="6858001" y="1344715"/>
                </a:lnTo>
                <a:lnTo>
                  <a:pt x="6858000" y="1344715"/>
                </a:lnTo>
                <a:lnTo>
                  <a:pt x="6858000" y="5529377"/>
                </a:lnTo>
                <a:lnTo>
                  <a:pt x="0" y="5529376"/>
                </a:lnTo>
                <a:lnTo>
                  <a:pt x="0" y="891096"/>
                </a:lnTo>
                <a:lnTo>
                  <a:pt x="1" y="891096"/>
                </a:lnTo>
                <a:lnTo>
                  <a:pt x="1" y="0"/>
                </a:lnTo>
                <a:lnTo>
                  <a:pt x="40463" y="5883"/>
                </a:lnTo>
                <a:lnTo>
                  <a:pt x="159107" y="23196"/>
                </a:lnTo>
                <a:lnTo>
                  <a:pt x="245518" y="35299"/>
                </a:lnTo>
                <a:lnTo>
                  <a:pt x="348388" y="48073"/>
                </a:lnTo>
                <a:lnTo>
                  <a:pt x="470460" y="63369"/>
                </a:lnTo>
                <a:lnTo>
                  <a:pt x="605563" y="79506"/>
                </a:lnTo>
                <a:lnTo>
                  <a:pt x="757810" y="96483"/>
                </a:lnTo>
                <a:lnTo>
                  <a:pt x="923774" y="114469"/>
                </a:lnTo>
                <a:lnTo>
                  <a:pt x="1104139" y="132454"/>
                </a:lnTo>
                <a:lnTo>
                  <a:pt x="1296163" y="150776"/>
                </a:lnTo>
                <a:lnTo>
                  <a:pt x="1503275" y="167753"/>
                </a:lnTo>
                <a:lnTo>
                  <a:pt x="1719988" y="184058"/>
                </a:lnTo>
                <a:lnTo>
                  <a:pt x="1949045" y="198849"/>
                </a:lnTo>
                <a:lnTo>
                  <a:pt x="2187703" y="212969"/>
                </a:lnTo>
                <a:lnTo>
                  <a:pt x="2436649" y="226248"/>
                </a:lnTo>
                <a:lnTo>
                  <a:pt x="2564208" y="230955"/>
                </a:lnTo>
                <a:lnTo>
                  <a:pt x="2694509" y="236165"/>
                </a:lnTo>
                <a:lnTo>
                  <a:pt x="2826868" y="241040"/>
                </a:lnTo>
                <a:lnTo>
                  <a:pt x="2959914" y="244234"/>
                </a:lnTo>
                <a:lnTo>
                  <a:pt x="3095702" y="247091"/>
                </a:lnTo>
                <a:lnTo>
                  <a:pt x="3232862" y="250117"/>
                </a:lnTo>
                <a:lnTo>
                  <a:pt x="3372765" y="252134"/>
                </a:lnTo>
                <a:lnTo>
                  <a:pt x="3514040" y="252134"/>
                </a:lnTo>
                <a:lnTo>
                  <a:pt x="3656686" y="253142"/>
                </a:lnTo>
                <a:lnTo>
                  <a:pt x="3800704" y="252134"/>
                </a:lnTo>
                <a:lnTo>
                  <a:pt x="3946780" y="250117"/>
                </a:lnTo>
                <a:lnTo>
                  <a:pt x="4092855" y="248268"/>
                </a:lnTo>
                <a:lnTo>
                  <a:pt x="4240988" y="244234"/>
                </a:lnTo>
                <a:lnTo>
                  <a:pt x="4390492" y="240032"/>
                </a:lnTo>
                <a:lnTo>
                  <a:pt x="4539997" y="235157"/>
                </a:lnTo>
                <a:lnTo>
                  <a:pt x="4690873" y="228266"/>
                </a:lnTo>
                <a:lnTo>
                  <a:pt x="4843120" y="220029"/>
                </a:lnTo>
                <a:lnTo>
                  <a:pt x="4996054" y="212129"/>
                </a:lnTo>
                <a:lnTo>
                  <a:pt x="5148987" y="202044"/>
                </a:lnTo>
                <a:lnTo>
                  <a:pt x="5303978" y="189941"/>
                </a:lnTo>
                <a:lnTo>
                  <a:pt x="5456911" y="177839"/>
                </a:lnTo>
                <a:lnTo>
                  <a:pt x="5612588" y="163887"/>
                </a:lnTo>
                <a:lnTo>
                  <a:pt x="5768950" y="148591"/>
                </a:lnTo>
                <a:lnTo>
                  <a:pt x="5923255" y="132455"/>
                </a:lnTo>
                <a:lnTo>
                  <a:pt x="6079618" y="113629"/>
                </a:lnTo>
                <a:lnTo>
                  <a:pt x="6235294" y="93458"/>
                </a:lnTo>
                <a:lnTo>
                  <a:pt x="6391657" y="73455"/>
                </a:lnTo>
                <a:lnTo>
                  <a:pt x="6547333" y="50091"/>
                </a:lnTo>
                <a:lnTo>
                  <a:pt x="6702324" y="26222"/>
                </a:lnTo>
                <a:close/>
              </a:path>
            </a:pathLst>
          </a:custGeom>
          <a:ln>
            <a:noFill/>
          </a:ln>
        </p:spPr>
      </p:sp>
      <p:pic>
        <p:nvPicPr>
          <p:cNvPr id="4" name="Picture 2" descr="http://disneynouns.files.wordpress.com/2012/08/2b57c-dscn0591.jpg">
            <a:extLst>
              <a:ext uri="{FF2B5EF4-FFF2-40B4-BE49-F238E27FC236}">
                <a16:creationId xmlns:a16="http://schemas.microsoft.com/office/drawing/2014/main" id="{2632CB07-4751-4941-8C7B-28B4539614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381" r="28900"/>
          <a:stretch/>
        </p:blipFill>
        <p:spPr bwMode="auto">
          <a:xfrm>
            <a:off x="7995108" y="1473072"/>
            <a:ext cx="3547961" cy="4870941"/>
          </a:xfrm>
          <a:prstGeom prst="rect">
            <a:avLst/>
          </a:prstGeom>
          <a:noFill/>
          <a:effectLst/>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C137128D-E594-4905-9F76-E385F0831D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848BCA02-CEA5-4922-8110-E4EA13AEB015}"/>
              </a:ext>
            </a:extLst>
          </p:cNvPr>
          <p:cNvSpPr>
            <a:spLocks noGrp="1"/>
          </p:cNvSpPr>
          <p:nvPr>
            <p:ph idx="1"/>
          </p:nvPr>
        </p:nvSpPr>
        <p:spPr>
          <a:xfrm>
            <a:off x="648931" y="2296160"/>
            <a:ext cx="5616216" cy="3785419"/>
          </a:xfrm>
        </p:spPr>
        <p:txBody>
          <a:bodyPr>
            <a:normAutofit/>
          </a:bodyPr>
          <a:lstStyle/>
          <a:p>
            <a:pPr marL="0" indent="0">
              <a:buNone/>
            </a:pPr>
            <a:r>
              <a:rPr lang="en-GB" sz="3200" dirty="0">
                <a:solidFill>
                  <a:srgbClr val="FFFFFF"/>
                </a:solidFill>
                <a:latin typeface="Comic Sans MS" panose="030F0702030302020204" pitchFamily="66" charset="0"/>
              </a:rPr>
              <a:t>Don’t forget to write in your passport the names of each character you met today.</a:t>
            </a:r>
          </a:p>
        </p:txBody>
      </p:sp>
    </p:spTree>
    <p:extLst>
      <p:ext uri="{BB962C8B-B14F-4D97-AF65-F5344CB8AC3E}">
        <p14:creationId xmlns:p14="http://schemas.microsoft.com/office/powerpoint/2010/main" val="1845704576"/>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TotalTime>
  <Words>2205</Words>
  <Application>Microsoft Office PowerPoint</Application>
  <PresentationFormat>Widescreen</PresentationFormat>
  <Paragraphs>277</Paragraphs>
  <Slides>40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Century Gothic</vt:lpstr>
      <vt:lpstr>Comic Sans MS</vt:lpstr>
      <vt:lpstr>Sassoon Infant Std</vt:lpstr>
      <vt:lpstr>Wingdings 3</vt:lpstr>
      <vt:lpstr>Ion</vt:lpstr>
      <vt:lpstr>Disney Virtual Trip</vt:lpstr>
      <vt:lpstr>PowerPoint Presentation</vt:lpstr>
      <vt:lpstr>Day 1</vt:lpstr>
      <vt:lpstr>Art</vt:lpstr>
      <vt:lpstr>Numeracy</vt:lpstr>
      <vt:lpstr>Writing</vt:lpstr>
      <vt:lpstr>Social Studies</vt:lpstr>
      <vt:lpstr>Writing</vt:lpstr>
      <vt:lpstr>PowerPoint Presentation</vt:lpstr>
      <vt:lpstr>Day 2</vt:lpstr>
      <vt:lpstr>Health and Wellbeing </vt:lpstr>
      <vt:lpstr>Numeracy</vt:lpstr>
      <vt:lpstr>PowerPoint Presentation</vt:lpstr>
      <vt:lpstr>Writing</vt:lpstr>
      <vt:lpstr>PowerPoint Presentation</vt:lpstr>
      <vt:lpstr>Planet Earth - Weather</vt:lpstr>
      <vt:lpstr>Listening and Talking</vt:lpstr>
      <vt:lpstr>PowerPoint Presentation</vt:lpstr>
      <vt:lpstr>Day 3</vt:lpstr>
      <vt:lpstr>Writing</vt:lpstr>
      <vt:lpstr>Numeracy</vt:lpstr>
      <vt:lpstr>Mickey’s Snack Menu</vt:lpstr>
      <vt:lpstr>Health and Wellbeing</vt:lpstr>
      <vt:lpstr>Design Challenge</vt:lpstr>
      <vt:lpstr>PowerPoint Presentation</vt:lpstr>
      <vt:lpstr>Day 4</vt:lpstr>
      <vt:lpstr>Writing</vt:lpstr>
      <vt:lpstr>PowerPoint Presentation</vt:lpstr>
      <vt:lpstr>Numeracy</vt:lpstr>
      <vt:lpstr>STEM</vt:lpstr>
      <vt:lpstr>PowerPoint Presentation</vt:lpstr>
      <vt:lpstr>Health and Wellbeing</vt:lpstr>
      <vt:lpstr>PowerPoint Presentation</vt:lpstr>
      <vt:lpstr>Day 5</vt:lpstr>
      <vt:lpstr>Planet Earth</vt:lpstr>
      <vt:lpstr>Comprehension</vt:lpstr>
      <vt:lpstr>Writing</vt:lpstr>
      <vt:lpstr>Expressive Arts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Disney Virtual Trip</dc:title>
  <dc:creator>Johnny Harrison</dc:creator>
  <cp:lastModifiedBy>Letham, Cameron</cp:lastModifiedBy>
  <cp:revision>11</cp:revision>
  <dcterms:created xsi:type="dcterms:W3CDTF">2020-06-10T17:58:50Z</dcterms:created>
  <dcterms:modified xsi:type="dcterms:W3CDTF">2020-06-14T10:22:40Z</dcterms:modified>
</cp:coreProperties>
</file>