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1"/>
  </p:notesMasterIdLst>
  <p:handoutMasterIdLst>
    <p:handoutMasterId r:id="rId12"/>
  </p:handoutMasterIdLst>
  <p:sldIdLst>
    <p:sldId id="258" r:id="rId2"/>
    <p:sldId id="264" r:id="rId3"/>
    <p:sldId id="268" r:id="rId4"/>
    <p:sldId id="269" r:id="rId5"/>
    <p:sldId id="270" r:id="rId6"/>
    <p:sldId id="271" r:id="rId7"/>
    <p:sldId id="272" r:id="rId8"/>
    <p:sldId id="273" r:id="rId9"/>
    <p:sldId id="267" r:id="rId10"/>
  </p:sldIdLst>
  <p:sldSz cx="9144000" cy="6858000" type="screen4x3"/>
  <p:notesSz cx="6858000" cy="9144000"/>
  <p:embeddedFontLst>
    <p:embeddedFont>
      <p:font typeface="Tuffy" panose="020B0603060100000000" pitchFamily="34" charset="0"/>
      <p:regular r:id="rId13"/>
      <p:bold r:id="rId14"/>
      <p:italic r:id="rId15"/>
      <p:boldItalic r:id="rId16"/>
    </p:embeddedFont>
    <p:embeddedFont>
      <p:font typeface="Twinkl" pitchFamily="2" charset="0"/>
      <p:regular r:id="rId17"/>
      <p:bold r:id="rId18"/>
    </p:embeddedFont>
    <p:embeddedFont>
      <p:font typeface="Calibri" panose="020F0502020204030204" pitchFamily="34" charset="0"/>
      <p:regular r:id="rId19"/>
      <p:bold r:id="rId20"/>
      <p:italic r:id="rId21"/>
      <p:boldItalic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4" pos="340" userDrawn="1">
          <p15:clr>
            <a:srgbClr val="A4A3A4"/>
          </p15:clr>
        </p15:guide>
        <p15:guide id="5" orient="horz" pos="3974" userDrawn="1">
          <p15:clr>
            <a:srgbClr val="A4A3A4"/>
          </p15:clr>
        </p15:guide>
        <p15:guide id="6" pos="5420" userDrawn="1">
          <p15:clr>
            <a:srgbClr val="A4A3A4"/>
          </p15:clr>
        </p15:guide>
        <p15:guide id="7" orient="horz" pos="346" userDrawn="1">
          <p15:clr>
            <a:srgbClr val="A4A3A4"/>
          </p15:clr>
        </p15:guide>
        <p15:guide id="8" pos="476" userDrawn="1">
          <p15:clr>
            <a:srgbClr val="A4A3A4"/>
          </p15:clr>
        </p15:guide>
        <p15:guide id="9" orient="horz" pos="482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  <p15:guide id="11" pos="52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6D6D6"/>
    <a:srgbClr val="4DB1E3"/>
    <a:srgbClr val="18A0DB"/>
    <a:srgbClr val="DE1E5A"/>
    <a:srgbClr val="BC0105"/>
    <a:srgbClr val="80C1EB"/>
    <a:srgbClr val="ACDDFC"/>
    <a:srgbClr val="FFFFFF"/>
    <a:srgbClr val="4AA1D9"/>
    <a:srgbClr val="21A6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689" autoAdjust="0"/>
    <p:restoredTop sz="94660"/>
  </p:normalViewPr>
  <p:slideViewPr>
    <p:cSldViewPr snapToGrid="0" showGuides="1">
      <p:cViewPr>
        <p:scale>
          <a:sx n="87" d="100"/>
          <a:sy n="87" d="100"/>
        </p:scale>
        <p:origin x="2334" y="660"/>
      </p:cViewPr>
      <p:guideLst>
        <p:guide orient="horz" pos="2160"/>
        <p:guide pos="2880"/>
        <p:guide pos="340"/>
        <p:guide orient="horz" pos="3974"/>
        <p:guide pos="5420"/>
        <p:guide orient="horz" pos="346"/>
        <p:guide pos="476"/>
        <p:guide orient="horz" pos="482"/>
        <p:guide orient="horz" pos="3838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77" d="100"/>
          <a:sy n="77" d="100"/>
        </p:scale>
        <p:origin x="264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17" Type="http://schemas.openxmlformats.org/officeDocument/2006/relationships/font" Target="fonts/font5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font" Target="fonts/font10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4F151-63AC-41CE-96F5-7702E930870C}" type="datetimeFigureOut">
              <a:rPr lang="en-GB" smtClean="0"/>
              <a:t>19/06/2019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6B846-B279-40AC-BFF5-DBC4013370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397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2C5D1-7818-41B5-ABAD-5E4B38A5388F}" type="datetimeFigureOut">
              <a:rPr lang="en-GB" smtClean="0"/>
              <a:t>19/06/2019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21341-850D-40E1-BB3D-87946DC9B0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048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040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497" y="5734211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871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079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7523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973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38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2" r:id="rId3"/>
    <p:sldLayoutId id="2147483663" r:id="rId4"/>
    <p:sldLayoutId id="214748366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slide" Target="slide8.xml"/><Relationship Id="rId2" Type="http://schemas.openxmlformats.org/officeDocument/2006/relationships/slide" Target="slide3.xml"/><Relationship Id="rId1" Type="http://schemas.openxmlformats.org/officeDocument/2006/relationships/slideLayout" Target="../slideLayouts/slideLayout3.xml"/><Relationship Id="rId6" Type="http://schemas.openxmlformats.org/officeDocument/2006/relationships/slide" Target="slide7.xml"/><Relationship Id="rId5" Type="http://schemas.openxmlformats.org/officeDocument/2006/relationships/slide" Target="slide6.xml"/><Relationship Id="rId4" Type="http://schemas.openxmlformats.org/officeDocument/2006/relationships/slide" Target="slide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1886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2" action="ppaction://hlinksldjump"/>
          </p:cNvPr>
          <p:cNvSpPr/>
          <p:nvPr/>
        </p:nvSpPr>
        <p:spPr>
          <a:xfrm>
            <a:off x="950385" y="2801278"/>
            <a:ext cx="3494616" cy="58744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r>
              <a:rPr lang="en-GB" sz="2400" b="1" dirty="0"/>
              <a:t>Potoo</a:t>
            </a:r>
            <a:endParaRPr lang="en-GB" b="1" dirty="0"/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/>
              <a:t>Contents</a:t>
            </a:r>
            <a:endParaRPr lang="en-GB" sz="3600" dirty="0">
              <a:latin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871660" y="1384920"/>
            <a:ext cx="5391150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dirty="0"/>
              <a:t>The animals featured here are all typically found in the rainforests of South America. </a:t>
            </a:r>
          </a:p>
        </p:txBody>
      </p:sp>
      <p:sp>
        <p:nvSpPr>
          <p:cNvPr id="6" name="Rectangle 5">
            <a:hlinkClick r:id="rId3" action="ppaction://hlinksldjump"/>
          </p:cNvPr>
          <p:cNvSpPr/>
          <p:nvPr/>
        </p:nvSpPr>
        <p:spPr>
          <a:xfrm>
            <a:off x="950384" y="3684187"/>
            <a:ext cx="3494616" cy="58744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r>
              <a:rPr lang="en-GB" sz="2400" b="1" dirty="0"/>
              <a:t>Sloth</a:t>
            </a:r>
            <a:endParaRPr lang="en-GB" b="1" dirty="0"/>
          </a:p>
        </p:txBody>
      </p:sp>
      <p:sp>
        <p:nvSpPr>
          <p:cNvPr id="7" name="Rectangle 6">
            <a:hlinkClick r:id="rId4" action="ppaction://hlinksldjump"/>
          </p:cNvPr>
          <p:cNvSpPr/>
          <p:nvPr/>
        </p:nvSpPr>
        <p:spPr>
          <a:xfrm>
            <a:off x="950383" y="4567096"/>
            <a:ext cx="3494616" cy="58744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r>
              <a:rPr lang="en-GB" sz="2400" b="1" dirty="0"/>
              <a:t>Emerald Tree </a:t>
            </a:r>
            <a:r>
              <a:rPr lang="en-GB" sz="2400" b="1" dirty="0" smtClean="0"/>
              <a:t>Boa</a:t>
            </a:r>
            <a:endParaRPr lang="en-GB" sz="2400" b="1" dirty="0"/>
          </a:p>
        </p:txBody>
      </p:sp>
      <p:sp>
        <p:nvSpPr>
          <p:cNvPr id="8" name="Rectangle 7">
            <a:hlinkClick r:id="rId5" action="ppaction://hlinksldjump"/>
          </p:cNvPr>
          <p:cNvSpPr/>
          <p:nvPr/>
        </p:nvSpPr>
        <p:spPr>
          <a:xfrm>
            <a:off x="4701119" y="2801278"/>
            <a:ext cx="3494616" cy="58744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r>
              <a:rPr lang="en-GB" sz="2400" b="1" dirty="0"/>
              <a:t>Red-Eyed Tree </a:t>
            </a:r>
            <a:r>
              <a:rPr lang="en-GB" sz="2400" b="1" dirty="0" smtClean="0"/>
              <a:t>Frog</a:t>
            </a:r>
            <a:endParaRPr lang="en-GB" sz="2400" b="1" dirty="0"/>
          </a:p>
        </p:txBody>
      </p:sp>
      <p:sp>
        <p:nvSpPr>
          <p:cNvPr id="9" name="Rectangle 8">
            <a:hlinkClick r:id="rId6" action="ppaction://hlinksldjump"/>
          </p:cNvPr>
          <p:cNvSpPr/>
          <p:nvPr/>
        </p:nvSpPr>
        <p:spPr>
          <a:xfrm>
            <a:off x="4701118" y="3684186"/>
            <a:ext cx="3494616" cy="58744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r>
              <a:rPr lang="en-GB" sz="2400" b="1" dirty="0"/>
              <a:t>Scarlet Macaw</a:t>
            </a:r>
          </a:p>
        </p:txBody>
      </p:sp>
      <p:sp>
        <p:nvSpPr>
          <p:cNvPr id="10" name="Rectangle 9">
            <a:hlinkClick r:id="rId7" action="ppaction://hlinksldjump"/>
          </p:cNvPr>
          <p:cNvSpPr/>
          <p:nvPr/>
        </p:nvSpPr>
        <p:spPr>
          <a:xfrm>
            <a:off x="4701117" y="4567095"/>
            <a:ext cx="3494616" cy="58744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r>
              <a:rPr lang="en-GB" sz="2400" b="1" dirty="0"/>
              <a:t>Jaguar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1286237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448731" y="1300203"/>
            <a:ext cx="6637869" cy="100352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/>
          <p:cNvSpPr/>
          <p:nvPr/>
        </p:nvSpPr>
        <p:spPr>
          <a:xfrm>
            <a:off x="-1" y="609602"/>
            <a:ext cx="9144001" cy="70273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Potoo</a:t>
            </a:r>
          </a:p>
        </p:txBody>
      </p:sp>
      <p:sp>
        <p:nvSpPr>
          <p:cNvPr id="3" name="Rectangle 2"/>
          <p:cNvSpPr/>
          <p:nvPr/>
        </p:nvSpPr>
        <p:spPr>
          <a:xfrm>
            <a:off x="651932" y="1384068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1600" dirty="0" err="1"/>
              <a:t>Potoos</a:t>
            </a:r>
            <a:r>
              <a:rPr lang="en-GB" sz="1600" dirty="0"/>
              <a:t> are a noisy, strange-looking bird, which can often be found in the canopy of the Amazon rainforest. </a:t>
            </a:r>
          </a:p>
        </p:txBody>
      </p:sp>
      <p:sp>
        <p:nvSpPr>
          <p:cNvPr id="5" name="Rectangle 4"/>
          <p:cNvSpPr/>
          <p:nvPr/>
        </p:nvSpPr>
        <p:spPr>
          <a:xfrm>
            <a:off x="651931" y="2439202"/>
            <a:ext cx="497549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 dirty="0"/>
              <a:t>Appearance </a:t>
            </a: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They have huge, gaping mouths.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err="1"/>
              <a:t>Potoos</a:t>
            </a:r>
            <a:r>
              <a:rPr lang="en-GB" sz="1600" dirty="0"/>
              <a:t> have large, sometimes yellow, eyes.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Their feathers are grey, brown and black, and are perfect as camouflage against tree </a:t>
            </a:r>
            <a:r>
              <a:rPr lang="en-GB" sz="1600" dirty="0" smtClean="0"/>
              <a:t>trunks</a:t>
            </a:r>
            <a:r>
              <a:rPr lang="en-GB" sz="1600" dirty="0" smtClean="0"/>
              <a:t>. </a:t>
            </a:r>
            <a:r>
              <a:rPr lang="en-GB" sz="1600" dirty="0"/>
              <a:t> </a:t>
            </a:r>
          </a:p>
        </p:txBody>
      </p:sp>
      <p:sp>
        <p:nvSpPr>
          <p:cNvPr id="6" name="Rectangle 5"/>
          <p:cNvSpPr/>
          <p:nvPr/>
        </p:nvSpPr>
        <p:spPr>
          <a:xfrm>
            <a:off x="651932" y="4008862"/>
            <a:ext cx="5207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 dirty="0"/>
              <a:t>Diet</a:t>
            </a: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The </a:t>
            </a:r>
            <a:r>
              <a:rPr lang="en-GB" sz="1600" dirty="0" err="1"/>
              <a:t>potoo</a:t>
            </a:r>
            <a:r>
              <a:rPr lang="en-GB" sz="1600" dirty="0"/>
              <a:t> mostly eats bugs and insects, including grasshoppers, moths and beetles.  </a:t>
            </a:r>
          </a:p>
        </p:txBody>
      </p:sp>
      <p:sp>
        <p:nvSpPr>
          <p:cNvPr id="7" name="Rectangle 6"/>
          <p:cNvSpPr/>
          <p:nvPr/>
        </p:nvSpPr>
        <p:spPr>
          <a:xfrm>
            <a:off x="651931" y="4932191"/>
            <a:ext cx="773191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 dirty="0"/>
              <a:t>Habitat</a:t>
            </a: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err="1"/>
              <a:t>Potoos</a:t>
            </a:r>
            <a:r>
              <a:rPr lang="en-GB" sz="1600" dirty="0"/>
              <a:t> can be found in humid forests in Central and South America.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They live in the high branches of trees, camouflaged among the tree bark.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lc="http://schemas.openxmlformats.org/drawingml/2006/lockedCanvas" xmlns:a16="http://schemas.microsoft.com/office/drawing/2014/main" xmlns="" id="{667C606B-E30D-4D23-805D-DFC309DE66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2895" y="976048"/>
            <a:ext cx="2756416" cy="3521604"/>
          </a:xfrm>
          <a:prstGeom prst="rect">
            <a:avLst/>
          </a:prstGeom>
          <a:ln w="28575">
            <a:solidFill>
              <a:schemeClr val="accent2"/>
            </a:solidFill>
          </a:ln>
        </p:spPr>
      </p:pic>
      <p:sp>
        <p:nvSpPr>
          <p:cNvPr id="10" name="Left Arrow 9">
            <a:hlinkClick r:id="rId3" action="ppaction://hlinksldjump"/>
          </p:cNvPr>
          <p:cNvSpPr/>
          <p:nvPr/>
        </p:nvSpPr>
        <p:spPr>
          <a:xfrm>
            <a:off x="7618467" y="5897855"/>
            <a:ext cx="928086" cy="459706"/>
          </a:xfrm>
          <a:prstGeom prst="lef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 smtClean="0"/>
              <a:t>back</a:t>
            </a:r>
            <a:endParaRPr lang="en-GB" sz="1400" dirty="0"/>
          </a:p>
        </p:txBody>
      </p:sp>
      <p:sp>
        <p:nvSpPr>
          <p:cNvPr id="11" name="Rectangle 10"/>
          <p:cNvSpPr/>
          <p:nvPr/>
        </p:nvSpPr>
        <p:spPr>
          <a:xfrm>
            <a:off x="5627426" y="3614991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GB" sz="3600" dirty="0">
              <a:solidFill>
                <a:srgbClr val="000000"/>
              </a:solidFill>
              <a:latin typeface="Tuffy" panose="020B0603060100000000" pitchFamily="34" charset="0"/>
            </a:endParaRPr>
          </a:p>
          <a:p>
            <a:pPr algn="just"/>
            <a:r>
              <a:rPr lang="en-GB" sz="3600" dirty="0">
                <a:solidFill>
                  <a:srgbClr val="000000"/>
                </a:solidFill>
                <a:latin typeface="Tuffy" panose="020B0603060100000000" pitchFamily="34" charset="0"/>
              </a:rPr>
              <a:t> </a:t>
            </a:r>
            <a:r>
              <a:rPr lang="en-GB" sz="800" dirty="0">
                <a:solidFill>
                  <a:srgbClr val="292627"/>
                </a:solidFill>
                <a:latin typeface="Tuffy" panose="020B0603060100000000" pitchFamily="34" charset="0"/>
              </a:rPr>
              <a:t>"Mrs. Moon" by </a:t>
            </a:r>
            <a:r>
              <a:rPr lang="en-GB" sz="800" dirty="0" err="1">
                <a:solidFill>
                  <a:srgbClr val="292627"/>
                </a:solidFill>
                <a:latin typeface="Tuffy" panose="020B0603060100000000" pitchFamily="34" charset="0"/>
              </a:rPr>
              <a:t>julian</a:t>
            </a:r>
            <a:r>
              <a:rPr lang="en-GB" sz="800" dirty="0">
                <a:solidFill>
                  <a:srgbClr val="292627"/>
                </a:solidFill>
                <a:latin typeface="Tuffy" panose="020B0603060100000000" pitchFamily="34" charset="0"/>
              </a:rPr>
              <a:t> </a:t>
            </a:r>
            <a:r>
              <a:rPr lang="en-GB" sz="800" dirty="0" err="1">
                <a:solidFill>
                  <a:srgbClr val="292627"/>
                </a:solidFill>
                <a:latin typeface="Tuffy" panose="020B0603060100000000" pitchFamily="34" charset="0"/>
              </a:rPr>
              <a:t>londono</a:t>
            </a:r>
            <a:r>
              <a:rPr lang="en-GB" sz="800" dirty="0">
                <a:solidFill>
                  <a:srgbClr val="292627"/>
                </a:solidFill>
                <a:latin typeface="Tuffy" panose="020B0603060100000000" pitchFamily="34" charset="0"/>
              </a:rPr>
              <a:t> is licensed under </a:t>
            </a:r>
            <a:r>
              <a:rPr lang="en-GB" sz="800" b="1" dirty="0">
                <a:solidFill>
                  <a:srgbClr val="004282"/>
                </a:solidFill>
                <a:latin typeface="Tuffy" panose="020B0603060100000000" pitchFamily="34" charset="0"/>
              </a:rPr>
              <a:t>CC BY 2.0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26113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448731" y="1300203"/>
            <a:ext cx="6637869" cy="100352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/>
          <p:cNvSpPr/>
          <p:nvPr/>
        </p:nvSpPr>
        <p:spPr>
          <a:xfrm>
            <a:off x="-1" y="609602"/>
            <a:ext cx="9144001" cy="70273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8" y="487362"/>
            <a:ext cx="8220075" cy="994306"/>
          </a:xfrm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Sloth</a:t>
            </a:r>
          </a:p>
        </p:txBody>
      </p:sp>
      <p:sp>
        <p:nvSpPr>
          <p:cNvPr id="3" name="Rectangle 2"/>
          <p:cNvSpPr/>
          <p:nvPr/>
        </p:nvSpPr>
        <p:spPr>
          <a:xfrm>
            <a:off x="651932" y="1472867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1600" dirty="0"/>
              <a:t>Sloths are nocturnal mammals and are known for being particularly slow-moving creatures.</a:t>
            </a:r>
          </a:p>
        </p:txBody>
      </p:sp>
      <p:sp>
        <p:nvSpPr>
          <p:cNvPr id="5" name="Rectangle 4"/>
          <p:cNvSpPr/>
          <p:nvPr/>
        </p:nvSpPr>
        <p:spPr>
          <a:xfrm>
            <a:off x="651931" y="2439202"/>
            <a:ext cx="4975495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 dirty="0"/>
              <a:t>Appearance </a:t>
            </a: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Species of sloths are divided into </a:t>
            </a:r>
            <a:r>
              <a:rPr lang="en-GB" sz="1600" dirty="0"/>
              <a:t>two families</a:t>
            </a:r>
            <a:r>
              <a:rPr lang="en-GB" sz="1600" dirty="0" smtClean="0"/>
              <a:t>: </a:t>
            </a:r>
            <a:r>
              <a:rPr lang="en-GB" sz="1600" dirty="0"/>
              <a:t>two-toed and three-toed sloths.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They have thick fur, rounded heads, flat snouts and stumpy tails.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They commonly have algae growing on their fur. </a:t>
            </a:r>
          </a:p>
        </p:txBody>
      </p:sp>
      <p:sp>
        <p:nvSpPr>
          <p:cNvPr id="6" name="Rectangle 5"/>
          <p:cNvSpPr/>
          <p:nvPr/>
        </p:nvSpPr>
        <p:spPr>
          <a:xfrm>
            <a:off x="651931" y="4107584"/>
            <a:ext cx="482600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 dirty="0"/>
              <a:t>Diet</a:t>
            </a: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Some sloth species only eat leaves.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Other types of sloth also eat fruit, insects and even small lizards. </a:t>
            </a:r>
            <a:endParaRPr lang="en-GB" sz="1600" dirty="0" smtClean="0"/>
          </a:p>
        </p:txBody>
      </p:sp>
      <p:sp>
        <p:nvSpPr>
          <p:cNvPr id="7" name="Rectangle 6"/>
          <p:cNvSpPr/>
          <p:nvPr/>
        </p:nvSpPr>
        <p:spPr>
          <a:xfrm>
            <a:off x="651931" y="5298493"/>
            <a:ext cx="773191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 dirty="0"/>
              <a:t>Habitat</a:t>
            </a: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Sloths are mostly found in Central and South American rainforests.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They mainly live among the branches of trees.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44A96463-CFEC-45A5-80E6-4935E16C23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594" r="29660"/>
          <a:stretch/>
        </p:blipFill>
        <p:spPr>
          <a:xfrm>
            <a:off x="5726778" y="976048"/>
            <a:ext cx="2736578" cy="3521604"/>
          </a:xfrm>
          <a:prstGeom prst="rect">
            <a:avLst/>
          </a:prstGeom>
          <a:ln w="28575">
            <a:solidFill>
              <a:schemeClr val="accent2"/>
            </a:solidFill>
          </a:ln>
        </p:spPr>
      </p:pic>
      <p:sp>
        <p:nvSpPr>
          <p:cNvPr id="11" name="Left Arrow 10">
            <a:hlinkClick r:id="rId3" action="ppaction://hlinksldjump"/>
          </p:cNvPr>
          <p:cNvSpPr/>
          <p:nvPr/>
        </p:nvSpPr>
        <p:spPr>
          <a:xfrm>
            <a:off x="7618467" y="5897855"/>
            <a:ext cx="928086" cy="459706"/>
          </a:xfrm>
          <a:prstGeom prst="lef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 smtClean="0"/>
              <a:t>back</a:t>
            </a:r>
            <a:endParaRPr lang="en-GB" sz="1400" dirty="0"/>
          </a:p>
        </p:txBody>
      </p:sp>
      <p:sp>
        <p:nvSpPr>
          <p:cNvPr id="12" name="Rectangle 11"/>
          <p:cNvSpPr/>
          <p:nvPr/>
        </p:nvSpPr>
        <p:spPr>
          <a:xfrm>
            <a:off x="5602025" y="3599084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GB" sz="3600" dirty="0">
              <a:solidFill>
                <a:srgbClr val="000000"/>
              </a:solidFill>
              <a:latin typeface="Tuffy" panose="020B0603060100000000" pitchFamily="34" charset="0"/>
            </a:endParaRPr>
          </a:p>
          <a:p>
            <a:pPr algn="just"/>
            <a:r>
              <a:rPr lang="en-GB" sz="3600" dirty="0">
                <a:solidFill>
                  <a:srgbClr val="000000"/>
                </a:solidFill>
                <a:latin typeface="Tuffy" panose="020B0603060100000000" pitchFamily="34" charset="0"/>
              </a:rPr>
              <a:t> </a:t>
            </a:r>
            <a:r>
              <a:rPr lang="en-GB" sz="800" dirty="0" smtClean="0">
                <a:solidFill>
                  <a:srgbClr val="292627"/>
                </a:solidFill>
                <a:latin typeface="Tuffy" panose="020B0603060100000000" pitchFamily="34" charset="0"/>
              </a:rPr>
              <a:t>“C</a:t>
            </a:r>
            <a:r>
              <a:rPr lang="en-GB" sz="800" dirty="0" smtClean="0">
                <a:solidFill>
                  <a:srgbClr val="292627"/>
                </a:solidFill>
                <a:latin typeface="Tuffy" panose="020B0603060100000000" pitchFamily="34" charset="0"/>
              </a:rPr>
              <a:t>rawling” </a:t>
            </a:r>
            <a:r>
              <a:rPr lang="en-GB" sz="800" dirty="0">
                <a:solidFill>
                  <a:srgbClr val="292627"/>
                </a:solidFill>
                <a:latin typeface="Tuffy" panose="020B0603060100000000" pitchFamily="34" charset="0"/>
              </a:rPr>
              <a:t>by </a:t>
            </a:r>
            <a:r>
              <a:rPr lang="en-GB" sz="800" dirty="0" err="1">
                <a:solidFill>
                  <a:srgbClr val="292627"/>
                </a:solidFill>
                <a:latin typeface="Tuffy" panose="020B0603060100000000" pitchFamily="34" charset="0"/>
              </a:rPr>
              <a:t>ndanger</a:t>
            </a:r>
            <a:r>
              <a:rPr lang="en-GB" sz="800" dirty="0">
                <a:solidFill>
                  <a:srgbClr val="292627"/>
                </a:solidFill>
                <a:latin typeface="Tuffy" panose="020B0603060100000000" pitchFamily="34" charset="0"/>
              </a:rPr>
              <a:t> </a:t>
            </a:r>
            <a:r>
              <a:rPr lang="en-GB" sz="800" dirty="0">
                <a:solidFill>
                  <a:srgbClr val="292627"/>
                </a:solidFill>
                <a:latin typeface="Tuffy" panose="020B0603060100000000" pitchFamily="34" charset="0"/>
              </a:rPr>
              <a:t>is licensed under </a:t>
            </a:r>
            <a:r>
              <a:rPr lang="en-GB" sz="800" b="1" dirty="0">
                <a:solidFill>
                  <a:srgbClr val="004282"/>
                </a:solidFill>
                <a:latin typeface="Tuffy" panose="020B0603060100000000" pitchFamily="34" charset="0"/>
              </a:rPr>
              <a:t>CC BY 2.0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12736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448731" y="1300203"/>
            <a:ext cx="6637869" cy="100352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/>
          <p:cNvSpPr/>
          <p:nvPr/>
        </p:nvSpPr>
        <p:spPr>
          <a:xfrm>
            <a:off x="-1" y="609602"/>
            <a:ext cx="9144001" cy="70273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8" y="487362"/>
            <a:ext cx="8220075" cy="994306"/>
          </a:xfrm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Emerald Tree Boa</a:t>
            </a:r>
          </a:p>
        </p:txBody>
      </p:sp>
      <p:sp>
        <p:nvSpPr>
          <p:cNvPr id="3" name="Rectangle 2"/>
          <p:cNvSpPr/>
          <p:nvPr/>
        </p:nvSpPr>
        <p:spPr>
          <a:xfrm>
            <a:off x="651932" y="1489798"/>
            <a:ext cx="47582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/>
              <a:t>The emerald tree boa is a non-venomous snake, which is often found in the Amazon rainforest. </a:t>
            </a:r>
          </a:p>
        </p:txBody>
      </p:sp>
      <p:sp>
        <p:nvSpPr>
          <p:cNvPr id="5" name="Rectangle 4"/>
          <p:cNvSpPr/>
          <p:nvPr/>
        </p:nvSpPr>
        <p:spPr>
          <a:xfrm>
            <a:off x="651931" y="2439202"/>
            <a:ext cx="486833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 dirty="0"/>
              <a:t>Appearance </a:t>
            </a: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Emerald tree boas are bright green with a yellow underside</a:t>
            </a:r>
            <a:r>
              <a:rPr lang="en-GB" sz="1600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/>
              <a:t>They </a:t>
            </a:r>
            <a:r>
              <a:rPr lang="en-GB" sz="1600" dirty="0"/>
              <a:t>have an irregular, zigzag pattern along their back.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Adult emerald tree boas can grow to reach up to 2 metres.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They have a pair of long, sharp teeth, pointed backwards.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Their heads are relatively large and flat.</a:t>
            </a:r>
          </a:p>
        </p:txBody>
      </p:sp>
      <p:sp>
        <p:nvSpPr>
          <p:cNvPr id="6" name="Rectangle 5"/>
          <p:cNvSpPr/>
          <p:nvPr/>
        </p:nvSpPr>
        <p:spPr>
          <a:xfrm>
            <a:off x="651931" y="5190993"/>
            <a:ext cx="503294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 dirty="0"/>
              <a:t>Diet</a:t>
            </a: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They feed mostly on small </a:t>
            </a:r>
            <a:r>
              <a:rPr lang="en-GB" sz="1600" dirty="0" smtClean="0"/>
              <a:t>mammals </a:t>
            </a:r>
            <a:r>
              <a:rPr lang="en-GB" sz="1600" dirty="0"/>
              <a:t>such as rats, bats and possums. </a:t>
            </a:r>
            <a:r>
              <a:rPr lang="en-GB" sz="1600" dirty="0" smtClean="0"/>
              <a:t> </a:t>
            </a:r>
          </a:p>
        </p:txBody>
      </p:sp>
      <p:sp>
        <p:nvSpPr>
          <p:cNvPr id="7" name="Rectangle 6"/>
          <p:cNvSpPr/>
          <p:nvPr/>
        </p:nvSpPr>
        <p:spPr>
          <a:xfrm>
            <a:off x="5710766" y="3362698"/>
            <a:ext cx="288184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 dirty="0"/>
              <a:t>Habitat</a:t>
            </a: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Emerald tree boas live in the trees of the Amazon rainforest</a:t>
            </a:r>
            <a:r>
              <a:rPr lang="en-GB" sz="1600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/>
              <a:t>They </a:t>
            </a:r>
            <a:r>
              <a:rPr lang="en-GB" sz="1600" dirty="0"/>
              <a:t>can also often be found near rivers or swamps but are not dependent on open water.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9929BA1B-7C82-4818-B634-76ACD818BF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5433" y="1243461"/>
            <a:ext cx="2582334" cy="1680567"/>
          </a:xfrm>
          <a:prstGeom prst="rect">
            <a:avLst/>
          </a:prstGeom>
          <a:ln w="28575">
            <a:solidFill>
              <a:schemeClr val="accent2"/>
            </a:solidFill>
          </a:ln>
        </p:spPr>
      </p:pic>
      <p:sp>
        <p:nvSpPr>
          <p:cNvPr id="13" name="Left Arrow 12">
            <a:hlinkClick r:id="rId3" action="ppaction://hlinksldjump"/>
          </p:cNvPr>
          <p:cNvSpPr/>
          <p:nvPr/>
        </p:nvSpPr>
        <p:spPr>
          <a:xfrm>
            <a:off x="7618467" y="5897855"/>
            <a:ext cx="928086" cy="459706"/>
          </a:xfrm>
          <a:prstGeom prst="lef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 smtClean="0"/>
              <a:t>back</a:t>
            </a:r>
            <a:endParaRPr lang="en-GB" sz="1400" dirty="0"/>
          </a:p>
        </p:txBody>
      </p:sp>
      <p:sp>
        <p:nvSpPr>
          <p:cNvPr id="8" name="Rectangle 7"/>
          <p:cNvSpPr/>
          <p:nvPr/>
        </p:nvSpPr>
        <p:spPr>
          <a:xfrm>
            <a:off x="5684872" y="2965935"/>
            <a:ext cx="2861681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800" dirty="0">
                <a:solidFill>
                  <a:srgbClr val="292627"/>
                </a:solidFill>
                <a:latin typeface="Tuffy" panose="020B0603060100000000" pitchFamily="34" charset="0"/>
              </a:rPr>
              <a:t>"Emerald Tree Boa" by Eric </a:t>
            </a:r>
            <a:r>
              <a:rPr lang="en-GB" sz="800" dirty="0" err="1">
                <a:solidFill>
                  <a:srgbClr val="292627"/>
                </a:solidFill>
                <a:latin typeface="Tuffy" panose="020B0603060100000000" pitchFamily="34" charset="0"/>
              </a:rPr>
              <a:t>Kilby</a:t>
            </a:r>
            <a:r>
              <a:rPr lang="en-GB" sz="800" dirty="0">
                <a:solidFill>
                  <a:srgbClr val="292627"/>
                </a:solidFill>
                <a:latin typeface="Tuffy" panose="020B0603060100000000" pitchFamily="34" charset="0"/>
              </a:rPr>
              <a:t> is licensed under </a:t>
            </a:r>
            <a:r>
              <a:rPr lang="en-GB" sz="800" b="1" dirty="0">
                <a:solidFill>
                  <a:srgbClr val="004282"/>
                </a:solidFill>
                <a:latin typeface="Tuffy" panose="020B0603060100000000" pitchFamily="34" charset="0"/>
              </a:rPr>
              <a:t>CC BY 2.0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51885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448731" y="1300203"/>
            <a:ext cx="6637869" cy="100352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/>
          <p:cNvSpPr/>
          <p:nvPr/>
        </p:nvSpPr>
        <p:spPr>
          <a:xfrm>
            <a:off x="-1" y="609602"/>
            <a:ext cx="9144001" cy="70273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8" y="487362"/>
            <a:ext cx="8220075" cy="994306"/>
          </a:xfrm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Red-Eyed Tree Frog</a:t>
            </a:r>
          </a:p>
        </p:txBody>
      </p:sp>
      <p:sp>
        <p:nvSpPr>
          <p:cNvPr id="3" name="Rectangle 2"/>
          <p:cNvSpPr/>
          <p:nvPr/>
        </p:nvSpPr>
        <p:spPr>
          <a:xfrm>
            <a:off x="651932" y="1472867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1600" dirty="0"/>
              <a:t>The red-eyed tree frog is just one of many species of frog that lives in the rainforest. </a:t>
            </a:r>
          </a:p>
        </p:txBody>
      </p:sp>
      <p:sp>
        <p:nvSpPr>
          <p:cNvPr id="5" name="Rectangle 4"/>
          <p:cNvSpPr/>
          <p:nvPr/>
        </p:nvSpPr>
        <p:spPr>
          <a:xfrm>
            <a:off x="651931" y="2432736"/>
            <a:ext cx="497840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 dirty="0"/>
              <a:t>Appearance </a:t>
            </a: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They are known for having huge, bright red eyes.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The rest of their body is neon green with blue and yellow at the sides.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They have specially adapted suction-cup toes which help them to cling on to tree branches </a:t>
            </a:r>
            <a:r>
              <a:rPr lang="en-GB" sz="1600" dirty="0" smtClean="0"/>
              <a:t> and </a:t>
            </a:r>
            <a:r>
              <a:rPr lang="en-GB" sz="1600" dirty="0"/>
              <a:t>leaves</a:t>
            </a:r>
            <a:r>
              <a:rPr lang="en-GB" sz="1600" dirty="0" smtClean="0"/>
              <a:t>. </a:t>
            </a:r>
            <a:endParaRPr lang="en-GB" sz="1600" dirty="0"/>
          </a:p>
        </p:txBody>
      </p:sp>
      <p:sp>
        <p:nvSpPr>
          <p:cNvPr id="6" name="Rectangle 5"/>
          <p:cNvSpPr/>
          <p:nvPr/>
        </p:nvSpPr>
        <p:spPr>
          <a:xfrm>
            <a:off x="651931" y="4359092"/>
            <a:ext cx="790787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 dirty="0"/>
              <a:t>Diet</a:t>
            </a: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The red-eyed tree frogs’ prey includes moths, crickets, flies and grasshoppers.  </a:t>
            </a:r>
          </a:p>
        </p:txBody>
      </p:sp>
      <p:sp>
        <p:nvSpPr>
          <p:cNvPr id="7" name="Rectangle 6"/>
          <p:cNvSpPr/>
          <p:nvPr/>
        </p:nvSpPr>
        <p:spPr>
          <a:xfrm>
            <a:off x="651931" y="5244807"/>
            <a:ext cx="790787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 dirty="0"/>
              <a:t>Habitat</a:t>
            </a: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They are commonly found in the tropical lowland rainforests or surrounding hills.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They commonly inhabit areas close to rivers or ponds.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10708" r="22902"/>
          <a:stretch/>
        </p:blipFill>
        <p:spPr>
          <a:xfrm>
            <a:off x="5630335" y="1290036"/>
            <a:ext cx="2929466" cy="2378455"/>
          </a:xfrm>
          <a:prstGeom prst="rect">
            <a:avLst/>
          </a:prstGeom>
          <a:ln w="28575">
            <a:solidFill>
              <a:schemeClr val="accent2"/>
            </a:solidFill>
          </a:ln>
        </p:spPr>
      </p:pic>
      <p:sp>
        <p:nvSpPr>
          <p:cNvPr id="11" name="Left Arrow 10">
            <a:hlinkClick r:id="rId3" action="ppaction://hlinksldjump"/>
          </p:cNvPr>
          <p:cNvSpPr/>
          <p:nvPr/>
        </p:nvSpPr>
        <p:spPr>
          <a:xfrm>
            <a:off x="7618467" y="5897855"/>
            <a:ext cx="928086" cy="459706"/>
          </a:xfrm>
          <a:prstGeom prst="lef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 smtClean="0"/>
              <a:t>back</a:t>
            </a:r>
            <a:endParaRPr lang="en-GB" sz="1400" dirty="0"/>
          </a:p>
        </p:txBody>
      </p:sp>
      <p:sp>
        <p:nvSpPr>
          <p:cNvPr id="12" name="Rectangle 11"/>
          <p:cNvSpPr/>
          <p:nvPr/>
        </p:nvSpPr>
        <p:spPr>
          <a:xfrm>
            <a:off x="5511141" y="3711239"/>
            <a:ext cx="3167855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800" dirty="0">
                <a:solidFill>
                  <a:srgbClr val="292627"/>
                </a:solidFill>
                <a:latin typeface="Tuffy" panose="020B0603060100000000" pitchFamily="34" charset="0"/>
              </a:rPr>
              <a:t>"Red Eyed Tree Frog" by Douglas </a:t>
            </a:r>
            <a:r>
              <a:rPr lang="en-GB" sz="800" dirty="0" err="1">
                <a:solidFill>
                  <a:srgbClr val="292627"/>
                </a:solidFill>
                <a:latin typeface="Tuffy" panose="020B0603060100000000" pitchFamily="34" charset="0"/>
              </a:rPr>
              <a:t>Tofoli</a:t>
            </a:r>
            <a:r>
              <a:rPr lang="en-GB" sz="800" dirty="0">
                <a:solidFill>
                  <a:srgbClr val="292627"/>
                </a:solidFill>
                <a:latin typeface="Tuffy" panose="020B0603060100000000" pitchFamily="34" charset="0"/>
              </a:rPr>
              <a:t> is licensed under </a:t>
            </a:r>
            <a:r>
              <a:rPr lang="en-GB" sz="800" b="1" dirty="0">
                <a:solidFill>
                  <a:srgbClr val="004282"/>
                </a:solidFill>
                <a:latin typeface="Tuffy" panose="020B0603060100000000" pitchFamily="34" charset="0"/>
              </a:rPr>
              <a:t>CC BY 2.0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19859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448731" y="1300203"/>
            <a:ext cx="6637869" cy="100352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/>
          <p:cNvSpPr/>
          <p:nvPr/>
        </p:nvSpPr>
        <p:spPr>
          <a:xfrm>
            <a:off x="-1" y="609602"/>
            <a:ext cx="9144001" cy="70273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8" y="487362"/>
            <a:ext cx="8220075" cy="994306"/>
          </a:xfrm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Scarlet Macaw</a:t>
            </a:r>
          </a:p>
        </p:txBody>
      </p:sp>
      <p:sp>
        <p:nvSpPr>
          <p:cNvPr id="3" name="Rectangle 2"/>
          <p:cNvSpPr/>
          <p:nvPr/>
        </p:nvSpPr>
        <p:spPr>
          <a:xfrm>
            <a:off x="651931" y="1472867"/>
            <a:ext cx="563880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/>
              <a:t>The scarlet macaw is one of at least 17 known </a:t>
            </a:r>
            <a:r>
              <a:rPr lang="en-GB" sz="1600" dirty="0" smtClean="0"/>
              <a:t>                          species </a:t>
            </a:r>
            <a:r>
              <a:rPr lang="en-GB" sz="1600" dirty="0"/>
              <a:t>of macaws. Most are intelligent, social birds.  </a:t>
            </a:r>
          </a:p>
        </p:txBody>
      </p:sp>
      <p:sp>
        <p:nvSpPr>
          <p:cNvPr id="5" name="Rectangle 4"/>
          <p:cNvSpPr/>
          <p:nvPr/>
        </p:nvSpPr>
        <p:spPr>
          <a:xfrm>
            <a:off x="651931" y="2432736"/>
            <a:ext cx="497840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 dirty="0"/>
              <a:t>Appearance </a:t>
            </a: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Despite their name, scarlet macaws are </a:t>
            </a:r>
            <a:r>
              <a:rPr lang="en-GB" sz="1600" dirty="0" err="1"/>
              <a:t>multicoloured</a:t>
            </a:r>
            <a:r>
              <a:rPr lang="en-GB" sz="1600" dirty="0"/>
              <a:t>: red, yellow and blue</a:t>
            </a:r>
            <a:r>
              <a:rPr lang="en-GB" sz="1600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/>
              <a:t>They </a:t>
            </a:r>
            <a:r>
              <a:rPr lang="en-GB" sz="1600" dirty="0"/>
              <a:t>have large, powerful beaks.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Their bodies are </a:t>
            </a:r>
            <a:r>
              <a:rPr lang="en-GB" sz="1600" dirty="0" smtClean="0"/>
              <a:t>between 80cm </a:t>
            </a:r>
            <a:r>
              <a:rPr lang="en-GB" sz="1600" dirty="0"/>
              <a:t>to 90cm long.</a:t>
            </a:r>
          </a:p>
        </p:txBody>
      </p:sp>
      <p:sp>
        <p:nvSpPr>
          <p:cNvPr id="6" name="Rectangle 5"/>
          <p:cNvSpPr/>
          <p:nvPr/>
        </p:nvSpPr>
        <p:spPr>
          <a:xfrm>
            <a:off x="651931" y="3998387"/>
            <a:ext cx="45700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 dirty="0"/>
              <a:t>Diet</a:t>
            </a: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They mostly eat fruit and seeds or nuts, </a:t>
            </a:r>
            <a:r>
              <a:rPr lang="en-GB" sz="1600" dirty="0" smtClean="0"/>
              <a:t>            but </a:t>
            </a:r>
            <a:r>
              <a:rPr lang="en-GB" sz="1600" dirty="0"/>
              <a:t>can also eat insects.  </a:t>
            </a:r>
          </a:p>
        </p:txBody>
      </p:sp>
      <p:sp>
        <p:nvSpPr>
          <p:cNvPr id="7" name="Rectangle 6"/>
          <p:cNvSpPr/>
          <p:nvPr/>
        </p:nvSpPr>
        <p:spPr>
          <a:xfrm>
            <a:off x="651931" y="5075474"/>
            <a:ext cx="790787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 dirty="0"/>
              <a:t>Habitat</a:t>
            </a: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They thrive in the tropical, humid atmosphere of the rainforest.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They are usually found in the emergent or canopy layers of the forest.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3E1D699B-57C3-49E3-BF45-6CCEC4AABD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21" t="-278" r="32926" b="278"/>
          <a:stretch/>
        </p:blipFill>
        <p:spPr>
          <a:xfrm>
            <a:off x="5630336" y="1258757"/>
            <a:ext cx="2920998" cy="3047793"/>
          </a:xfrm>
          <a:prstGeom prst="rect">
            <a:avLst/>
          </a:prstGeom>
          <a:ln w="28575">
            <a:solidFill>
              <a:schemeClr val="accent2"/>
            </a:solidFill>
          </a:ln>
        </p:spPr>
      </p:pic>
      <p:sp>
        <p:nvSpPr>
          <p:cNvPr id="11" name="Left Arrow 10">
            <a:hlinkClick r:id="rId3" action="ppaction://hlinksldjump"/>
          </p:cNvPr>
          <p:cNvSpPr/>
          <p:nvPr/>
        </p:nvSpPr>
        <p:spPr>
          <a:xfrm>
            <a:off x="7618467" y="5897855"/>
            <a:ext cx="928086" cy="459706"/>
          </a:xfrm>
          <a:prstGeom prst="lef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 smtClean="0"/>
              <a:t>back</a:t>
            </a:r>
            <a:endParaRPr lang="en-GB" sz="1400" dirty="0"/>
          </a:p>
        </p:txBody>
      </p:sp>
      <p:sp>
        <p:nvSpPr>
          <p:cNvPr id="12" name="Rectangle 11"/>
          <p:cNvSpPr/>
          <p:nvPr/>
        </p:nvSpPr>
        <p:spPr>
          <a:xfrm>
            <a:off x="5926024" y="4325939"/>
            <a:ext cx="250741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800" dirty="0">
                <a:solidFill>
                  <a:srgbClr val="292627"/>
                </a:solidFill>
                <a:latin typeface="Tuffy" panose="020B0603060100000000" pitchFamily="34" charset="0"/>
              </a:rPr>
              <a:t>"IMGP4701" by </a:t>
            </a:r>
            <a:r>
              <a:rPr lang="en-GB" sz="800" dirty="0" err="1">
                <a:solidFill>
                  <a:srgbClr val="292627"/>
                </a:solidFill>
                <a:latin typeface="Tuffy" panose="020B0603060100000000" pitchFamily="34" charset="0"/>
              </a:rPr>
              <a:t>Kurayba</a:t>
            </a:r>
            <a:r>
              <a:rPr lang="en-GB" sz="800" dirty="0">
                <a:solidFill>
                  <a:srgbClr val="292627"/>
                </a:solidFill>
                <a:latin typeface="Tuffy" panose="020B0603060100000000" pitchFamily="34" charset="0"/>
              </a:rPr>
              <a:t> is licensed under </a:t>
            </a:r>
            <a:r>
              <a:rPr lang="en-GB" sz="800" b="1" dirty="0">
                <a:solidFill>
                  <a:srgbClr val="004282"/>
                </a:solidFill>
                <a:latin typeface="Tuffy" panose="020B0603060100000000" pitchFamily="34" charset="0"/>
              </a:rPr>
              <a:t>CC BY 2.0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04000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448731" y="1300203"/>
            <a:ext cx="6637869" cy="100352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/>
          <p:cNvSpPr/>
          <p:nvPr/>
        </p:nvSpPr>
        <p:spPr>
          <a:xfrm>
            <a:off x="-1" y="609602"/>
            <a:ext cx="9144001" cy="70273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8" y="487362"/>
            <a:ext cx="8220075" cy="994306"/>
          </a:xfrm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Jaguar</a:t>
            </a:r>
          </a:p>
        </p:txBody>
      </p:sp>
      <p:sp>
        <p:nvSpPr>
          <p:cNvPr id="3" name="Rectangle 2"/>
          <p:cNvSpPr/>
          <p:nvPr/>
        </p:nvSpPr>
        <p:spPr>
          <a:xfrm>
            <a:off x="651931" y="1472867"/>
            <a:ext cx="46905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/>
              <a:t>The jaguar is a member of the wild cat family that can be found in the rainforest regions.</a:t>
            </a:r>
          </a:p>
        </p:txBody>
      </p:sp>
      <p:sp>
        <p:nvSpPr>
          <p:cNvPr id="5" name="Rectangle 4"/>
          <p:cNvSpPr/>
          <p:nvPr/>
        </p:nvSpPr>
        <p:spPr>
          <a:xfrm>
            <a:off x="651931" y="2432736"/>
            <a:ext cx="497840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 dirty="0"/>
              <a:t>Appearance </a:t>
            </a: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They are famous for their beautiful, spotted coats.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They can reach up to six feet in length, from their nose to the tip of their tail.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They have powerful jaws and sharp </a:t>
            </a:r>
            <a:r>
              <a:rPr lang="en-GB" sz="1600" dirty="0" smtClean="0"/>
              <a:t>teeth. </a:t>
            </a:r>
            <a:endParaRPr lang="en-GB" sz="1600" dirty="0"/>
          </a:p>
        </p:txBody>
      </p:sp>
      <p:sp>
        <p:nvSpPr>
          <p:cNvPr id="6" name="Rectangle 5"/>
          <p:cNvSpPr/>
          <p:nvPr/>
        </p:nvSpPr>
        <p:spPr>
          <a:xfrm>
            <a:off x="651931" y="4127465"/>
            <a:ext cx="790787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 dirty="0"/>
              <a:t>Diet</a:t>
            </a: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Jaguars are carnivores with an extensive list of possible meals including squirrels, deer and monkeys.  </a:t>
            </a:r>
          </a:p>
        </p:txBody>
      </p:sp>
      <p:sp>
        <p:nvSpPr>
          <p:cNvPr id="7" name="Rectangle 6"/>
          <p:cNvSpPr/>
          <p:nvPr/>
        </p:nvSpPr>
        <p:spPr>
          <a:xfrm>
            <a:off x="651931" y="5058056"/>
            <a:ext cx="790787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 dirty="0"/>
              <a:t>Habitat</a:t>
            </a: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Jaguars are found in rainforests as well as grasslands and woodlands.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They spend much of their time on the ground or the forest floor, using their soft padded paws to stalk quietly through the undergrowth.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7298C459-D56F-499F-ADBE-DA1AC79C54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804" r="13285"/>
          <a:stretch/>
        </p:blipFill>
        <p:spPr>
          <a:xfrm>
            <a:off x="5638802" y="1110010"/>
            <a:ext cx="2804160" cy="2981048"/>
          </a:xfrm>
          <a:prstGeom prst="rect">
            <a:avLst/>
          </a:prstGeom>
          <a:ln w="28575">
            <a:solidFill>
              <a:schemeClr val="accent2"/>
            </a:solidFill>
          </a:ln>
        </p:spPr>
      </p:pic>
      <p:sp>
        <p:nvSpPr>
          <p:cNvPr id="12" name="Left Arrow 11">
            <a:hlinkClick r:id="rId3" action="ppaction://hlinksldjump"/>
          </p:cNvPr>
          <p:cNvSpPr/>
          <p:nvPr/>
        </p:nvSpPr>
        <p:spPr>
          <a:xfrm>
            <a:off x="7618467" y="5897855"/>
            <a:ext cx="928086" cy="459706"/>
          </a:xfrm>
          <a:prstGeom prst="lef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 smtClean="0"/>
              <a:t>back</a:t>
            </a:r>
            <a:endParaRPr lang="en-GB" sz="1400" dirty="0"/>
          </a:p>
        </p:txBody>
      </p:sp>
      <p:sp>
        <p:nvSpPr>
          <p:cNvPr id="8" name="Rectangle 7"/>
          <p:cNvSpPr/>
          <p:nvPr/>
        </p:nvSpPr>
        <p:spPr>
          <a:xfrm>
            <a:off x="5716641" y="4118998"/>
            <a:ext cx="2648482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800" dirty="0">
                <a:solidFill>
                  <a:srgbClr val="292627"/>
                </a:solidFill>
                <a:latin typeface="Tuffy" panose="020B0603060100000000" pitchFamily="34" charset="0"/>
              </a:rPr>
              <a:t>"Jaguar, Alert" by Eric </a:t>
            </a:r>
            <a:r>
              <a:rPr lang="en-GB" sz="800" dirty="0" err="1">
                <a:solidFill>
                  <a:srgbClr val="292627"/>
                </a:solidFill>
                <a:latin typeface="Tuffy" panose="020B0603060100000000" pitchFamily="34" charset="0"/>
              </a:rPr>
              <a:t>Kilby</a:t>
            </a:r>
            <a:r>
              <a:rPr lang="en-GB" sz="800" dirty="0">
                <a:solidFill>
                  <a:srgbClr val="292627"/>
                </a:solidFill>
                <a:latin typeface="Tuffy" panose="020B0603060100000000" pitchFamily="34" charset="0"/>
              </a:rPr>
              <a:t> is licensed under </a:t>
            </a:r>
            <a:r>
              <a:rPr lang="en-GB" sz="800" b="1" dirty="0">
                <a:solidFill>
                  <a:srgbClr val="004282"/>
                </a:solidFill>
                <a:latin typeface="Tuffy" panose="020B0603060100000000" pitchFamily="34" charset="0"/>
              </a:rPr>
              <a:t>CC BY 2.0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20002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8075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owerPoint Guidance.pptx" id="{180D27B9-5640-447B-B5C0-DD73573B2821}" vid="{310EF2B5-F8B8-4941-8818-76ED4D5D305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 Template</Template>
  <TotalTime>110</TotalTime>
  <Words>756</Words>
  <Application>Microsoft Office PowerPoint</Application>
  <PresentationFormat>On-screen Show (4:3)</PresentationFormat>
  <Paragraphs>91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Tuffy</vt:lpstr>
      <vt:lpstr>Twinkl</vt:lpstr>
      <vt:lpstr>Calibri</vt:lpstr>
      <vt:lpstr>Office Theme</vt:lpstr>
      <vt:lpstr>PowerPoint Presentation</vt:lpstr>
      <vt:lpstr>Contents</vt:lpstr>
      <vt:lpstr>Potoo</vt:lpstr>
      <vt:lpstr>Sloth</vt:lpstr>
      <vt:lpstr>Emerald Tree Boa</vt:lpstr>
      <vt:lpstr>Red-Eyed Tree Frog</vt:lpstr>
      <vt:lpstr>Scarlet Macaw</vt:lpstr>
      <vt:lpstr>Jaguar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Guidance</dc:title>
  <dc:creator>Claire Kerekes</dc:creator>
  <cp:lastModifiedBy>Claire Kerekes</cp:lastModifiedBy>
  <cp:revision>11</cp:revision>
  <dcterms:created xsi:type="dcterms:W3CDTF">2019-06-18T10:44:20Z</dcterms:created>
  <dcterms:modified xsi:type="dcterms:W3CDTF">2019-06-19T08:00:39Z</dcterms:modified>
</cp:coreProperties>
</file>