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2"/>
  </p:notesMasterIdLst>
  <p:handoutMasterIdLst>
    <p:handoutMasterId r:id="rId13"/>
  </p:handoutMasterIdLst>
  <p:sldIdLst>
    <p:sldId id="275" r:id="rId3"/>
    <p:sldId id="287" r:id="rId4"/>
    <p:sldId id="282" r:id="rId5"/>
    <p:sldId id="284" r:id="rId6"/>
    <p:sldId id="293" r:id="rId7"/>
    <p:sldId id="295" r:id="rId8"/>
    <p:sldId id="298" r:id="rId9"/>
    <p:sldId id="299"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1" clrIdx="2">
    <p:extLst>
      <p:ext uri="{19B8F6BF-5375-455C-9EA6-DF929625EA0E}">
        <p15:presenceInfo xmlns:p15="http://schemas.microsoft.com/office/powerpoint/2012/main" userId="S::francesb@unicef.org.uk::dd36c30e-9d53-45de-a66b-9f70256727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EE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6518" autoAdjust="0"/>
  </p:normalViewPr>
  <p:slideViewPr>
    <p:cSldViewPr snapToGrid="0">
      <p:cViewPr varScale="1">
        <p:scale>
          <a:sx n="52" d="100"/>
          <a:sy n="52" d="100"/>
        </p:scale>
        <p:origin x="1192" y="60"/>
      </p:cViewPr>
      <p:guideLst/>
    </p:cSldViewPr>
  </p:slid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5/25/2020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5/25/2020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U-Reporters in </a:t>
            </a:r>
            <a:r>
              <a:rPr lang="en-GB" sz="1200" b="0" i="0" kern="1200" dirty="0" err="1">
                <a:solidFill>
                  <a:schemeClr val="tx1"/>
                </a:solidFill>
                <a:effectLst/>
                <a:latin typeface="+mn-lt"/>
                <a:ea typeface="+mn-ea"/>
                <a:cs typeface="+mn-cs"/>
              </a:rPr>
              <a:t>Daloa</a:t>
            </a:r>
            <a:r>
              <a:rPr lang="en-GB" sz="1200" b="0" i="0" kern="1200" dirty="0">
                <a:solidFill>
                  <a:schemeClr val="tx1"/>
                </a:solidFill>
                <a:effectLst/>
                <a:latin typeface="+mn-lt"/>
                <a:ea typeface="+mn-ea"/>
                <a:cs typeface="+mn-cs"/>
              </a:rPr>
              <a:t>, in the West of Côte d'Ivoire.</a:t>
            </a:r>
          </a:p>
          <a:p>
            <a:r>
              <a:rPr lang="en-GB" sz="1200" b="0" i="0" kern="1200" dirty="0">
                <a:solidFill>
                  <a:schemeClr val="tx1"/>
                </a:solidFill>
                <a:effectLst/>
                <a:latin typeface="+mn-lt"/>
                <a:ea typeface="+mn-ea"/>
                <a:cs typeface="+mn-cs"/>
              </a:rPr>
              <a:t>Unicef/</a:t>
            </a:r>
            <a:r>
              <a:rPr lang="en-GB" sz="1200" b="0" i="0" kern="1200" dirty="0" err="1">
                <a:solidFill>
                  <a:schemeClr val="tx1"/>
                </a:solidFill>
                <a:effectLst/>
                <a:latin typeface="+mn-lt"/>
                <a:ea typeface="+mn-ea"/>
                <a:cs typeface="+mn-cs"/>
              </a:rPr>
              <a:t>Dejongh</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25/05/2020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25/05/2020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25/05/2020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25/05/2020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25/05/2020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25/05/2020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25/05/2020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25/05/2020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25/05/2020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25/05/2020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25/05/2020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25/05/2020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E2CFA4CC-5483-4EC9-8803-635882274D2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E758151B-5ED6-46DD-9734-399A5B0D97F9}"/>
              </a:ext>
            </a:extLst>
          </p:cNvPr>
          <p:cNvSpPr txBox="1">
            <a:spLocks/>
          </p:cNvSpPr>
          <p:nvPr userDrawn="1"/>
        </p:nvSpPr>
        <p:spPr>
          <a:xfrm>
            <a:off x="9525" y="538680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25/05/2020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25/05/2020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25/05/2020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25/05/2020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25/05/2020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25/05/2020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25/05/2020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25/05/2020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25/05/2020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25/05/2020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25/05/2020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25/05/2020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25/05/2020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I0whF5Kl-8Q" TargetMode="External"/><Relationship Id="rId5" Type="http://schemas.openxmlformats.org/officeDocument/2006/relationships/image" Target="../media/image36.sv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s://www.youtube.com/watch?time_continue=7&amp;v=NzEMFEwEJUU&amp;feature=emb_logo" TargetMode="External"/><Relationship Id="rId7" Type="http://schemas.openxmlformats.org/officeDocument/2006/relationships/image" Target="../media/image40.png"/><Relationship Id="rId2" Type="http://schemas.openxmlformats.org/officeDocument/2006/relationships/slideLayout" Target="../slideLayouts/slideLayout24.xml"/><Relationship Id="rId1" Type="http://schemas.openxmlformats.org/officeDocument/2006/relationships/video" Target="https://www.youtube.com/embed/NzEMFEwEJUU?feature=oembed" TargetMode="Externa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hyperlink" Target="https://www.unicef.org.uk/wp-content/uploads/2010/05/UNCRC_summary-1.pdf" TargetMode="Externa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768851" y="5365600"/>
            <a:ext cx="2600078" cy="384721"/>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a:t>
            </a:r>
            <a:r>
              <a:rPr lang="en-GB" sz="900" dirty="0" err="1">
                <a:solidFill>
                  <a:schemeClr val="bg1"/>
                </a:solidFill>
                <a:latin typeface="Arial" panose="020B0604020202020204" pitchFamily="34" charset="0"/>
                <a:cs typeface="Arial" panose="020B0604020202020204" pitchFamily="34" charset="0"/>
              </a:rPr>
              <a:t>Dejongh</a:t>
            </a:r>
            <a:endParaRPr lang="en-GB" sz="900" dirty="0">
              <a:solidFill>
                <a:schemeClr val="bg1"/>
              </a:solidFill>
              <a:latin typeface="Arial" panose="020B0604020202020204" pitchFamily="34" charset="0"/>
              <a:cs typeface="Arial" panose="020B0604020202020204" pitchFamily="34" charset="0"/>
            </a:endParaRPr>
          </a:p>
          <a:p>
            <a:r>
              <a:rPr lang="en-GB" sz="1000" dirty="0">
                <a:solidFill>
                  <a:srgbClr val="CCCCCC"/>
                </a:solidFill>
                <a:latin typeface="Arial" panose="020B0604020202020204" pitchFamily="34" charset="0"/>
                <a:cs typeface="Arial" panose="020B0604020202020204" pitchFamily="34" charset="0"/>
              </a:rPr>
              <a:t> </a:t>
            </a:r>
            <a:endParaRPr lang="en-GB" sz="1000" dirty="0">
              <a:solidFill>
                <a:srgbClr val="CCCCCC"/>
              </a:solidFill>
            </a:endParaRPr>
          </a:p>
        </p:txBody>
      </p:sp>
    </p:spTree>
    <p:extLst>
      <p:ext uri="{BB962C8B-B14F-4D97-AF65-F5344CB8AC3E}">
        <p14:creationId xmlns:p14="http://schemas.microsoft.com/office/powerpoint/2010/main" val="1625878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15</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fontScale="92500" lnSpcReduction="10000"/>
          </a:bodyPr>
          <a:lstStyle/>
          <a:p>
            <a:pPr marL="0" indent="0">
              <a:buNone/>
            </a:pPr>
            <a:r>
              <a:rPr lang="en-GB" dirty="0"/>
              <a:t>Article 15 – Freedom of association</a:t>
            </a:r>
          </a:p>
          <a:p>
            <a:pPr marL="0" indent="0">
              <a:buNone/>
            </a:pPr>
            <a:r>
              <a:rPr lang="en-GB" dirty="0"/>
              <a:t>Every child has the right to meet with other children and to join groups and organisations, as long as this does not stop other people from enjoying their rights.</a:t>
            </a:r>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339256" y="1694133"/>
            <a:ext cx="5351463" cy="387529"/>
          </a:xfrm>
        </p:spPr>
        <p:txBody>
          <a:bodyPr>
            <a:normAutofit fontScale="92500" lnSpcReduction="20000"/>
          </a:bodyPr>
          <a:lstStyle/>
          <a:p>
            <a:pPr marL="0" indent="0">
              <a:buNone/>
            </a:pPr>
            <a:r>
              <a:rPr lang="en-GB" dirty="0">
                <a:latin typeface="Arial" panose="020B0604020202020204" pitchFamily="34" charset="0"/>
                <a:cs typeface="Arial" panose="020B0604020202020204" pitchFamily="34" charset="0"/>
              </a:rPr>
              <a:t>Stuart introduces Article 15</a:t>
            </a:r>
          </a:p>
          <a:p>
            <a:pPr marL="0" indent="0">
              <a:buNone/>
            </a:pPr>
            <a:endParaRPr lang="en-GB" dirty="0"/>
          </a:p>
        </p:txBody>
      </p:sp>
      <p:pic>
        <p:nvPicPr>
          <p:cNvPr id="8" name="Graphic 7">
            <a:extLst>
              <a:ext uri="{FF2B5EF4-FFF2-40B4-BE49-F238E27FC236}">
                <a16:creationId xmlns:a16="http://schemas.microsoft.com/office/drawing/2014/main" id="{094E8267-101F-446B-B617-7FAC3F3537B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0508899" y="138348"/>
            <a:ext cx="1357372" cy="1809829"/>
          </a:xfrm>
          <a:prstGeom prst="rect">
            <a:avLst/>
          </a:prstGeom>
        </p:spPr>
      </p:pic>
      <p:sp>
        <p:nvSpPr>
          <p:cNvPr id="11" name="Text Placeholder 3">
            <a:extLst>
              <a:ext uri="{FF2B5EF4-FFF2-40B4-BE49-F238E27FC236}">
                <a16:creationId xmlns:a16="http://schemas.microsoft.com/office/drawing/2014/main" id="{82862DFD-516D-4EF1-8893-F5F2EEF4335F}"/>
              </a:ext>
            </a:extLst>
          </p:cNvPr>
          <p:cNvSpPr txBox="1">
            <a:spLocks/>
          </p:cNvSpPr>
          <p:nvPr/>
        </p:nvSpPr>
        <p:spPr>
          <a:xfrm>
            <a:off x="359083" y="5629385"/>
            <a:ext cx="5351463" cy="38752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6"/>
              </a:rPr>
              <a:t>Watch Stuart in YouTube</a:t>
            </a:r>
            <a:endParaRPr lang="en-GB" dirty="0"/>
          </a:p>
        </p:txBody>
      </p:sp>
      <p:pic>
        <p:nvPicPr>
          <p:cNvPr id="5" name="Article 15 intro">
            <a:hlinkClick r:id="" action="ppaction://media"/>
            <a:extLst>
              <a:ext uri="{FF2B5EF4-FFF2-40B4-BE49-F238E27FC236}">
                <a16:creationId xmlns:a16="http://schemas.microsoft.com/office/drawing/2014/main" id="{9C62ED47-D022-454D-B5D9-7FCA6341F3F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02675" y="2157286"/>
            <a:ext cx="5547188" cy="3120293"/>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460693" y="3674719"/>
            <a:ext cx="4205823" cy="2450811"/>
          </a:xfrm>
        </p:spPr>
        <p:txBody>
          <a:bodyPr>
            <a:normAutofit/>
          </a:bodyPr>
          <a:lstStyle/>
          <a:p>
            <a:pPr marL="0" indent="0" algn="ctr">
              <a:buNone/>
            </a:pPr>
            <a:r>
              <a:rPr lang="en-GB" dirty="0">
                <a:latin typeface="Arial" panose="020B0604020202020204" pitchFamily="34" charset="0"/>
                <a:cs typeface="Arial" panose="020B0604020202020204" pitchFamily="34" charset="0"/>
              </a:rPr>
              <a:t>Write them down and then compare your answers with the next slide.</a:t>
            </a:r>
          </a:p>
        </p:txBody>
      </p:sp>
      <p:sp>
        <p:nvSpPr>
          <p:cNvPr id="4" name="Cloud 3">
            <a:extLst>
              <a:ext uri="{FF2B5EF4-FFF2-40B4-BE49-F238E27FC236}">
                <a16:creationId xmlns:a16="http://schemas.microsoft.com/office/drawing/2014/main" id="{7C7930D2-588D-40F6-B81E-9492B6FCBE41}"/>
              </a:ext>
            </a:extLst>
          </p:cNvPr>
          <p:cNvSpPr/>
          <p:nvPr/>
        </p:nvSpPr>
        <p:spPr>
          <a:xfrm>
            <a:off x="525484" y="1680311"/>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5088968" y="454676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718377" y="5265934"/>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201716" y="5685431"/>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051242" y="2449313"/>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solidFill>
                  <a:srgbClr val="00B0F0"/>
                </a:solidFill>
                <a:latin typeface="Arial" panose="020B0604020202020204" pitchFamily="34" charset="0"/>
                <a:cs typeface="Arial" panose="020B0604020202020204" pitchFamily="34" charset="0"/>
              </a:rPr>
              <a:t>What is needed for you to enjoy the right to get together and join up with other children and young people?</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4214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 15</a:t>
            </a:r>
          </a:p>
        </p:txBody>
      </p:sp>
    </p:spTree>
    <p:extLst>
      <p:ext uri="{BB962C8B-B14F-4D97-AF65-F5344CB8AC3E}">
        <p14:creationId xmlns:p14="http://schemas.microsoft.com/office/powerpoint/2010/main" val="3684898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8" y="1802892"/>
            <a:ext cx="10858500" cy="4092575"/>
          </a:xfrm>
        </p:spPr>
        <p:txBody>
          <a:bodyPr>
            <a:normAutofit fontScale="25000" lnSpcReduction="20000"/>
          </a:bodyPr>
          <a:lstStyle/>
          <a:p>
            <a:r>
              <a:rPr lang="en-GB" sz="6200" dirty="0">
                <a:latin typeface="Arial" panose="020B0604020202020204" pitchFamily="34" charset="0"/>
                <a:cs typeface="Arial" panose="020B0604020202020204" pitchFamily="34" charset="0"/>
              </a:rPr>
              <a:t>Clubs, organisations and groups that are near to you or can be accessed safely.</a:t>
            </a:r>
          </a:p>
          <a:p>
            <a:r>
              <a:rPr lang="en-GB" sz="6200" dirty="0">
                <a:latin typeface="Arial" panose="020B0604020202020204" pitchFamily="34" charset="0"/>
                <a:cs typeface="Arial" panose="020B0604020202020204" pitchFamily="34" charset="0"/>
              </a:rPr>
              <a:t>Groups and organisations that have fun and appropriate activities. </a:t>
            </a:r>
          </a:p>
          <a:p>
            <a:r>
              <a:rPr lang="en-GB" sz="6200" dirty="0">
                <a:latin typeface="Arial" panose="020B0604020202020204" pitchFamily="34" charset="0"/>
                <a:cs typeface="Arial" panose="020B0604020202020204" pitchFamily="34" charset="0"/>
              </a:rPr>
              <a:t>Safe places to meet. </a:t>
            </a:r>
          </a:p>
          <a:p>
            <a:r>
              <a:rPr lang="en-GB" sz="6200" dirty="0">
                <a:latin typeface="Arial" panose="020B0604020202020204" pitchFamily="34" charset="0"/>
                <a:cs typeface="Arial" panose="020B0604020202020204" pitchFamily="34" charset="0"/>
              </a:rPr>
              <a:t>Choice of clubs in school.</a:t>
            </a:r>
          </a:p>
          <a:p>
            <a:r>
              <a:rPr lang="en-GB" sz="6200" dirty="0">
                <a:latin typeface="Arial" panose="020B0604020202020204" pitchFamily="34" charset="0"/>
                <a:cs typeface="Arial" panose="020B0604020202020204" pitchFamily="34" charset="0"/>
              </a:rPr>
              <a:t>Encouragement from parents and carers to get involved.</a:t>
            </a:r>
          </a:p>
          <a:p>
            <a:r>
              <a:rPr lang="en-GB" sz="6200" dirty="0">
                <a:latin typeface="Arial" panose="020B0604020202020204" pitchFamily="34" charset="0"/>
                <a:cs typeface="Arial" panose="020B0604020202020204" pitchFamily="34" charset="0"/>
              </a:rPr>
              <a:t>Activities to join in with that do not disrupt the rights of others.</a:t>
            </a:r>
          </a:p>
          <a:p>
            <a:r>
              <a:rPr lang="en-GB" sz="6200" dirty="0">
                <a:latin typeface="Arial" panose="020B0604020202020204" pitchFamily="34" charset="0"/>
                <a:cs typeface="Arial" panose="020B0604020202020204" pitchFamily="34" charset="0"/>
              </a:rPr>
              <a:t>Freedom to start a group if there is something you feel strongly about.</a:t>
            </a:r>
          </a:p>
          <a:p>
            <a:r>
              <a:rPr lang="en-GB" sz="6200" dirty="0">
                <a:latin typeface="Arial" panose="020B0604020202020204" pitchFamily="34" charset="0"/>
                <a:cs typeface="Arial" panose="020B0604020202020204" pitchFamily="34" charset="0"/>
              </a:rPr>
              <a:t>Clubs and organisations should not be too expensive to join.</a:t>
            </a:r>
          </a:p>
          <a:p>
            <a:r>
              <a:rPr lang="en-GB" sz="6200" dirty="0">
                <a:latin typeface="Arial" panose="020B0604020202020204" pitchFamily="34" charset="0"/>
                <a:cs typeface="Arial" panose="020B0604020202020204" pitchFamily="34" charset="0"/>
              </a:rPr>
              <a:t>Any other ideas…</a:t>
            </a: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342205"/>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pic>
        <p:nvPicPr>
          <p:cNvPr id="16" name="Graphic 15">
            <a:extLst>
              <a:ext uri="{FF2B5EF4-FFF2-40B4-BE49-F238E27FC236}">
                <a16:creationId xmlns:a16="http://schemas.microsoft.com/office/drawing/2014/main" id="{39719958-B164-47ED-949B-84F2D3815B1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308389" y="2852678"/>
            <a:ext cx="1961009" cy="2614678"/>
          </a:xfrm>
          <a:prstGeom prst="rect">
            <a:avLst/>
          </a:prstGeom>
        </p:spPr>
      </p:pic>
      <p:sp>
        <p:nvSpPr>
          <p:cNvPr id="19" name="Flowchart: Connector 18">
            <a:extLst>
              <a:ext uri="{FF2B5EF4-FFF2-40B4-BE49-F238E27FC236}">
                <a16:creationId xmlns:a16="http://schemas.microsoft.com/office/drawing/2014/main" id="{DD48762D-E567-4C6B-A92A-436AB9C5C211}"/>
              </a:ext>
            </a:extLst>
          </p:cNvPr>
          <p:cNvSpPr/>
          <p:nvPr/>
        </p:nvSpPr>
        <p:spPr>
          <a:xfrm>
            <a:off x="8900081" y="2306659"/>
            <a:ext cx="3085112" cy="298686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Imagine you are meeting a new child for the first time – it could be in a club or in your class.  Make a list of  questions you would like to find out to get to know them. What would you tell them about yourself?</a:t>
            </a:r>
          </a:p>
        </p:txBody>
      </p:sp>
      <p:sp>
        <p:nvSpPr>
          <p:cNvPr id="23" name="Flowchart: Connector 22">
            <a:extLst>
              <a:ext uri="{FF2B5EF4-FFF2-40B4-BE49-F238E27FC236}">
                <a16:creationId xmlns:a16="http://schemas.microsoft.com/office/drawing/2014/main" id="{CE4DDDAC-439A-4F2E-8CEC-D225DD3D6797}"/>
              </a:ext>
            </a:extLst>
          </p:cNvPr>
          <p:cNvSpPr/>
          <p:nvPr/>
        </p:nvSpPr>
        <p:spPr>
          <a:xfrm>
            <a:off x="6235379" y="93255"/>
            <a:ext cx="3085112" cy="298686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The word ‘association’ is interesting. You have perhaps heard of the Football Association (FA) or the Automobile Association (AA) Look up the meaning of ASSOCIATION and explain to somebody in your home what it means.</a:t>
            </a:r>
          </a:p>
        </p:txBody>
      </p:sp>
      <p:sp>
        <p:nvSpPr>
          <p:cNvPr id="24" name="Flowchart: Connector 23">
            <a:extLst>
              <a:ext uri="{FF2B5EF4-FFF2-40B4-BE49-F238E27FC236}">
                <a16:creationId xmlns:a16="http://schemas.microsoft.com/office/drawing/2014/main" id="{9C2024A8-E67B-4752-A95E-F987175ECC57}"/>
              </a:ext>
            </a:extLst>
          </p:cNvPr>
          <p:cNvSpPr/>
          <p:nvPr/>
        </p:nvSpPr>
        <p:spPr>
          <a:xfrm>
            <a:off x="2993721" y="1828241"/>
            <a:ext cx="3233464" cy="320783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During these times it can be difficult to stay in touch with other young people and groups that we are part of. Make a list of 5 children that you would like to get in contact with. Write them a letter or video call them this week to find out how their week has been</a:t>
            </a:r>
            <a:r>
              <a:rPr lang="en-GB" sz="1600" dirty="0">
                <a:solidFill>
                  <a:srgbClr val="00B0F0"/>
                </a:solidFill>
                <a:latin typeface="Arial" panose="020B0604020202020204" pitchFamily="34" charset="0"/>
                <a:cs typeface="Arial" panose="020B0604020202020204" pitchFamily="34" charset="0"/>
              </a:rPr>
              <a:t>.</a:t>
            </a:r>
          </a:p>
        </p:txBody>
      </p:sp>
      <p:sp>
        <p:nvSpPr>
          <p:cNvPr id="25" name="Flowchart: Connector 24">
            <a:extLst>
              <a:ext uri="{FF2B5EF4-FFF2-40B4-BE49-F238E27FC236}">
                <a16:creationId xmlns:a16="http://schemas.microsoft.com/office/drawing/2014/main" id="{BBE28727-9782-4199-BBB8-82553B075466}"/>
              </a:ext>
            </a:extLst>
          </p:cNvPr>
          <p:cNvSpPr/>
          <p:nvPr/>
        </p:nvSpPr>
        <p:spPr>
          <a:xfrm>
            <a:off x="5864980" y="3752832"/>
            <a:ext cx="3085112" cy="298686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Think about a group or club you are part of. Create a poster or leaflet to encourage other people to join. Make sure to list all of the reasons why it is a good idea to join this group.</a:t>
            </a:r>
          </a:p>
        </p:txBody>
      </p:sp>
      <p:pic>
        <p:nvPicPr>
          <p:cNvPr id="5" name="Picture 4" descr="A close up of a sign&#10;&#10;Description automatically generated">
            <a:extLst>
              <a:ext uri="{FF2B5EF4-FFF2-40B4-BE49-F238E27FC236}">
                <a16:creationId xmlns:a16="http://schemas.microsoft.com/office/drawing/2014/main" id="{7DA414C7-12FE-4500-AD27-74099CE559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46498" y="5005731"/>
            <a:ext cx="1914853" cy="1914853"/>
          </a:xfrm>
          <a:prstGeom prst="rect">
            <a:avLst/>
          </a:prstGeom>
        </p:spPr>
      </p:pic>
      <p:pic>
        <p:nvPicPr>
          <p:cNvPr id="8" name="Picture 7" descr="A close up of a logo&#10;&#10;Description automatically generated">
            <a:extLst>
              <a:ext uri="{FF2B5EF4-FFF2-40B4-BE49-F238E27FC236}">
                <a16:creationId xmlns:a16="http://schemas.microsoft.com/office/drawing/2014/main" id="{67AD6843-9399-4357-ADAC-9B69209501F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63911" y="0"/>
            <a:ext cx="2717380" cy="2717380"/>
          </a:xfrm>
          <a:prstGeom prst="rect">
            <a:avLst/>
          </a:prstGeom>
        </p:spPr>
      </p:pic>
      <p:pic>
        <p:nvPicPr>
          <p:cNvPr id="27" name="Picture 26" descr="A picture containing drawing, brick&#10;&#10;Description automatically generated">
            <a:extLst>
              <a:ext uri="{FF2B5EF4-FFF2-40B4-BE49-F238E27FC236}">
                <a16:creationId xmlns:a16="http://schemas.microsoft.com/office/drawing/2014/main" id="{10F74121-3ECD-492F-A3DA-BE002B7DD29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09591" y="2361055"/>
            <a:ext cx="1961009" cy="1961009"/>
          </a:xfrm>
          <a:prstGeom prst="rect">
            <a:avLst/>
          </a:prstGeom>
        </p:spPr>
      </p:pic>
    </p:spTree>
    <p:extLst>
      <p:ext uri="{BB962C8B-B14F-4D97-AF65-F5344CB8AC3E}">
        <p14:creationId xmlns:p14="http://schemas.microsoft.com/office/powerpoint/2010/main" val="1331035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7" name="Flowchart: Connector 16">
            <a:extLst>
              <a:ext uri="{FF2B5EF4-FFF2-40B4-BE49-F238E27FC236}">
                <a16:creationId xmlns:a16="http://schemas.microsoft.com/office/drawing/2014/main" id="{0BAB74EE-AED0-4C6E-B9D6-70231793E5AB}"/>
              </a:ext>
            </a:extLst>
          </p:cNvPr>
          <p:cNvSpPr/>
          <p:nvPr/>
        </p:nvSpPr>
        <p:spPr>
          <a:xfrm>
            <a:off x="3826083" y="1275264"/>
            <a:ext cx="2978322" cy="293657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rgbClr val="00B0F0"/>
                </a:solidFill>
                <a:latin typeface="Arial"/>
                <a:cs typeface="Arial"/>
              </a:rPr>
              <a:t>Make a list of all of the organisations and groups that you belong to. Can you group them in different ways? Are they school groups? Clubs? Religious groups? Sport or special interest groups?</a:t>
            </a:r>
          </a:p>
          <a:p>
            <a:pPr algn="ctr"/>
            <a:r>
              <a:rPr lang="en-GB" sz="1400">
                <a:solidFill>
                  <a:srgbClr val="00B0F0"/>
                </a:solidFill>
                <a:latin typeface="Arial"/>
                <a:cs typeface="Arial"/>
              </a:rPr>
              <a:t> </a:t>
            </a:r>
            <a:endParaRPr lang="en-GB" sz="1400" dirty="0">
              <a:solidFill>
                <a:srgbClr val="00B0F0"/>
              </a:solidFill>
              <a:latin typeface="Arial" panose="020B0604020202020204" pitchFamily="34" charset="0"/>
              <a:cs typeface="Arial" panose="020B0604020202020204" pitchFamily="34" charset="0"/>
            </a:endParaRPr>
          </a:p>
        </p:txBody>
      </p:sp>
      <p:sp>
        <p:nvSpPr>
          <p:cNvPr id="13" name="Flowchart: Connector 12">
            <a:extLst>
              <a:ext uri="{FF2B5EF4-FFF2-40B4-BE49-F238E27FC236}">
                <a16:creationId xmlns:a16="http://schemas.microsoft.com/office/drawing/2014/main" id="{B90E70D2-1B00-4559-9C19-C796191AD2BC}"/>
              </a:ext>
            </a:extLst>
          </p:cNvPr>
          <p:cNvSpPr/>
          <p:nvPr/>
        </p:nvSpPr>
        <p:spPr>
          <a:xfrm>
            <a:off x="584413" y="3085144"/>
            <a:ext cx="2978322" cy="293657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Working with somebody at home, or by yourself, see if you can come up with a catchy phrase to remind people that all children have this particular right. Pass on your phrase to at least 5 people you know. </a:t>
            </a:r>
            <a:endParaRPr lang="en-GB" sz="1400" dirty="0">
              <a:solidFill>
                <a:srgbClr val="00B0F0"/>
              </a:solidFill>
              <a:latin typeface="Arial" panose="020B0604020202020204" pitchFamily="34" charset="0"/>
              <a:cs typeface="Arial" panose="020B0604020202020204" pitchFamily="34" charset="0"/>
            </a:endParaRPr>
          </a:p>
        </p:txBody>
      </p:sp>
      <p:sp>
        <p:nvSpPr>
          <p:cNvPr id="14" name="Flowchart: Connector 13">
            <a:extLst>
              <a:ext uri="{FF2B5EF4-FFF2-40B4-BE49-F238E27FC236}">
                <a16:creationId xmlns:a16="http://schemas.microsoft.com/office/drawing/2014/main" id="{0CE76925-79D8-4E97-8B6D-882359AB84A9}"/>
              </a:ext>
            </a:extLst>
          </p:cNvPr>
          <p:cNvSpPr/>
          <p:nvPr/>
        </p:nvSpPr>
        <p:spPr>
          <a:xfrm>
            <a:off x="8405118" y="400771"/>
            <a:ext cx="2978322" cy="293657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Think of the story ‘Cinderella’ How was her right to associate with others restricted? How would this have made her feel? Can you think of any other characters from books or stories that could not easily enjoy Article 15? </a:t>
            </a:r>
            <a:endParaRPr lang="en-GB" sz="1400" dirty="0">
              <a:solidFill>
                <a:srgbClr val="00B0F0"/>
              </a:solidFill>
              <a:latin typeface="Arial" panose="020B0604020202020204" pitchFamily="34" charset="0"/>
              <a:cs typeface="Arial" panose="020B0604020202020204" pitchFamily="34" charset="0"/>
            </a:endParaRPr>
          </a:p>
        </p:txBody>
      </p:sp>
      <p:sp>
        <p:nvSpPr>
          <p:cNvPr id="15" name="Flowchart: Connector 14">
            <a:extLst>
              <a:ext uri="{FF2B5EF4-FFF2-40B4-BE49-F238E27FC236}">
                <a16:creationId xmlns:a16="http://schemas.microsoft.com/office/drawing/2014/main" id="{EC894C4B-3753-4D1B-AC1D-E714E15CEDFE}"/>
              </a:ext>
            </a:extLst>
          </p:cNvPr>
          <p:cNvSpPr/>
          <p:nvPr/>
        </p:nvSpPr>
        <p:spPr>
          <a:xfrm>
            <a:off x="6096000" y="3850871"/>
            <a:ext cx="2376421" cy="224972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hlinkClick r:id="rId3"/>
              </a:rPr>
              <a:t>Watch this short video</a:t>
            </a:r>
            <a:r>
              <a:rPr lang="en-GB" sz="1400" dirty="0">
                <a:solidFill>
                  <a:srgbClr val="00B0F0"/>
                </a:solidFill>
                <a:latin typeface="Arial"/>
                <a:cs typeface="Arial"/>
              </a:rPr>
              <a:t>. What can you learn from this? How does it link to Article 15?  </a:t>
            </a:r>
            <a:endParaRPr lang="en-GB" sz="1400" dirty="0">
              <a:solidFill>
                <a:srgbClr val="00B0F0"/>
              </a:solidFill>
              <a:latin typeface="Arial" panose="020B0604020202020204" pitchFamily="34" charset="0"/>
              <a:cs typeface="Arial" panose="020B0604020202020204" pitchFamily="34" charset="0"/>
            </a:endParaRPr>
          </a:p>
        </p:txBody>
      </p:sp>
      <p:pic>
        <p:nvPicPr>
          <p:cNvPr id="2" name="Online Media 1" title="Article 15">
            <a:hlinkClick r:id="" action="ppaction://media"/>
            <a:extLst>
              <a:ext uri="{FF2B5EF4-FFF2-40B4-BE49-F238E27FC236}">
                <a16:creationId xmlns:a16="http://schemas.microsoft.com/office/drawing/2014/main" id="{79AD4A52-7DF6-49D3-97CD-B3951B1140FD}"/>
              </a:ext>
            </a:extLst>
          </p:cNvPr>
          <p:cNvPicPr>
            <a:picLocks noRot="1" noChangeAspect="1"/>
          </p:cNvPicPr>
          <p:nvPr>
            <a:videoFile r:link="rId1"/>
          </p:nvPr>
        </p:nvPicPr>
        <p:blipFill>
          <a:blip r:embed="rId4"/>
          <a:stretch>
            <a:fillRect/>
          </a:stretch>
        </p:blipFill>
        <p:spPr>
          <a:xfrm>
            <a:off x="8629265" y="4211835"/>
            <a:ext cx="2978322" cy="2232119"/>
          </a:xfrm>
          <a:prstGeom prst="rect">
            <a:avLst/>
          </a:prstGeom>
        </p:spPr>
      </p:pic>
      <p:pic>
        <p:nvPicPr>
          <p:cNvPr id="6" name="Picture 5" descr="A picture containing object, light&#10;&#10;Description automatically generated">
            <a:extLst>
              <a:ext uri="{FF2B5EF4-FFF2-40B4-BE49-F238E27FC236}">
                <a16:creationId xmlns:a16="http://schemas.microsoft.com/office/drawing/2014/main" id="{00828BD2-C0F4-4499-AA91-459E5B1D168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3192463">
            <a:off x="2106732" y="4195715"/>
            <a:ext cx="2734336" cy="2734336"/>
          </a:xfrm>
          <a:prstGeom prst="rect">
            <a:avLst/>
          </a:prstGeom>
        </p:spPr>
      </p:pic>
      <p:pic>
        <p:nvPicPr>
          <p:cNvPr id="9" name="Picture 8" descr="A close up of a logo&#10;&#10;Description automatically generated">
            <a:extLst>
              <a:ext uri="{FF2B5EF4-FFF2-40B4-BE49-F238E27FC236}">
                <a16:creationId xmlns:a16="http://schemas.microsoft.com/office/drawing/2014/main" id="{E7A61199-FDA9-40F0-92A3-27516941300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0351498">
            <a:off x="6027883" y="538378"/>
            <a:ext cx="1921648" cy="1921648"/>
          </a:xfrm>
          <a:prstGeom prst="rect">
            <a:avLst/>
          </a:prstGeom>
        </p:spPr>
      </p:pic>
      <p:pic>
        <p:nvPicPr>
          <p:cNvPr id="23" name="Picture 22" descr="A picture containing clock, drawing&#10;&#10;Description automatically generated">
            <a:extLst>
              <a:ext uri="{FF2B5EF4-FFF2-40B4-BE49-F238E27FC236}">
                <a16:creationId xmlns:a16="http://schemas.microsoft.com/office/drawing/2014/main" id="{30E48452-01C3-4807-8E5C-4E4468C5C2C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25370" y="1501034"/>
            <a:ext cx="1824685" cy="1865958"/>
          </a:xfrm>
          <a:prstGeom prst="rect">
            <a:avLst/>
          </a:prstGeom>
        </p:spPr>
      </p:pic>
      <p:pic>
        <p:nvPicPr>
          <p:cNvPr id="26" name="Picture 25" descr="A close up of a sign&#10;&#10;Description automatically generated">
            <a:extLst>
              <a:ext uri="{FF2B5EF4-FFF2-40B4-BE49-F238E27FC236}">
                <a16:creationId xmlns:a16="http://schemas.microsoft.com/office/drawing/2014/main" id="{30342A42-D913-48A5-B378-30B27E00406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20084251">
            <a:off x="6841865" y="1808774"/>
            <a:ext cx="2133246" cy="2133246"/>
          </a:xfrm>
          <a:prstGeom prst="rect">
            <a:avLst/>
          </a:prstGeom>
        </p:spPr>
      </p:pic>
    </p:spTree>
    <p:extLst>
      <p:ext uri="{BB962C8B-B14F-4D97-AF65-F5344CB8AC3E}">
        <p14:creationId xmlns:p14="http://schemas.microsoft.com/office/powerpoint/2010/main" val="414541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p:txBody>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1999" y="1735201"/>
            <a:ext cx="6558735" cy="3367742"/>
          </a:xfrm>
        </p:spPr>
        <p:txBody>
          <a:bodyPr>
            <a:normAutofit fontScale="47500" lnSpcReduction="20000"/>
          </a:bodyPr>
          <a:lstStyle/>
          <a:p>
            <a:pPr marL="0" indent="0">
              <a:buNone/>
            </a:pPr>
            <a:r>
              <a:rPr lang="en-GB" sz="3600" b="1" dirty="0"/>
              <a:t>This week’s article is all about being with others but it is good for us sometimes to have reflection time on our own. Find some space and time and spend a few minutes thinking about these questions:</a:t>
            </a:r>
          </a:p>
          <a:p>
            <a:r>
              <a:rPr lang="en-GB" sz="3600" dirty="0"/>
              <a:t>Not being able to be with others physically in our groups and clubs is hard. What are the things you miss most about this? (Perhaps discuss this with an adult later)</a:t>
            </a:r>
          </a:p>
          <a:p>
            <a:r>
              <a:rPr lang="en-GB" sz="3600" dirty="0"/>
              <a:t>Who are the adults who help to run your groups or clubs? Have you thanked them recently? </a:t>
            </a:r>
          </a:p>
          <a:p>
            <a:r>
              <a:rPr lang="en-GB" sz="3600" dirty="0"/>
              <a:t>Hopefully all our groups, clubs and activities will happen again when it’s safe to do so. What will you do to enjoy, celebrate and respect freedom of association – yours and other peoples?</a:t>
            </a:r>
          </a:p>
          <a:p>
            <a:pPr marL="0" indent="0">
              <a:buNone/>
            </a:pPr>
            <a:endParaRPr lang="en-GB" dirty="0"/>
          </a:p>
          <a:p>
            <a:pPr marL="0" indent="0">
              <a:buNone/>
            </a:pPr>
            <a:endParaRPr lang="en-GB" dirty="0"/>
          </a:p>
        </p:txBody>
      </p:sp>
      <p:sp>
        <p:nvSpPr>
          <p:cNvPr id="7" name="Rectangle 6">
            <a:extLst>
              <a:ext uri="{FF2B5EF4-FFF2-40B4-BE49-F238E27FC236}">
                <a16:creationId xmlns:a16="http://schemas.microsoft.com/office/drawing/2014/main" id="{B19CA449-3212-4246-A73E-2E76B817EBC2}"/>
              </a:ext>
            </a:extLst>
          </p:cNvPr>
          <p:cNvSpPr/>
          <p:nvPr/>
        </p:nvSpPr>
        <p:spPr>
          <a:xfrm>
            <a:off x="107923" y="6357069"/>
            <a:ext cx="96853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a:t>
            </a:r>
            <a:r>
              <a:rPr lang="en-GB" sz="900" dirty="0" err="1"/>
              <a:t>Dejongh</a:t>
            </a:r>
            <a:endParaRPr lang="en-GB" sz="900" dirty="0"/>
          </a:p>
        </p:txBody>
      </p:sp>
      <p:pic>
        <p:nvPicPr>
          <p:cNvPr id="6" name="Picture 5" descr="Two people sitting on a bench&#10;&#10;Description automatically generated">
            <a:extLst>
              <a:ext uri="{FF2B5EF4-FFF2-40B4-BE49-F238E27FC236}">
                <a16:creationId xmlns:a16="http://schemas.microsoft.com/office/drawing/2014/main" id="{5484F911-B4D4-4032-9649-9BABAE7F791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08602" y="1735201"/>
            <a:ext cx="3859497" cy="3702722"/>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Extension</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431998" y="1735200"/>
            <a:ext cx="6393600" cy="4017900"/>
          </a:xfrm>
        </p:spPr>
        <p:txBody>
          <a:bodyPr>
            <a:normAutofit/>
          </a:bodyPr>
          <a:lstStyle/>
          <a:p>
            <a:pPr marL="108000" indent="0">
              <a:buNone/>
            </a:pPr>
            <a:r>
              <a:rPr lang="en-GB" sz="2400" dirty="0"/>
              <a:t>Sometimes people say Article 15 is ‘The right to friends’ but that’s not what the article says! Why do you think that there isn’t actually a ‘Right to have friends’ in the CRC?</a:t>
            </a:r>
          </a:p>
          <a:p>
            <a:pPr marL="108000" indent="0">
              <a:buNone/>
            </a:pPr>
            <a:r>
              <a:rPr lang="en-GB" sz="2400" dirty="0"/>
              <a:t>Do all the people in the clubs and groups you belong to have to be your friend?</a:t>
            </a:r>
          </a:p>
          <a:p>
            <a:pPr marL="108000" indent="0">
              <a:buNone/>
            </a:pPr>
            <a:endParaRPr lang="en-GB" sz="2400" dirty="0"/>
          </a:p>
          <a:p>
            <a:pPr marL="0" indent="0">
              <a:buNone/>
            </a:pPr>
            <a:r>
              <a:rPr lang="en-GB" sz="2400" dirty="0"/>
              <a:t>You can find a summary of the whole Convention </a:t>
            </a:r>
            <a:r>
              <a:rPr lang="en-GB" sz="2400" dirty="0">
                <a:hlinkClick r:id="rId2"/>
              </a:rPr>
              <a:t>here</a:t>
            </a:r>
            <a:endParaRPr lang="en-GB" sz="2400" dirty="0"/>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9132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UUK_Univers_Powerpoint_16.9_template</Template>
  <TotalTime>4246</TotalTime>
  <Words>775</Words>
  <Application>Microsoft Office PowerPoint</Application>
  <PresentationFormat>Widescreen</PresentationFormat>
  <Paragraphs>64</Paragraphs>
  <Slides>9</Slides>
  <Notes>1</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9</vt:i4>
      </vt:variant>
    </vt:vector>
  </HeadingPairs>
  <TitlesOfParts>
    <vt:vector size="19" baseType="lpstr">
      <vt:lpstr>Arial</vt:lpstr>
      <vt:lpstr>Calibri</vt:lpstr>
      <vt:lpstr>Calibri Light</vt:lpstr>
      <vt:lpstr>Univers</vt:lpstr>
      <vt:lpstr>Univers Next Pro</vt:lpstr>
      <vt:lpstr>Univers Next Pro Condensed</vt:lpstr>
      <vt:lpstr>Univers Next Pro Light</vt:lpstr>
      <vt:lpstr>Wingdings</vt:lpstr>
      <vt:lpstr>Office Theme</vt:lpstr>
      <vt:lpstr>Custom Design</vt:lpstr>
      <vt:lpstr>PowerPoint Presentation</vt:lpstr>
      <vt:lpstr>Introducing… Article 15</vt:lpstr>
      <vt:lpstr>  </vt:lpstr>
      <vt:lpstr>How many of these did you get?</vt:lpstr>
      <vt:lpstr>Activity Time</vt:lpstr>
      <vt:lpstr>Activity Time</vt:lpstr>
      <vt:lpstr>Reflection</vt:lpstr>
      <vt:lpstr>Extension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Samantha Bradey</dc:creator>
  <cp:lastModifiedBy>Windows User</cp:lastModifiedBy>
  <cp:revision>360</cp:revision>
  <dcterms:created xsi:type="dcterms:W3CDTF">2020-04-07T09:32:00Z</dcterms:created>
  <dcterms:modified xsi:type="dcterms:W3CDTF">2020-05-25T19:23:00Z</dcterms:modified>
</cp:coreProperties>
</file>