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66" r:id="rId5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327"/>
  </p:normalViewPr>
  <p:slideViewPr>
    <p:cSldViewPr>
      <p:cViewPr varScale="1">
        <p:scale>
          <a:sx n="128" d="100"/>
          <a:sy n="128" d="100"/>
        </p:scale>
        <p:origin x="3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357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7B5A37F-4AF9-45E4-8864-0CC5BD817D5B}" type="datetime1">
              <a:rPr lang="en-GB" smtClean="0"/>
              <a:t>18/02/2023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B88B00A-848A-4ECD-9296-B4484C86DA35}" type="datetime1">
              <a:rPr lang="en-GB" noProof="0" smtClean="0"/>
              <a:t>18/02/2023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8DC57A8-AE18-4654-B6AF-04B3577165B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013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 dirty="0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 dirty="0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 dirty="0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 dirty="0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 dirty="0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 dirty="0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 dirty="0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A30FA5-719D-4311-A994-1E32E16A1C10}" type="datetime1">
              <a:rPr lang="en-GB" noProof="0" smtClean="0"/>
              <a:t>18/02/2023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3AD42A-AC6C-4A4C-8FFC-97DA4C99DC2B}" type="datetime1">
              <a:rPr lang="en-GB" noProof="0" smtClean="0"/>
              <a:t>18/02/2023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4CDFD9-B3EA-421A-B59B-79EE289E80ED}" type="datetime1">
              <a:rPr lang="en-GB" noProof="0" smtClean="0"/>
              <a:t>18/02/2023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CFA9F0-87F7-4B7A-9F87-545EDF73314F}" type="datetime1">
              <a:rPr lang="en-GB" noProof="0" smtClean="0"/>
              <a:t>18/02/2023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AD51FD-2265-4464-99A6-D0FE7F1BE714}" type="datetime1">
              <a:rPr lang="en-GB" noProof="0" smtClean="0"/>
              <a:t>18/02/2023</a:t>
            </a:fld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CDF3F4-D04E-4D2D-9ABC-243A97E4C559}" type="datetime1">
              <a:rPr lang="en-GB" noProof="0" smtClean="0"/>
              <a:t>18/02/2023</a:t>
            </a:fld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507679-C931-4C2B-A161-69909595520E}" type="datetime1">
              <a:rPr lang="en-GB" noProof="0" smtClean="0"/>
              <a:t>18/02/2023</a:t>
            </a:fld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AB2539-38DF-4CA5-87A7-E69B9F49F297}" type="datetime1">
              <a:rPr lang="en-GB" noProof="0" smtClean="0"/>
              <a:t>18/02/2023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6B51CB-EB71-4D50-9CE4-F98A4C970365}" type="datetime1">
              <a:rPr lang="en-GB" noProof="0" smtClean="0"/>
              <a:t>18/02/2023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7A14578-F1F8-4DAB-8600-44E382B551B5}" type="datetime1">
              <a:rPr lang="en-GB" noProof="0" smtClean="0"/>
              <a:t>18/02/2023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125DEF-AB72-254B-93DF-0CA0475B3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162" y="5882784"/>
            <a:ext cx="875625" cy="828495"/>
          </a:xfrm>
          <a:prstGeom prst="rect">
            <a:avLst/>
          </a:prstGeom>
        </p:spPr>
      </p:pic>
      <p:pic>
        <p:nvPicPr>
          <p:cNvPr id="1030" name="Picture 6" descr="Eco Schools Logo Vector (.AI) Free Download">
            <a:extLst>
              <a:ext uri="{FF2B5EF4-FFF2-40B4-BE49-F238E27FC236}">
                <a16:creationId xmlns:a16="http://schemas.microsoft.com/office/drawing/2014/main" id="{AA40419F-155F-7043-8A40-979A91298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617" y="5871252"/>
            <a:ext cx="878263" cy="82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iston Willis Primary Academy - UNICEF RIGHTS RESPECTING AWARD">
            <a:extLst>
              <a:ext uri="{FF2B5EF4-FFF2-40B4-BE49-F238E27FC236}">
                <a16:creationId xmlns:a16="http://schemas.microsoft.com/office/drawing/2014/main" id="{8CE8D173-CDE1-B848-94B9-10245E932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077" y="5848573"/>
            <a:ext cx="860227" cy="83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878A80-FEAC-BF47-8E9B-1038EFA0B1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8157" y="1514014"/>
            <a:ext cx="1798275" cy="53439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5202" y="49840"/>
            <a:ext cx="80916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reaming Outloud Script Pro" panose="03050502040304050704" pitchFamily="66" charset="77"/>
                <a:ea typeface="SassoonPrimaryInfant" charset="0"/>
                <a:cs typeface="Dreaming Outloud Script Pro" panose="03050502040304050704" pitchFamily="66" charset="77"/>
              </a:rPr>
              <a:t>Noble Primary School</a:t>
            </a:r>
            <a:r>
              <a:rPr lang="en-GB" sz="4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reaming Outloud Script Pro" panose="03050502040304050704" pitchFamily="66" charset="77"/>
                <a:ea typeface="SassoonPrimaryInfant" charset="0"/>
                <a:cs typeface="Dreaming Outloud Script Pro" panose="03050502040304050704" pitchFamily="66" charset="77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DFEB5C-D334-B645-399B-217F6608A8F7}"/>
              </a:ext>
            </a:extLst>
          </p:cNvPr>
          <p:cNvSpPr/>
          <p:nvPr/>
        </p:nvSpPr>
        <p:spPr>
          <a:xfrm>
            <a:off x="6514754" y="2899820"/>
            <a:ext cx="215123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05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reaming Outloud Pro" panose="03050502040302030504" pitchFamily="66" charset="77"/>
                <a:cs typeface="Dreaming Outloud Pro" panose="03050502040302030504" pitchFamily="66" charset="77"/>
              </a:rPr>
              <a:t>.</a:t>
            </a:r>
            <a:endParaRPr lang="en-GB" sz="105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Dreaming Outloud Pro" panose="03050502040302030504" pitchFamily="66" charset="77"/>
              <a:cs typeface="Dreaming Outloud Pro" panose="03050502040302030504" pitchFamily="66" charset="77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F91C49A-77EC-1EF7-7585-DD3F5CDB9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771565"/>
              </p:ext>
            </p:extLst>
          </p:nvPr>
        </p:nvGraphicFramePr>
        <p:xfrm>
          <a:off x="1605202" y="720739"/>
          <a:ext cx="7901961" cy="5257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51751">
                  <a:extLst>
                    <a:ext uri="{9D8B030D-6E8A-4147-A177-3AD203B41FA5}">
                      <a16:colId xmlns:a16="http://schemas.microsoft.com/office/drawing/2014/main" val="3741521642"/>
                    </a:ext>
                  </a:extLst>
                </a:gridCol>
                <a:gridCol w="3850210">
                  <a:extLst>
                    <a:ext uri="{9D8B030D-6E8A-4147-A177-3AD203B41FA5}">
                      <a16:colId xmlns:a16="http://schemas.microsoft.com/office/drawing/2014/main" val="1798942497"/>
                    </a:ext>
                  </a:extLst>
                </a:gridCol>
              </a:tblGrid>
              <a:tr h="497219">
                <a:tc gridSpan="2">
                  <a:txBody>
                    <a:bodyPr/>
                    <a:lstStyle/>
                    <a:p>
                      <a:pPr lvl="0" algn="ctr"/>
                      <a:r>
                        <a:rPr lang="en-US" sz="4000" b="1" i="0" dirty="0">
                          <a:solidFill>
                            <a:srgbClr val="7030A0"/>
                          </a:solidFill>
                          <a:latin typeface="The Hand" panose="03070502030502020204" pitchFamily="66" charset="0"/>
                          <a:cs typeface="Dreaming Outloud Script Pro" panose="03050502040304050704" pitchFamily="66" charset="77"/>
                        </a:rPr>
                        <a:t>What’s On?</a:t>
                      </a:r>
                      <a:r>
                        <a:rPr lang="en-US" sz="4000" b="1" i="0" baseline="0" dirty="0">
                          <a:solidFill>
                            <a:srgbClr val="7030A0"/>
                          </a:solidFill>
                          <a:latin typeface="The Hand" panose="03070502030502020204" pitchFamily="66" charset="0"/>
                          <a:cs typeface="Dreaming Outloud Script Pro" panose="03050502040304050704" pitchFamily="66" charset="77"/>
                        </a:rPr>
                        <a:t>  Week beginning 20</a:t>
                      </a:r>
                      <a:r>
                        <a:rPr lang="en-US" sz="4000" b="1" i="0" baseline="30000" dirty="0">
                          <a:solidFill>
                            <a:srgbClr val="7030A0"/>
                          </a:solidFill>
                          <a:latin typeface="The Hand" panose="03070502030502020204" pitchFamily="66" charset="0"/>
                          <a:cs typeface="Dreaming Outloud Script Pro" panose="03050502040304050704" pitchFamily="66" charset="77"/>
                        </a:rPr>
                        <a:t>th</a:t>
                      </a:r>
                      <a:r>
                        <a:rPr lang="en-US" sz="4000" b="1" i="0" baseline="0" dirty="0">
                          <a:solidFill>
                            <a:srgbClr val="7030A0"/>
                          </a:solidFill>
                          <a:latin typeface="The Hand" panose="03070502030502020204" pitchFamily="66" charset="0"/>
                          <a:cs typeface="Dreaming Outloud Script Pro" panose="03050502040304050704" pitchFamily="66" charset="77"/>
                        </a:rPr>
                        <a:t> February 2023</a:t>
                      </a:r>
                      <a:endParaRPr lang="en-US" sz="4000" b="1" i="0" dirty="0">
                        <a:solidFill>
                          <a:srgbClr val="7030A0"/>
                        </a:solidFill>
                        <a:latin typeface="The Hand" panose="03070502030502020204" pitchFamily="66" charset="0"/>
                        <a:cs typeface="Dreaming Outloud Script Pro" panose="03050502040304050704" pitchFamily="66" charset="77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586301"/>
                  </a:ext>
                </a:extLst>
              </a:tr>
              <a:tr h="4432634">
                <a:tc>
                  <a:txBody>
                    <a:bodyPr/>
                    <a:lstStyle/>
                    <a:p>
                      <a:pPr lvl="0"/>
                      <a:endParaRPr lang="en-US" sz="1300" b="0" i="0" dirty="0">
                        <a:highlight>
                          <a:srgbClr val="FFFF00"/>
                        </a:highlight>
                        <a:latin typeface="Mystical Woods Smooth Script" panose="02000500000000000000" pitchFamily="2" charset="77"/>
                      </a:endParaRPr>
                    </a:p>
                    <a:p>
                      <a:pPr lvl="0"/>
                      <a:r>
                        <a:rPr lang="en-US" sz="1200" b="0" i="0" dirty="0">
                          <a:highlight>
                            <a:srgbClr val="FFFF00"/>
                          </a:highlight>
                          <a:latin typeface="Mystical Woods Smooth Script" panose="02000500000000000000" pitchFamily="2" charset="77"/>
                        </a:rPr>
                        <a:t>Monday 20</a:t>
                      </a:r>
                      <a:r>
                        <a:rPr lang="en-US" sz="1200" b="0" i="0" baseline="30000" dirty="0">
                          <a:highlight>
                            <a:srgbClr val="FFFF00"/>
                          </a:highlight>
                          <a:latin typeface="Mystical Woods Smooth Script" panose="02000500000000000000" pitchFamily="2" charset="77"/>
                        </a:rPr>
                        <a:t>th</a:t>
                      </a:r>
                      <a:r>
                        <a:rPr lang="en-US" sz="1200" b="0" i="0" dirty="0">
                          <a:highlight>
                            <a:srgbClr val="FFFF00"/>
                          </a:highlight>
                          <a:latin typeface="Mystical Woods Smooth Script" panose="02000500000000000000" pitchFamily="2" charset="77"/>
                        </a:rPr>
                        <a:t> February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dirty="0">
                          <a:latin typeface="Dreaming Outloud Pro" panose="03050502040302030504" pitchFamily="66" charset="77"/>
                          <a:cs typeface="Dreaming Outloud Pro" panose="03050502040302030504" pitchFamily="66" charset="77"/>
                        </a:rPr>
                        <a:t>8.15am Breakfast Club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dirty="0">
                          <a:latin typeface="Dreaming Outloud Pro" panose="03050502040302030504" pitchFamily="66" charset="77"/>
                          <a:cs typeface="Dreaming Outloud Pro" panose="03050502040302030504" pitchFamily="66" charset="77"/>
                        </a:rPr>
                        <a:t>Hot Chocolate – Nominees from last week.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dirty="0">
                          <a:latin typeface="Dreaming Outloud Pro" panose="03050502040302030504" pitchFamily="66" charset="77"/>
                          <a:cs typeface="Dreaming Outloud Pro" panose="03050502040302030504" pitchFamily="66" charset="77"/>
                        </a:rPr>
                        <a:t>Week 1 Lunch Menu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dirty="0">
                          <a:latin typeface="Dreaming Outloud Pro" panose="03050502040302030504" pitchFamily="66" charset="77"/>
                          <a:cs typeface="Dreaming Outloud Pro" panose="03050502040302030504" pitchFamily="66" charset="77"/>
                        </a:rPr>
                        <a:t>P7 &amp; P6 Outdoor Learning Block Week 5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dirty="0">
                          <a:latin typeface="Dreaming Outloud Pro" panose="03050502040302030504" pitchFamily="66" charset="77"/>
                          <a:cs typeface="Dreaming Outloud Pro" panose="03050502040302030504" pitchFamily="66" charset="77"/>
                        </a:rPr>
                        <a:t>P7/6 Rugby Coach </a:t>
                      </a:r>
                      <a:r>
                        <a:rPr lang="en-US" sz="1200" b="1" i="0" dirty="0">
                          <a:latin typeface="Dreaming Outloud Pro" panose="03050502040302030504" pitchFamily="66" charset="77"/>
                          <a:cs typeface="Dreaming Outloud Pro" panose="03050502040302030504" pitchFamily="66" charset="77"/>
                        </a:rPr>
                        <a:t>(PE kit needed)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1" i="0" dirty="0" err="1">
                          <a:latin typeface="Dreaming Outloud Pro" panose="03050502040302030504" pitchFamily="66" charset="77"/>
                          <a:cs typeface="Dreaming Outloud Pro" panose="03050502040302030504" pitchFamily="66" charset="77"/>
                        </a:rPr>
                        <a:t>GIRFMe</a:t>
                      </a:r>
                      <a:r>
                        <a:rPr lang="en-US" sz="1200" b="1" i="0" dirty="0">
                          <a:latin typeface="Dreaming Outloud Pro" panose="03050502040302030504" pitchFamily="66" charset="77"/>
                          <a:cs typeface="Dreaming Outloud Pro" panose="03050502040302030504" pitchFamily="66" charset="77"/>
                        </a:rPr>
                        <a:t> Reviews – </a:t>
                      </a:r>
                      <a:r>
                        <a:rPr lang="en-US" sz="1200" b="1" i="0" dirty="0" err="1">
                          <a:latin typeface="Dreaming Outloud Pro" panose="03050502040302030504" pitchFamily="66" charset="77"/>
                          <a:cs typeface="Dreaming Outloud Pro" panose="03050502040302030504" pitchFamily="66" charset="77"/>
                        </a:rPr>
                        <a:t>Mrs</a:t>
                      </a:r>
                      <a:r>
                        <a:rPr lang="en-US" sz="1200" b="1" i="0" dirty="0">
                          <a:latin typeface="Dreaming Outloud Pro" panose="03050502040302030504" pitchFamily="66" charset="77"/>
                          <a:cs typeface="Dreaming Outloud Pro" panose="03050502040302030504" pitchFamily="66" charset="77"/>
                        </a:rPr>
                        <a:t> Bruce (pm)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dirty="0">
                          <a:latin typeface="Dreaming Outloud Pro" panose="03050502040302030504" pitchFamily="66" charset="77"/>
                          <a:cs typeface="Dreaming Outloud Pro" panose="03050502040302030504" pitchFamily="66" charset="77"/>
                        </a:rPr>
                        <a:t>P4 Football After School Club Week 1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="0" i="0" dirty="0">
                        <a:latin typeface="Comic Sans MS" panose="030F0902030302020204" pitchFamily="66" charset="0"/>
                      </a:endParaRPr>
                    </a:p>
                    <a:p>
                      <a:pPr lvl="0"/>
                      <a:r>
                        <a:rPr lang="en-US" sz="1200" b="0" i="0" dirty="0">
                          <a:highlight>
                            <a:srgbClr val="FFFF00"/>
                          </a:highlight>
                          <a:latin typeface="Mystical Woods Smooth Script" panose="02000500000000000000" pitchFamily="2" charset="77"/>
                        </a:rPr>
                        <a:t>Tuesday 21</a:t>
                      </a:r>
                      <a:r>
                        <a:rPr lang="en-US" sz="1200" b="0" i="0" baseline="30000" dirty="0">
                          <a:highlight>
                            <a:srgbClr val="FFFF00"/>
                          </a:highlight>
                          <a:latin typeface="Mystical Woods Smooth Script" panose="02000500000000000000" pitchFamily="2" charset="77"/>
                        </a:rPr>
                        <a:t>st</a:t>
                      </a:r>
                      <a:r>
                        <a:rPr lang="en-US" sz="1200" b="0" i="0" dirty="0">
                          <a:highlight>
                            <a:srgbClr val="FFFF00"/>
                          </a:highlight>
                          <a:latin typeface="Mystical Woods Smooth Script" panose="02000500000000000000" pitchFamily="2" charset="77"/>
                        </a:rPr>
                        <a:t> February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latin typeface="Dreaming Outloud Pro" panose="03050502040302030504" pitchFamily="66" charset="77"/>
                          <a:cs typeface="Dreaming Outloud Pro" panose="03050502040302030504" pitchFamily="66" charset="77"/>
                        </a:rPr>
                        <a:t>8.15am Breakfast Club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latin typeface="Dreaming Outloud Pro" panose="03050502040302030504" pitchFamily="66" charset="77"/>
                          <a:cs typeface="Dreaming Outloud Pro" panose="03050502040302030504" pitchFamily="66" charset="77"/>
                        </a:rPr>
                        <a:t>P3/2 &amp; P3 Outdoor Learning Block Week 5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latin typeface="Dreaming Outloud Pro" panose="03050502040302030504" pitchFamily="66" charset="77"/>
                          <a:cs typeface="Dreaming Outloud Pro" panose="03050502040302030504" pitchFamily="66" charset="77"/>
                        </a:rPr>
                        <a:t>VIP Groups at St. Gerard’s Primary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latin typeface="Dreaming Outloud Pro" panose="03050502040302030504" pitchFamily="66" charset="77"/>
                          <a:cs typeface="Dreaming Outloud Pro" panose="03050502040302030504" pitchFamily="66" charset="77"/>
                        </a:rPr>
                        <a:t>Dance After School Club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sz="1400" b="0" i="0" dirty="0">
                        <a:highlight>
                          <a:srgbClr val="FFFF00"/>
                        </a:highlight>
                        <a:latin typeface="Mystical Woods Smooth Script" panose="02000500000000000000" pitchFamily="2" charset="77"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b="0" i="0" dirty="0">
                          <a:highlight>
                            <a:srgbClr val="FFFF00"/>
                          </a:highlight>
                          <a:latin typeface="Mystical Woods Smooth Script" panose="02000500000000000000" pitchFamily="2" charset="77"/>
                        </a:rPr>
                        <a:t>Wednesday 22</a:t>
                      </a:r>
                      <a:r>
                        <a:rPr lang="en-US" sz="1200" b="0" i="0" baseline="30000" dirty="0">
                          <a:highlight>
                            <a:srgbClr val="FFFF00"/>
                          </a:highlight>
                          <a:latin typeface="Mystical Woods Smooth Script" panose="02000500000000000000" pitchFamily="2" charset="77"/>
                        </a:rPr>
                        <a:t>nd</a:t>
                      </a:r>
                      <a:r>
                        <a:rPr lang="en-US" sz="1200" b="0" i="0" dirty="0">
                          <a:highlight>
                            <a:srgbClr val="FFFF00"/>
                          </a:highlight>
                          <a:latin typeface="Mystical Woods Smooth Script" panose="02000500000000000000" pitchFamily="2" charset="77"/>
                        </a:rPr>
                        <a:t> February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Dreaming Outloud Pro" panose="03050502040302030504" pitchFamily="66" charset="77"/>
                          <a:cs typeface="Dreaming Outloud Pro" panose="03050502040302030504" pitchFamily="66" charset="77"/>
                        </a:rPr>
                        <a:t>8:15am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Dreaming Outloud Pro" panose="03050502040302030504" pitchFamily="66" charset="77"/>
                          <a:cs typeface="Dreaming Outloud Pro" panose="03050502040302030504" pitchFamily="66" charset="77"/>
                        </a:rPr>
                        <a:t> Breakfast Club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Dreaming Outloud Pro" panose="03050502040302030504" pitchFamily="66" charset="77"/>
                          <a:cs typeface="Dreaming Outloud Pro" panose="03050502040302030504" pitchFamily="66" charset="77"/>
                        </a:rPr>
                        <a:t>P5 Kodaly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Dreaming Outloud Pro" panose="03050502040302030504" pitchFamily="66" charset="77"/>
                          <a:cs typeface="Dreaming Outloud Pro" panose="03050502040302030504" pitchFamily="66" charset="77"/>
                        </a:rPr>
                        <a:t>P4 &amp; P4/5 Outdoor Learning Block Week 6 – Local Walk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Dreaming Outloud Pro" panose="03050502040302030504" pitchFamily="66" charset="77"/>
                          <a:cs typeface="Dreaming Outloud Pro" panose="03050502040302030504" pitchFamily="66" charset="77"/>
                        </a:rPr>
                        <a:t>P6 Young Leaders training (Active Schools)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Dreaming Outloud Pro" panose="03050502040302030504" pitchFamily="66" charset="77"/>
                          <a:cs typeface="Dreaming Outloud Pro" panose="03050502040302030504" pitchFamily="66" charset="77"/>
                        </a:rPr>
                        <a:t>P3 Basketball After School Club Week 1 of 4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300" b="0" i="0" dirty="0">
                        <a:highlight>
                          <a:srgbClr val="FFFF00"/>
                        </a:highlight>
                        <a:latin typeface="Mystical Woods Smooth Script" panose="02000500000000000000" pitchFamily="2" charset="77"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sz="1300" b="0" i="0" dirty="0">
                        <a:highlight>
                          <a:srgbClr val="FFFF00"/>
                        </a:highlight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sz="1200" b="0" i="0" dirty="0">
                        <a:highlight>
                          <a:srgbClr val="00FF00"/>
                        </a:highlight>
                        <a:latin typeface="Mystical Woods Smooth Script" panose="02000500000000000000" pitchFamily="2" charset="77"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b="0" i="0" dirty="0">
                          <a:highlight>
                            <a:srgbClr val="FFFF00"/>
                          </a:highlight>
                          <a:latin typeface="Mystical Woods Smooth Script" panose="02000500000000000000" pitchFamily="2" charset="77"/>
                        </a:rPr>
                        <a:t>Thursday 23</a:t>
                      </a:r>
                      <a:r>
                        <a:rPr lang="en-US" sz="1200" b="0" i="0" baseline="30000" dirty="0">
                          <a:highlight>
                            <a:srgbClr val="FFFF00"/>
                          </a:highlight>
                          <a:latin typeface="Mystical Woods Smooth Script" panose="02000500000000000000" pitchFamily="2" charset="77"/>
                        </a:rPr>
                        <a:t>rd</a:t>
                      </a:r>
                      <a:r>
                        <a:rPr lang="en-US" sz="1200" b="0" i="0" dirty="0">
                          <a:highlight>
                            <a:srgbClr val="FFFF00"/>
                          </a:highlight>
                          <a:latin typeface="Mystical Woods Smooth Script" panose="02000500000000000000" pitchFamily="2" charset="77"/>
                        </a:rPr>
                        <a:t> February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Dreaming Outloud Pro" panose="03050502040302030504" pitchFamily="66" charset="77"/>
                          <a:cs typeface="Dreaming Outloud Pro" panose="03050502040302030504" pitchFamily="66" charset="77"/>
                        </a:rPr>
                        <a:t>P1 &amp; P2/1 Outdoor Learning Block Week 6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baseline="0" dirty="0" err="1">
                          <a:solidFill>
                            <a:schemeClr val="tx1"/>
                          </a:solidFill>
                          <a:latin typeface="Dreaming Outloud Pro" panose="03050502040302030504" pitchFamily="66" charset="77"/>
                          <a:cs typeface="Dreaming Outloud Pro" panose="03050502040302030504" pitchFamily="66" charset="77"/>
                        </a:rPr>
                        <a:t>Mrs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Dreaming Outloud Pro" panose="03050502040302030504" pitchFamily="66" charset="77"/>
                          <a:cs typeface="Dreaming Outloud Pro" panose="03050502040302030504" pitchFamily="66" charset="77"/>
                        </a:rPr>
                        <a:t> McPherson teaching P7/6 today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Dreaming Outloud Pro" panose="03050502040302030504" pitchFamily="66" charset="77"/>
                          <a:cs typeface="Dreaming Outloud Pro" panose="03050502040302030504" pitchFamily="66" charset="77"/>
                        </a:rPr>
                        <a:t>VIP Group (pm)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Dreaming Outloud Pro" panose="03050502040302030504" pitchFamily="66" charset="77"/>
                          <a:cs typeface="Dreaming Outloud Pro" panose="03050502040302030504" pitchFamily="66" charset="77"/>
                        </a:rPr>
                        <a:t>P2 Multi-Sports After School Club Week 1 of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Dreaming Outloud Script Pro" panose="020F0502020204030204" pitchFamily="34" charset="0"/>
                        <a:ea typeface="+mn-ea"/>
                        <a:cs typeface="Dreaming Outloud Script Pro" panose="020F0502020204030204" pitchFamily="34" charset="0"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b="0" i="0" dirty="0">
                          <a:highlight>
                            <a:srgbClr val="FFFF00"/>
                          </a:highlight>
                          <a:latin typeface="Mystical Woods Smooth Script" panose="02000500000000000000" pitchFamily="2" charset="77"/>
                        </a:rPr>
                        <a:t>Friday 24</a:t>
                      </a:r>
                      <a:r>
                        <a:rPr lang="en-US" sz="1200" b="0" i="0" baseline="30000" dirty="0">
                          <a:highlight>
                            <a:srgbClr val="FFFF00"/>
                          </a:highlight>
                          <a:latin typeface="Mystical Woods Smooth Script" panose="02000500000000000000" pitchFamily="2" charset="77"/>
                        </a:rPr>
                        <a:t>th</a:t>
                      </a:r>
                      <a:r>
                        <a:rPr lang="en-US" sz="1200" b="0" i="0" dirty="0">
                          <a:highlight>
                            <a:srgbClr val="FFFF00"/>
                          </a:highlight>
                          <a:latin typeface="Mystical Woods Smooth Script" panose="02000500000000000000" pitchFamily="2" charset="77"/>
                        </a:rPr>
                        <a:t> February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Dreaming Outloud Pro" panose="03050502040302030504" pitchFamily="66" charset="77"/>
                          <a:cs typeface="Dreaming Outloud Pro" panose="03050502040302030504" pitchFamily="66" charset="77"/>
                        </a:rPr>
                        <a:t>8:15am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Dreaming Outloud Pro" panose="03050502040302030504" pitchFamily="66" charset="77"/>
                          <a:cs typeface="Dreaming Outloud Pro" panose="03050502040302030504" pitchFamily="66" charset="77"/>
                        </a:rPr>
                        <a:t> Breakfast Club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Dreaming Outloud Pro" panose="03050502040302030504" pitchFamily="66" charset="77"/>
                          <a:cs typeface="Dreaming Outloud Pro" panose="03050502040302030504" pitchFamily="66" charset="77"/>
                        </a:rPr>
                        <a:t>P7 to Bellshill Academy for PE Transition Event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Dreaming Outloud Pro" panose="03050502040302030504" pitchFamily="66" charset="77"/>
                          <a:cs typeface="Dreaming Outloud Pro" panose="03050502040302030504" pitchFamily="66" charset="77"/>
                        </a:rPr>
                        <a:t>Whole school wider achievement assembly at 9.10am – 10.00am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Dreaming Outloud Pro" panose="03050502040302030504" pitchFamily="66" charset="77"/>
                          <a:cs typeface="Dreaming Outloud Pro" panose="03050502040302030504" pitchFamily="66" charset="77"/>
                        </a:rPr>
                        <a:t>VIP Group (Gardening) (TBC)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Dreaming Outloud Pro" panose="03050502040302030504" pitchFamily="66" charset="77"/>
                          <a:cs typeface="Dreaming Outloud Pro" panose="03050502040302030504" pitchFamily="66" charset="77"/>
                        </a:rPr>
                        <a:t>P5 &amp; P7/6 Outdoor Learning Block Week 6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baseline="0" dirty="0" err="1">
                          <a:solidFill>
                            <a:schemeClr val="tx1"/>
                          </a:solidFill>
                          <a:latin typeface="Dreaming Outloud Pro" panose="03050502040302030504" pitchFamily="66" charset="77"/>
                          <a:cs typeface="Dreaming Outloud Pro" panose="03050502040302030504" pitchFamily="66" charset="77"/>
                        </a:rPr>
                        <a:t>Mr</a:t>
                      </a: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Dreaming Outloud Pro" panose="03050502040302030504" pitchFamily="66" charset="77"/>
                          <a:cs typeface="Dreaming Outloud Pro" panose="03050502040302030504" pitchFamily="66" charset="77"/>
                        </a:rPr>
                        <a:t> Murray to HT meeting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Dreaming Outloud Pro" panose="03050502040302030504" pitchFamily="66" charset="77"/>
                          <a:cs typeface="Dreaming Outloud Pro" panose="03050502040302030504" pitchFamily="66" charset="77"/>
                        </a:rPr>
                        <a:t>1:45pm P4/5 Showcase of Learning: The Romans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baseline="0" dirty="0">
                          <a:solidFill>
                            <a:schemeClr val="tx1"/>
                          </a:solidFill>
                          <a:latin typeface="Dreaming Outloud Pro" panose="03050502040302030504" pitchFamily="66" charset="77"/>
                          <a:cs typeface="Dreaming Outloud Pro" panose="03050502040302030504" pitchFamily="66" charset="77"/>
                        </a:rPr>
                        <a:t>Hot Chocolate Friday – Above and Beyond</a:t>
                      </a:r>
                      <a:endParaRPr lang="en-US" sz="12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Dreaming Outloud Pro" panose="03050502040302030504" pitchFamily="66" charset="77"/>
                        <a:ea typeface="+mn-ea"/>
                        <a:cs typeface="Dreaming Outloud Pro" panose="03050502040302030504" pitchFamily="66" charset="77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Dreaming Outloud Pro" panose="03050502040302030504" pitchFamily="66" charset="77"/>
                        <a:ea typeface="+mn-ea"/>
                        <a:cs typeface="Dreaming Outloud Pro" panose="03050502040302030504" pitchFamily="66" charset="77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Dreaming Outloud Pro" panose="03050502040302030504" pitchFamily="66" charset="77"/>
                        <a:ea typeface="+mn-ea"/>
                        <a:cs typeface="Dreaming Outloud Pro" panose="03050502040302030504" pitchFamily="66" charset="77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295122"/>
                  </a:ext>
                </a:extLst>
              </a:tr>
            </a:tbl>
          </a:graphicData>
        </a:graphic>
      </p:graphicFrame>
      <p:pic>
        <p:nvPicPr>
          <p:cNvPr id="1026" name="Picture 2" descr="Wild challenge: Bronze | The RSPB">
            <a:extLst>
              <a:ext uri="{FF2B5EF4-FFF2-40B4-BE49-F238E27FC236}">
                <a16:creationId xmlns:a16="http://schemas.microsoft.com/office/drawing/2014/main" id="{3F2A7B25-03D2-449A-7FFE-8A8D1DDF4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95" b="95455" l="4221" r="94481">
                        <a14:foregroundMark x1="35065" y1="8442" x2="21104" y2="14610"/>
                        <a14:foregroundMark x1="21104" y1="14610" x2="12987" y2="41234"/>
                        <a14:foregroundMark x1="12987" y1="41234" x2="16558" y2="53896"/>
                        <a14:foregroundMark x1="16558" y1="53896" x2="27922" y2="70130"/>
                        <a14:foregroundMark x1="27922" y1="70130" x2="52273" y2="78896"/>
                        <a14:foregroundMark x1="52273" y1="78896" x2="85065" y2="48052"/>
                        <a14:foregroundMark x1="85065" y1="48052" x2="87987" y2="37338"/>
                        <a14:foregroundMark x1="34740" y1="89610" x2="48052" y2="90584"/>
                        <a14:foregroundMark x1="48052" y1="90584" x2="64935" y2="88312"/>
                        <a14:foregroundMark x1="64935" y1="88312" x2="85390" y2="65260"/>
                        <a14:foregroundMark x1="85390" y1="65260" x2="87338" y2="52922"/>
                        <a14:foregroundMark x1="87338" y1="52922" x2="94805" y2="45455"/>
                        <a14:foregroundMark x1="8117" y1="45779" x2="4545" y2="46104"/>
                        <a14:foregroundMark x1="7143" y1="39935" x2="18831" y2="28247"/>
                        <a14:foregroundMark x1="18831" y1="28247" x2="34740" y2="20455"/>
                        <a14:foregroundMark x1="34740" y1="20455" x2="51299" y2="5519"/>
                        <a14:foregroundMark x1="36364" y1="91883" x2="50974" y2="92208"/>
                        <a14:foregroundMark x1="50974" y1="92208" x2="63312" y2="91558"/>
                        <a14:foregroundMark x1="63312" y1="91558" x2="63636" y2="91234"/>
                        <a14:foregroundMark x1="38312" y1="93506" x2="52922" y2="95455"/>
                        <a14:foregroundMark x1="52922" y1="95455" x2="62662" y2="92208"/>
                        <a14:foregroundMark x1="28247" y1="64610" x2="62987" y2="66883"/>
                        <a14:foregroundMark x1="62987" y1="66883" x2="67857" y2="66558"/>
                        <a14:foregroundMark x1="73701" y1="67857" x2="26948" y2="64935"/>
                        <a14:foregroundMark x1="32792" y1="62013" x2="41234" y2="74675"/>
                        <a14:foregroundMark x1="41234" y1="74675" x2="53896" y2="67532"/>
                        <a14:foregroundMark x1="53896" y1="67532" x2="69481" y2="63961"/>
                        <a14:foregroundMark x1="69481" y1="63961" x2="70779" y2="70455"/>
                        <a14:foregroundMark x1="70779" y1="69481" x2="64286" y2="69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710" y="5825113"/>
            <a:ext cx="886166" cy="88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8A3061-0814-F83D-223B-F6E8BE76D0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757" y="139445"/>
            <a:ext cx="1283100" cy="11625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EC66F3-73C7-33FB-D552-4F4CC3E7E6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06727" y="15528"/>
            <a:ext cx="2985273" cy="141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7193_TF03896101" id="{3BDD4395-3730-4B6C-A521-B61051B3E032}" vid="{EE435D20-B548-4B22-95E2-37D098029395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Children Friends 16x9</Template>
  <TotalTime>121</TotalTime>
  <Words>212</Words>
  <Application>Microsoft Macintosh PowerPoint</Application>
  <PresentationFormat>Widescreen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Comic Sans MS</vt:lpstr>
      <vt:lpstr>Dreaming Outloud Pro</vt:lpstr>
      <vt:lpstr>Dreaming Outloud Script Pro</vt:lpstr>
      <vt:lpstr>Mystical Woods Smooth Script</vt:lpstr>
      <vt:lpstr>The Hand</vt:lpstr>
      <vt:lpstr>Times New Roman</vt:lpstr>
      <vt:lpstr>Children Friends 16x9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Party Meeting 1</dc:title>
  <dc:creator>Mr Murray</dc:creator>
  <cp:keywords/>
  <cp:lastModifiedBy>Mr Murray</cp:lastModifiedBy>
  <cp:revision>10</cp:revision>
  <dcterms:created xsi:type="dcterms:W3CDTF">2023-01-23T19:09:17Z</dcterms:created>
  <dcterms:modified xsi:type="dcterms:W3CDTF">2023-02-18T14:27:33Z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