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2455"/>
  </p:normalViewPr>
  <p:slideViewPr>
    <p:cSldViewPr snapToGrid="0">
      <p:cViewPr varScale="1">
        <p:scale>
          <a:sx n="62" d="100"/>
          <a:sy n="62" d="100"/>
        </p:scale>
        <p:origin x="8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GB"/>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GB"/>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GB"/>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GB"/>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GB"/>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GB"/>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GB"/>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GB"/>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GB"/>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GB"/>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GB"/>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8/28/2024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GB"/>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8/28/2024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78EC6-41A0-D5A4-45E6-47FB96613F92}"/>
              </a:ext>
            </a:extLst>
          </p:cNvPr>
          <p:cNvSpPr>
            <a:spLocks noGrp="1"/>
          </p:cNvSpPr>
          <p:nvPr>
            <p:ph type="ctrTitle"/>
          </p:nvPr>
        </p:nvSpPr>
        <p:spPr/>
        <p:txBody>
          <a:bodyPr/>
          <a:lstStyle/>
          <a:p>
            <a:r>
              <a:rPr lang="en-US" dirty="0"/>
              <a:t>What is the Parent Partnership?</a:t>
            </a:r>
          </a:p>
        </p:txBody>
      </p:sp>
    </p:spTree>
    <p:extLst>
      <p:ext uri="{BB962C8B-B14F-4D97-AF65-F5344CB8AC3E}">
        <p14:creationId xmlns:p14="http://schemas.microsoft.com/office/powerpoint/2010/main" val="29693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5611-D79E-87F2-6143-C668EB4E90DA}"/>
              </a:ext>
            </a:extLst>
          </p:cNvPr>
          <p:cNvSpPr>
            <a:spLocks noGrp="1"/>
          </p:cNvSpPr>
          <p:nvPr>
            <p:ph type="title"/>
          </p:nvPr>
        </p:nvSpPr>
        <p:spPr/>
        <p:txBody>
          <a:bodyPr/>
          <a:lstStyle/>
          <a:p>
            <a:r>
              <a:rPr lang="en-US" dirty="0"/>
              <a:t>The Parent Forum</a:t>
            </a:r>
          </a:p>
        </p:txBody>
      </p:sp>
      <p:sp>
        <p:nvSpPr>
          <p:cNvPr id="4" name="TextBox 3">
            <a:extLst>
              <a:ext uri="{FF2B5EF4-FFF2-40B4-BE49-F238E27FC236}">
                <a16:creationId xmlns:a16="http://schemas.microsoft.com/office/drawing/2014/main" id="{0AC4CE01-A874-4041-5F5C-38F55CD794D3}"/>
              </a:ext>
            </a:extLst>
          </p:cNvPr>
          <p:cNvSpPr txBox="1"/>
          <p:nvPr/>
        </p:nvSpPr>
        <p:spPr>
          <a:xfrm>
            <a:off x="810000" y="1303020"/>
            <a:ext cx="8469924" cy="523220"/>
          </a:xfrm>
          <a:prstGeom prst="rect">
            <a:avLst/>
          </a:prstGeom>
          <a:noFill/>
        </p:spPr>
        <p:txBody>
          <a:bodyPr wrap="square" rtlCol="0">
            <a:spAutoFit/>
          </a:bodyPr>
          <a:lstStyle/>
          <a:p>
            <a:r>
              <a:rPr lang="en-US" sz="2800" dirty="0"/>
              <a:t>The 2006 Parental Involvement Act</a:t>
            </a:r>
          </a:p>
        </p:txBody>
      </p:sp>
      <p:sp>
        <p:nvSpPr>
          <p:cNvPr id="5" name="TextBox 4">
            <a:extLst>
              <a:ext uri="{FF2B5EF4-FFF2-40B4-BE49-F238E27FC236}">
                <a16:creationId xmlns:a16="http://schemas.microsoft.com/office/drawing/2014/main" id="{D3D69D79-94DD-1224-B1EF-D7A7B8FDEA39}"/>
              </a:ext>
            </a:extLst>
          </p:cNvPr>
          <p:cNvSpPr txBox="1"/>
          <p:nvPr/>
        </p:nvSpPr>
        <p:spPr>
          <a:xfrm>
            <a:off x="810000" y="2273470"/>
            <a:ext cx="8469924" cy="954107"/>
          </a:xfrm>
          <a:prstGeom prst="rect">
            <a:avLst/>
          </a:prstGeom>
          <a:noFill/>
        </p:spPr>
        <p:txBody>
          <a:bodyPr wrap="square" rtlCol="0">
            <a:spAutoFit/>
          </a:bodyPr>
          <a:lstStyle/>
          <a:p>
            <a:r>
              <a:rPr lang="en-US" sz="2800" dirty="0"/>
              <a:t>All parents / carers who have a child at the school</a:t>
            </a:r>
          </a:p>
        </p:txBody>
      </p:sp>
      <p:sp>
        <p:nvSpPr>
          <p:cNvPr id="6" name="TextBox 5">
            <a:extLst>
              <a:ext uri="{FF2B5EF4-FFF2-40B4-BE49-F238E27FC236}">
                <a16:creationId xmlns:a16="http://schemas.microsoft.com/office/drawing/2014/main" id="{43012C8F-9875-8177-487F-10EF3ED5D0BE}"/>
              </a:ext>
            </a:extLst>
          </p:cNvPr>
          <p:cNvSpPr txBox="1"/>
          <p:nvPr/>
        </p:nvSpPr>
        <p:spPr>
          <a:xfrm>
            <a:off x="810000" y="3429000"/>
            <a:ext cx="10101016" cy="2677656"/>
          </a:xfrm>
          <a:prstGeom prst="rect">
            <a:avLst/>
          </a:prstGeom>
          <a:noFill/>
        </p:spPr>
        <p:txBody>
          <a:bodyPr wrap="square" rtlCol="0">
            <a:spAutoFit/>
          </a:bodyPr>
          <a:lstStyle/>
          <a:p>
            <a:pPr marL="457200" indent="-457200">
              <a:buFont typeface="Arial" panose="020B0604020202020204" pitchFamily="34" charset="0"/>
              <a:buChar char="•"/>
            </a:pPr>
            <a:r>
              <a:rPr lang="en-US" sz="2800" dirty="0"/>
              <a:t>Receive information about the school</a:t>
            </a:r>
          </a:p>
          <a:p>
            <a:pPr marL="457200" indent="-457200">
              <a:buFont typeface="Arial" panose="020B0604020202020204" pitchFamily="34" charset="0"/>
              <a:buChar char="•"/>
            </a:pPr>
            <a:r>
              <a:rPr lang="en-US" sz="2800" dirty="0"/>
              <a:t>Decide on the format of the Parent Partnership and how it operates</a:t>
            </a:r>
          </a:p>
          <a:p>
            <a:pPr marL="457200" indent="-457200">
              <a:buFont typeface="Arial" panose="020B0604020202020204" pitchFamily="34" charset="0"/>
              <a:buChar char="•"/>
            </a:pPr>
            <a:r>
              <a:rPr lang="en-US" sz="2800" dirty="0"/>
              <a:t>Identify topics for the Parent Partnership to work on</a:t>
            </a:r>
          </a:p>
          <a:p>
            <a:pPr marL="457200" indent="-457200">
              <a:buFont typeface="Arial" panose="020B0604020202020204" pitchFamily="34" charset="0"/>
              <a:buChar char="•"/>
            </a:pPr>
            <a:r>
              <a:rPr lang="en-US" sz="2800" dirty="0"/>
              <a:t>Be consulted by the Parent Partnership</a:t>
            </a:r>
          </a:p>
          <a:p>
            <a:pPr marL="457200" indent="-457200">
              <a:buFont typeface="Arial" panose="020B0604020202020204" pitchFamily="34" charset="0"/>
              <a:buChar char="•"/>
            </a:pPr>
            <a:r>
              <a:rPr lang="en-US" sz="2800" dirty="0"/>
              <a:t>Express their views through the Parent Partnership</a:t>
            </a:r>
          </a:p>
        </p:txBody>
      </p:sp>
    </p:spTree>
    <p:extLst>
      <p:ext uri="{BB962C8B-B14F-4D97-AF65-F5344CB8AC3E}">
        <p14:creationId xmlns:p14="http://schemas.microsoft.com/office/powerpoint/2010/main" val="3363637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7BFF8-0583-A6A9-0BF8-D3F1937E0B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534FF5-3554-1A9C-46E8-7C98766E2320}"/>
              </a:ext>
            </a:extLst>
          </p:cNvPr>
          <p:cNvSpPr>
            <a:spLocks noGrp="1"/>
          </p:cNvSpPr>
          <p:nvPr>
            <p:ph type="title"/>
          </p:nvPr>
        </p:nvSpPr>
        <p:spPr/>
        <p:txBody>
          <a:bodyPr/>
          <a:lstStyle/>
          <a:p>
            <a:r>
              <a:rPr lang="en-US" dirty="0"/>
              <a:t>The Parent Partnership</a:t>
            </a:r>
          </a:p>
        </p:txBody>
      </p:sp>
      <p:sp>
        <p:nvSpPr>
          <p:cNvPr id="5" name="TextBox 4">
            <a:extLst>
              <a:ext uri="{FF2B5EF4-FFF2-40B4-BE49-F238E27FC236}">
                <a16:creationId xmlns:a16="http://schemas.microsoft.com/office/drawing/2014/main" id="{E4332323-6AB2-3D49-3C52-A210B7703E3A}"/>
              </a:ext>
            </a:extLst>
          </p:cNvPr>
          <p:cNvSpPr txBox="1"/>
          <p:nvPr/>
        </p:nvSpPr>
        <p:spPr>
          <a:xfrm>
            <a:off x="809999" y="3144216"/>
            <a:ext cx="8469924" cy="954107"/>
          </a:xfrm>
          <a:prstGeom prst="rect">
            <a:avLst/>
          </a:prstGeom>
          <a:noFill/>
        </p:spPr>
        <p:txBody>
          <a:bodyPr wrap="square" rtlCol="0">
            <a:spAutoFit/>
          </a:bodyPr>
          <a:lstStyle/>
          <a:p>
            <a:r>
              <a:rPr lang="en-US" sz="2800" dirty="0"/>
              <a:t>Not run by the school or the local authority but by the parents</a:t>
            </a:r>
          </a:p>
        </p:txBody>
      </p:sp>
      <p:sp>
        <p:nvSpPr>
          <p:cNvPr id="6" name="TextBox 5">
            <a:extLst>
              <a:ext uri="{FF2B5EF4-FFF2-40B4-BE49-F238E27FC236}">
                <a16:creationId xmlns:a16="http://schemas.microsoft.com/office/drawing/2014/main" id="{8168FC83-E532-FA5F-109A-1BF03C6AB97A}"/>
              </a:ext>
            </a:extLst>
          </p:cNvPr>
          <p:cNvSpPr txBox="1"/>
          <p:nvPr/>
        </p:nvSpPr>
        <p:spPr>
          <a:xfrm>
            <a:off x="810000" y="4098323"/>
            <a:ext cx="10355304" cy="1384995"/>
          </a:xfrm>
          <a:prstGeom prst="rect">
            <a:avLst/>
          </a:prstGeom>
          <a:noFill/>
        </p:spPr>
        <p:txBody>
          <a:bodyPr wrap="square" rtlCol="0">
            <a:spAutoFit/>
          </a:bodyPr>
          <a:lstStyle/>
          <a:p>
            <a:r>
              <a:rPr lang="en-US" sz="2800" dirty="0"/>
              <a:t>Should have a constitution that states how and when you can become a member of the Parent Partnership. It also highlights the responsibilities of the Parent Partnership.</a:t>
            </a:r>
          </a:p>
        </p:txBody>
      </p:sp>
      <p:sp>
        <p:nvSpPr>
          <p:cNvPr id="3" name="TextBox 2">
            <a:extLst>
              <a:ext uri="{FF2B5EF4-FFF2-40B4-BE49-F238E27FC236}">
                <a16:creationId xmlns:a16="http://schemas.microsoft.com/office/drawing/2014/main" id="{AD48E649-1375-8608-8F30-DCB58B97E6B1}"/>
              </a:ext>
            </a:extLst>
          </p:cNvPr>
          <p:cNvSpPr txBox="1"/>
          <p:nvPr/>
        </p:nvSpPr>
        <p:spPr>
          <a:xfrm>
            <a:off x="810000" y="2228588"/>
            <a:ext cx="9829168" cy="954107"/>
          </a:xfrm>
          <a:prstGeom prst="rect">
            <a:avLst/>
          </a:prstGeom>
          <a:noFill/>
        </p:spPr>
        <p:txBody>
          <a:bodyPr wrap="square" rtlCol="0">
            <a:spAutoFit/>
          </a:bodyPr>
          <a:lstStyle/>
          <a:p>
            <a:r>
              <a:rPr lang="en-US" sz="2800" dirty="0"/>
              <a:t>A committee appointed by the Parent Forum to run matters on its behalf</a:t>
            </a:r>
          </a:p>
        </p:txBody>
      </p:sp>
      <p:sp>
        <p:nvSpPr>
          <p:cNvPr id="7" name="TextBox 6">
            <a:extLst>
              <a:ext uri="{FF2B5EF4-FFF2-40B4-BE49-F238E27FC236}">
                <a16:creationId xmlns:a16="http://schemas.microsoft.com/office/drawing/2014/main" id="{80043F17-0218-BF55-1516-856B5F1E345F}"/>
              </a:ext>
            </a:extLst>
          </p:cNvPr>
          <p:cNvSpPr txBox="1"/>
          <p:nvPr/>
        </p:nvSpPr>
        <p:spPr>
          <a:xfrm>
            <a:off x="809999" y="5504299"/>
            <a:ext cx="10355305" cy="954107"/>
          </a:xfrm>
          <a:prstGeom prst="rect">
            <a:avLst/>
          </a:prstGeom>
          <a:noFill/>
        </p:spPr>
        <p:txBody>
          <a:bodyPr wrap="square" rtlCol="0">
            <a:spAutoFit/>
          </a:bodyPr>
          <a:lstStyle/>
          <a:p>
            <a:r>
              <a:rPr lang="en-US" sz="2800" dirty="0"/>
              <a:t>Can be called anything, but local authorities will recognize it as a Parent Council</a:t>
            </a:r>
          </a:p>
        </p:txBody>
      </p:sp>
    </p:spTree>
    <p:extLst>
      <p:ext uri="{BB962C8B-B14F-4D97-AF65-F5344CB8AC3E}">
        <p14:creationId xmlns:p14="http://schemas.microsoft.com/office/powerpoint/2010/main" val="374359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A032E-7B66-5F24-7FEA-D8859A1805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AC7C28-3B31-918E-3A6C-084BE62F72B6}"/>
              </a:ext>
            </a:extLst>
          </p:cNvPr>
          <p:cNvSpPr>
            <a:spLocks noGrp="1"/>
          </p:cNvSpPr>
          <p:nvPr>
            <p:ph type="title"/>
          </p:nvPr>
        </p:nvSpPr>
        <p:spPr/>
        <p:txBody>
          <a:bodyPr/>
          <a:lstStyle/>
          <a:p>
            <a:r>
              <a:rPr lang="en-US" dirty="0"/>
              <a:t>What Does it Do?</a:t>
            </a:r>
          </a:p>
        </p:txBody>
      </p:sp>
      <p:sp>
        <p:nvSpPr>
          <p:cNvPr id="5" name="TextBox 4">
            <a:extLst>
              <a:ext uri="{FF2B5EF4-FFF2-40B4-BE49-F238E27FC236}">
                <a16:creationId xmlns:a16="http://schemas.microsoft.com/office/drawing/2014/main" id="{4201888B-DA37-FDB7-F1F8-1C24579ACF67}"/>
              </a:ext>
            </a:extLst>
          </p:cNvPr>
          <p:cNvSpPr txBox="1"/>
          <p:nvPr/>
        </p:nvSpPr>
        <p:spPr>
          <a:xfrm>
            <a:off x="810000" y="2949272"/>
            <a:ext cx="8469924" cy="523220"/>
          </a:xfrm>
          <a:prstGeom prst="rect">
            <a:avLst/>
          </a:prstGeom>
          <a:noFill/>
        </p:spPr>
        <p:txBody>
          <a:bodyPr wrap="square" rtlCol="0">
            <a:spAutoFit/>
          </a:bodyPr>
          <a:lstStyle/>
          <a:p>
            <a:r>
              <a:rPr lang="en-US" sz="2800" b="1" dirty="0"/>
              <a:t>Try</a:t>
            </a:r>
            <a:r>
              <a:rPr lang="en-US" sz="2800" dirty="0"/>
              <a:t> to represent all the parents / carers</a:t>
            </a:r>
          </a:p>
        </p:txBody>
      </p:sp>
      <p:sp>
        <p:nvSpPr>
          <p:cNvPr id="6" name="TextBox 5">
            <a:extLst>
              <a:ext uri="{FF2B5EF4-FFF2-40B4-BE49-F238E27FC236}">
                <a16:creationId xmlns:a16="http://schemas.microsoft.com/office/drawing/2014/main" id="{1F683260-3A0A-F88E-C553-670338BF24BC}"/>
              </a:ext>
            </a:extLst>
          </p:cNvPr>
          <p:cNvSpPr txBox="1"/>
          <p:nvPr/>
        </p:nvSpPr>
        <p:spPr>
          <a:xfrm>
            <a:off x="810000" y="3698851"/>
            <a:ext cx="10817708" cy="1384995"/>
          </a:xfrm>
          <a:prstGeom prst="rect">
            <a:avLst/>
          </a:prstGeom>
          <a:noFill/>
        </p:spPr>
        <p:txBody>
          <a:bodyPr wrap="square" rtlCol="0">
            <a:spAutoFit/>
          </a:bodyPr>
          <a:lstStyle/>
          <a:p>
            <a:r>
              <a:rPr lang="en-US" sz="2800" dirty="0"/>
              <a:t>Improve links between all parents/carers and the school ensuring engagement as much as possible, and at least each year via AGM </a:t>
            </a:r>
          </a:p>
        </p:txBody>
      </p:sp>
      <p:sp>
        <p:nvSpPr>
          <p:cNvPr id="3" name="TextBox 2">
            <a:extLst>
              <a:ext uri="{FF2B5EF4-FFF2-40B4-BE49-F238E27FC236}">
                <a16:creationId xmlns:a16="http://schemas.microsoft.com/office/drawing/2014/main" id="{151160BE-E470-6844-6CDB-74EB5430ADEA}"/>
              </a:ext>
            </a:extLst>
          </p:cNvPr>
          <p:cNvSpPr txBox="1"/>
          <p:nvPr/>
        </p:nvSpPr>
        <p:spPr>
          <a:xfrm>
            <a:off x="810000" y="2228588"/>
            <a:ext cx="9829168" cy="523220"/>
          </a:xfrm>
          <a:prstGeom prst="rect">
            <a:avLst/>
          </a:prstGeom>
          <a:noFill/>
        </p:spPr>
        <p:txBody>
          <a:bodyPr wrap="square" rtlCol="0">
            <a:spAutoFit/>
          </a:bodyPr>
          <a:lstStyle/>
          <a:p>
            <a:r>
              <a:rPr lang="en-US" sz="2800" dirty="0"/>
              <a:t>Help the school operate as a successful school</a:t>
            </a:r>
          </a:p>
        </p:txBody>
      </p:sp>
      <p:sp>
        <p:nvSpPr>
          <p:cNvPr id="7" name="TextBox 6">
            <a:extLst>
              <a:ext uri="{FF2B5EF4-FFF2-40B4-BE49-F238E27FC236}">
                <a16:creationId xmlns:a16="http://schemas.microsoft.com/office/drawing/2014/main" id="{5266AE0B-AA65-C4C9-F4C1-844AC0CB766E}"/>
              </a:ext>
            </a:extLst>
          </p:cNvPr>
          <p:cNvSpPr txBox="1"/>
          <p:nvPr/>
        </p:nvSpPr>
        <p:spPr>
          <a:xfrm>
            <a:off x="810000" y="5310205"/>
            <a:ext cx="10817708" cy="523220"/>
          </a:xfrm>
          <a:prstGeom prst="rect">
            <a:avLst/>
          </a:prstGeom>
          <a:noFill/>
        </p:spPr>
        <p:txBody>
          <a:bodyPr wrap="square" rtlCol="0">
            <a:spAutoFit/>
          </a:bodyPr>
          <a:lstStyle/>
          <a:p>
            <a:r>
              <a:rPr lang="en-US" sz="2800" dirty="0"/>
              <a:t>Discuss any topics that are of interest to parents</a:t>
            </a:r>
          </a:p>
        </p:txBody>
      </p:sp>
    </p:spTree>
    <p:extLst>
      <p:ext uri="{BB962C8B-B14F-4D97-AF65-F5344CB8AC3E}">
        <p14:creationId xmlns:p14="http://schemas.microsoft.com/office/powerpoint/2010/main" val="1389623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FD3B0A-8902-391B-3558-50421BD258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8A2A87-48B5-146A-F62C-354CB420EB4F}"/>
              </a:ext>
            </a:extLst>
          </p:cNvPr>
          <p:cNvSpPr>
            <a:spLocks noGrp="1"/>
          </p:cNvSpPr>
          <p:nvPr>
            <p:ph type="title"/>
          </p:nvPr>
        </p:nvSpPr>
        <p:spPr/>
        <p:txBody>
          <a:bodyPr/>
          <a:lstStyle/>
          <a:p>
            <a:r>
              <a:rPr lang="en-US" dirty="0"/>
              <a:t>What Does it Do?</a:t>
            </a:r>
          </a:p>
        </p:txBody>
      </p:sp>
      <p:sp>
        <p:nvSpPr>
          <p:cNvPr id="5" name="TextBox 4">
            <a:extLst>
              <a:ext uri="{FF2B5EF4-FFF2-40B4-BE49-F238E27FC236}">
                <a16:creationId xmlns:a16="http://schemas.microsoft.com/office/drawing/2014/main" id="{6DD3E38D-0128-CF23-709D-4366D9F4DBC1}"/>
              </a:ext>
            </a:extLst>
          </p:cNvPr>
          <p:cNvSpPr txBox="1"/>
          <p:nvPr/>
        </p:nvSpPr>
        <p:spPr>
          <a:xfrm>
            <a:off x="810000" y="2961000"/>
            <a:ext cx="10026876" cy="954107"/>
          </a:xfrm>
          <a:prstGeom prst="rect">
            <a:avLst/>
          </a:prstGeom>
          <a:noFill/>
        </p:spPr>
        <p:txBody>
          <a:bodyPr wrap="square" rtlCol="0">
            <a:spAutoFit/>
          </a:bodyPr>
          <a:lstStyle/>
          <a:p>
            <a:r>
              <a:rPr lang="en-US" sz="2800" dirty="0"/>
              <a:t>Work alongside the school on events such as celebration events, fundraisers…</a:t>
            </a:r>
          </a:p>
        </p:txBody>
      </p:sp>
      <p:sp>
        <p:nvSpPr>
          <p:cNvPr id="6" name="TextBox 5">
            <a:extLst>
              <a:ext uri="{FF2B5EF4-FFF2-40B4-BE49-F238E27FC236}">
                <a16:creationId xmlns:a16="http://schemas.microsoft.com/office/drawing/2014/main" id="{C1D6215C-674E-9B90-042D-B63C6BB4CC85}"/>
              </a:ext>
            </a:extLst>
          </p:cNvPr>
          <p:cNvSpPr txBox="1"/>
          <p:nvPr/>
        </p:nvSpPr>
        <p:spPr>
          <a:xfrm>
            <a:off x="810000" y="3897001"/>
            <a:ext cx="11040130" cy="1384995"/>
          </a:xfrm>
          <a:prstGeom prst="rect">
            <a:avLst/>
          </a:prstGeom>
          <a:noFill/>
        </p:spPr>
        <p:txBody>
          <a:bodyPr wrap="square" rtlCol="0">
            <a:spAutoFit/>
          </a:bodyPr>
          <a:lstStyle/>
          <a:p>
            <a:r>
              <a:rPr lang="en-US" sz="2800" dirty="0"/>
              <a:t>Represent parent/carer views to the education authority and others on issues that are of concern with an awareness of fairness and equality</a:t>
            </a:r>
          </a:p>
        </p:txBody>
      </p:sp>
      <p:sp>
        <p:nvSpPr>
          <p:cNvPr id="3" name="TextBox 2">
            <a:extLst>
              <a:ext uri="{FF2B5EF4-FFF2-40B4-BE49-F238E27FC236}">
                <a16:creationId xmlns:a16="http://schemas.microsoft.com/office/drawing/2014/main" id="{E4F30836-18CC-672B-CBA2-A9D47C832DE3}"/>
              </a:ext>
            </a:extLst>
          </p:cNvPr>
          <p:cNvSpPr txBox="1"/>
          <p:nvPr/>
        </p:nvSpPr>
        <p:spPr>
          <a:xfrm>
            <a:off x="810000" y="2006893"/>
            <a:ext cx="10311081" cy="954107"/>
          </a:xfrm>
          <a:prstGeom prst="rect">
            <a:avLst/>
          </a:prstGeom>
          <a:noFill/>
        </p:spPr>
        <p:txBody>
          <a:bodyPr wrap="square" rtlCol="0">
            <a:spAutoFit/>
          </a:bodyPr>
          <a:lstStyle/>
          <a:p>
            <a:r>
              <a:rPr lang="en-US" sz="2800" dirty="0"/>
              <a:t>Work with the school to set up extra-curricular and after school clubs</a:t>
            </a:r>
          </a:p>
        </p:txBody>
      </p:sp>
      <p:sp>
        <p:nvSpPr>
          <p:cNvPr id="7" name="TextBox 6">
            <a:extLst>
              <a:ext uri="{FF2B5EF4-FFF2-40B4-BE49-F238E27FC236}">
                <a16:creationId xmlns:a16="http://schemas.microsoft.com/office/drawing/2014/main" id="{CAC7C875-23F2-6B43-F607-F3BD3513A6F3}"/>
              </a:ext>
            </a:extLst>
          </p:cNvPr>
          <p:cNvSpPr txBox="1"/>
          <p:nvPr/>
        </p:nvSpPr>
        <p:spPr>
          <a:xfrm>
            <a:off x="810000" y="5207097"/>
            <a:ext cx="10459362" cy="954107"/>
          </a:xfrm>
          <a:prstGeom prst="rect">
            <a:avLst/>
          </a:prstGeom>
          <a:noFill/>
        </p:spPr>
        <p:txBody>
          <a:bodyPr wrap="square" rtlCol="0">
            <a:spAutoFit/>
          </a:bodyPr>
          <a:lstStyle/>
          <a:p>
            <a:r>
              <a:rPr lang="en-US" sz="2800" dirty="0"/>
              <a:t>Has a role in the recruitment of senior leadership. </a:t>
            </a:r>
          </a:p>
          <a:p>
            <a:r>
              <a:rPr lang="en-US" sz="2800" dirty="0"/>
              <a:t>Has an active role in inspection processes if asked by </a:t>
            </a:r>
            <a:r>
              <a:rPr lang="en-US" sz="2800" dirty="0" err="1"/>
              <a:t>HMIe</a:t>
            </a:r>
            <a:endParaRPr lang="en-US" sz="2800" dirty="0"/>
          </a:p>
        </p:txBody>
      </p:sp>
    </p:spTree>
    <p:extLst>
      <p:ext uri="{BB962C8B-B14F-4D97-AF65-F5344CB8AC3E}">
        <p14:creationId xmlns:p14="http://schemas.microsoft.com/office/powerpoint/2010/main" val="1626180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3347AB-0AD2-3343-55CC-8248826B24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DF3BCD-6A0A-B1B4-8C2D-A2720D92E9B2}"/>
              </a:ext>
            </a:extLst>
          </p:cNvPr>
          <p:cNvSpPr>
            <a:spLocks noGrp="1"/>
          </p:cNvSpPr>
          <p:nvPr>
            <p:ph type="title"/>
          </p:nvPr>
        </p:nvSpPr>
        <p:spPr>
          <a:xfrm>
            <a:off x="810000" y="316652"/>
            <a:ext cx="10571998" cy="1257000"/>
          </a:xfrm>
        </p:spPr>
        <p:txBody>
          <a:bodyPr/>
          <a:lstStyle/>
          <a:p>
            <a:r>
              <a:rPr lang="en-US" dirty="0"/>
              <a:t>Who should be part of our Parent Partnership?</a:t>
            </a:r>
          </a:p>
        </p:txBody>
      </p:sp>
      <p:sp>
        <p:nvSpPr>
          <p:cNvPr id="5" name="TextBox 4">
            <a:extLst>
              <a:ext uri="{FF2B5EF4-FFF2-40B4-BE49-F238E27FC236}">
                <a16:creationId xmlns:a16="http://schemas.microsoft.com/office/drawing/2014/main" id="{43D1269F-47B3-D1D9-B554-9C52F91AE0B6}"/>
              </a:ext>
            </a:extLst>
          </p:cNvPr>
          <p:cNvSpPr txBox="1"/>
          <p:nvPr/>
        </p:nvSpPr>
        <p:spPr>
          <a:xfrm>
            <a:off x="809999" y="3141744"/>
            <a:ext cx="10571997" cy="523220"/>
          </a:xfrm>
          <a:prstGeom prst="rect">
            <a:avLst/>
          </a:prstGeom>
          <a:noFill/>
        </p:spPr>
        <p:txBody>
          <a:bodyPr wrap="square" rtlCol="0">
            <a:spAutoFit/>
          </a:bodyPr>
          <a:lstStyle/>
          <a:p>
            <a:r>
              <a:rPr lang="en-US" sz="2800" dirty="0"/>
              <a:t>The HT has a right and duty to attend but cannot vote</a:t>
            </a:r>
          </a:p>
        </p:txBody>
      </p:sp>
      <p:sp>
        <p:nvSpPr>
          <p:cNvPr id="6" name="TextBox 5">
            <a:extLst>
              <a:ext uri="{FF2B5EF4-FFF2-40B4-BE49-F238E27FC236}">
                <a16:creationId xmlns:a16="http://schemas.microsoft.com/office/drawing/2014/main" id="{C6378BD9-B70C-C01E-3470-B92D00B21B47}"/>
              </a:ext>
            </a:extLst>
          </p:cNvPr>
          <p:cNvSpPr txBox="1"/>
          <p:nvPr/>
        </p:nvSpPr>
        <p:spPr>
          <a:xfrm>
            <a:off x="809999" y="3924517"/>
            <a:ext cx="9557320" cy="523220"/>
          </a:xfrm>
          <a:prstGeom prst="rect">
            <a:avLst/>
          </a:prstGeom>
          <a:noFill/>
        </p:spPr>
        <p:txBody>
          <a:bodyPr wrap="square" rtlCol="0">
            <a:spAutoFit/>
          </a:bodyPr>
          <a:lstStyle/>
          <a:p>
            <a:r>
              <a:rPr lang="en-US" sz="2800" dirty="0"/>
              <a:t>Staff representative – (teacher /parent)</a:t>
            </a:r>
          </a:p>
        </p:txBody>
      </p:sp>
      <p:sp>
        <p:nvSpPr>
          <p:cNvPr id="3" name="TextBox 2">
            <a:extLst>
              <a:ext uri="{FF2B5EF4-FFF2-40B4-BE49-F238E27FC236}">
                <a16:creationId xmlns:a16="http://schemas.microsoft.com/office/drawing/2014/main" id="{C11D3F33-14CE-9F5E-FAD2-BE1BE6BA3AD8}"/>
              </a:ext>
            </a:extLst>
          </p:cNvPr>
          <p:cNvSpPr txBox="1"/>
          <p:nvPr/>
        </p:nvSpPr>
        <p:spPr>
          <a:xfrm>
            <a:off x="810000" y="2313740"/>
            <a:ext cx="10755924" cy="1384995"/>
          </a:xfrm>
          <a:prstGeom prst="rect">
            <a:avLst/>
          </a:prstGeom>
          <a:noFill/>
        </p:spPr>
        <p:txBody>
          <a:bodyPr wrap="square" rtlCol="0">
            <a:spAutoFit/>
          </a:bodyPr>
          <a:lstStyle/>
          <a:p>
            <a:r>
              <a:rPr lang="en-US" sz="2800" dirty="0"/>
              <a:t>Parents/Carers </a:t>
            </a:r>
            <a:r>
              <a:rPr lang="en-US" sz="2800" b="1" dirty="0"/>
              <a:t>MUST</a:t>
            </a:r>
            <a:r>
              <a:rPr lang="en-US" sz="2800" dirty="0"/>
              <a:t> make up the majority of the Parent Partnership </a:t>
            </a:r>
          </a:p>
          <a:p>
            <a:endParaRPr lang="en-US" sz="2800" dirty="0"/>
          </a:p>
        </p:txBody>
      </p:sp>
      <p:sp>
        <p:nvSpPr>
          <p:cNvPr id="7" name="TextBox 6">
            <a:extLst>
              <a:ext uri="{FF2B5EF4-FFF2-40B4-BE49-F238E27FC236}">
                <a16:creationId xmlns:a16="http://schemas.microsoft.com/office/drawing/2014/main" id="{A1C146CE-0261-A496-2950-0ECB985E3D87}"/>
              </a:ext>
            </a:extLst>
          </p:cNvPr>
          <p:cNvSpPr txBox="1"/>
          <p:nvPr/>
        </p:nvSpPr>
        <p:spPr>
          <a:xfrm>
            <a:off x="809999" y="4785777"/>
            <a:ext cx="10459362" cy="523220"/>
          </a:xfrm>
          <a:prstGeom prst="rect">
            <a:avLst/>
          </a:prstGeom>
          <a:noFill/>
        </p:spPr>
        <p:txBody>
          <a:bodyPr wrap="square" rtlCol="0">
            <a:spAutoFit/>
          </a:bodyPr>
          <a:lstStyle/>
          <a:p>
            <a:r>
              <a:rPr lang="en-US" sz="2800" dirty="0"/>
              <a:t>Elected members. – Guidance is available for this</a:t>
            </a:r>
          </a:p>
        </p:txBody>
      </p:sp>
    </p:spTree>
    <p:extLst>
      <p:ext uri="{BB962C8B-B14F-4D97-AF65-F5344CB8AC3E}">
        <p14:creationId xmlns:p14="http://schemas.microsoft.com/office/powerpoint/2010/main" val="132004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7FC32-32E5-9D6E-0BBF-2A5CBF4239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0F65CD-450C-2A85-FE1E-A11166BF9EAC}"/>
              </a:ext>
            </a:extLst>
          </p:cNvPr>
          <p:cNvSpPr>
            <a:spLocks noGrp="1"/>
          </p:cNvSpPr>
          <p:nvPr>
            <p:ph type="title"/>
          </p:nvPr>
        </p:nvSpPr>
        <p:spPr>
          <a:xfrm>
            <a:off x="810000" y="316652"/>
            <a:ext cx="10571998" cy="1257000"/>
          </a:xfrm>
        </p:spPr>
        <p:txBody>
          <a:bodyPr/>
          <a:lstStyle/>
          <a:p>
            <a:r>
              <a:rPr lang="en-US" dirty="0"/>
              <a:t>AGM</a:t>
            </a:r>
          </a:p>
        </p:txBody>
      </p:sp>
      <p:sp>
        <p:nvSpPr>
          <p:cNvPr id="3" name="TextBox 2">
            <a:extLst>
              <a:ext uri="{FF2B5EF4-FFF2-40B4-BE49-F238E27FC236}">
                <a16:creationId xmlns:a16="http://schemas.microsoft.com/office/drawing/2014/main" id="{B5E13BE1-5A22-FD58-C3FE-AAE067C43B21}"/>
              </a:ext>
            </a:extLst>
          </p:cNvPr>
          <p:cNvSpPr txBox="1"/>
          <p:nvPr/>
        </p:nvSpPr>
        <p:spPr>
          <a:xfrm>
            <a:off x="810000" y="2025908"/>
            <a:ext cx="10755924" cy="4524315"/>
          </a:xfrm>
          <a:prstGeom prst="rect">
            <a:avLst/>
          </a:prstGeom>
          <a:noFill/>
        </p:spPr>
        <p:txBody>
          <a:bodyPr wrap="square" rtlCol="0">
            <a:spAutoFit/>
          </a:bodyPr>
          <a:lstStyle/>
          <a:p>
            <a:r>
              <a:rPr lang="en-US" sz="2400" dirty="0"/>
              <a:t>Held Yearly  - All office-bearers positions are appointed for the upcoming year.  Any member of the Parent Forum can be nominated and seconded for a position.  More than one nomination for any position goes to a vote of the parent forum in attendance.</a:t>
            </a:r>
          </a:p>
          <a:p>
            <a:endParaRPr lang="en-US" sz="2400" dirty="0"/>
          </a:p>
          <a:p>
            <a:r>
              <a:rPr lang="en-US" sz="2400" dirty="0"/>
              <a:t>Once a secretary is appointed, they should take minutes for the meeting.</a:t>
            </a:r>
          </a:p>
          <a:p>
            <a:endParaRPr lang="en-US" sz="2400" dirty="0"/>
          </a:p>
          <a:p>
            <a:r>
              <a:rPr lang="en-US" sz="2400" dirty="0"/>
              <a:t>Minutes for each meeting should be forwarded to the Parent Forum and the HT, which are then sent to NLC.</a:t>
            </a:r>
          </a:p>
          <a:p>
            <a:endParaRPr lang="en-US" sz="2400" dirty="0"/>
          </a:p>
          <a:p>
            <a:r>
              <a:rPr lang="en-US" sz="2400" dirty="0"/>
              <a:t>The Parent Partnership should be formed in line with the constitution</a:t>
            </a:r>
          </a:p>
        </p:txBody>
      </p:sp>
    </p:spTree>
    <p:extLst>
      <p:ext uri="{BB962C8B-B14F-4D97-AF65-F5344CB8AC3E}">
        <p14:creationId xmlns:p14="http://schemas.microsoft.com/office/powerpoint/2010/main" val="389854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25BE09-B10F-C6D4-3D68-14027274BD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13AB42-BF7A-7DA4-1F99-322B19D3189D}"/>
              </a:ext>
            </a:extLst>
          </p:cNvPr>
          <p:cNvSpPr>
            <a:spLocks noGrp="1"/>
          </p:cNvSpPr>
          <p:nvPr>
            <p:ph type="title"/>
          </p:nvPr>
        </p:nvSpPr>
        <p:spPr>
          <a:xfrm>
            <a:off x="810000" y="768908"/>
            <a:ext cx="10571998" cy="867387"/>
          </a:xfrm>
        </p:spPr>
        <p:txBody>
          <a:bodyPr/>
          <a:lstStyle/>
          <a:p>
            <a:r>
              <a:rPr lang="en-US" dirty="0"/>
              <a:t>Meetings</a:t>
            </a:r>
          </a:p>
        </p:txBody>
      </p:sp>
      <p:sp>
        <p:nvSpPr>
          <p:cNvPr id="3" name="TextBox 2">
            <a:extLst>
              <a:ext uri="{FF2B5EF4-FFF2-40B4-BE49-F238E27FC236}">
                <a16:creationId xmlns:a16="http://schemas.microsoft.com/office/drawing/2014/main" id="{332AFA64-25A0-1F2E-147B-334F31C41743}"/>
              </a:ext>
            </a:extLst>
          </p:cNvPr>
          <p:cNvSpPr txBox="1"/>
          <p:nvPr/>
        </p:nvSpPr>
        <p:spPr>
          <a:xfrm>
            <a:off x="810000" y="2218414"/>
            <a:ext cx="10755924" cy="4524315"/>
          </a:xfrm>
          <a:prstGeom prst="rect">
            <a:avLst/>
          </a:prstGeom>
          <a:noFill/>
        </p:spPr>
        <p:txBody>
          <a:bodyPr wrap="square" rtlCol="0">
            <a:spAutoFit/>
          </a:bodyPr>
          <a:lstStyle/>
          <a:p>
            <a:r>
              <a:rPr lang="en-US" sz="2400" dirty="0"/>
              <a:t>The Parent Forum should be notified of upcoming meetings throughout the year by the relevant member of the PP. This allows topics from the Parent Forum to be added to the agenda</a:t>
            </a:r>
          </a:p>
          <a:p>
            <a:endParaRPr lang="en-US" sz="2400" dirty="0"/>
          </a:p>
          <a:p>
            <a:r>
              <a:rPr lang="en-US" sz="2400" dirty="0"/>
              <a:t>An agenda for each meeting should be sent out to the Parent Forum before the meeting.</a:t>
            </a:r>
          </a:p>
          <a:p>
            <a:endParaRPr lang="en-US" sz="2400" dirty="0"/>
          </a:p>
          <a:p>
            <a:r>
              <a:rPr lang="en-US" sz="2400" dirty="0"/>
              <a:t>Any member of the Parent Forum can attend any meeting, however only appointed members of the Parent Partnership can vote on issues.</a:t>
            </a:r>
          </a:p>
          <a:p>
            <a:endParaRPr lang="en-US" sz="2400" dirty="0"/>
          </a:p>
          <a:p>
            <a:r>
              <a:rPr lang="en-US" sz="2400" dirty="0"/>
              <a:t>Minutes for each meeting should be forwarded to the Parent Forum and HT</a:t>
            </a:r>
          </a:p>
        </p:txBody>
      </p:sp>
    </p:spTree>
    <p:extLst>
      <p:ext uri="{BB962C8B-B14F-4D97-AF65-F5344CB8AC3E}">
        <p14:creationId xmlns:p14="http://schemas.microsoft.com/office/powerpoint/2010/main" val="927192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A6072E983B2C4E8312FBAC67557A67" ma:contentTypeVersion="18" ma:contentTypeDescription="Create a new document." ma:contentTypeScope="" ma:versionID="65dded36f1ec5bd3098fc829d7a7d0c7">
  <xsd:schema xmlns:xsd="http://www.w3.org/2001/XMLSchema" xmlns:xs="http://www.w3.org/2001/XMLSchema" xmlns:p="http://schemas.microsoft.com/office/2006/metadata/properties" xmlns:ns3="898e580e-876c-4558-a7ea-06654f633424" xmlns:ns4="a82cf895-fbeb-475d-b0ce-5baa90a2bbe1" targetNamespace="http://schemas.microsoft.com/office/2006/metadata/properties" ma:root="true" ma:fieldsID="c9e9fc18dac2fb8d3ba1c807ba83bc8e" ns3:_="" ns4:_="">
    <xsd:import namespace="898e580e-876c-4558-a7ea-06654f633424"/>
    <xsd:import namespace="a82cf895-fbeb-475d-b0ce-5baa90a2bbe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MediaServiceObjectDetectorVersions" minOccurs="0"/>
                <xsd:element ref="ns3:MediaServiceSearchProperties" minOccurs="0"/>
                <xsd:element ref="ns3:_activity"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e580e-876c-4558-a7ea-06654f633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_activity" ma:index="24" nillable="true" ma:displayName="_activity" ma:hidden="true" ma:internalName="_activity">
      <xsd:simpleType>
        <xsd:restriction base="dms:Note"/>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82cf895-fbeb-475d-b0ce-5baa90a2bbe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98e580e-876c-4558-a7ea-06654f633424" xsi:nil="true"/>
  </documentManagement>
</p:properties>
</file>

<file path=customXml/itemProps1.xml><?xml version="1.0" encoding="utf-8"?>
<ds:datastoreItem xmlns:ds="http://schemas.openxmlformats.org/officeDocument/2006/customXml" ds:itemID="{ED34505E-DE2D-4A92-8DED-0F36668A2B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8e580e-876c-4558-a7ea-06654f633424"/>
    <ds:schemaRef ds:uri="a82cf895-fbeb-475d-b0ce-5baa90a2bb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E7AC7E-3FF2-4640-B78F-FB26029FA8E6}">
  <ds:schemaRefs>
    <ds:schemaRef ds:uri="http://schemas.microsoft.com/sharepoint/v3/contenttype/forms"/>
  </ds:schemaRefs>
</ds:datastoreItem>
</file>

<file path=customXml/itemProps3.xml><?xml version="1.0" encoding="utf-8"?>
<ds:datastoreItem xmlns:ds="http://schemas.openxmlformats.org/officeDocument/2006/customXml" ds:itemID="{38746A8F-9E98-4438-825E-60AC3D7B8FEB}">
  <ds:schemaRefs>
    <ds:schemaRef ds:uri="http://purl.org/dc/dcmitype/"/>
    <ds:schemaRef ds:uri="898e580e-876c-4558-a7ea-06654f633424"/>
    <ds:schemaRef ds:uri="http://purl.org/dc/terms/"/>
    <ds:schemaRef ds:uri="http://schemas.microsoft.com/office/2006/documentManagement/types"/>
    <ds:schemaRef ds:uri="http://purl.org/dc/elements/1.1/"/>
    <ds:schemaRef ds:uri="a82cf895-fbeb-475d-b0ce-5baa90a2bbe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Quotable</Template>
  <TotalTime>7300</TotalTime>
  <Words>498</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2</vt:lpstr>
      <vt:lpstr>Quotable</vt:lpstr>
      <vt:lpstr>What is the Parent Partnership?</vt:lpstr>
      <vt:lpstr>The Parent Forum</vt:lpstr>
      <vt:lpstr>The Parent Partnership</vt:lpstr>
      <vt:lpstr>What Does it Do?</vt:lpstr>
      <vt:lpstr>What Does it Do?</vt:lpstr>
      <vt:lpstr>Who should be part of our Parent Partnership?</vt:lpstr>
      <vt:lpstr>AGM</vt:lpstr>
      <vt:lpstr>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Parent Partnership?</dc:title>
  <dc:creator>Ms Grier</dc:creator>
  <cp:lastModifiedBy>Mrs Polatajko</cp:lastModifiedBy>
  <cp:revision>4</cp:revision>
  <cp:lastPrinted>2024-08-26T19:06:54Z</cp:lastPrinted>
  <dcterms:created xsi:type="dcterms:W3CDTF">2024-08-26T13:03:22Z</dcterms:created>
  <dcterms:modified xsi:type="dcterms:W3CDTF">2024-09-02T09:23:37Z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0x01010096A6072E983B2C4E8312FBAC67557A67</vt:lpwstr>
  </property>
</Properties>
</file>