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73" r:id="rId6"/>
    <p:sldId id="274" r:id="rId7"/>
    <p:sldId id="275" r:id="rId8"/>
    <p:sldId id="258" r:id="rId9"/>
    <p:sldId id="259" r:id="rId10"/>
    <p:sldId id="260" r:id="rId11"/>
    <p:sldId id="262" r:id="rId12"/>
    <p:sldId id="261" r:id="rId13"/>
    <p:sldId id="263" r:id="rId14"/>
    <p:sldId id="264" r:id="rId15"/>
    <p:sldId id="265" r:id="rId16"/>
    <p:sldId id="266" r:id="rId17"/>
    <p:sldId id="267" r:id="rId18"/>
    <p:sldId id="268" r:id="rId19"/>
    <p:sldId id="269" r:id="rId20"/>
    <p:sldId id="280" r:id="rId21"/>
    <p:sldId id="279" r:id="rId22"/>
    <p:sldId id="270" r:id="rId23"/>
    <p:sldId id="278" r:id="rId24"/>
    <p:sldId id="271" r:id="rId25"/>
    <p:sldId id="281" r:id="rId26"/>
    <p:sldId id="272" r:id="rId27"/>
    <p:sldId id="276" r:id="rId28"/>
    <p:sldId id="2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4F998-D162-4051-BAEA-1AAF28B2F078}" v="1015" dt="2021-06-14T10:11:04.283"/>
    <p1510:client id="{7C7526A4-97E4-4F9D-BBAA-493348327B91}" v="211" dt="2021-06-14T10:28:48.531"/>
    <p1510:client id="{BF5391AB-C74E-4A65-97BB-AA8B0C05D350}" v="501" dt="2021-06-14T10:48:15.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84"/>
  </p:normalViewPr>
  <p:slideViewPr>
    <p:cSldViewPr snapToGrid="0" snapToObjects="1">
      <p:cViewPr varScale="1">
        <p:scale>
          <a:sx n="84" d="100"/>
          <a:sy n="84" d="100"/>
        </p:scale>
        <p:origin x="1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Meek" userId="S::gw15meeksarah@glow.sch.uk::ef513d4e-a46f-4a03-854a-a90df89b2fe9" providerId="AD" clId="Web-{7C7526A4-97E4-4F9D-BBAA-493348327B91}"/>
    <pc:docChg chg="modSld">
      <pc:chgData name="Mrs Meek" userId="S::gw15meeksarah@glow.sch.uk::ef513d4e-a46f-4a03-854a-a90df89b2fe9" providerId="AD" clId="Web-{7C7526A4-97E4-4F9D-BBAA-493348327B91}" dt="2021-06-14T10:28:48.531" v="108" actId="1076"/>
      <pc:docMkLst>
        <pc:docMk/>
      </pc:docMkLst>
      <pc:sldChg chg="modSp">
        <pc:chgData name="Mrs Meek" userId="S::gw15meeksarah@glow.sch.uk::ef513d4e-a46f-4a03-854a-a90df89b2fe9" providerId="AD" clId="Web-{7C7526A4-97E4-4F9D-BBAA-493348327B91}" dt="2021-06-14T10:24:50.312" v="71" actId="20577"/>
        <pc:sldMkLst>
          <pc:docMk/>
          <pc:sldMk cId="536893085" sldId="268"/>
        </pc:sldMkLst>
        <pc:spChg chg="mod">
          <ac:chgData name="Mrs Meek" userId="S::gw15meeksarah@glow.sch.uk::ef513d4e-a46f-4a03-854a-a90df89b2fe9" providerId="AD" clId="Web-{7C7526A4-97E4-4F9D-BBAA-493348327B91}" dt="2021-06-14T10:24:50.312" v="71" actId="20577"/>
          <ac:spMkLst>
            <pc:docMk/>
            <pc:sldMk cId="536893085" sldId="268"/>
            <ac:spMk id="3" creationId="{6DFEC046-6A1E-FF40-870F-C1587F89117E}"/>
          </ac:spMkLst>
        </pc:spChg>
      </pc:sldChg>
      <pc:sldChg chg="modSp">
        <pc:chgData name="Mrs Meek" userId="S::gw15meeksarah@glow.sch.uk::ef513d4e-a46f-4a03-854a-a90df89b2fe9" providerId="AD" clId="Web-{7C7526A4-97E4-4F9D-BBAA-493348327B91}" dt="2021-06-14T10:25:21.890" v="92" actId="20577"/>
        <pc:sldMkLst>
          <pc:docMk/>
          <pc:sldMk cId="189906425" sldId="269"/>
        </pc:sldMkLst>
        <pc:spChg chg="mod">
          <ac:chgData name="Mrs Meek" userId="S::gw15meeksarah@glow.sch.uk::ef513d4e-a46f-4a03-854a-a90df89b2fe9" providerId="AD" clId="Web-{7C7526A4-97E4-4F9D-BBAA-493348327B91}" dt="2021-06-14T10:25:21.890" v="92" actId="20577"/>
          <ac:spMkLst>
            <pc:docMk/>
            <pc:sldMk cId="189906425" sldId="269"/>
            <ac:spMk id="3" creationId="{9E65A27A-2A52-CA43-A112-CB6294DABCFA}"/>
          </ac:spMkLst>
        </pc:spChg>
        <pc:spChg chg="mod">
          <ac:chgData name="Mrs Meek" userId="S::gw15meeksarah@glow.sch.uk::ef513d4e-a46f-4a03-854a-a90df89b2fe9" providerId="AD" clId="Web-{7C7526A4-97E4-4F9D-BBAA-493348327B91}" dt="2021-06-14T10:23:58.374" v="54" actId="20577"/>
          <ac:spMkLst>
            <pc:docMk/>
            <pc:sldMk cId="189906425" sldId="269"/>
            <ac:spMk id="7" creationId="{A6BE0BA3-B515-4C22-B9F7-04665AC3F7B2}"/>
          </ac:spMkLst>
        </pc:spChg>
      </pc:sldChg>
      <pc:sldChg chg="addSp modSp">
        <pc:chgData name="Mrs Meek" userId="S::gw15meeksarah@glow.sch.uk::ef513d4e-a46f-4a03-854a-a90df89b2fe9" providerId="AD" clId="Web-{7C7526A4-97E4-4F9D-BBAA-493348327B91}" dt="2021-06-14T10:28:48.531" v="108" actId="1076"/>
        <pc:sldMkLst>
          <pc:docMk/>
          <pc:sldMk cId="183000213" sldId="279"/>
        </pc:sldMkLst>
        <pc:spChg chg="mod">
          <ac:chgData name="Mrs Meek" userId="S::gw15meeksarah@glow.sch.uk::ef513d4e-a46f-4a03-854a-a90df89b2fe9" providerId="AD" clId="Web-{7C7526A4-97E4-4F9D-BBAA-493348327B91}" dt="2021-06-14T10:28:28.187" v="104" actId="20577"/>
          <ac:spMkLst>
            <pc:docMk/>
            <pc:sldMk cId="183000213" sldId="279"/>
            <ac:spMk id="3" creationId="{9E65A27A-2A52-CA43-A112-CB6294DABCFA}"/>
          </ac:spMkLst>
        </pc:spChg>
        <pc:picChg chg="add mod">
          <ac:chgData name="Mrs Meek" userId="S::gw15meeksarah@glow.sch.uk::ef513d4e-a46f-4a03-854a-a90df89b2fe9" providerId="AD" clId="Web-{7C7526A4-97E4-4F9D-BBAA-493348327B91}" dt="2021-06-14T10:28:48.531" v="108" actId="1076"/>
          <ac:picMkLst>
            <pc:docMk/>
            <pc:sldMk cId="183000213" sldId="279"/>
            <ac:picMk id="4" creationId="{5BD13BE2-D99B-428C-9451-8E0A46BBE3B7}"/>
          </ac:picMkLst>
        </pc:picChg>
      </pc:sldChg>
    </pc:docChg>
  </pc:docChgLst>
  <pc:docChgLst>
    <pc:chgData name="Mrs Meek" userId="S::gw15meeksarah@glow.sch.uk::ef513d4e-a46f-4a03-854a-a90df89b2fe9" providerId="AD" clId="Web-{BF5391AB-C74E-4A65-97BB-AA8B0C05D350}"/>
    <pc:docChg chg="addSld modSld sldOrd">
      <pc:chgData name="Mrs Meek" userId="S::gw15meeksarah@glow.sch.uk::ef513d4e-a46f-4a03-854a-a90df89b2fe9" providerId="AD" clId="Web-{BF5391AB-C74E-4A65-97BB-AA8B0C05D350}" dt="2021-06-14T10:48:15.735" v="284"/>
      <pc:docMkLst>
        <pc:docMk/>
      </pc:docMkLst>
      <pc:sldChg chg="addSp delSp modSp">
        <pc:chgData name="Mrs Meek" userId="S::gw15meeksarah@glow.sch.uk::ef513d4e-a46f-4a03-854a-a90df89b2fe9" providerId="AD" clId="Web-{BF5391AB-C74E-4A65-97BB-AA8B0C05D350}" dt="2021-06-14T10:48:15.735" v="284"/>
        <pc:sldMkLst>
          <pc:docMk/>
          <pc:sldMk cId="536893085" sldId="268"/>
        </pc:sldMkLst>
        <pc:spChg chg="mod">
          <ac:chgData name="Mrs Meek" userId="S::gw15meeksarah@glow.sch.uk::ef513d4e-a46f-4a03-854a-a90df89b2fe9" providerId="AD" clId="Web-{BF5391AB-C74E-4A65-97BB-AA8B0C05D350}" dt="2021-06-14T10:35:35.969" v="201" actId="20577"/>
          <ac:spMkLst>
            <pc:docMk/>
            <pc:sldMk cId="536893085" sldId="268"/>
            <ac:spMk id="3" creationId="{6DFEC046-6A1E-FF40-870F-C1587F89117E}"/>
          </ac:spMkLst>
        </pc:spChg>
        <pc:picChg chg="add del mod">
          <ac:chgData name="Mrs Meek" userId="S::gw15meeksarah@glow.sch.uk::ef513d4e-a46f-4a03-854a-a90df89b2fe9" providerId="AD" clId="Web-{BF5391AB-C74E-4A65-97BB-AA8B0C05D350}" dt="2021-06-14T10:48:03.984" v="282"/>
          <ac:picMkLst>
            <pc:docMk/>
            <pc:sldMk cId="536893085" sldId="268"/>
            <ac:picMk id="6" creationId="{2D355325-AB39-4B38-9698-E364899D83DB}"/>
          </ac:picMkLst>
        </pc:picChg>
        <pc:picChg chg="add del mod">
          <ac:chgData name="Mrs Meek" userId="S::gw15meeksarah@glow.sch.uk::ef513d4e-a46f-4a03-854a-a90df89b2fe9" providerId="AD" clId="Web-{BF5391AB-C74E-4A65-97BB-AA8B0C05D350}" dt="2021-06-14T10:48:15.735" v="284"/>
          <ac:picMkLst>
            <pc:docMk/>
            <pc:sldMk cId="536893085" sldId="268"/>
            <ac:picMk id="7" creationId="{03CE094D-B5BD-418B-AB0E-A98F783F09E8}"/>
          </ac:picMkLst>
        </pc:picChg>
      </pc:sldChg>
      <pc:sldChg chg="modSp">
        <pc:chgData name="Mrs Meek" userId="S::gw15meeksarah@glow.sch.uk::ef513d4e-a46f-4a03-854a-a90df89b2fe9" providerId="AD" clId="Web-{BF5391AB-C74E-4A65-97BB-AA8B0C05D350}" dt="2021-06-14T10:36:45.142" v="242" actId="20577"/>
        <pc:sldMkLst>
          <pc:docMk/>
          <pc:sldMk cId="189906425" sldId="269"/>
        </pc:sldMkLst>
        <pc:spChg chg="mod">
          <ac:chgData name="Mrs Meek" userId="S::gw15meeksarah@glow.sch.uk::ef513d4e-a46f-4a03-854a-a90df89b2fe9" providerId="AD" clId="Web-{BF5391AB-C74E-4A65-97BB-AA8B0C05D350}" dt="2021-06-14T10:36:45.142" v="242" actId="20577"/>
          <ac:spMkLst>
            <pc:docMk/>
            <pc:sldMk cId="189906425" sldId="269"/>
            <ac:spMk id="7" creationId="{A6BE0BA3-B515-4C22-B9F7-04665AC3F7B2}"/>
          </ac:spMkLst>
        </pc:spChg>
      </pc:sldChg>
      <pc:sldChg chg="addSp modSp">
        <pc:chgData name="Mrs Meek" userId="S::gw15meeksarah@glow.sch.uk::ef513d4e-a46f-4a03-854a-a90df89b2fe9" providerId="AD" clId="Web-{BF5391AB-C74E-4A65-97BB-AA8B0C05D350}" dt="2021-06-14T10:30:16.431" v="5" actId="1076"/>
        <pc:sldMkLst>
          <pc:docMk/>
          <pc:sldMk cId="183000213" sldId="279"/>
        </pc:sldMkLst>
        <pc:picChg chg="mod">
          <ac:chgData name="Mrs Meek" userId="S::gw15meeksarah@glow.sch.uk::ef513d4e-a46f-4a03-854a-a90df89b2fe9" providerId="AD" clId="Web-{BF5391AB-C74E-4A65-97BB-AA8B0C05D350}" dt="2021-06-14T10:30:16.431" v="5" actId="1076"/>
          <ac:picMkLst>
            <pc:docMk/>
            <pc:sldMk cId="183000213" sldId="279"/>
            <ac:picMk id="4" creationId="{5BD13BE2-D99B-428C-9451-8E0A46BBE3B7}"/>
          </ac:picMkLst>
        </pc:picChg>
        <pc:picChg chg="add mod">
          <ac:chgData name="Mrs Meek" userId="S::gw15meeksarah@glow.sch.uk::ef513d4e-a46f-4a03-854a-a90df89b2fe9" providerId="AD" clId="Web-{BF5391AB-C74E-4A65-97BB-AA8B0C05D350}" dt="2021-06-14T10:30:15.290" v="4" actId="1076"/>
          <ac:picMkLst>
            <pc:docMk/>
            <pc:sldMk cId="183000213" sldId="279"/>
            <ac:picMk id="5" creationId="{9C7DA840-31C9-49A5-8B87-F46BF88411BB}"/>
          </ac:picMkLst>
        </pc:picChg>
      </pc:sldChg>
      <pc:sldChg chg="addSp delSp modSp add ord replId">
        <pc:chgData name="Mrs Meek" userId="S::gw15meeksarah@glow.sch.uk::ef513d4e-a46f-4a03-854a-a90df89b2fe9" providerId="AD" clId="Web-{BF5391AB-C74E-4A65-97BB-AA8B0C05D350}" dt="2021-06-14T10:46:51.202" v="280" actId="1076"/>
        <pc:sldMkLst>
          <pc:docMk/>
          <pc:sldMk cId="1307079565" sldId="280"/>
        </pc:sldMkLst>
        <pc:spChg chg="mod">
          <ac:chgData name="Mrs Meek" userId="S::gw15meeksarah@glow.sch.uk::ef513d4e-a46f-4a03-854a-a90df89b2fe9" providerId="AD" clId="Web-{BF5391AB-C74E-4A65-97BB-AA8B0C05D350}" dt="2021-06-14T10:30:38.290" v="16" actId="20577"/>
          <ac:spMkLst>
            <pc:docMk/>
            <pc:sldMk cId="1307079565" sldId="280"/>
            <ac:spMk id="2" creationId="{EA512337-45D3-5148-AF43-A79A30A5D42F}"/>
          </ac:spMkLst>
        </pc:spChg>
        <pc:spChg chg="mod">
          <ac:chgData name="Mrs Meek" userId="S::gw15meeksarah@glow.sch.uk::ef513d4e-a46f-4a03-854a-a90df89b2fe9" providerId="AD" clId="Web-{BF5391AB-C74E-4A65-97BB-AA8B0C05D350}" dt="2021-06-14T10:34:14.436" v="181" actId="20577"/>
          <ac:spMkLst>
            <pc:docMk/>
            <pc:sldMk cId="1307079565" sldId="280"/>
            <ac:spMk id="3" creationId="{6DFEC046-6A1E-FF40-870F-C1587F89117E}"/>
          </ac:spMkLst>
        </pc:spChg>
        <pc:spChg chg="mod">
          <ac:chgData name="Mrs Meek" userId="S::gw15meeksarah@glow.sch.uk::ef513d4e-a46f-4a03-854a-a90df89b2fe9" providerId="AD" clId="Web-{BF5391AB-C74E-4A65-97BB-AA8B0C05D350}" dt="2021-06-14T10:34:17.764" v="182" actId="1076"/>
          <ac:spMkLst>
            <pc:docMk/>
            <pc:sldMk cId="1307079565" sldId="280"/>
            <ac:spMk id="4" creationId="{3A96B25C-1710-4844-8339-3E5AADE8F65C}"/>
          </ac:spMkLst>
        </pc:spChg>
        <pc:spChg chg="mod">
          <ac:chgData name="Mrs Meek" userId="S::gw15meeksarah@glow.sch.uk::ef513d4e-a46f-4a03-854a-a90df89b2fe9" providerId="AD" clId="Web-{BF5391AB-C74E-4A65-97BB-AA8B0C05D350}" dt="2021-06-14T10:34:20.623" v="183" actId="1076"/>
          <ac:spMkLst>
            <pc:docMk/>
            <pc:sldMk cId="1307079565" sldId="280"/>
            <ac:spMk id="5" creationId="{D4CA5261-2B29-4AD1-BC92-41F85B0C6C08}"/>
          </ac:spMkLst>
        </pc:spChg>
        <pc:picChg chg="add del mod">
          <ac:chgData name="Mrs Meek" userId="S::gw15meeksarah@glow.sch.uk::ef513d4e-a46f-4a03-854a-a90df89b2fe9" providerId="AD" clId="Web-{BF5391AB-C74E-4A65-97BB-AA8B0C05D350}" dt="2021-06-14T10:39:42.943" v="244"/>
          <ac:picMkLst>
            <pc:docMk/>
            <pc:sldMk cId="1307079565" sldId="280"/>
            <ac:picMk id="6" creationId="{E3D57BBB-6536-4CFA-97A6-A89DC759DA71}"/>
          </ac:picMkLst>
        </pc:picChg>
        <pc:picChg chg="add del mod">
          <ac:chgData name="Mrs Meek" userId="S::gw15meeksarah@glow.sch.uk::ef513d4e-a46f-4a03-854a-a90df89b2fe9" providerId="AD" clId="Web-{BF5391AB-C74E-4A65-97BB-AA8B0C05D350}" dt="2021-06-14T10:41:07.429" v="253"/>
          <ac:picMkLst>
            <pc:docMk/>
            <pc:sldMk cId="1307079565" sldId="280"/>
            <ac:picMk id="7" creationId="{C5E21C1B-6299-4830-8935-F731FAC4BBB5}"/>
          </ac:picMkLst>
        </pc:picChg>
        <pc:picChg chg="add mod">
          <ac:chgData name="Mrs Meek" userId="S::gw15meeksarah@glow.sch.uk::ef513d4e-a46f-4a03-854a-a90df89b2fe9" providerId="AD" clId="Web-{BF5391AB-C74E-4A65-97BB-AA8B0C05D350}" dt="2021-06-14T10:41:04.741" v="252" actId="1076"/>
          <ac:picMkLst>
            <pc:docMk/>
            <pc:sldMk cId="1307079565" sldId="280"/>
            <ac:picMk id="8" creationId="{59A8EA5B-6887-4B75-9EF0-E77B4AFEE69A}"/>
          </ac:picMkLst>
        </pc:picChg>
        <pc:picChg chg="add mod">
          <ac:chgData name="Mrs Meek" userId="S::gw15meeksarah@glow.sch.uk::ef513d4e-a46f-4a03-854a-a90df89b2fe9" providerId="AD" clId="Web-{BF5391AB-C74E-4A65-97BB-AA8B0C05D350}" dt="2021-06-14T10:41:34.101" v="258" actId="1076"/>
          <ac:picMkLst>
            <pc:docMk/>
            <pc:sldMk cId="1307079565" sldId="280"/>
            <ac:picMk id="9" creationId="{0D65309C-61D2-4F54-A1EA-03CDC27358E7}"/>
          </ac:picMkLst>
        </pc:picChg>
        <pc:picChg chg="add del mod">
          <ac:chgData name="Mrs Meek" userId="S::gw15meeksarah@glow.sch.uk::ef513d4e-a46f-4a03-854a-a90df89b2fe9" providerId="AD" clId="Web-{BF5391AB-C74E-4A65-97BB-AA8B0C05D350}" dt="2021-06-14T10:41:58.149" v="260"/>
          <ac:picMkLst>
            <pc:docMk/>
            <pc:sldMk cId="1307079565" sldId="280"/>
            <ac:picMk id="10" creationId="{F96EC3BA-1E1B-4623-B362-9C0B84505E40}"/>
          </ac:picMkLst>
        </pc:picChg>
        <pc:picChg chg="add del mod">
          <ac:chgData name="Mrs Meek" userId="S::gw15meeksarah@glow.sch.uk::ef513d4e-a46f-4a03-854a-a90df89b2fe9" providerId="AD" clId="Web-{BF5391AB-C74E-4A65-97BB-AA8B0C05D350}" dt="2021-06-14T10:42:14.946" v="262"/>
          <ac:picMkLst>
            <pc:docMk/>
            <pc:sldMk cId="1307079565" sldId="280"/>
            <ac:picMk id="11" creationId="{883A3F1E-3654-422A-9F00-947285E32554}"/>
          </ac:picMkLst>
        </pc:picChg>
        <pc:picChg chg="add del mod">
          <ac:chgData name="Mrs Meek" userId="S::gw15meeksarah@glow.sch.uk::ef513d4e-a46f-4a03-854a-a90df89b2fe9" providerId="AD" clId="Web-{BF5391AB-C74E-4A65-97BB-AA8B0C05D350}" dt="2021-06-14T10:42:23.743" v="264"/>
          <ac:picMkLst>
            <pc:docMk/>
            <pc:sldMk cId="1307079565" sldId="280"/>
            <ac:picMk id="12" creationId="{A71E5FDF-42DF-4D3D-B8D9-89C9EDC72D96}"/>
          </ac:picMkLst>
        </pc:picChg>
        <pc:picChg chg="add del mod">
          <ac:chgData name="Mrs Meek" userId="S::gw15meeksarah@glow.sch.uk::ef513d4e-a46f-4a03-854a-a90df89b2fe9" providerId="AD" clId="Web-{BF5391AB-C74E-4A65-97BB-AA8B0C05D350}" dt="2021-06-14T10:42:35.602" v="266"/>
          <ac:picMkLst>
            <pc:docMk/>
            <pc:sldMk cId="1307079565" sldId="280"/>
            <ac:picMk id="13" creationId="{CA0CF34B-E451-4CA0-ABA3-C0F149FFB241}"/>
          </ac:picMkLst>
        </pc:picChg>
        <pc:picChg chg="add del mod">
          <ac:chgData name="Mrs Meek" userId="S::gw15meeksarah@glow.sch.uk::ef513d4e-a46f-4a03-854a-a90df89b2fe9" providerId="AD" clId="Web-{BF5391AB-C74E-4A65-97BB-AA8B0C05D350}" dt="2021-06-14T10:42:52.431" v="268"/>
          <ac:picMkLst>
            <pc:docMk/>
            <pc:sldMk cId="1307079565" sldId="280"/>
            <ac:picMk id="14" creationId="{D4CC2D8B-9685-41DC-BE82-18BEDEA5D78B}"/>
          </ac:picMkLst>
        </pc:picChg>
        <pc:picChg chg="add del mod">
          <ac:chgData name="Mrs Meek" userId="S::gw15meeksarah@glow.sch.uk::ef513d4e-a46f-4a03-854a-a90df89b2fe9" providerId="AD" clId="Web-{BF5391AB-C74E-4A65-97BB-AA8B0C05D350}" dt="2021-06-14T10:43:23.525" v="270"/>
          <ac:picMkLst>
            <pc:docMk/>
            <pc:sldMk cId="1307079565" sldId="280"/>
            <ac:picMk id="15" creationId="{8F19F1E2-28C3-45E9-897E-B6C92E23D9B1}"/>
          </ac:picMkLst>
        </pc:picChg>
        <pc:picChg chg="add del mod">
          <ac:chgData name="Mrs Meek" userId="S::gw15meeksarah@glow.sch.uk::ef513d4e-a46f-4a03-854a-a90df89b2fe9" providerId="AD" clId="Web-{BF5391AB-C74E-4A65-97BB-AA8B0C05D350}" dt="2021-06-14T10:43:33.322" v="272"/>
          <ac:picMkLst>
            <pc:docMk/>
            <pc:sldMk cId="1307079565" sldId="280"/>
            <ac:picMk id="16" creationId="{2611B82A-939C-40E1-95F7-6FF026887128}"/>
          </ac:picMkLst>
        </pc:picChg>
        <pc:picChg chg="add del mod">
          <ac:chgData name="Mrs Meek" userId="S::gw15meeksarah@glow.sch.uk::ef513d4e-a46f-4a03-854a-a90df89b2fe9" providerId="AD" clId="Web-{BF5391AB-C74E-4A65-97BB-AA8B0C05D350}" dt="2021-06-14T10:43:46.229" v="274"/>
          <ac:picMkLst>
            <pc:docMk/>
            <pc:sldMk cId="1307079565" sldId="280"/>
            <ac:picMk id="17" creationId="{D4148AD0-B1A8-45B5-B994-5B392A70902A}"/>
          </ac:picMkLst>
        </pc:picChg>
        <pc:picChg chg="add del mod">
          <ac:chgData name="Mrs Meek" userId="S::gw15meeksarah@glow.sch.uk::ef513d4e-a46f-4a03-854a-a90df89b2fe9" providerId="AD" clId="Web-{BF5391AB-C74E-4A65-97BB-AA8B0C05D350}" dt="2021-06-14T10:44:08.058" v="276"/>
          <ac:picMkLst>
            <pc:docMk/>
            <pc:sldMk cId="1307079565" sldId="280"/>
            <ac:picMk id="18" creationId="{4CA4426F-49A6-4103-9EC5-345AAB68B65E}"/>
          </ac:picMkLst>
        </pc:picChg>
        <pc:picChg chg="add del mod">
          <ac:chgData name="Mrs Meek" userId="S::gw15meeksarah@glow.sch.uk::ef513d4e-a46f-4a03-854a-a90df89b2fe9" providerId="AD" clId="Web-{BF5391AB-C74E-4A65-97BB-AA8B0C05D350}" dt="2021-06-14T10:44:56.418" v="278"/>
          <ac:picMkLst>
            <pc:docMk/>
            <pc:sldMk cId="1307079565" sldId="280"/>
            <ac:picMk id="19" creationId="{301B1FBD-228D-4841-B296-AAA08A04AADD}"/>
          </ac:picMkLst>
        </pc:picChg>
        <pc:picChg chg="add mod">
          <ac:chgData name="Mrs Meek" userId="S::gw15meeksarah@glow.sch.uk::ef513d4e-a46f-4a03-854a-a90df89b2fe9" providerId="AD" clId="Web-{BF5391AB-C74E-4A65-97BB-AA8B0C05D350}" dt="2021-06-14T10:46:51.202" v="280" actId="1076"/>
          <ac:picMkLst>
            <pc:docMk/>
            <pc:sldMk cId="1307079565" sldId="280"/>
            <ac:picMk id="20" creationId="{E326EFED-3B49-4E07-B44A-E8A3DE0401A5}"/>
          </ac:picMkLst>
        </pc:picChg>
      </pc:sldChg>
    </pc:docChg>
  </pc:docChgLst>
  <pc:docChgLst>
    <pc:chgData name="Mrs Meek" userId="S::gw15meeksarah@glow.sch.uk::ef513d4e-a46f-4a03-854a-a90df89b2fe9" providerId="AD" clId="Web-{3164F998-D162-4051-BAEA-1AAF28B2F078}"/>
    <pc:docChg chg="addSld modSld">
      <pc:chgData name="Mrs Meek" userId="S::gw15meeksarah@glow.sch.uk::ef513d4e-a46f-4a03-854a-a90df89b2fe9" providerId="AD" clId="Web-{3164F998-D162-4051-BAEA-1AAF28B2F078}" dt="2021-06-14T10:11:01.362" v="514" actId="20577"/>
      <pc:docMkLst>
        <pc:docMk/>
      </pc:docMkLst>
      <pc:sldChg chg="addSp modSp">
        <pc:chgData name="Mrs Meek" userId="S::gw15meeksarah@glow.sch.uk::ef513d4e-a46f-4a03-854a-a90df89b2fe9" providerId="AD" clId="Web-{3164F998-D162-4051-BAEA-1AAF28B2F078}" dt="2021-06-14T10:10:48.642" v="508" actId="20577"/>
        <pc:sldMkLst>
          <pc:docMk/>
          <pc:sldMk cId="536893085" sldId="268"/>
        </pc:sldMkLst>
        <pc:spChg chg="mod">
          <ac:chgData name="Mrs Meek" userId="S::gw15meeksarah@glow.sch.uk::ef513d4e-a46f-4a03-854a-a90df89b2fe9" providerId="AD" clId="Web-{3164F998-D162-4051-BAEA-1AAF28B2F078}" dt="2021-06-14T10:10:48.642" v="508" actId="20577"/>
          <ac:spMkLst>
            <pc:docMk/>
            <pc:sldMk cId="536893085" sldId="268"/>
            <ac:spMk id="3" creationId="{6DFEC046-6A1E-FF40-870F-C1587F89117E}"/>
          </ac:spMkLst>
        </pc:spChg>
        <pc:spChg chg="add mod">
          <ac:chgData name="Mrs Meek" userId="S::gw15meeksarah@glow.sch.uk::ef513d4e-a46f-4a03-854a-a90df89b2fe9" providerId="AD" clId="Web-{3164F998-D162-4051-BAEA-1AAF28B2F078}" dt="2021-06-14T09:58:48.685" v="90" actId="1076"/>
          <ac:spMkLst>
            <pc:docMk/>
            <pc:sldMk cId="536893085" sldId="268"/>
            <ac:spMk id="4" creationId="{3A96B25C-1710-4844-8339-3E5AADE8F65C}"/>
          </ac:spMkLst>
        </pc:spChg>
        <pc:spChg chg="add mod">
          <ac:chgData name="Mrs Meek" userId="S::gw15meeksarah@glow.sch.uk::ef513d4e-a46f-4a03-854a-a90df89b2fe9" providerId="AD" clId="Web-{3164F998-D162-4051-BAEA-1AAF28B2F078}" dt="2021-06-14T10:05:55.259" v="281" actId="20577"/>
          <ac:spMkLst>
            <pc:docMk/>
            <pc:sldMk cId="536893085" sldId="268"/>
            <ac:spMk id="5" creationId="{D4CA5261-2B29-4AD1-BC92-41F85B0C6C08}"/>
          </ac:spMkLst>
        </pc:spChg>
      </pc:sldChg>
      <pc:sldChg chg="addSp modSp">
        <pc:chgData name="Mrs Meek" userId="S::gw15meeksarah@glow.sch.uk::ef513d4e-a46f-4a03-854a-a90df89b2fe9" providerId="AD" clId="Web-{3164F998-D162-4051-BAEA-1AAF28B2F078}" dt="2021-06-14T10:11:01.362" v="514" actId="20577"/>
        <pc:sldMkLst>
          <pc:docMk/>
          <pc:sldMk cId="189906425" sldId="269"/>
        </pc:sldMkLst>
        <pc:spChg chg="mod">
          <ac:chgData name="Mrs Meek" userId="S::gw15meeksarah@glow.sch.uk::ef513d4e-a46f-4a03-854a-a90df89b2fe9" providerId="AD" clId="Web-{3164F998-D162-4051-BAEA-1AAF28B2F078}" dt="2021-06-14T10:11:01.362" v="514" actId="20577"/>
          <ac:spMkLst>
            <pc:docMk/>
            <pc:sldMk cId="189906425" sldId="269"/>
            <ac:spMk id="3" creationId="{9E65A27A-2A52-CA43-A112-CB6294DABCFA}"/>
          </ac:spMkLst>
        </pc:spChg>
        <pc:spChg chg="add">
          <ac:chgData name="Mrs Meek" userId="S::gw15meeksarah@glow.sch.uk::ef513d4e-a46f-4a03-854a-a90df89b2fe9" providerId="AD" clId="Web-{3164F998-D162-4051-BAEA-1AAF28B2F078}" dt="2021-06-14T10:09:21.890" v="404"/>
          <ac:spMkLst>
            <pc:docMk/>
            <pc:sldMk cId="189906425" sldId="269"/>
            <ac:spMk id="5" creationId="{F5A08D52-B964-4B0D-81FA-C96CB80C238F}"/>
          </ac:spMkLst>
        </pc:spChg>
        <pc:spChg chg="add mod">
          <ac:chgData name="Mrs Meek" userId="S::gw15meeksarah@glow.sch.uk::ef513d4e-a46f-4a03-854a-a90df89b2fe9" providerId="AD" clId="Web-{3164F998-D162-4051-BAEA-1AAF28B2F078}" dt="2021-06-14T10:10:25.814" v="469" actId="20577"/>
          <ac:spMkLst>
            <pc:docMk/>
            <pc:sldMk cId="189906425" sldId="269"/>
            <ac:spMk id="7" creationId="{A6BE0BA3-B515-4C22-B9F7-04665AC3F7B2}"/>
          </ac:spMkLst>
        </pc:spChg>
      </pc:sldChg>
      <pc:sldChg chg="modSp add replId">
        <pc:chgData name="Mrs Meek" userId="S::gw15meeksarah@glow.sch.uk::ef513d4e-a46f-4a03-854a-a90df89b2fe9" providerId="AD" clId="Web-{3164F998-D162-4051-BAEA-1AAF28B2F078}" dt="2021-06-14T10:08:17.654" v="372" actId="20577"/>
        <pc:sldMkLst>
          <pc:docMk/>
          <pc:sldMk cId="183000213" sldId="279"/>
        </pc:sldMkLst>
        <pc:spChg chg="mod">
          <ac:chgData name="Mrs Meek" userId="S::gw15meeksarah@glow.sch.uk::ef513d4e-a46f-4a03-854a-a90df89b2fe9" providerId="AD" clId="Web-{3164F998-D162-4051-BAEA-1AAF28B2F078}" dt="2021-06-14T10:06:52.386" v="302" actId="20577"/>
          <ac:spMkLst>
            <pc:docMk/>
            <pc:sldMk cId="183000213" sldId="279"/>
            <ac:spMk id="2" creationId="{4FF9CB06-509A-2347-BB18-54805CA60FBF}"/>
          </ac:spMkLst>
        </pc:spChg>
        <pc:spChg chg="mod">
          <ac:chgData name="Mrs Meek" userId="S::gw15meeksarah@glow.sch.uk::ef513d4e-a46f-4a03-854a-a90df89b2fe9" providerId="AD" clId="Web-{3164F998-D162-4051-BAEA-1AAF28B2F078}" dt="2021-06-14T10:08:17.654" v="372" actId="20577"/>
          <ac:spMkLst>
            <pc:docMk/>
            <pc:sldMk cId="183000213" sldId="279"/>
            <ac:spMk id="3" creationId="{9E65A27A-2A52-CA43-A112-CB6294DABC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CBC4B-BA76-4294-BD3E-FACD5F3AD2DB}" type="datetimeFigureOut">
              <a:rPr lang="en-GB" smtClean="0"/>
              <a:t>17/06/2021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52304-B3FC-4C50-B8BA-5238098CEFEC}" type="slidenum">
              <a:rPr lang="en-GB" smtClean="0"/>
              <a:t>‹#›</a:t>
            </a:fld>
            <a:endParaRPr lang="en-GB" dirty="0"/>
          </a:p>
        </p:txBody>
      </p:sp>
    </p:spTree>
    <p:extLst>
      <p:ext uri="{BB962C8B-B14F-4D97-AF65-F5344CB8AC3E}">
        <p14:creationId xmlns:p14="http://schemas.microsoft.com/office/powerpoint/2010/main" val="56739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552304-B3FC-4C50-B8BA-5238098CEFEC}" type="slidenum">
              <a:rPr lang="en-GB" smtClean="0"/>
              <a:t>1</a:t>
            </a:fld>
            <a:endParaRPr lang="en-GB" dirty="0"/>
          </a:p>
        </p:txBody>
      </p:sp>
    </p:spTree>
    <p:extLst>
      <p:ext uri="{BB962C8B-B14F-4D97-AF65-F5344CB8AC3E}">
        <p14:creationId xmlns:p14="http://schemas.microsoft.com/office/powerpoint/2010/main" val="1941163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4C5FA-73A7-0342-8389-6B0730693200}"/>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DE94E6F-596D-2E4A-AE22-A5EF5613A3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BEAD7D3-6186-414B-B934-771A039E490F}"/>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5" name="Footer Placeholder 4">
            <a:extLst>
              <a:ext uri="{FF2B5EF4-FFF2-40B4-BE49-F238E27FC236}">
                <a16:creationId xmlns:a16="http://schemas.microsoft.com/office/drawing/2014/main" id="{8F9D2BAF-5A6E-F941-AC01-82B3BE3E34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4A4993-9F74-834E-83AE-12D086C89F6E}"/>
              </a:ext>
            </a:extLst>
          </p:cNvPr>
          <p:cNvSpPr>
            <a:spLocks noGrp="1"/>
          </p:cNvSpPr>
          <p:nvPr>
            <p:ph type="sldNum" sz="quarter" idx="12"/>
          </p:nvPr>
        </p:nvSpPr>
        <p:spPr/>
        <p:txBody>
          <a:bodyPr/>
          <a:lstStyle/>
          <a:p>
            <a:fld id="{C8A85870-28D4-B94E-9D5E-00B4B77888CA}" type="slidenum">
              <a:rPr lang="en-US" smtClean="0"/>
              <a:t>‹#›</a:t>
            </a:fld>
            <a:endParaRPr lang="en-US" dirty="0"/>
          </a:p>
        </p:txBody>
      </p:sp>
      <p:pic>
        <p:nvPicPr>
          <p:cNvPr id="9" name="Picture 8" descr="A yellow and blue logo&#10;&#10;Description automatically generated with low confidence">
            <a:extLst>
              <a:ext uri="{FF2B5EF4-FFF2-40B4-BE49-F238E27FC236}">
                <a16:creationId xmlns:a16="http://schemas.microsoft.com/office/drawing/2014/main" id="{7AB92280-77FD-3643-921D-7AB369DBAE93}"/>
              </a:ext>
            </a:extLst>
          </p:cNvPr>
          <p:cNvPicPr>
            <a:picLocks noChangeAspect="1"/>
          </p:cNvPicPr>
          <p:nvPr userDrawn="1"/>
        </p:nvPicPr>
        <p:blipFill>
          <a:blip r:embed="rId2">
            <a:alphaModFix amt="69000"/>
          </a:blip>
          <a:stretch>
            <a:fillRect/>
          </a:stretch>
        </p:blipFill>
        <p:spPr>
          <a:xfrm>
            <a:off x="11054907" y="0"/>
            <a:ext cx="1137093" cy="1328738"/>
          </a:xfrm>
          <a:prstGeom prst="rect">
            <a:avLst/>
          </a:prstGeom>
          <a:gradFill>
            <a:gsLst>
              <a:gs pos="95000">
                <a:srgbClr val="FFFF00">
                  <a:lumMod val="97000"/>
                </a:srgbClr>
              </a:gs>
              <a:gs pos="20000">
                <a:schemeClr val="accent1">
                  <a:lumMod val="45000"/>
                  <a:lumOff val="55000"/>
                </a:schemeClr>
              </a:gs>
              <a:gs pos="43000">
                <a:srgbClr val="0070C0"/>
              </a:gs>
              <a:gs pos="74000">
                <a:srgbClr val="0070C0"/>
              </a:gs>
            </a:gsLst>
            <a:lin ang="5400000" scaled="1"/>
          </a:gradFill>
          <a:effectLst>
            <a:glow rad="101600">
              <a:schemeClr val="accent4">
                <a:satMod val="175000"/>
                <a:alpha val="40000"/>
              </a:schemeClr>
            </a:glow>
          </a:effectLst>
        </p:spPr>
      </p:pic>
    </p:spTree>
    <p:extLst>
      <p:ext uri="{BB962C8B-B14F-4D97-AF65-F5344CB8AC3E}">
        <p14:creationId xmlns:p14="http://schemas.microsoft.com/office/powerpoint/2010/main" val="3244686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EAB2-9857-9E45-AD89-40EEE03B140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5979AC-10E2-734E-9B8C-0DE9F83F66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C1C92A-DC61-A34A-985D-1D1CAE6E5C26}"/>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5" name="Footer Placeholder 4">
            <a:extLst>
              <a:ext uri="{FF2B5EF4-FFF2-40B4-BE49-F238E27FC236}">
                <a16:creationId xmlns:a16="http://schemas.microsoft.com/office/drawing/2014/main" id="{0B7A7E38-F231-774C-B39D-FF77F026C3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195940-CBE6-8946-913E-44861CA6545E}"/>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988854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35381-71F5-AE4D-873D-5138FE2AB01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A96312-7BCC-AA41-B868-9168F7774EF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1046EC-5046-7D41-A345-ABDB23E2DE25}"/>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5" name="Footer Placeholder 4">
            <a:extLst>
              <a:ext uri="{FF2B5EF4-FFF2-40B4-BE49-F238E27FC236}">
                <a16:creationId xmlns:a16="http://schemas.microsoft.com/office/drawing/2014/main" id="{26E5780B-C71A-254C-A0F9-0DCD2C7EBC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0151D6-E772-4C43-98EF-8C7407B0D30F}"/>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4192275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036B-33BB-464D-B9E2-E92680C8AE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288FF6D-A0B1-994B-87FE-F6397DD786C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EF4133-D2F6-4748-9CCF-65BB9B735514}"/>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5" name="Footer Placeholder 4">
            <a:extLst>
              <a:ext uri="{FF2B5EF4-FFF2-40B4-BE49-F238E27FC236}">
                <a16:creationId xmlns:a16="http://schemas.microsoft.com/office/drawing/2014/main" id="{7AFAE035-E925-5A49-8297-CEB80524E1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DAC86A-5ABA-2E44-8587-5A4133A7FB88}"/>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354594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4C97-4EEB-9B4E-ACB3-90F93FF504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25D9B61-DEF8-6D4A-B2E4-6B07680F11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EB3A12E-8B58-634A-BED6-D7708264D5E2}"/>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5" name="Footer Placeholder 4">
            <a:extLst>
              <a:ext uri="{FF2B5EF4-FFF2-40B4-BE49-F238E27FC236}">
                <a16:creationId xmlns:a16="http://schemas.microsoft.com/office/drawing/2014/main" id="{2EDE6684-7D40-3141-8164-C82A13BFBB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8A7649-6402-7C44-A2FA-194C5062D5F8}"/>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359831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85D4-1B8B-824B-9CC8-23042E7BAF1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F31F23D-855B-AE48-B566-ED095D230B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B323A8C-BE53-CA44-8CAD-94BC8BD046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FEF0791-9982-0443-BD31-AE291BDE9BD1}"/>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6" name="Footer Placeholder 5">
            <a:extLst>
              <a:ext uri="{FF2B5EF4-FFF2-40B4-BE49-F238E27FC236}">
                <a16:creationId xmlns:a16="http://schemas.microsoft.com/office/drawing/2014/main" id="{3590CE91-0167-F547-B3B1-825F40EA58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7D1F00-FADE-B34C-8652-82EF71F5C401}"/>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212224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3EA2-4A08-164E-99FF-294ED78F5A4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B8814F0-EF94-FE4E-8AFD-41898B54AF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FE3AF7F-AC90-8A4B-8D84-6229C7DCD52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EDE640E-2D70-7D46-A0FE-56075AA37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424464-6EFE-C744-B7CD-5D6BDE95A4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E8A7048-7616-5246-962C-C5C19C73BE61}"/>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8" name="Footer Placeholder 7">
            <a:extLst>
              <a:ext uri="{FF2B5EF4-FFF2-40B4-BE49-F238E27FC236}">
                <a16:creationId xmlns:a16="http://schemas.microsoft.com/office/drawing/2014/main" id="{FE283DD9-8F43-FB43-BE82-7CB4829F93B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C387EDA-0AEE-1348-9767-489D4A9FD6D2}"/>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1370241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40BEF-01AD-1C4B-BD3F-F60F6924FF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2005A19-C449-7C46-86B4-81CD9B027F47}"/>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4" name="Footer Placeholder 3">
            <a:extLst>
              <a:ext uri="{FF2B5EF4-FFF2-40B4-BE49-F238E27FC236}">
                <a16:creationId xmlns:a16="http://schemas.microsoft.com/office/drawing/2014/main" id="{5564CDC7-DD22-4649-8933-5CD63AEB0E4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5F0C75-AA0F-B240-8256-1510F3A44A86}"/>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395950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3BAE-BF20-0E4F-961F-1A370980C58C}"/>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3" name="Footer Placeholder 2">
            <a:extLst>
              <a:ext uri="{FF2B5EF4-FFF2-40B4-BE49-F238E27FC236}">
                <a16:creationId xmlns:a16="http://schemas.microsoft.com/office/drawing/2014/main" id="{FDA91201-4F0F-D84D-910C-DFCF58B6819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74CDE8-F86D-0843-9B42-2992438C0EC4}"/>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3573153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E408E-717F-DF48-8204-CB6EA29FB4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5A6C359-69A3-7549-86D8-E6B22BEBB6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4AAA012-EBC8-F84A-BA6B-6B96BA91E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0F2269-C26A-FE42-B8B7-6A14CF136787}"/>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6" name="Footer Placeholder 5">
            <a:extLst>
              <a:ext uri="{FF2B5EF4-FFF2-40B4-BE49-F238E27FC236}">
                <a16:creationId xmlns:a16="http://schemas.microsoft.com/office/drawing/2014/main" id="{B7ED9D17-4E75-554E-874A-71501CD80E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7DD7B6-C6AB-3347-A72B-F267FD56EF07}"/>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1348602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E816-11B8-454F-B2F8-6D81719408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74805C5-AEF4-434B-8AFB-7A060CB00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887A9E9-59E4-7342-9A6D-2FCBB0D83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12D8F8-3DC5-1E41-8882-B6B6E7371D69}"/>
              </a:ext>
            </a:extLst>
          </p:cNvPr>
          <p:cNvSpPr>
            <a:spLocks noGrp="1"/>
          </p:cNvSpPr>
          <p:nvPr>
            <p:ph type="dt" sz="half" idx="10"/>
          </p:nvPr>
        </p:nvSpPr>
        <p:spPr/>
        <p:txBody>
          <a:bodyPr/>
          <a:lstStyle/>
          <a:p>
            <a:fld id="{E3FF2B84-E390-F540-A465-93CDC7D54356}" type="datetimeFigureOut">
              <a:rPr lang="en-US" smtClean="0"/>
              <a:t>6/17/2021</a:t>
            </a:fld>
            <a:endParaRPr lang="en-US" dirty="0"/>
          </a:p>
        </p:txBody>
      </p:sp>
      <p:sp>
        <p:nvSpPr>
          <p:cNvPr id="6" name="Footer Placeholder 5">
            <a:extLst>
              <a:ext uri="{FF2B5EF4-FFF2-40B4-BE49-F238E27FC236}">
                <a16:creationId xmlns:a16="http://schemas.microsoft.com/office/drawing/2014/main" id="{7EFE22AA-51B9-834A-86F4-824043F0EF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844F1D-A957-C84D-AC2B-2732A5DFA68B}"/>
              </a:ext>
            </a:extLst>
          </p:cNvPr>
          <p:cNvSpPr>
            <a:spLocks noGrp="1"/>
          </p:cNvSpPr>
          <p:nvPr>
            <p:ph type="sldNum" sz="quarter" idx="12"/>
          </p:nvPr>
        </p:nvSpPr>
        <p:spPr/>
        <p:txBody>
          <a:bodyPr/>
          <a:lstStyle/>
          <a:p>
            <a:fld id="{C8A85870-28D4-B94E-9D5E-00B4B77888CA}" type="slidenum">
              <a:rPr lang="en-US" smtClean="0"/>
              <a:t>‹#›</a:t>
            </a:fld>
            <a:endParaRPr lang="en-US" dirty="0"/>
          </a:p>
        </p:txBody>
      </p:sp>
    </p:spTree>
    <p:extLst>
      <p:ext uri="{BB962C8B-B14F-4D97-AF65-F5344CB8AC3E}">
        <p14:creationId xmlns:p14="http://schemas.microsoft.com/office/powerpoint/2010/main" val="4162392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000">
              <a:srgbClr val="FFFF00">
                <a:lumMod val="97000"/>
              </a:srgbClr>
            </a:gs>
            <a:gs pos="20000">
              <a:schemeClr val="accent1">
                <a:lumMod val="45000"/>
                <a:lumOff val="55000"/>
              </a:schemeClr>
            </a:gs>
            <a:gs pos="43000">
              <a:srgbClr val="0070C0"/>
            </a:gs>
            <a:gs pos="74000">
              <a:srgbClr val="0070C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6FCC8-B6D2-D040-AE2B-60CE9C7F8D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B66A2C29-805C-2B47-B922-BE0F8AF92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5E84682-7648-A042-A8E2-BA1997821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F2B84-E390-F540-A465-93CDC7D54356}" type="datetimeFigureOut">
              <a:rPr lang="en-US" smtClean="0"/>
              <a:t>6/17/2021</a:t>
            </a:fld>
            <a:endParaRPr lang="en-US" dirty="0"/>
          </a:p>
        </p:txBody>
      </p:sp>
      <p:sp>
        <p:nvSpPr>
          <p:cNvPr id="5" name="Footer Placeholder 4">
            <a:extLst>
              <a:ext uri="{FF2B5EF4-FFF2-40B4-BE49-F238E27FC236}">
                <a16:creationId xmlns:a16="http://schemas.microsoft.com/office/drawing/2014/main" id="{EC8D03C8-8692-644A-8AD8-B109AE053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17B7616-8F37-1D43-BDE4-2BDA9FA9C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85870-28D4-B94E-9D5E-00B4B77888CA}" type="slidenum">
              <a:rPr lang="en-US" smtClean="0"/>
              <a:t>‹#›</a:t>
            </a:fld>
            <a:endParaRPr lang="en-US" dirty="0"/>
          </a:p>
        </p:txBody>
      </p:sp>
      <p:pic>
        <p:nvPicPr>
          <p:cNvPr id="7" name="Picture 6" descr="A yellow and blue logo&#10;&#10;Description automatically generated with low confidence">
            <a:extLst>
              <a:ext uri="{FF2B5EF4-FFF2-40B4-BE49-F238E27FC236}">
                <a16:creationId xmlns:a16="http://schemas.microsoft.com/office/drawing/2014/main" id="{AC9B0DD3-44C5-6948-BD90-4623C6311E68}"/>
              </a:ext>
            </a:extLst>
          </p:cNvPr>
          <p:cNvPicPr>
            <a:picLocks noChangeAspect="1"/>
          </p:cNvPicPr>
          <p:nvPr userDrawn="1"/>
        </p:nvPicPr>
        <p:blipFill>
          <a:blip r:embed="rId13">
            <a:alphaModFix amt="69000"/>
          </a:blip>
          <a:stretch>
            <a:fillRect/>
          </a:stretch>
        </p:blipFill>
        <p:spPr>
          <a:xfrm>
            <a:off x="0" y="0"/>
            <a:ext cx="1137093" cy="1328738"/>
          </a:xfrm>
          <a:prstGeom prst="rect">
            <a:avLst/>
          </a:prstGeom>
          <a:gradFill>
            <a:gsLst>
              <a:gs pos="95000">
                <a:srgbClr val="FFFF00">
                  <a:lumMod val="97000"/>
                </a:srgbClr>
              </a:gs>
              <a:gs pos="20000">
                <a:schemeClr val="accent1">
                  <a:lumMod val="45000"/>
                  <a:lumOff val="55000"/>
                </a:schemeClr>
              </a:gs>
              <a:gs pos="43000">
                <a:srgbClr val="0070C0"/>
              </a:gs>
              <a:gs pos="74000">
                <a:srgbClr val="0070C0"/>
              </a:gs>
            </a:gsLst>
            <a:lin ang="5400000" scaled="1"/>
          </a:gradFill>
          <a:effectLst>
            <a:glow rad="101600">
              <a:schemeClr val="accent4">
                <a:satMod val="175000"/>
                <a:alpha val="40000"/>
              </a:schemeClr>
            </a:glow>
          </a:effectLst>
        </p:spPr>
      </p:pic>
      <p:pic>
        <p:nvPicPr>
          <p:cNvPr id="8" name="Picture 7" descr="A yellow and blue logo&#10;&#10;Description automatically generated with low confidence">
            <a:extLst>
              <a:ext uri="{FF2B5EF4-FFF2-40B4-BE49-F238E27FC236}">
                <a16:creationId xmlns:a16="http://schemas.microsoft.com/office/drawing/2014/main" id="{F87993AF-713A-A94A-8DD9-D2D7C65C1921}"/>
              </a:ext>
            </a:extLst>
          </p:cNvPr>
          <p:cNvPicPr>
            <a:picLocks noChangeAspect="1"/>
          </p:cNvPicPr>
          <p:nvPr userDrawn="1"/>
        </p:nvPicPr>
        <p:blipFill>
          <a:blip r:embed="rId13">
            <a:alphaModFix amt="69000"/>
          </a:blip>
          <a:stretch>
            <a:fillRect/>
          </a:stretch>
        </p:blipFill>
        <p:spPr>
          <a:xfrm>
            <a:off x="11054907" y="16668"/>
            <a:ext cx="1137093" cy="1328738"/>
          </a:xfrm>
          <a:prstGeom prst="rect">
            <a:avLst/>
          </a:prstGeom>
          <a:gradFill>
            <a:gsLst>
              <a:gs pos="95000">
                <a:srgbClr val="FFFF00">
                  <a:lumMod val="97000"/>
                </a:srgbClr>
              </a:gs>
              <a:gs pos="20000">
                <a:schemeClr val="accent1">
                  <a:lumMod val="45000"/>
                  <a:lumOff val="55000"/>
                </a:schemeClr>
              </a:gs>
              <a:gs pos="43000">
                <a:srgbClr val="0070C0"/>
              </a:gs>
              <a:gs pos="74000">
                <a:srgbClr val="0070C0"/>
              </a:gs>
            </a:gsLst>
            <a:lin ang="5400000" scaled="1"/>
          </a:gradFill>
          <a:effectLst>
            <a:glow rad="101600">
              <a:schemeClr val="accent4">
                <a:satMod val="175000"/>
                <a:alpha val="40000"/>
              </a:schemeClr>
            </a:glow>
          </a:effectLst>
        </p:spPr>
      </p:pic>
    </p:spTree>
    <p:extLst>
      <p:ext uri="{BB962C8B-B14F-4D97-AF65-F5344CB8AC3E}">
        <p14:creationId xmlns:p14="http://schemas.microsoft.com/office/powerpoint/2010/main" val="255513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youtu.be/_VoHpv1XIic" TargetMode="External"/><Relationship Id="rId3" Type="http://schemas.openxmlformats.org/officeDocument/2006/relationships/image" Target="../media/image22.jpeg"/><Relationship Id="rId7" Type="http://schemas.openxmlformats.org/officeDocument/2006/relationships/hyperlink" Target="https://youtu.be/qHjRzSFyn50" TargetMode="Externa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hyperlink" Target="https://youtu.be/GNCzejOfjM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mailto:clydesdaleafterschoolcare@gmail.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youtu.be/XqZsoesa55w" TargetMode="External"/><Relationship Id="rId7" Type="http://schemas.openxmlformats.org/officeDocument/2006/relationships/image" Target="../media/image11.jpeg"/><Relationship Id="rId2" Type="http://schemas.openxmlformats.org/officeDocument/2006/relationships/hyperlink" Target="https://youtu.be/pZw9veQ76fo" TargetMode="Externa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hyperlink" Target="https://youtu.be/pdc6EKTGwr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tiff"/><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17.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01FB2-1005-9A43-AE69-287C8B4FBC62}"/>
              </a:ext>
            </a:extLst>
          </p:cNvPr>
          <p:cNvSpPr>
            <a:spLocks noGrp="1"/>
          </p:cNvSpPr>
          <p:nvPr>
            <p:ph type="ctrTitle"/>
          </p:nvPr>
        </p:nvSpPr>
        <p:spPr>
          <a:xfrm>
            <a:off x="1524000" y="406400"/>
            <a:ext cx="9144000" cy="2387600"/>
          </a:xfrm>
        </p:spPr>
        <p:txBody>
          <a:bodyPr/>
          <a:lstStyle/>
          <a:p>
            <a:r>
              <a:rPr lang="en-US" dirty="0">
                <a:solidFill>
                  <a:srgbClr val="002060"/>
                </a:solidFill>
                <a:effectLst>
                  <a:glow rad="63500">
                    <a:schemeClr val="accent4">
                      <a:satMod val="175000"/>
                      <a:alpha val="40000"/>
                    </a:schemeClr>
                  </a:glow>
                </a:effectLst>
                <a:latin typeface="+mn-lt"/>
              </a:rPr>
              <a:t>Starting Muirhouse Primary School </a:t>
            </a:r>
          </a:p>
        </p:txBody>
      </p:sp>
      <p:sp>
        <p:nvSpPr>
          <p:cNvPr id="3" name="Subtitle 2">
            <a:extLst>
              <a:ext uri="{FF2B5EF4-FFF2-40B4-BE49-F238E27FC236}">
                <a16:creationId xmlns:a16="http://schemas.microsoft.com/office/drawing/2014/main" id="{14EDBEDC-1C72-AE4D-86C9-F17053CFC4E0}"/>
              </a:ext>
            </a:extLst>
          </p:cNvPr>
          <p:cNvSpPr>
            <a:spLocks noGrp="1"/>
          </p:cNvSpPr>
          <p:nvPr>
            <p:ph type="subTitle" idx="1"/>
          </p:nvPr>
        </p:nvSpPr>
        <p:spPr>
          <a:xfrm>
            <a:off x="1504950" y="2794000"/>
            <a:ext cx="9144000" cy="1655762"/>
          </a:xfrm>
        </p:spPr>
        <p:txBody>
          <a:bodyPr>
            <a:normAutofit/>
          </a:bodyPr>
          <a:lstStyle/>
          <a:p>
            <a:r>
              <a:rPr lang="en-US" sz="7200" dirty="0">
                <a:solidFill>
                  <a:srgbClr val="002060"/>
                </a:solidFill>
                <a:effectLst>
                  <a:glow rad="101600">
                    <a:schemeClr val="accent4">
                      <a:satMod val="175000"/>
                      <a:alpha val="40000"/>
                    </a:schemeClr>
                  </a:glow>
                </a:effectLst>
              </a:rPr>
              <a:t>2021</a:t>
            </a:r>
          </a:p>
        </p:txBody>
      </p:sp>
      <p:pic>
        <p:nvPicPr>
          <p:cNvPr id="6" name="Picture 5">
            <a:extLst>
              <a:ext uri="{FF2B5EF4-FFF2-40B4-BE49-F238E27FC236}">
                <a16:creationId xmlns:a16="http://schemas.microsoft.com/office/drawing/2014/main" id="{53ECCA2A-E7FB-6D4D-B1FB-56C7CFB73E0E}"/>
              </a:ext>
            </a:extLst>
          </p:cNvPr>
          <p:cNvPicPr>
            <a:picLocks noChangeAspect="1"/>
          </p:cNvPicPr>
          <p:nvPr/>
        </p:nvPicPr>
        <p:blipFill>
          <a:blip r:embed="rId3"/>
          <a:stretch>
            <a:fillRect/>
          </a:stretch>
        </p:blipFill>
        <p:spPr>
          <a:xfrm>
            <a:off x="3448446" y="3703796"/>
            <a:ext cx="5257007" cy="3154204"/>
          </a:xfrm>
          <a:prstGeom prst="rect">
            <a:avLst/>
          </a:prstGeom>
        </p:spPr>
      </p:pic>
    </p:spTree>
    <p:extLst>
      <p:ext uri="{BB962C8B-B14F-4D97-AF65-F5344CB8AC3E}">
        <p14:creationId xmlns:p14="http://schemas.microsoft.com/office/powerpoint/2010/main" val="3944625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5F15-5ACE-C642-AC79-D00782D2D5E8}"/>
              </a:ext>
            </a:extLst>
          </p:cNvPr>
          <p:cNvSpPr>
            <a:spLocks noGrp="1"/>
          </p:cNvSpPr>
          <p:nvPr>
            <p:ph type="title"/>
          </p:nvPr>
        </p:nvSpPr>
        <p:spPr>
          <a:xfrm>
            <a:off x="1524000" y="-163513"/>
            <a:ext cx="10515600" cy="1325563"/>
          </a:xfrm>
        </p:spPr>
        <p:txBody>
          <a:bodyPr>
            <a:normAutofit fontScale="90000"/>
          </a:bodyPr>
          <a:lstStyle/>
          <a:p>
            <a:r>
              <a:rPr lang="en-GB" dirty="0"/>
              <a:t/>
            </a:r>
            <a:br>
              <a:rPr lang="en-GB" dirty="0"/>
            </a:br>
            <a:r>
              <a:rPr lang="en-GB" dirty="0"/>
              <a:t/>
            </a:r>
            <a:br>
              <a:rPr lang="en-GB" dirty="0"/>
            </a:br>
            <a:r>
              <a:rPr lang="en-GB" dirty="0">
                <a:solidFill>
                  <a:srgbClr val="002060"/>
                </a:solidFill>
                <a:effectLst>
                  <a:glow rad="63500">
                    <a:schemeClr val="accent4">
                      <a:satMod val="175000"/>
                      <a:alpha val="40000"/>
                    </a:schemeClr>
                  </a:glow>
                </a:effectLst>
              </a:rPr>
              <a:t>Encourage Independence and Confidence </a:t>
            </a:r>
            <a:r>
              <a:rPr lang="en-GB" dirty="0"/>
              <a:t/>
            </a:r>
            <a:br>
              <a:rPr lang="en-GB" dirty="0"/>
            </a:br>
            <a:endParaRPr lang="en-US" dirty="0"/>
          </a:p>
        </p:txBody>
      </p:sp>
      <p:sp>
        <p:nvSpPr>
          <p:cNvPr id="3" name="Content Placeholder 2">
            <a:extLst>
              <a:ext uri="{FF2B5EF4-FFF2-40B4-BE49-F238E27FC236}">
                <a16:creationId xmlns:a16="http://schemas.microsoft.com/office/drawing/2014/main" id="{84E78692-11B5-8E4E-8BA0-DA82FD22DA33}"/>
              </a:ext>
            </a:extLst>
          </p:cNvPr>
          <p:cNvSpPr>
            <a:spLocks noGrp="1"/>
          </p:cNvSpPr>
          <p:nvPr>
            <p:ph sz="half" idx="1"/>
          </p:nvPr>
        </p:nvSpPr>
        <p:spPr>
          <a:xfrm>
            <a:off x="128588" y="1162050"/>
            <a:ext cx="8401050" cy="5695950"/>
          </a:xfrm>
        </p:spPr>
        <p:txBody>
          <a:bodyPr>
            <a:normAutofit fontScale="92500" lnSpcReduction="10000"/>
          </a:bodyPr>
          <a:lstStyle/>
          <a:p>
            <a:pPr marL="0" indent="0">
              <a:buNone/>
            </a:pPr>
            <a:r>
              <a:rPr lang="en-GB" dirty="0"/>
              <a:t/>
            </a:r>
            <a:br>
              <a:rPr lang="en-GB" dirty="0"/>
            </a:br>
            <a:endParaRPr lang="en-GB" dirty="0"/>
          </a:p>
          <a:p>
            <a:r>
              <a:rPr lang="en-GB" sz="2600" dirty="0"/>
              <a:t>It is important that your child feels they can accomplish things and feel confident to try. Making mistakes and getting things wrong is one of the ways we learn. There is always help available at school but trying on your own first is a very useful skill for learning. </a:t>
            </a:r>
          </a:p>
          <a:p>
            <a:r>
              <a:rPr lang="en-GB" sz="2600" dirty="0"/>
              <a:t> Spend time with them having fun and playing </a:t>
            </a:r>
          </a:p>
          <a:p>
            <a:r>
              <a:rPr lang="en-GB" sz="2600" dirty="0"/>
              <a:t>Give them small jobs and responsibilities at home </a:t>
            </a:r>
          </a:p>
          <a:p>
            <a:r>
              <a:rPr lang="en-GB" sz="2600" dirty="0"/>
              <a:t> Praise often and use direct praise for effort and having a go </a:t>
            </a:r>
            <a:br>
              <a:rPr lang="en-GB" sz="2600" dirty="0"/>
            </a:br>
            <a:endParaRPr lang="en-GB" sz="2600" dirty="0"/>
          </a:p>
          <a:p>
            <a:r>
              <a:rPr lang="en-GB" sz="2600" i="1" dirty="0"/>
              <a:t>“I liked the way you tried really hard there” </a:t>
            </a:r>
            <a:endParaRPr lang="en-GB" sz="2600" dirty="0"/>
          </a:p>
          <a:p>
            <a:r>
              <a:rPr lang="en-GB" sz="2600" i="1" dirty="0"/>
              <a:t>“Well done for trying that” </a:t>
            </a:r>
            <a:endParaRPr lang="en-GB" sz="2600" dirty="0"/>
          </a:p>
          <a:p>
            <a:r>
              <a:rPr lang="en-GB" sz="2600" i="1" dirty="0"/>
              <a:t>“I really like how you stuck at it” </a:t>
            </a:r>
            <a:endParaRPr lang="en-GB" sz="2600" dirty="0"/>
          </a:p>
          <a:p>
            <a:r>
              <a:rPr lang="en-GB" sz="2600" i="1" dirty="0"/>
              <a:t>“ Wow, you didn't give up and kept going” </a:t>
            </a:r>
            <a:endParaRPr lang="en-GB" sz="2600" dirty="0"/>
          </a:p>
          <a:p>
            <a:endParaRPr lang="en-US" dirty="0"/>
          </a:p>
        </p:txBody>
      </p:sp>
      <p:pic>
        <p:nvPicPr>
          <p:cNvPr id="5" name="Content Placeholder 4">
            <a:extLst>
              <a:ext uri="{FF2B5EF4-FFF2-40B4-BE49-F238E27FC236}">
                <a16:creationId xmlns:a16="http://schemas.microsoft.com/office/drawing/2014/main" id="{1840DE78-65C9-7749-AAB0-12501C5A3A13}"/>
              </a:ext>
            </a:extLst>
          </p:cNvPr>
          <p:cNvPicPr>
            <a:picLocks noGrp="1" noChangeAspect="1"/>
          </p:cNvPicPr>
          <p:nvPr>
            <p:ph sz="half" idx="2"/>
          </p:nvPr>
        </p:nvPicPr>
        <p:blipFill>
          <a:blip r:embed="rId2"/>
          <a:stretch>
            <a:fillRect/>
          </a:stretch>
        </p:blipFill>
        <p:spPr>
          <a:xfrm>
            <a:off x="8644909" y="2103437"/>
            <a:ext cx="3394691" cy="2416696"/>
          </a:xfrm>
          <a:prstGeom prst="rect">
            <a:avLst/>
          </a:prstGeom>
        </p:spPr>
      </p:pic>
      <p:sp>
        <p:nvSpPr>
          <p:cNvPr id="6" name="Oval Callout 5">
            <a:extLst>
              <a:ext uri="{FF2B5EF4-FFF2-40B4-BE49-F238E27FC236}">
                <a16:creationId xmlns:a16="http://schemas.microsoft.com/office/drawing/2014/main" id="{7284D16C-F034-6549-A994-10594CACF885}"/>
              </a:ext>
            </a:extLst>
          </p:cNvPr>
          <p:cNvSpPr/>
          <p:nvPr/>
        </p:nvSpPr>
        <p:spPr>
          <a:xfrm>
            <a:off x="6415087" y="4748335"/>
            <a:ext cx="3700463" cy="1426369"/>
          </a:xfrm>
          <a:prstGeom prst="wedgeEllipseCallout">
            <a:avLst>
              <a:gd name="adj1" fmla="val -54166"/>
              <a:gd name="adj2" fmla="val 77315"/>
            </a:avLst>
          </a:prstGeom>
          <a:solidFill>
            <a:schemeClr val="bg2"/>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mj-lt"/>
              </a:rPr>
              <a:t>Well Done!</a:t>
            </a:r>
          </a:p>
        </p:txBody>
      </p:sp>
      <p:pic>
        <p:nvPicPr>
          <p:cNvPr id="7170" name="Picture 2" descr="House Point Plastic Tokens (35mm)">
            <a:extLst>
              <a:ext uri="{FF2B5EF4-FFF2-40B4-BE49-F238E27FC236}">
                <a16:creationId xmlns:a16="http://schemas.microsoft.com/office/drawing/2014/main" id="{5770CBDE-2C42-5D4B-AFAF-E65418CBA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538" y="4157662"/>
            <a:ext cx="3924300"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C6CD-3243-5F4A-B167-6E77BAF774C4}"/>
              </a:ext>
            </a:extLst>
          </p:cNvPr>
          <p:cNvSpPr>
            <a:spLocks noGrp="1"/>
          </p:cNvSpPr>
          <p:nvPr>
            <p:ph type="title"/>
          </p:nvPr>
        </p:nvSpPr>
        <p:spPr>
          <a:xfrm>
            <a:off x="3281363" y="-277813"/>
            <a:ext cx="10515600" cy="1325563"/>
          </a:xfrm>
        </p:spPr>
        <p:txBody>
          <a:bodyPr>
            <a:normAutofit fontScale="90000"/>
          </a:bodyPr>
          <a:lstStyle/>
          <a:p>
            <a:r>
              <a:rPr lang="en-GB" dirty="0"/>
              <a:t/>
            </a:r>
            <a:br>
              <a:rPr lang="en-GB" dirty="0"/>
            </a:br>
            <a:r>
              <a:rPr lang="en-GB" dirty="0"/>
              <a:t/>
            </a:r>
            <a:br>
              <a:rPr lang="en-GB" dirty="0"/>
            </a:br>
            <a:r>
              <a:rPr lang="en-GB" b="1" dirty="0">
                <a:solidFill>
                  <a:srgbClr val="002060"/>
                </a:solidFill>
                <a:effectLst>
                  <a:glow rad="63500">
                    <a:schemeClr val="accent4">
                      <a:satMod val="175000"/>
                      <a:alpha val="40000"/>
                    </a:schemeClr>
                  </a:glow>
                </a:effectLst>
              </a:rPr>
              <a:t>Practical skills to practice </a:t>
            </a:r>
            <a:r>
              <a:rPr lang="en-GB" dirty="0"/>
              <a:t/>
            </a:r>
            <a:br>
              <a:rPr lang="en-GB" dirty="0"/>
            </a:br>
            <a:endParaRPr lang="en-US" dirty="0"/>
          </a:p>
        </p:txBody>
      </p:sp>
      <p:sp>
        <p:nvSpPr>
          <p:cNvPr id="3" name="Content Placeholder 2">
            <a:extLst>
              <a:ext uri="{FF2B5EF4-FFF2-40B4-BE49-F238E27FC236}">
                <a16:creationId xmlns:a16="http://schemas.microsoft.com/office/drawing/2014/main" id="{24CA400C-98CE-4A46-BB9C-A10A9EC3C493}"/>
              </a:ext>
            </a:extLst>
          </p:cNvPr>
          <p:cNvSpPr>
            <a:spLocks noGrp="1"/>
          </p:cNvSpPr>
          <p:nvPr>
            <p:ph sz="half" idx="1"/>
          </p:nvPr>
        </p:nvSpPr>
        <p:spPr>
          <a:xfrm>
            <a:off x="754856" y="728287"/>
            <a:ext cx="11072813" cy="2176463"/>
          </a:xfrm>
        </p:spPr>
        <p:txBody>
          <a:bodyPr>
            <a:normAutofit/>
          </a:bodyPr>
          <a:lstStyle/>
          <a:p>
            <a:pPr marL="0" indent="0">
              <a:buNone/>
            </a:pPr>
            <a:endParaRPr lang="en-GB" sz="2400" dirty="0"/>
          </a:p>
          <a:p>
            <a:pPr marL="0" indent="0">
              <a:buNone/>
            </a:pPr>
            <a:r>
              <a:rPr lang="en-GB" sz="2400" dirty="0"/>
              <a:t>There are lots of new skills needed for school and children might not have done some of these before. There will of course be help on hand but it can be useful for them to be able to have some of these so they can be independent and have a sense of accomplishment</a:t>
            </a:r>
            <a:r>
              <a:rPr lang="en-GB" sz="1800" dirty="0"/>
              <a:t>. </a:t>
            </a:r>
          </a:p>
          <a:p>
            <a:endParaRPr lang="en-US" dirty="0"/>
          </a:p>
        </p:txBody>
      </p:sp>
      <p:pic>
        <p:nvPicPr>
          <p:cNvPr id="5" name="Content Placeholder 4">
            <a:extLst>
              <a:ext uri="{FF2B5EF4-FFF2-40B4-BE49-F238E27FC236}">
                <a16:creationId xmlns:a16="http://schemas.microsoft.com/office/drawing/2014/main" id="{74F2EBDC-3CAA-B243-8215-C2BE51B730EB}"/>
              </a:ext>
            </a:extLst>
          </p:cNvPr>
          <p:cNvPicPr>
            <a:picLocks noGrp="1" noChangeAspect="1"/>
          </p:cNvPicPr>
          <p:nvPr>
            <p:ph sz="half" idx="2"/>
          </p:nvPr>
        </p:nvPicPr>
        <p:blipFill>
          <a:blip r:embed="rId2"/>
          <a:stretch>
            <a:fillRect/>
          </a:stretch>
        </p:blipFill>
        <p:spPr>
          <a:xfrm>
            <a:off x="5233152" y="3834459"/>
            <a:ext cx="1452145" cy="1867043"/>
          </a:xfrm>
          <a:prstGeom prst="rect">
            <a:avLst/>
          </a:prstGeom>
        </p:spPr>
      </p:pic>
      <p:sp>
        <p:nvSpPr>
          <p:cNvPr id="6" name="Rounded Rectangle 5">
            <a:extLst>
              <a:ext uri="{FF2B5EF4-FFF2-40B4-BE49-F238E27FC236}">
                <a16:creationId xmlns:a16="http://schemas.microsoft.com/office/drawing/2014/main" id="{005E55FF-F3B4-364E-B8E2-3881791D770E}"/>
              </a:ext>
            </a:extLst>
          </p:cNvPr>
          <p:cNvSpPr/>
          <p:nvPr/>
        </p:nvSpPr>
        <p:spPr>
          <a:xfrm>
            <a:off x="496958" y="2530047"/>
            <a:ext cx="3473214" cy="1223326"/>
          </a:xfrm>
          <a:prstGeom prst="roundRect">
            <a:avLst/>
          </a:prstGeom>
          <a:solidFill>
            <a:schemeClr val="bg2">
              <a:lumMod val="90000"/>
            </a:schemeClr>
          </a:solidFill>
          <a:ln w="38100">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600" b="1" dirty="0">
                <a:solidFill>
                  <a:srgbClr val="002060"/>
                </a:solidFill>
              </a:rPr>
              <a:t>Tying shoe laces </a:t>
            </a:r>
            <a:endParaRPr lang="en-GB" sz="1600" dirty="0">
              <a:solidFill>
                <a:srgbClr val="002060"/>
              </a:solidFill>
            </a:endParaRPr>
          </a:p>
          <a:p>
            <a:r>
              <a:rPr lang="en-GB" sz="1600" dirty="0">
                <a:solidFill>
                  <a:srgbClr val="002060"/>
                </a:solidFill>
              </a:rPr>
              <a:t>You can of course buy shoes with other fastenings but if they have laces it is useful if they can tie them</a:t>
            </a:r>
            <a:r>
              <a:rPr lang="en-GB" sz="1400" dirty="0">
                <a:solidFill>
                  <a:srgbClr val="002060"/>
                </a:solidFill>
              </a:rPr>
              <a:t> </a:t>
            </a:r>
          </a:p>
        </p:txBody>
      </p:sp>
      <p:sp>
        <p:nvSpPr>
          <p:cNvPr id="7" name="Rounded Rectangle 6">
            <a:extLst>
              <a:ext uri="{FF2B5EF4-FFF2-40B4-BE49-F238E27FC236}">
                <a16:creationId xmlns:a16="http://schemas.microsoft.com/office/drawing/2014/main" id="{64F56F40-1C06-BA41-9AA9-FF5BBB1D971F}"/>
              </a:ext>
            </a:extLst>
          </p:cNvPr>
          <p:cNvSpPr/>
          <p:nvPr/>
        </p:nvSpPr>
        <p:spPr>
          <a:xfrm>
            <a:off x="568801" y="3865002"/>
            <a:ext cx="3988493" cy="1483911"/>
          </a:xfrm>
          <a:prstGeom prst="roundRect">
            <a:avLst/>
          </a:prstGeom>
          <a:solidFill>
            <a:schemeClr val="bg2">
              <a:lumMod val="90000"/>
            </a:schemeClr>
          </a:solidFill>
          <a:ln w="38100">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
            </a:r>
            <a:br>
              <a:rPr lang="en-GB" dirty="0"/>
            </a:br>
            <a:r>
              <a:rPr lang="en-GB" sz="1600" b="1" dirty="0">
                <a:solidFill>
                  <a:srgbClr val="002060"/>
                </a:solidFill>
              </a:rPr>
              <a:t>Writing their name </a:t>
            </a:r>
            <a:endParaRPr lang="en-GB" sz="1600" dirty="0">
              <a:solidFill>
                <a:srgbClr val="002060"/>
              </a:solidFill>
            </a:endParaRPr>
          </a:p>
          <a:p>
            <a:r>
              <a:rPr lang="en-GB" sz="1600" dirty="0">
                <a:solidFill>
                  <a:srgbClr val="002060"/>
                </a:solidFill>
              </a:rPr>
              <a:t>It can be useful for children to be able to write their name. Don’t worry if they can’t and just work on helping them recognising their name </a:t>
            </a:r>
          </a:p>
          <a:p>
            <a:endParaRPr lang="en-GB" sz="1400" dirty="0">
              <a:solidFill>
                <a:srgbClr val="002060"/>
              </a:solidFill>
            </a:endParaRPr>
          </a:p>
        </p:txBody>
      </p:sp>
      <p:sp>
        <p:nvSpPr>
          <p:cNvPr id="9" name="Rounded Rectangle 8">
            <a:extLst>
              <a:ext uri="{FF2B5EF4-FFF2-40B4-BE49-F238E27FC236}">
                <a16:creationId xmlns:a16="http://schemas.microsoft.com/office/drawing/2014/main" id="{E2E27B21-89BE-3A41-B595-3EF528F41F98}"/>
              </a:ext>
            </a:extLst>
          </p:cNvPr>
          <p:cNvSpPr/>
          <p:nvPr/>
        </p:nvSpPr>
        <p:spPr>
          <a:xfrm>
            <a:off x="960396" y="5415704"/>
            <a:ext cx="3367764" cy="1320376"/>
          </a:xfrm>
          <a:prstGeom prst="roundRect">
            <a:avLst/>
          </a:prstGeom>
          <a:solidFill>
            <a:schemeClr val="bg2">
              <a:lumMod val="90000"/>
            </a:schemeClr>
          </a:solidFill>
          <a:ln w="38100">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600" b="1" dirty="0">
                <a:solidFill>
                  <a:srgbClr val="002060"/>
                </a:solidFill>
              </a:rPr>
              <a:t>Attention and Listening </a:t>
            </a:r>
            <a:endParaRPr lang="en-GB" sz="1600" dirty="0">
              <a:solidFill>
                <a:srgbClr val="002060"/>
              </a:solidFill>
            </a:endParaRPr>
          </a:p>
          <a:p>
            <a:r>
              <a:rPr lang="en-GB" sz="1600" dirty="0">
                <a:solidFill>
                  <a:srgbClr val="002060"/>
                </a:solidFill>
              </a:rPr>
              <a:t>This is a very important skills to develop for learning. You can sit with your child and read, or play games that develop this skill </a:t>
            </a:r>
          </a:p>
        </p:txBody>
      </p:sp>
      <p:sp>
        <p:nvSpPr>
          <p:cNvPr id="11" name="Rounded Rectangle 10">
            <a:extLst>
              <a:ext uri="{FF2B5EF4-FFF2-40B4-BE49-F238E27FC236}">
                <a16:creationId xmlns:a16="http://schemas.microsoft.com/office/drawing/2014/main" id="{D53405BB-2BCC-AD4B-B4FC-DDEF74849256}"/>
              </a:ext>
            </a:extLst>
          </p:cNvPr>
          <p:cNvSpPr/>
          <p:nvPr/>
        </p:nvSpPr>
        <p:spPr>
          <a:xfrm>
            <a:off x="5906565" y="2273786"/>
            <a:ext cx="3009776" cy="1158291"/>
          </a:xfrm>
          <a:prstGeom prst="roundRect">
            <a:avLst/>
          </a:prstGeom>
          <a:solidFill>
            <a:schemeClr val="bg2">
              <a:lumMod val="90000"/>
            </a:schemeClr>
          </a:solidFill>
          <a:ln w="38100">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600" b="1" dirty="0">
                <a:solidFill>
                  <a:srgbClr val="002060"/>
                </a:solidFill>
              </a:rPr>
              <a:t>Packing their bag </a:t>
            </a:r>
            <a:endParaRPr lang="en-GB" sz="1600" dirty="0">
              <a:solidFill>
                <a:srgbClr val="002060"/>
              </a:solidFill>
            </a:endParaRPr>
          </a:p>
          <a:p>
            <a:r>
              <a:rPr lang="en-GB" sz="1600" dirty="0">
                <a:solidFill>
                  <a:srgbClr val="002060"/>
                </a:solidFill>
              </a:rPr>
              <a:t>It can be helpful for children to practice packing their bag and seeing hoe best to fit things in </a:t>
            </a:r>
          </a:p>
        </p:txBody>
      </p:sp>
      <p:sp>
        <p:nvSpPr>
          <p:cNvPr id="12" name="Rounded Rectangle 11">
            <a:extLst>
              <a:ext uri="{FF2B5EF4-FFF2-40B4-BE49-F238E27FC236}">
                <a16:creationId xmlns:a16="http://schemas.microsoft.com/office/drawing/2014/main" id="{5C6CC7F9-9DE0-6440-8472-F7C46C0CE1AE}"/>
              </a:ext>
            </a:extLst>
          </p:cNvPr>
          <p:cNvSpPr/>
          <p:nvPr/>
        </p:nvSpPr>
        <p:spPr>
          <a:xfrm>
            <a:off x="8709309" y="3378669"/>
            <a:ext cx="3433376" cy="1158291"/>
          </a:xfrm>
          <a:prstGeom prst="roundRect">
            <a:avLst/>
          </a:prstGeom>
          <a:solidFill>
            <a:schemeClr val="bg2">
              <a:lumMod val="90000"/>
            </a:schemeClr>
          </a:solidFill>
          <a:ln w="38100">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600" b="1" dirty="0">
                <a:solidFill>
                  <a:srgbClr val="002060"/>
                </a:solidFill>
              </a:rPr>
              <a:t>Self care </a:t>
            </a:r>
            <a:endParaRPr lang="en-GB" sz="1600" dirty="0">
              <a:solidFill>
                <a:srgbClr val="002060"/>
              </a:solidFill>
            </a:endParaRPr>
          </a:p>
          <a:p>
            <a:r>
              <a:rPr lang="en-GB" sz="1600" dirty="0">
                <a:solidFill>
                  <a:srgbClr val="002060"/>
                </a:solidFill>
              </a:rPr>
              <a:t>Knowing how to clean themselves at the toilet and how to wash their hands are important skills to have</a:t>
            </a:r>
            <a:r>
              <a:rPr lang="en-GB" sz="1600" dirty="0"/>
              <a:t>. </a:t>
            </a:r>
          </a:p>
        </p:txBody>
      </p:sp>
      <p:sp>
        <p:nvSpPr>
          <p:cNvPr id="13" name="Rounded Rectangle 12">
            <a:extLst>
              <a:ext uri="{FF2B5EF4-FFF2-40B4-BE49-F238E27FC236}">
                <a16:creationId xmlns:a16="http://schemas.microsoft.com/office/drawing/2014/main" id="{A7C6D661-18E3-5944-BC09-21A4E83E9BD3}"/>
              </a:ext>
            </a:extLst>
          </p:cNvPr>
          <p:cNvSpPr/>
          <p:nvPr/>
        </p:nvSpPr>
        <p:spPr>
          <a:xfrm>
            <a:off x="7411453" y="4658114"/>
            <a:ext cx="4731232" cy="2077966"/>
          </a:xfrm>
          <a:prstGeom prst="roundRect">
            <a:avLst/>
          </a:prstGeom>
          <a:solidFill>
            <a:schemeClr val="bg2">
              <a:lumMod val="90000"/>
            </a:schemeClr>
          </a:solidFill>
          <a:ln w="38100">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
            </a:r>
            <a:br>
              <a:rPr lang="en-GB" dirty="0"/>
            </a:br>
            <a:r>
              <a:rPr lang="en-GB" sz="1600" b="1" dirty="0">
                <a:solidFill>
                  <a:srgbClr val="002060"/>
                </a:solidFill>
              </a:rPr>
              <a:t>Getting changed </a:t>
            </a:r>
            <a:endParaRPr lang="en-GB" sz="1600" dirty="0">
              <a:solidFill>
                <a:srgbClr val="002060"/>
              </a:solidFill>
            </a:endParaRPr>
          </a:p>
          <a:p>
            <a:r>
              <a:rPr lang="en-GB" sz="1600" dirty="0">
                <a:solidFill>
                  <a:srgbClr val="002060"/>
                </a:solidFill>
              </a:rPr>
              <a:t>Being independent in getting themselves changed for different aspects of their day can be useful. For example your child could practice getting changed into and out of their uniform and PE clothes. Buttons can some-times be stiff on new shirts and this can help to relax them a bit </a:t>
            </a:r>
          </a:p>
          <a:p>
            <a:r>
              <a:rPr lang="en-GB" sz="1400" dirty="0">
                <a:solidFill>
                  <a:srgbClr val="002060"/>
                </a:solidFill>
              </a:rPr>
              <a:t>. </a:t>
            </a:r>
          </a:p>
        </p:txBody>
      </p:sp>
    </p:spTree>
    <p:extLst>
      <p:ext uri="{BB962C8B-B14F-4D97-AF65-F5344CB8AC3E}">
        <p14:creationId xmlns:p14="http://schemas.microsoft.com/office/powerpoint/2010/main" val="604252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FFFF00">
                <a:lumMod val="97000"/>
              </a:srgbClr>
            </a:gs>
            <a:gs pos="20000">
              <a:schemeClr val="accent1">
                <a:lumMod val="45000"/>
                <a:lumOff val="55000"/>
              </a:schemeClr>
            </a:gs>
            <a:gs pos="43000">
              <a:srgbClr val="0070C0"/>
            </a:gs>
            <a:gs pos="70000">
              <a:srgbClr val="0070C0"/>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4D06-8E7F-454C-AD82-9B4DCB213A89}"/>
              </a:ext>
            </a:extLst>
          </p:cNvPr>
          <p:cNvSpPr>
            <a:spLocks noGrp="1"/>
          </p:cNvSpPr>
          <p:nvPr>
            <p:ph type="title"/>
          </p:nvPr>
        </p:nvSpPr>
        <p:spPr>
          <a:xfrm>
            <a:off x="838200" y="0"/>
            <a:ext cx="10515600" cy="872541"/>
          </a:xfrm>
        </p:spPr>
        <p:txBody>
          <a:bodyPr>
            <a:normAutofit fontScale="90000"/>
          </a:bodyPr>
          <a:lstStyle/>
          <a:p>
            <a:pPr algn="ctr"/>
            <a:r>
              <a:rPr lang="en-GB" dirty="0"/>
              <a:t/>
            </a:r>
            <a:br>
              <a:rPr lang="en-GB" dirty="0"/>
            </a:br>
            <a:r>
              <a:rPr lang="en-GB" dirty="0">
                <a:effectLst>
                  <a:glow rad="63500">
                    <a:schemeClr val="accent4">
                      <a:satMod val="175000"/>
                      <a:alpha val="40000"/>
                    </a:schemeClr>
                  </a:glow>
                </a:effectLst>
              </a:rPr>
              <a:t/>
            </a:r>
            <a:br>
              <a:rPr lang="en-GB" dirty="0">
                <a:effectLst>
                  <a:glow rad="63500">
                    <a:schemeClr val="accent4">
                      <a:satMod val="175000"/>
                      <a:alpha val="40000"/>
                    </a:schemeClr>
                  </a:glow>
                </a:effectLst>
              </a:rPr>
            </a:br>
            <a:r>
              <a:rPr lang="en-GB" b="1" dirty="0">
                <a:solidFill>
                  <a:srgbClr val="002060"/>
                </a:solidFill>
                <a:effectLst>
                  <a:glow rad="63500">
                    <a:schemeClr val="accent4">
                      <a:satMod val="175000"/>
                      <a:alpha val="40000"/>
                    </a:schemeClr>
                  </a:glow>
                </a:effectLst>
              </a:rPr>
              <a:t>Help them to visualise school </a:t>
            </a:r>
            <a:r>
              <a:rPr lang="en-GB" dirty="0"/>
              <a:t/>
            </a:r>
            <a:br>
              <a:rPr lang="en-GB" dirty="0"/>
            </a:br>
            <a:endParaRPr lang="en-US" dirty="0"/>
          </a:p>
        </p:txBody>
      </p:sp>
      <p:sp>
        <p:nvSpPr>
          <p:cNvPr id="3" name="Content Placeholder 2">
            <a:extLst>
              <a:ext uri="{FF2B5EF4-FFF2-40B4-BE49-F238E27FC236}">
                <a16:creationId xmlns:a16="http://schemas.microsoft.com/office/drawing/2014/main" id="{FDF4C15C-2799-4F4A-A762-15D48A34EC59}"/>
              </a:ext>
            </a:extLst>
          </p:cNvPr>
          <p:cNvSpPr>
            <a:spLocks noGrp="1"/>
          </p:cNvSpPr>
          <p:nvPr>
            <p:ph sz="half" idx="1"/>
          </p:nvPr>
        </p:nvSpPr>
        <p:spPr>
          <a:xfrm>
            <a:off x="252663" y="1106905"/>
            <a:ext cx="5767137" cy="5654842"/>
          </a:xfrm>
        </p:spPr>
        <p:txBody>
          <a:bodyPr>
            <a:normAutofit/>
          </a:bodyPr>
          <a:lstStyle/>
          <a:p>
            <a:pPr marL="0" indent="0">
              <a:buNone/>
            </a:pPr>
            <a:endParaRPr lang="en-GB" dirty="0"/>
          </a:p>
          <a:p>
            <a:r>
              <a:rPr lang="en-GB" sz="2600" dirty="0">
                <a:solidFill>
                  <a:srgbClr val="002060"/>
                </a:solidFill>
              </a:rPr>
              <a:t>Helping to imagine what school might be like might make it seem less strange. Try to find ways to make school feel familiar. </a:t>
            </a:r>
          </a:p>
          <a:p>
            <a:r>
              <a:rPr lang="en-GB" sz="2600" dirty="0">
                <a:solidFill>
                  <a:srgbClr val="002060"/>
                </a:solidFill>
              </a:rPr>
              <a:t>Look at pictures of the school Starting School tile on Teams </a:t>
            </a:r>
          </a:p>
          <a:p>
            <a:r>
              <a:rPr lang="en-GB" sz="2600" dirty="0">
                <a:solidFill>
                  <a:srgbClr val="002060"/>
                </a:solidFill>
              </a:rPr>
              <a:t> Practise the walk to school if you can </a:t>
            </a:r>
          </a:p>
          <a:p>
            <a:r>
              <a:rPr lang="en-GB" sz="2600" dirty="0">
                <a:solidFill>
                  <a:srgbClr val="002060"/>
                </a:solidFill>
              </a:rPr>
              <a:t> Role play school days with teddies or toys</a:t>
            </a:r>
          </a:p>
          <a:p>
            <a:r>
              <a:rPr lang="en-GB" sz="2600" dirty="0">
                <a:solidFill>
                  <a:srgbClr val="002060"/>
                </a:solidFill>
              </a:rPr>
              <a:t>Practise packing their bag </a:t>
            </a:r>
          </a:p>
          <a:p>
            <a:r>
              <a:rPr lang="en-GB" sz="2600" dirty="0">
                <a:solidFill>
                  <a:srgbClr val="002060"/>
                </a:solidFill>
              </a:rPr>
              <a:t> Read books (see list opposite) </a:t>
            </a:r>
          </a:p>
          <a:p>
            <a:pPr marL="0" indent="0">
              <a:buNone/>
            </a:pPr>
            <a:endParaRPr lang="en-US" dirty="0"/>
          </a:p>
        </p:txBody>
      </p:sp>
      <p:pic>
        <p:nvPicPr>
          <p:cNvPr id="1026" name="Picture 2" descr="Time for School - CBeebies - BBC">
            <a:extLst>
              <a:ext uri="{FF2B5EF4-FFF2-40B4-BE49-F238E27FC236}">
                <a16:creationId xmlns:a16="http://schemas.microsoft.com/office/drawing/2014/main" id="{FBDDAC3E-7467-5C4C-8103-C4B7DCBCF1D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18202" y="1366165"/>
            <a:ext cx="2390944" cy="1338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New Term for Time For School – 6sense">
            <a:extLst>
              <a:ext uri="{FF2B5EF4-FFF2-40B4-BE49-F238E27FC236}">
                <a16:creationId xmlns:a16="http://schemas.microsoft.com/office/drawing/2014/main" id="{CF8E5AA8-7963-254B-8EFB-FC3FB8567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517" y="1349831"/>
            <a:ext cx="2658979" cy="1489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C10BAD8-6F29-7140-BD75-8727A8E262E3}"/>
              </a:ext>
            </a:extLst>
          </p:cNvPr>
          <p:cNvSpPr/>
          <p:nvPr/>
        </p:nvSpPr>
        <p:spPr>
          <a:xfrm>
            <a:off x="6096000" y="2845700"/>
            <a:ext cx="4235715" cy="1015663"/>
          </a:xfrm>
          <a:prstGeom prst="rect">
            <a:avLst/>
          </a:prstGeom>
        </p:spPr>
        <p:txBody>
          <a:bodyPr wrap="square">
            <a:spAutoFit/>
          </a:bodyPr>
          <a:lstStyle/>
          <a:p>
            <a:r>
              <a:rPr lang="en-US" sz="2000" dirty="0">
                <a:solidFill>
                  <a:srgbClr val="002060"/>
                </a:solidFill>
                <a:effectLst>
                  <a:glow rad="63500">
                    <a:schemeClr val="accent4">
                      <a:satMod val="175000"/>
                      <a:alpha val="40000"/>
                    </a:schemeClr>
                  </a:glow>
                </a:effectLst>
                <a:hlinkClick r:id="rId4">
                  <a:extLst>
                    <a:ext uri="{A12FA001-AC4F-418D-AE19-62706E023703}">
                      <ahyp:hlinkClr xmlns="" xmlns:ahyp="http://schemas.microsoft.com/office/drawing/2018/hyperlinkcolor" val="tx"/>
                    </a:ext>
                  </a:extLst>
                </a:hlinkClick>
              </a:rPr>
              <a:t>https://youtu.be/GNCzejOfjME</a:t>
            </a:r>
            <a:endParaRPr lang="en-US" sz="2000" dirty="0">
              <a:solidFill>
                <a:srgbClr val="002060"/>
              </a:solidFill>
              <a:effectLst>
                <a:glow rad="63500">
                  <a:schemeClr val="accent4">
                    <a:satMod val="175000"/>
                    <a:alpha val="40000"/>
                  </a:schemeClr>
                </a:glow>
              </a:effectLst>
            </a:endParaRPr>
          </a:p>
          <a:p>
            <a:endParaRPr lang="en-US" sz="2000" dirty="0">
              <a:solidFill>
                <a:srgbClr val="002060"/>
              </a:solidFill>
            </a:endParaRPr>
          </a:p>
          <a:p>
            <a:endParaRPr lang="en-US" sz="2000" dirty="0">
              <a:solidFill>
                <a:srgbClr val="002060"/>
              </a:solidFill>
            </a:endParaRPr>
          </a:p>
        </p:txBody>
      </p:sp>
      <p:sp>
        <p:nvSpPr>
          <p:cNvPr id="6" name="TextBox 5">
            <a:extLst>
              <a:ext uri="{FF2B5EF4-FFF2-40B4-BE49-F238E27FC236}">
                <a16:creationId xmlns:a16="http://schemas.microsoft.com/office/drawing/2014/main" id="{E1D927FB-DDD8-A74D-AC5D-62A241190B32}"/>
              </a:ext>
            </a:extLst>
          </p:cNvPr>
          <p:cNvSpPr txBox="1"/>
          <p:nvPr/>
        </p:nvSpPr>
        <p:spPr>
          <a:xfrm>
            <a:off x="9544300" y="2845700"/>
            <a:ext cx="2647700" cy="646331"/>
          </a:xfrm>
          <a:prstGeom prst="rect">
            <a:avLst/>
          </a:prstGeom>
          <a:noFill/>
        </p:spPr>
        <p:txBody>
          <a:bodyPr wrap="square" rtlCol="0">
            <a:spAutoFit/>
          </a:bodyPr>
          <a:lstStyle/>
          <a:p>
            <a:r>
              <a:rPr lang="en-US" dirty="0">
                <a:solidFill>
                  <a:srgbClr val="002060"/>
                </a:solidFill>
              </a:rPr>
              <a:t>Copy and paste into browser</a:t>
            </a:r>
          </a:p>
        </p:txBody>
      </p:sp>
      <p:pic>
        <p:nvPicPr>
          <p:cNvPr id="1030" name="Picture 6" descr="Come to School Too, Blue Kangaroo! by Emma Chichester Clark">
            <a:extLst>
              <a:ext uri="{FF2B5EF4-FFF2-40B4-BE49-F238E27FC236}">
                <a16:creationId xmlns:a16="http://schemas.microsoft.com/office/drawing/2014/main" id="{FE8768F5-6E3D-1443-A7CD-162AA5C4B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218" y="3388446"/>
            <a:ext cx="1984639" cy="2483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 Am Too Absolutely Small for School (Charlie &amp;amp; Lola Series): Amazon.co.uk:  Child, Lauren: 9781841213545: Books">
            <a:extLst>
              <a:ext uri="{FF2B5EF4-FFF2-40B4-BE49-F238E27FC236}">
                <a16:creationId xmlns:a16="http://schemas.microsoft.com/office/drawing/2014/main" id="{7207EC5C-BFD9-4A4E-B7DA-61E29FB0B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6984" y="3498872"/>
            <a:ext cx="2174874" cy="23803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F2E994B-A8FE-1D4F-84CC-BD3323C2AFC5}"/>
              </a:ext>
            </a:extLst>
          </p:cNvPr>
          <p:cNvSpPr/>
          <p:nvPr/>
        </p:nvSpPr>
        <p:spPr>
          <a:xfrm>
            <a:off x="8894529" y="6030396"/>
            <a:ext cx="3044808" cy="646331"/>
          </a:xfrm>
          <a:prstGeom prst="rect">
            <a:avLst/>
          </a:prstGeom>
        </p:spPr>
        <p:txBody>
          <a:bodyPr wrap="none">
            <a:spAutoFit/>
          </a:bodyPr>
          <a:lstStyle/>
          <a:p>
            <a:r>
              <a:rPr lang="en-US" dirty="0">
                <a:hlinkClick r:id="rId7"/>
              </a:rPr>
              <a:t>https://youtu.be/qHjRzSFyn50</a:t>
            </a:r>
            <a:endParaRPr lang="en-US" dirty="0"/>
          </a:p>
          <a:p>
            <a:endParaRPr lang="en-US" dirty="0"/>
          </a:p>
        </p:txBody>
      </p:sp>
      <p:sp>
        <p:nvSpPr>
          <p:cNvPr id="10" name="Rectangle 9">
            <a:extLst>
              <a:ext uri="{FF2B5EF4-FFF2-40B4-BE49-F238E27FC236}">
                <a16:creationId xmlns:a16="http://schemas.microsoft.com/office/drawing/2014/main" id="{4A520663-83A7-9743-9EB5-4428BFD74DAB}"/>
              </a:ext>
            </a:extLst>
          </p:cNvPr>
          <p:cNvSpPr/>
          <p:nvPr/>
        </p:nvSpPr>
        <p:spPr>
          <a:xfrm>
            <a:off x="5299219" y="5908852"/>
            <a:ext cx="3009927" cy="646331"/>
          </a:xfrm>
          <a:prstGeom prst="rect">
            <a:avLst/>
          </a:prstGeom>
        </p:spPr>
        <p:txBody>
          <a:bodyPr wrap="none">
            <a:spAutoFit/>
          </a:bodyPr>
          <a:lstStyle/>
          <a:p>
            <a:r>
              <a:rPr lang="en-US" dirty="0">
                <a:hlinkClick r:id="rId8"/>
              </a:rPr>
              <a:t>https://youtu.be/_VoHpv1XIic</a:t>
            </a:r>
            <a:endParaRPr lang="en-US" dirty="0"/>
          </a:p>
          <a:p>
            <a:endParaRPr lang="en-US" dirty="0"/>
          </a:p>
        </p:txBody>
      </p:sp>
    </p:spTree>
    <p:extLst>
      <p:ext uri="{BB962C8B-B14F-4D97-AF65-F5344CB8AC3E}">
        <p14:creationId xmlns:p14="http://schemas.microsoft.com/office/powerpoint/2010/main" val="1198684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3D15-E50F-A74B-BB4F-651DCA0E591A}"/>
              </a:ext>
            </a:extLst>
          </p:cNvPr>
          <p:cNvSpPr>
            <a:spLocks noGrp="1"/>
          </p:cNvSpPr>
          <p:nvPr>
            <p:ph type="title"/>
          </p:nvPr>
        </p:nvSpPr>
        <p:spPr>
          <a:xfrm>
            <a:off x="1381125" y="18255"/>
            <a:ext cx="10515600" cy="1325563"/>
          </a:xfrm>
        </p:spPr>
        <p:txBody>
          <a:bodyPr>
            <a:normAutofit fontScale="90000"/>
          </a:bodyPr>
          <a:lstStyle/>
          <a:p>
            <a:pPr algn="ctr"/>
            <a:r>
              <a:rPr lang="en-GB" dirty="0"/>
              <a:t/>
            </a:r>
            <a:br>
              <a:rPr lang="en-GB" dirty="0"/>
            </a:br>
            <a:r>
              <a:rPr lang="en-GB" dirty="0"/>
              <a:t/>
            </a:r>
            <a:br>
              <a:rPr lang="en-GB" dirty="0"/>
            </a:br>
            <a:r>
              <a:rPr lang="en-GB" b="1" dirty="0">
                <a:solidFill>
                  <a:srgbClr val="002060"/>
                </a:solidFill>
                <a:effectLst>
                  <a:glow rad="63500">
                    <a:schemeClr val="accent4">
                      <a:satMod val="175000"/>
                      <a:alpha val="40000"/>
                    </a:schemeClr>
                  </a:glow>
                </a:effectLst>
              </a:rPr>
              <a:t>Practise Social Skills </a:t>
            </a:r>
            <a:r>
              <a:rPr lang="en-GB" dirty="0"/>
              <a:t/>
            </a:r>
            <a:br>
              <a:rPr lang="en-GB" dirty="0"/>
            </a:br>
            <a:endParaRPr lang="en-US" dirty="0"/>
          </a:p>
        </p:txBody>
      </p:sp>
      <p:pic>
        <p:nvPicPr>
          <p:cNvPr id="5" name="Content Placeholder 4">
            <a:extLst>
              <a:ext uri="{FF2B5EF4-FFF2-40B4-BE49-F238E27FC236}">
                <a16:creationId xmlns:a16="http://schemas.microsoft.com/office/drawing/2014/main" id="{8E8487D7-DACD-194E-8425-1FEA67E4308E}"/>
              </a:ext>
            </a:extLst>
          </p:cNvPr>
          <p:cNvPicPr>
            <a:picLocks noGrp="1" noChangeAspect="1"/>
          </p:cNvPicPr>
          <p:nvPr>
            <p:ph sz="half" idx="1"/>
          </p:nvPr>
        </p:nvPicPr>
        <p:blipFill>
          <a:blip r:embed="rId2"/>
          <a:stretch>
            <a:fillRect/>
          </a:stretch>
        </p:blipFill>
        <p:spPr>
          <a:xfrm>
            <a:off x="1223963" y="1227777"/>
            <a:ext cx="3725591" cy="5611968"/>
          </a:xfrm>
          <a:prstGeom prst="rect">
            <a:avLst/>
          </a:prstGeom>
        </p:spPr>
      </p:pic>
      <p:sp>
        <p:nvSpPr>
          <p:cNvPr id="6" name="Rectangle 5">
            <a:extLst>
              <a:ext uri="{FF2B5EF4-FFF2-40B4-BE49-F238E27FC236}">
                <a16:creationId xmlns:a16="http://schemas.microsoft.com/office/drawing/2014/main" id="{14CF76A8-86DB-7B41-8750-C6E77EADACF9}"/>
              </a:ext>
            </a:extLst>
          </p:cNvPr>
          <p:cNvSpPr/>
          <p:nvPr/>
        </p:nvSpPr>
        <p:spPr>
          <a:xfrm>
            <a:off x="5800725" y="1135756"/>
            <a:ext cx="6096000" cy="2308324"/>
          </a:xfrm>
          <a:prstGeom prst="rect">
            <a:avLst/>
          </a:prstGeom>
        </p:spPr>
        <p:txBody>
          <a:bodyPr>
            <a:spAutoFit/>
          </a:bodyPr>
          <a:lstStyle/>
          <a:p>
            <a:r>
              <a:rPr lang="en-GB" sz="2400" dirty="0">
                <a:solidFill>
                  <a:srgbClr val="002060"/>
                </a:solidFill>
                <a:latin typeface="Arial" panose="020B0604020202020204" pitchFamily="34" charset="0"/>
              </a:rPr>
              <a:t>Social skills are important in a new environment. They help young children ask for things they need and make connections with others which can help to make them feel safe and secure. Some of these skills can be practised at home. </a:t>
            </a:r>
            <a:endParaRPr lang="en-GB" sz="2400" dirty="0">
              <a:solidFill>
                <a:srgbClr val="002060"/>
              </a:solidFill>
              <a:effectLst/>
              <a:latin typeface="Arial" panose="020B0604020202020204" pitchFamily="34" charset="0"/>
            </a:endParaRPr>
          </a:p>
        </p:txBody>
      </p:sp>
      <p:pic>
        <p:nvPicPr>
          <p:cNvPr id="2050" name="Picture 2" descr="Image result for boardmaker symbols kick | Classroom rules, Boardmaker,  Autism visuals">
            <a:extLst>
              <a:ext uri="{FF2B5EF4-FFF2-40B4-BE49-F238E27FC236}">
                <a16:creationId xmlns:a16="http://schemas.microsoft.com/office/drawing/2014/main" id="{5E85589D-46B7-854A-B88E-9A5676CAF9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454" b="6251"/>
          <a:stretch/>
        </p:blipFill>
        <p:spPr bwMode="auto">
          <a:xfrm>
            <a:off x="5243512" y="3483092"/>
            <a:ext cx="6096000" cy="3356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580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77BE7-7EC7-6C43-82ED-8AEB74562DEE}"/>
              </a:ext>
            </a:extLst>
          </p:cNvPr>
          <p:cNvSpPr>
            <a:spLocks noGrp="1"/>
          </p:cNvSpPr>
          <p:nvPr>
            <p:ph type="title"/>
          </p:nvPr>
        </p:nvSpPr>
        <p:spPr>
          <a:xfrm>
            <a:off x="3746501" y="0"/>
            <a:ext cx="5226050" cy="947737"/>
          </a:xfrm>
        </p:spPr>
        <p:txBody>
          <a:bodyPr>
            <a:normAutofit/>
          </a:bodyPr>
          <a:lstStyle/>
          <a:p>
            <a:r>
              <a:rPr lang="en-US" sz="4000" b="1" dirty="0">
                <a:effectLst>
                  <a:glow rad="63500">
                    <a:schemeClr val="accent4">
                      <a:satMod val="175000"/>
                      <a:alpha val="40000"/>
                    </a:schemeClr>
                  </a:glow>
                </a:effectLst>
              </a:rPr>
              <a:t>Learning through Play</a:t>
            </a:r>
          </a:p>
        </p:txBody>
      </p:sp>
      <p:pic>
        <p:nvPicPr>
          <p:cNvPr id="6" name="Picture 5" descr="Diagram, text&#10;&#10;Description automatically generated with medium confidence">
            <a:extLst>
              <a:ext uri="{FF2B5EF4-FFF2-40B4-BE49-F238E27FC236}">
                <a16:creationId xmlns:a16="http://schemas.microsoft.com/office/drawing/2014/main" id="{2D15AEF0-7C60-DD4C-A357-6B5017DD004F}"/>
              </a:ext>
            </a:extLst>
          </p:cNvPr>
          <p:cNvPicPr>
            <a:picLocks noChangeAspect="1"/>
          </p:cNvPicPr>
          <p:nvPr/>
        </p:nvPicPr>
        <p:blipFill rotWithShape="1">
          <a:blip r:embed="rId2"/>
          <a:srcRect l="5382" t="4584" r="9853" b="6042"/>
          <a:stretch/>
        </p:blipFill>
        <p:spPr>
          <a:xfrm>
            <a:off x="1557338" y="947736"/>
            <a:ext cx="8968721" cy="5910263"/>
          </a:xfrm>
          <a:prstGeom prst="rect">
            <a:avLst/>
          </a:prstGeom>
        </p:spPr>
      </p:pic>
    </p:spTree>
    <p:extLst>
      <p:ext uri="{BB962C8B-B14F-4D97-AF65-F5344CB8AC3E}">
        <p14:creationId xmlns:p14="http://schemas.microsoft.com/office/powerpoint/2010/main" val="277150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2337-45D3-5148-AF43-A79A30A5D42F}"/>
              </a:ext>
            </a:extLst>
          </p:cNvPr>
          <p:cNvSpPr>
            <a:spLocks noGrp="1"/>
          </p:cNvSpPr>
          <p:nvPr>
            <p:ph type="title"/>
          </p:nvPr>
        </p:nvSpPr>
        <p:spPr/>
        <p:txBody>
          <a:bodyPr>
            <a:normAutofit/>
          </a:bodyPr>
          <a:lstStyle/>
          <a:p>
            <a:pPr algn="ctr"/>
            <a:r>
              <a:rPr lang="en-US" sz="4000" b="1" dirty="0">
                <a:solidFill>
                  <a:srgbClr val="002060"/>
                </a:solidFill>
                <a:effectLst>
                  <a:glow rad="63500">
                    <a:schemeClr val="accent4">
                      <a:satMod val="175000"/>
                      <a:alpha val="40000"/>
                    </a:schemeClr>
                  </a:glow>
                </a:effectLst>
              </a:rPr>
              <a:t>Literacy</a:t>
            </a:r>
          </a:p>
        </p:txBody>
      </p:sp>
      <p:sp>
        <p:nvSpPr>
          <p:cNvPr id="3" name="Content Placeholder 2">
            <a:extLst>
              <a:ext uri="{FF2B5EF4-FFF2-40B4-BE49-F238E27FC236}">
                <a16:creationId xmlns:a16="http://schemas.microsoft.com/office/drawing/2014/main" id="{6DFEC046-6A1E-FF40-870F-C1587F89117E}"/>
              </a:ext>
            </a:extLst>
          </p:cNvPr>
          <p:cNvSpPr>
            <a:spLocks noGrp="1"/>
          </p:cNvSpPr>
          <p:nvPr>
            <p:ph idx="1"/>
          </p:nvPr>
        </p:nvSpPr>
        <p:spPr>
          <a:xfrm>
            <a:off x="471070" y="1758156"/>
            <a:ext cx="10515600" cy="4351338"/>
          </a:xfrm>
        </p:spPr>
        <p:txBody>
          <a:bodyPr vert="horz" lIns="91440" tIns="45720" rIns="91440" bIns="45720" rtlCol="0" anchor="t">
            <a:normAutofit lnSpcReduction="10000"/>
          </a:bodyPr>
          <a:lstStyle/>
          <a:p>
            <a:r>
              <a:rPr lang="en-US" dirty="0">
                <a:cs typeface="Calibri"/>
              </a:rPr>
              <a:t>First four weeks</a:t>
            </a:r>
          </a:p>
          <a:p>
            <a:pPr lvl="1"/>
            <a:r>
              <a:rPr lang="en-US" dirty="0">
                <a:cs typeface="Calibri"/>
              </a:rPr>
              <a:t>Phonological awareness</a:t>
            </a:r>
          </a:p>
          <a:p>
            <a:pPr lvl="1"/>
            <a:r>
              <a:rPr lang="en-US" dirty="0">
                <a:cs typeface="Calibri"/>
              </a:rPr>
              <a:t>Fine motor skills</a:t>
            </a:r>
          </a:p>
          <a:p>
            <a:pPr lvl="1"/>
            <a:r>
              <a:rPr lang="en-US" dirty="0">
                <a:cs typeface="Calibri"/>
              </a:rPr>
              <a:t>Rhyme and syllables </a:t>
            </a:r>
          </a:p>
          <a:p>
            <a:r>
              <a:rPr lang="en-US" dirty="0">
                <a:ea typeface="+mn-lt"/>
                <a:cs typeface="+mn-lt"/>
              </a:rPr>
              <a:t>NLC Active Literacy </a:t>
            </a:r>
          </a:p>
          <a:p>
            <a:pPr lvl="1"/>
            <a:r>
              <a:rPr lang="en-US" dirty="0">
                <a:ea typeface="+mn-lt"/>
                <a:cs typeface="+mn-lt"/>
              </a:rPr>
              <a:t>One sound per week</a:t>
            </a:r>
          </a:p>
          <a:p>
            <a:pPr lvl="1"/>
            <a:r>
              <a:rPr lang="en-US" dirty="0">
                <a:ea typeface="+mn-lt"/>
                <a:cs typeface="+mn-lt"/>
              </a:rPr>
              <a:t>Three common words</a:t>
            </a:r>
            <a:endParaRPr lang="en-US" dirty="0"/>
          </a:p>
          <a:p>
            <a:pPr lvl="1"/>
            <a:r>
              <a:rPr lang="en-US" dirty="0">
                <a:ea typeface="+mn-lt"/>
                <a:cs typeface="+mn-lt"/>
              </a:rPr>
              <a:t>Reading Books</a:t>
            </a:r>
          </a:p>
          <a:p>
            <a:pPr lvl="1"/>
            <a:r>
              <a:rPr lang="en-US" dirty="0">
                <a:ea typeface="+mn-lt"/>
                <a:cs typeface="+mn-lt"/>
              </a:rPr>
              <a:t>Role play/ story telling/ puppets</a:t>
            </a:r>
          </a:p>
          <a:p>
            <a:pPr lvl="1"/>
            <a:r>
              <a:rPr lang="en-US" dirty="0">
                <a:ea typeface="+mn-lt"/>
                <a:cs typeface="+mn-lt"/>
              </a:rPr>
              <a:t>Taught writing</a:t>
            </a:r>
          </a:p>
          <a:p>
            <a:r>
              <a:rPr lang="en-US" dirty="0">
                <a:ea typeface="+mn-lt"/>
                <a:cs typeface="+mn-lt"/>
              </a:rPr>
              <a:t>Lending Library</a:t>
            </a:r>
          </a:p>
          <a:p>
            <a:pPr lvl="1"/>
            <a:endParaRPr lang="en-US" dirty="0">
              <a:cs typeface="Calibri"/>
            </a:endParaRPr>
          </a:p>
        </p:txBody>
      </p:sp>
      <p:sp>
        <p:nvSpPr>
          <p:cNvPr id="4" name="Rectangle 3">
            <a:extLst>
              <a:ext uri="{FF2B5EF4-FFF2-40B4-BE49-F238E27FC236}">
                <a16:creationId xmlns:a16="http://schemas.microsoft.com/office/drawing/2014/main" id="{3A96B25C-1710-4844-8339-3E5AADE8F65C}"/>
              </a:ext>
            </a:extLst>
          </p:cNvPr>
          <p:cNvSpPr/>
          <p:nvPr/>
        </p:nvSpPr>
        <p:spPr>
          <a:xfrm>
            <a:off x="5404779" y="1556736"/>
            <a:ext cx="4494834" cy="4620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D4CA5261-2B29-4AD1-BC92-41F85B0C6C08}"/>
              </a:ext>
            </a:extLst>
          </p:cNvPr>
          <p:cNvSpPr txBox="1"/>
          <p:nvPr/>
        </p:nvSpPr>
        <p:spPr>
          <a:xfrm>
            <a:off x="5728870" y="1881690"/>
            <a:ext cx="417074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u="sng" dirty="0"/>
              <a:t>What can I do at home?</a:t>
            </a:r>
          </a:p>
          <a:p>
            <a:pPr marL="285750" indent="-285750">
              <a:buFont typeface="Arial"/>
              <a:buChar char="•"/>
            </a:pPr>
            <a:r>
              <a:rPr lang="en-GB" dirty="0">
                <a:cs typeface="Calibri"/>
              </a:rPr>
              <a:t>Read reading books every night.</a:t>
            </a:r>
          </a:p>
          <a:p>
            <a:pPr marL="285750" indent="-285750">
              <a:buFont typeface="Arial"/>
              <a:buChar char="•"/>
            </a:pPr>
            <a:r>
              <a:rPr lang="en-GB" dirty="0">
                <a:cs typeface="Calibri"/>
              </a:rPr>
              <a:t>Practice reading and writing common words. </a:t>
            </a:r>
          </a:p>
          <a:p>
            <a:pPr marL="285750" indent="-285750">
              <a:buFont typeface="Arial"/>
              <a:buChar char="•"/>
            </a:pPr>
            <a:r>
              <a:rPr lang="en-GB" dirty="0">
                <a:cs typeface="Calibri"/>
              </a:rPr>
              <a:t>Flashcard practice </a:t>
            </a:r>
          </a:p>
          <a:p>
            <a:pPr marL="285750" indent="-285750">
              <a:buFont typeface="Arial"/>
              <a:buChar char="•"/>
            </a:pPr>
            <a:endParaRPr lang="en-GB" dirty="0">
              <a:cs typeface="Calibri"/>
            </a:endParaRPr>
          </a:p>
          <a:p>
            <a:pPr marL="285750" indent="-285750">
              <a:buFont typeface="Arial"/>
              <a:buChar char="•"/>
            </a:pPr>
            <a:endParaRPr lang="en-GB" dirty="0">
              <a:cs typeface="Calibri"/>
            </a:endParaRPr>
          </a:p>
          <a:p>
            <a:pPr marL="285750" indent="-285750">
              <a:buFont typeface="Arial"/>
              <a:buChar char="•"/>
            </a:pPr>
            <a:endParaRPr lang="en-GB" dirty="0">
              <a:cs typeface="Calibri"/>
            </a:endParaRPr>
          </a:p>
          <a:p>
            <a:pPr algn="ctr"/>
            <a:r>
              <a:rPr lang="en-GB" dirty="0">
                <a:cs typeface="Calibri"/>
              </a:rPr>
              <a:t>The children will be given two reading books each week. Please make sure these are returned to school EVERY day as we use them in class and may need to </a:t>
            </a:r>
            <a:r>
              <a:rPr lang="en-GB" dirty="0">
                <a:ea typeface="+mn-lt"/>
                <a:cs typeface="+mn-lt"/>
              </a:rPr>
              <a:t>quarantine </a:t>
            </a:r>
            <a:r>
              <a:rPr lang="en-GB" dirty="0">
                <a:cs typeface="Calibri"/>
              </a:rPr>
              <a:t>them before other children can use them.</a:t>
            </a:r>
          </a:p>
        </p:txBody>
      </p:sp>
      <p:pic>
        <p:nvPicPr>
          <p:cNvPr id="2050" name="Picture 2" descr="Me (PM Starters) Level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5218" y="1412111"/>
            <a:ext cx="2068325" cy="16419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10 - Ten Most Popular Nursery Rhymes Collection Vol. 1 with Lyrics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3137" y="3270335"/>
            <a:ext cx="2130406" cy="11930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Jolly Phonics Indonesia - Home |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033" y="4679678"/>
            <a:ext cx="2015861" cy="20248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E406399 - Woodland Animal Puppets | Hope Edu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019" y="5203121"/>
            <a:ext cx="1654879" cy="165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893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CB06-509A-2347-BB18-54805CA60FBF}"/>
              </a:ext>
            </a:extLst>
          </p:cNvPr>
          <p:cNvSpPr>
            <a:spLocks noGrp="1"/>
          </p:cNvSpPr>
          <p:nvPr>
            <p:ph type="title"/>
          </p:nvPr>
        </p:nvSpPr>
        <p:spPr/>
        <p:txBody>
          <a:bodyPr>
            <a:normAutofit/>
          </a:bodyPr>
          <a:lstStyle/>
          <a:p>
            <a:pPr algn="ctr"/>
            <a:r>
              <a:rPr lang="en-US" sz="4000" b="1" dirty="0">
                <a:solidFill>
                  <a:srgbClr val="002060"/>
                </a:solidFill>
                <a:effectLst>
                  <a:glow rad="63500">
                    <a:schemeClr val="accent4">
                      <a:satMod val="175000"/>
                      <a:alpha val="40000"/>
                    </a:schemeClr>
                  </a:glow>
                </a:effectLst>
              </a:rPr>
              <a:t>Numeracy</a:t>
            </a:r>
          </a:p>
        </p:txBody>
      </p:sp>
      <p:sp>
        <p:nvSpPr>
          <p:cNvPr id="3" name="Content Placeholder 2">
            <a:extLst>
              <a:ext uri="{FF2B5EF4-FFF2-40B4-BE49-F238E27FC236}">
                <a16:creationId xmlns:a16="http://schemas.microsoft.com/office/drawing/2014/main" id="{9E65A27A-2A52-CA43-A112-CB6294DABCFA}"/>
              </a:ext>
            </a:extLst>
          </p:cNvPr>
          <p:cNvSpPr>
            <a:spLocks noGrp="1"/>
          </p:cNvSpPr>
          <p:nvPr>
            <p:ph idx="1"/>
          </p:nvPr>
        </p:nvSpPr>
        <p:spPr/>
        <p:txBody>
          <a:bodyPr vert="horz" lIns="91440" tIns="45720" rIns="91440" bIns="45720" rtlCol="0" anchor="t">
            <a:normAutofit/>
          </a:bodyPr>
          <a:lstStyle/>
          <a:p>
            <a:r>
              <a:rPr lang="en-US" dirty="0">
                <a:cs typeface="Calibri"/>
              </a:rPr>
              <a:t>SEAL Planners </a:t>
            </a:r>
            <a:endParaRPr lang="en-US" dirty="0"/>
          </a:p>
          <a:p>
            <a:r>
              <a:rPr lang="en-US" dirty="0">
                <a:cs typeface="Calibri"/>
              </a:rPr>
              <a:t>Counting songs</a:t>
            </a:r>
            <a:endParaRPr lang="en-US" dirty="0"/>
          </a:p>
          <a:p>
            <a:r>
              <a:rPr lang="en-US" dirty="0">
                <a:cs typeface="Calibri"/>
              </a:rPr>
              <a:t>Mainly numeracy based</a:t>
            </a:r>
          </a:p>
          <a:p>
            <a:r>
              <a:rPr lang="en-US" dirty="0">
                <a:cs typeface="Calibri"/>
              </a:rPr>
              <a:t>Active tasks and play</a:t>
            </a:r>
          </a:p>
          <a:p>
            <a:pPr lvl="1"/>
            <a:r>
              <a:rPr lang="en-US" dirty="0">
                <a:cs typeface="Calibri"/>
              </a:rPr>
              <a:t>Loose materials</a:t>
            </a:r>
          </a:p>
          <a:p>
            <a:pPr lvl="1"/>
            <a:r>
              <a:rPr lang="en-US" dirty="0">
                <a:cs typeface="Calibri"/>
              </a:rPr>
              <a:t>Counting games</a:t>
            </a:r>
          </a:p>
          <a:p>
            <a:pPr lvl="1"/>
            <a:r>
              <a:rPr lang="en-US" dirty="0">
                <a:cs typeface="Calibri"/>
              </a:rPr>
              <a:t>blocks</a:t>
            </a:r>
          </a:p>
          <a:p>
            <a:pPr marL="0" indent="0">
              <a:buNone/>
            </a:pPr>
            <a:endParaRPr lang="en-US" dirty="0">
              <a:cs typeface="Calibri"/>
            </a:endParaRPr>
          </a:p>
        </p:txBody>
      </p:sp>
      <p:sp>
        <p:nvSpPr>
          <p:cNvPr id="5" name="Rectangle 4">
            <a:extLst>
              <a:ext uri="{FF2B5EF4-FFF2-40B4-BE49-F238E27FC236}">
                <a16:creationId xmlns:a16="http://schemas.microsoft.com/office/drawing/2014/main" id="{F5A08D52-B964-4B0D-81FA-C96CB80C238F}"/>
              </a:ext>
            </a:extLst>
          </p:cNvPr>
          <p:cNvSpPr/>
          <p:nvPr/>
        </p:nvSpPr>
        <p:spPr>
          <a:xfrm>
            <a:off x="5117215" y="1556736"/>
            <a:ext cx="4494834" cy="4620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A6BE0BA3-B515-4C22-B9F7-04665AC3F7B2}"/>
              </a:ext>
            </a:extLst>
          </p:cNvPr>
          <p:cNvSpPr txBox="1"/>
          <p:nvPr/>
        </p:nvSpPr>
        <p:spPr>
          <a:xfrm>
            <a:off x="5441306" y="1825625"/>
            <a:ext cx="417074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u="sng" dirty="0"/>
              <a:t>What can I do at home?</a:t>
            </a:r>
          </a:p>
          <a:p>
            <a:pPr algn="ctr"/>
            <a:endParaRPr lang="en-GB" b="1" u="sng" dirty="0">
              <a:cs typeface="Calibri"/>
            </a:endParaRPr>
          </a:p>
          <a:p>
            <a:pPr marL="285750" indent="-285750">
              <a:buFont typeface="Arial"/>
              <a:buChar char="•"/>
            </a:pPr>
            <a:r>
              <a:rPr lang="en-GB" dirty="0">
                <a:cs typeface="Calibri"/>
              </a:rPr>
              <a:t>Play board games</a:t>
            </a:r>
          </a:p>
          <a:p>
            <a:pPr marL="285750" indent="-285750">
              <a:buFont typeface="Arial"/>
              <a:buChar char="•"/>
            </a:pPr>
            <a:r>
              <a:rPr lang="en-GB" dirty="0">
                <a:cs typeface="Calibri"/>
              </a:rPr>
              <a:t>Dice games</a:t>
            </a:r>
          </a:p>
          <a:p>
            <a:pPr marL="285750" indent="-285750">
              <a:buFont typeface="Arial"/>
              <a:buChar char="•"/>
            </a:pPr>
            <a:r>
              <a:rPr lang="en-GB" dirty="0">
                <a:cs typeface="Calibri"/>
              </a:rPr>
              <a:t>Dominos</a:t>
            </a:r>
          </a:p>
          <a:p>
            <a:pPr marL="285750" indent="-285750">
              <a:buFont typeface="Arial"/>
              <a:buChar char="•"/>
            </a:pPr>
            <a:r>
              <a:rPr lang="en-GB" dirty="0">
                <a:cs typeface="Calibri"/>
              </a:rPr>
              <a:t>Counting objects 1:1 </a:t>
            </a:r>
          </a:p>
          <a:p>
            <a:pPr algn="ctr"/>
            <a:endParaRPr lang="en-GB" b="1" u="sng" dirty="0">
              <a:cs typeface="Calibri"/>
            </a:endParaRPr>
          </a:p>
          <a:p>
            <a:pPr marL="285750" indent="-285750">
              <a:buFont typeface="Arial"/>
              <a:buChar char="•"/>
            </a:pPr>
            <a:r>
              <a:rPr lang="en-US" dirty="0">
                <a:cs typeface="Calibri"/>
              </a:rPr>
              <a:t>Keep an eye on Microsoft Teams for Home Learning activities relating to what the children are learning in school. </a:t>
            </a:r>
            <a:endParaRPr lang="en-US" dirty="0"/>
          </a:p>
        </p:txBody>
      </p:sp>
      <p:pic>
        <p:nvPicPr>
          <p:cNvPr id="3074" name="Picture 2" descr="Millennials are driving the board games rev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9981" y="1556736"/>
            <a:ext cx="2165277" cy="14396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ominoes definition and meaning | Collins English Diction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5420" y="3269775"/>
            <a:ext cx="2214760" cy="15370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crosoft Team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423" y="4661853"/>
            <a:ext cx="1348923" cy="12544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in product photo"/>
          <p:cNvPicPr>
            <a:picLocks noChangeAspect="1" noChangeArrowheads="1"/>
          </p:cNvPicPr>
          <p:nvPr/>
        </p:nvPicPr>
        <p:blipFill rotWithShape="1">
          <a:blip r:embed="rId5">
            <a:extLst>
              <a:ext uri="{28A0092B-C50C-407E-A947-70E740481C1C}">
                <a14:useLocalDpi xmlns:a14="http://schemas.microsoft.com/office/drawing/2010/main" val="0"/>
              </a:ext>
            </a:extLst>
          </a:blip>
          <a:srcRect l="26416" t="28566" r="26380" b="28819"/>
          <a:stretch/>
        </p:blipFill>
        <p:spPr bwMode="auto">
          <a:xfrm>
            <a:off x="191820" y="5289102"/>
            <a:ext cx="1991778" cy="143850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VERYTHING YOU NEED TO KNOW ABOUT LOOSE PARTS PLAY — the Workspace for  Childr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5353" y="5248934"/>
            <a:ext cx="1857867" cy="147867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ath and Loose Parts Play - Fantastic Fun &amp;amp; Le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5040" y="5080179"/>
            <a:ext cx="2160218" cy="144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06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2337-45D3-5148-AF43-A79A30A5D42F}"/>
              </a:ext>
            </a:extLst>
          </p:cNvPr>
          <p:cNvSpPr>
            <a:spLocks noGrp="1"/>
          </p:cNvSpPr>
          <p:nvPr>
            <p:ph type="title"/>
          </p:nvPr>
        </p:nvSpPr>
        <p:spPr/>
        <p:txBody>
          <a:bodyPr>
            <a:normAutofit/>
          </a:bodyPr>
          <a:lstStyle/>
          <a:p>
            <a:pPr algn="ctr"/>
            <a:r>
              <a:rPr lang="en-US" sz="4000" b="1" dirty="0">
                <a:solidFill>
                  <a:srgbClr val="002060"/>
                </a:solidFill>
                <a:effectLst>
                  <a:glow rad="63500">
                    <a:schemeClr val="accent4">
                      <a:satMod val="175000"/>
                      <a:alpha val="40000"/>
                    </a:schemeClr>
                  </a:glow>
                </a:effectLst>
              </a:rPr>
              <a:t>Health and Wellbeing</a:t>
            </a:r>
            <a:endParaRPr lang="en-US" dirty="0"/>
          </a:p>
        </p:txBody>
      </p:sp>
      <p:sp>
        <p:nvSpPr>
          <p:cNvPr id="3" name="Content Placeholder 2">
            <a:extLst>
              <a:ext uri="{FF2B5EF4-FFF2-40B4-BE49-F238E27FC236}">
                <a16:creationId xmlns:a16="http://schemas.microsoft.com/office/drawing/2014/main" id="{6DFEC046-6A1E-FF40-870F-C1587F89117E}"/>
              </a:ext>
            </a:extLst>
          </p:cNvPr>
          <p:cNvSpPr>
            <a:spLocks noGrp="1"/>
          </p:cNvSpPr>
          <p:nvPr>
            <p:ph idx="1"/>
          </p:nvPr>
        </p:nvSpPr>
        <p:spPr/>
        <p:txBody>
          <a:bodyPr vert="horz" lIns="91440" tIns="45720" rIns="91440" bIns="45720" rtlCol="0" anchor="t">
            <a:normAutofit/>
          </a:bodyPr>
          <a:lstStyle/>
          <a:p>
            <a:r>
              <a:rPr lang="en-US" dirty="0">
                <a:cs typeface="Calibri"/>
              </a:rPr>
              <a:t>Colour Monster</a:t>
            </a:r>
            <a:endParaRPr lang="en-US" dirty="0"/>
          </a:p>
          <a:p>
            <a:r>
              <a:rPr lang="en-US" dirty="0">
                <a:cs typeface="Calibri"/>
              </a:rPr>
              <a:t>Emotion Works</a:t>
            </a:r>
          </a:p>
          <a:p>
            <a:endParaRPr lang="en-US" dirty="0">
              <a:cs typeface="Calibri"/>
            </a:endParaRPr>
          </a:p>
          <a:p>
            <a:r>
              <a:rPr lang="en-US" dirty="0">
                <a:cs typeface="Calibri"/>
              </a:rPr>
              <a:t>Mr. Men</a:t>
            </a:r>
          </a:p>
          <a:p>
            <a:pPr lvl="1"/>
            <a:r>
              <a:rPr lang="en-US" dirty="0">
                <a:cs typeface="Calibri"/>
              </a:rPr>
              <a:t>Confident Individuals</a:t>
            </a:r>
          </a:p>
          <a:p>
            <a:pPr lvl="1"/>
            <a:r>
              <a:rPr lang="en-US" dirty="0">
                <a:cs typeface="Calibri"/>
              </a:rPr>
              <a:t>Successful Learners</a:t>
            </a:r>
          </a:p>
          <a:p>
            <a:pPr lvl="1"/>
            <a:r>
              <a:rPr lang="en-US" dirty="0">
                <a:cs typeface="Calibri"/>
              </a:rPr>
              <a:t>Effective contributors</a:t>
            </a:r>
          </a:p>
          <a:p>
            <a:pPr lvl="1"/>
            <a:r>
              <a:rPr lang="en-US" dirty="0">
                <a:cs typeface="Calibri"/>
              </a:rPr>
              <a:t>Responsible Citizens </a:t>
            </a:r>
          </a:p>
          <a:p>
            <a:pPr lvl="1"/>
            <a:endParaRPr lang="en-US" dirty="0">
              <a:cs typeface="Calibri"/>
            </a:endParaRPr>
          </a:p>
        </p:txBody>
      </p:sp>
      <p:sp>
        <p:nvSpPr>
          <p:cNvPr id="4" name="Rectangle 3">
            <a:extLst>
              <a:ext uri="{FF2B5EF4-FFF2-40B4-BE49-F238E27FC236}">
                <a16:creationId xmlns:a16="http://schemas.microsoft.com/office/drawing/2014/main" id="{3A96B25C-1710-4844-8339-3E5AADE8F65C}"/>
              </a:ext>
            </a:extLst>
          </p:cNvPr>
          <p:cNvSpPr/>
          <p:nvPr/>
        </p:nvSpPr>
        <p:spPr>
          <a:xfrm>
            <a:off x="4823377" y="3807402"/>
            <a:ext cx="4494834" cy="1513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D4CA5261-2B29-4AD1-BC92-41F85B0C6C08}"/>
              </a:ext>
            </a:extLst>
          </p:cNvPr>
          <p:cNvSpPr txBox="1"/>
          <p:nvPr/>
        </p:nvSpPr>
        <p:spPr>
          <a:xfrm>
            <a:off x="4954382" y="3943971"/>
            <a:ext cx="417074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u="sng" dirty="0"/>
              <a:t>Targets</a:t>
            </a:r>
          </a:p>
          <a:p>
            <a:r>
              <a:rPr lang="en-GB" dirty="0">
                <a:cs typeface="Calibri"/>
              </a:rPr>
              <a:t>Every two weeks, the children will choose achievable targets related to the four capacities. </a:t>
            </a:r>
          </a:p>
          <a:p>
            <a:endParaRPr lang="en-GB" dirty="0">
              <a:cs typeface="Calibri"/>
            </a:endParaRPr>
          </a:p>
        </p:txBody>
      </p:sp>
      <p:pic>
        <p:nvPicPr>
          <p:cNvPr id="8" name="Picture 8" descr="A picture containing text&#10;&#10;Description automatically generated">
            <a:extLst>
              <a:ext uri="{FF2B5EF4-FFF2-40B4-BE49-F238E27FC236}">
                <a16:creationId xmlns:a16="http://schemas.microsoft.com/office/drawing/2014/main" id="{59A8EA5B-6887-4B75-9EF0-E77B4AFEE69A}"/>
              </a:ext>
            </a:extLst>
          </p:cNvPr>
          <p:cNvPicPr>
            <a:picLocks noChangeAspect="1"/>
          </p:cNvPicPr>
          <p:nvPr/>
        </p:nvPicPr>
        <p:blipFill>
          <a:blip r:embed="rId2"/>
          <a:stretch>
            <a:fillRect/>
          </a:stretch>
        </p:blipFill>
        <p:spPr>
          <a:xfrm>
            <a:off x="6881446" y="1543991"/>
            <a:ext cx="3997568" cy="1683311"/>
          </a:xfrm>
          <a:prstGeom prst="rect">
            <a:avLst/>
          </a:prstGeom>
        </p:spPr>
      </p:pic>
      <p:pic>
        <p:nvPicPr>
          <p:cNvPr id="9" name="Picture 9" descr="Diagram&#10;&#10;Description automatically generated">
            <a:extLst>
              <a:ext uri="{FF2B5EF4-FFF2-40B4-BE49-F238E27FC236}">
                <a16:creationId xmlns:a16="http://schemas.microsoft.com/office/drawing/2014/main" id="{0D65309C-61D2-4F54-A1EA-03CDC27358E7}"/>
              </a:ext>
            </a:extLst>
          </p:cNvPr>
          <p:cNvPicPr>
            <a:picLocks noChangeAspect="1"/>
          </p:cNvPicPr>
          <p:nvPr/>
        </p:nvPicPr>
        <p:blipFill>
          <a:blip r:embed="rId3"/>
          <a:stretch>
            <a:fillRect/>
          </a:stretch>
        </p:blipFill>
        <p:spPr>
          <a:xfrm>
            <a:off x="4419598" y="1501549"/>
            <a:ext cx="1934309" cy="1920593"/>
          </a:xfrm>
          <a:prstGeom prst="rect">
            <a:avLst/>
          </a:prstGeom>
        </p:spPr>
      </p:pic>
      <p:pic>
        <p:nvPicPr>
          <p:cNvPr id="20" name="Picture 20" descr="A picture containing vector graphics&#10;&#10;Description automatically generated">
            <a:extLst>
              <a:ext uri="{FF2B5EF4-FFF2-40B4-BE49-F238E27FC236}">
                <a16:creationId xmlns:a16="http://schemas.microsoft.com/office/drawing/2014/main" id="{E326EFED-3B49-4E07-B44A-E8A3DE0401A5}"/>
              </a:ext>
            </a:extLst>
          </p:cNvPr>
          <p:cNvPicPr>
            <a:picLocks noChangeAspect="1"/>
          </p:cNvPicPr>
          <p:nvPr/>
        </p:nvPicPr>
        <p:blipFill>
          <a:blip r:embed="rId4"/>
          <a:stretch>
            <a:fillRect/>
          </a:stretch>
        </p:blipFill>
        <p:spPr>
          <a:xfrm>
            <a:off x="8686800" y="4557738"/>
            <a:ext cx="2743200" cy="2009724"/>
          </a:xfrm>
          <a:prstGeom prst="rect">
            <a:avLst/>
          </a:prstGeom>
        </p:spPr>
      </p:pic>
    </p:spTree>
    <p:extLst>
      <p:ext uri="{BB962C8B-B14F-4D97-AF65-F5344CB8AC3E}">
        <p14:creationId xmlns:p14="http://schemas.microsoft.com/office/powerpoint/2010/main" val="1307079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CB06-509A-2347-BB18-54805CA60FBF}"/>
              </a:ext>
            </a:extLst>
          </p:cNvPr>
          <p:cNvSpPr>
            <a:spLocks noGrp="1"/>
          </p:cNvSpPr>
          <p:nvPr>
            <p:ph type="title"/>
          </p:nvPr>
        </p:nvSpPr>
        <p:spPr/>
        <p:txBody>
          <a:bodyPr>
            <a:normAutofit/>
          </a:bodyPr>
          <a:lstStyle/>
          <a:p>
            <a:pPr algn="ctr"/>
            <a:r>
              <a:rPr lang="en-US" sz="4000" b="1" dirty="0">
                <a:solidFill>
                  <a:srgbClr val="002060"/>
                </a:solidFill>
                <a:effectLst>
                  <a:glow rad="63500">
                    <a:srgbClr val="FFC000">
                      <a:satMod val="175000"/>
                      <a:alpha val="40000"/>
                    </a:srgbClr>
                  </a:glow>
                </a:effectLst>
                <a:cs typeface="Calibri Light"/>
              </a:rPr>
              <a:t>Primary One Information</a:t>
            </a:r>
          </a:p>
        </p:txBody>
      </p:sp>
      <p:sp>
        <p:nvSpPr>
          <p:cNvPr id="3" name="Content Placeholder 2">
            <a:extLst>
              <a:ext uri="{FF2B5EF4-FFF2-40B4-BE49-F238E27FC236}">
                <a16:creationId xmlns:a16="http://schemas.microsoft.com/office/drawing/2014/main" id="{9E65A27A-2A52-CA43-A112-CB6294DABCFA}"/>
              </a:ext>
            </a:extLst>
          </p:cNvPr>
          <p:cNvSpPr>
            <a:spLocks noGrp="1"/>
          </p:cNvSpPr>
          <p:nvPr>
            <p:ph idx="1"/>
          </p:nvPr>
        </p:nvSpPr>
        <p:spPr/>
        <p:txBody>
          <a:bodyPr vert="horz" lIns="91440" tIns="45720" rIns="91440" bIns="45720" rtlCol="0" anchor="t">
            <a:normAutofit/>
          </a:bodyPr>
          <a:lstStyle/>
          <a:p>
            <a:r>
              <a:rPr lang="en-US" dirty="0">
                <a:cs typeface="Calibri"/>
              </a:rPr>
              <a:t>P1a- Miss McCallum</a:t>
            </a:r>
          </a:p>
          <a:p>
            <a:r>
              <a:rPr lang="en-US" dirty="0">
                <a:cs typeface="Calibri"/>
              </a:rPr>
              <a:t>P1b- Mrs Meek</a:t>
            </a:r>
          </a:p>
          <a:p>
            <a:r>
              <a:rPr lang="en-US" dirty="0">
                <a:cs typeface="Calibri"/>
              </a:rPr>
              <a:t>Mrs Meek (Classroom Assistant) </a:t>
            </a:r>
          </a:p>
          <a:p>
            <a:r>
              <a:rPr lang="en-US" dirty="0">
                <a:cs typeface="Calibri"/>
              </a:rPr>
              <a:t>Starting MHP Microsoft Team and Padlet website</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pPr marL="0" indent="0">
              <a:buNone/>
            </a:pPr>
            <a:endParaRPr lang="en-US" dirty="0">
              <a:cs typeface="Calibri"/>
            </a:endParaRPr>
          </a:p>
        </p:txBody>
      </p:sp>
      <p:pic>
        <p:nvPicPr>
          <p:cNvPr id="4" name="Picture 4" descr="Graphical user interface, text, application&#10;&#10;Description automatically generated">
            <a:extLst>
              <a:ext uri="{FF2B5EF4-FFF2-40B4-BE49-F238E27FC236}">
                <a16:creationId xmlns:a16="http://schemas.microsoft.com/office/drawing/2014/main" id="{5BD13BE2-D99B-428C-9451-8E0A46BBE3B7}"/>
              </a:ext>
            </a:extLst>
          </p:cNvPr>
          <p:cNvPicPr>
            <a:picLocks noChangeAspect="1"/>
          </p:cNvPicPr>
          <p:nvPr/>
        </p:nvPicPr>
        <p:blipFill>
          <a:blip r:embed="rId2"/>
          <a:stretch>
            <a:fillRect/>
          </a:stretch>
        </p:blipFill>
        <p:spPr>
          <a:xfrm>
            <a:off x="422887" y="3965026"/>
            <a:ext cx="5931020" cy="2609026"/>
          </a:xfrm>
          <a:prstGeom prst="rect">
            <a:avLst/>
          </a:prstGeom>
        </p:spPr>
      </p:pic>
      <p:pic>
        <p:nvPicPr>
          <p:cNvPr id="5" name="Picture 5" descr="Graphical user interface, application, Teams&#10;&#10;Description automatically generated">
            <a:extLst>
              <a:ext uri="{FF2B5EF4-FFF2-40B4-BE49-F238E27FC236}">
                <a16:creationId xmlns:a16="http://schemas.microsoft.com/office/drawing/2014/main" id="{9C7DA840-31C9-49A5-8B87-F46BF88411BB}"/>
              </a:ext>
            </a:extLst>
          </p:cNvPr>
          <p:cNvPicPr>
            <a:picLocks noChangeAspect="1"/>
          </p:cNvPicPr>
          <p:nvPr/>
        </p:nvPicPr>
        <p:blipFill>
          <a:blip r:embed="rId3"/>
          <a:stretch>
            <a:fillRect/>
          </a:stretch>
        </p:blipFill>
        <p:spPr>
          <a:xfrm>
            <a:off x="6617675" y="4001294"/>
            <a:ext cx="4999893" cy="2609026"/>
          </a:xfrm>
          <a:prstGeom prst="rect">
            <a:avLst/>
          </a:prstGeom>
        </p:spPr>
      </p:pic>
    </p:spTree>
    <p:extLst>
      <p:ext uri="{BB962C8B-B14F-4D97-AF65-F5344CB8AC3E}">
        <p14:creationId xmlns:p14="http://schemas.microsoft.com/office/powerpoint/2010/main" val="183000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5297-2273-8642-B25B-CFCBD42736B6}"/>
              </a:ext>
            </a:extLst>
          </p:cNvPr>
          <p:cNvSpPr>
            <a:spLocks noGrp="1"/>
          </p:cNvSpPr>
          <p:nvPr>
            <p:ph type="title"/>
          </p:nvPr>
        </p:nvSpPr>
        <p:spPr/>
        <p:txBody>
          <a:bodyPr>
            <a:normAutofit/>
          </a:bodyPr>
          <a:lstStyle/>
          <a:p>
            <a:pPr algn="ctr"/>
            <a:r>
              <a:rPr lang="en-US" sz="4000" b="1" dirty="0">
                <a:effectLst>
                  <a:glow rad="63500">
                    <a:schemeClr val="accent4">
                      <a:satMod val="175000"/>
                      <a:alpha val="40000"/>
                    </a:schemeClr>
                  </a:glow>
                </a:effectLst>
              </a:rPr>
              <a:t>First Day</a:t>
            </a:r>
          </a:p>
        </p:txBody>
      </p:sp>
      <p:sp>
        <p:nvSpPr>
          <p:cNvPr id="3" name="Content Placeholder 2">
            <a:extLst>
              <a:ext uri="{FF2B5EF4-FFF2-40B4-BE49-F238E27FC236}">
                <a16:creationId xmlns:a16="http://schemas.microsoft.com/office/drawing/2014/main" id="{D179B68E-D21B-634F-A854-705D156111DB}"/>
              </a:ext>
            </a:extLst>
          </p:cNvPr>
          <p:cNvSpPr>
            <a:spLocks noGrp="1"/>
          </p:cNvSpPr>
          <p:nvPr>
            <p:ph idx="1"/>
          </p:nvPr>
        </p:nvSpPr>
        <p:spPr>
          <a:xfrm>
            <a:off x="0" y="1443038"/>
            <a:ext cx="12192000" cy="5414962"/>
          </a:xfrm>
        </p:spPr>
        <p:txBody>
          <a:bodyPr>
            <a:normAutofit fontScale="85000" lnSpcReduction="20000"/>
          </a:bodyPr>
          <a:lstStyle/>
          <a:p>
            <a:r>
              <a:rPr lang="en-US" b="1" dirty="0">
                <a:solidFill>
                  <a:srgbClr val="002060"/>
                </a:solidFill>
              </a:rPr>
              <a:t>Primary 1a </a:t>
            </a:r>
            <a:r>
              <a:rPr lang="en-US" dirty="0">
                <a:solidFill>
                  <a:srgbClr val="002060"/>
                </a:solidFill>
              </a:rPr>
              <a:t>arrive at main entrance on </a:t>
            </a:r>
            <a:r>
              <a:rPr lang="en-GB" dirty="0">
                <a:solidFill>
                  <a:srgbClr val="002060"/>
                </a:solidFill>
              </a:rPr>
              <a:t> </a:t>
            </a:r>
            <a:r>
              <a:rPr lang="en-GB" b="1" dirty="0">
                <a:solidFill>
                  <a:srgbClr val="002060"/>
                </a:solidFill>
              </a:rPr>
              <a:t>Monday 16 August </a:t>
            </a:r>
            <a:r>
              <a:rPr lang="en-GB" b="1" dirty="0" smtClean="0">
                <a:solidFill>
                  <a:srgbClr val="002060"/>
                </a:solidFill>
              </a:rPr>
              <a:t>2021</a:t>
            </a:r>
            <a:r>
              <a:rPr lang="en-US" b="1" dirty="0" smtClean="0">
                <a:solidFill>
                  <a:srgbClr val="002060"/>
                </a:solidFill>
              </a:rPr>
              <a:t>, at </a:t>
            </a:r>
            <a:r>
              <a:rPr lang="en-US" b="1" dirty="0">
                <a:solidFill>
                  <a:srgbClr val="002060"/>
                </a:solidFill>
              </a:rPr>
              <a:t>9.15 am</a:t>
            </a:r>
            <a:r>
              <a:rPr lang="en-US" b="1" dirty="0" smtClean="0">
                <a:solidFill>
                  <a:srgbClr val="002060"/>
                </a:solidFill>
              </a:rPr>
              <a:t>.</a:t>
            </a:r>
          </a:p>
          <a:p>
            <a:r>
              <a:rPr lang="en-US" dirty="0" smtClean="0">
                <a:solidFill>
                  <a:srgbClr val="002060"/>
                </a:solidFill>
              </a:rPr>
              <a:t>Children and parents line up at </a:t>
            </a:r>
            <a:r>
              <a:rPr lang="en-US" b="1" dirty="0" smtClean="0">
                <a:solidFill>
                  <a:srgbClr val="002060"/>
                </a:solidFill>
              </a:rPr>
              <a:t>main door </a:t>
            </a:r>
            <a:r>
              <a:rPr lang="en-US" dirty="0" smtClean="0">
                <a:solidFill>
                  <a:srgbClr val="002060"/>
                </a:solidFill>
              </a:rPr>
              <a:t>where they will be met by the class teacher and taken inside.</a:t>
            </a:r>
            <a:endParaRPr lang="en-US" dirty="0">
              <a:solidFill>
                <a:srgbClr val="002060"/>
              </a:solidFill>
            </a:endParaRPr>
          </a:p>
          <a:p>
            <a:r>
              <a:rPr lang="en-US" b="1" dirty="0" smtClean="0">
                <a:solidFill>
                  <a:srgbClr val="002060"/>
                </a:solidFill>
              </a:rPr>
              <a:t>Primary </a:t>
            </a:r>
            <a:r>
              <a:rPr lang="en-US" b="1" dirty="0">
                <a:solidFill>
                  <a:srgbClr val="002060"/>
                </a:solidFill>
              </a:rPr>
              <a:t>1b will arrive at </a:t>
            </a:r>
            <a:r>
              <a:rPr lang="en-US" b="1" dirty="0" smtClean="0">
                <a:solidFill>
                  <a:srgbClr val="002060"/>
                </a:solidFill>
              </a:rPr>
              <a:t>9.30 </a:t>
            </a:r>
            <a:r>
              <a:rPr lang="en-US" b="1" dirty="0">
                <a:solidFill>
                  <a:srgbClr val="002060"/>
                </a:solidFill>
              </a:rPr>
              <a:t>am</a:t>
            </a:r>
            <a:r>
              <a:rPr lang="en-US" b="1" dirty="0" smtClean="0">
                <a:solidFill>
                  <a:srgbClr val="002060"/>
                </a:solidFill>
              </a:rPr>
              <a:t>.</a:t>
            </a:r>
          </a:p>
          <a:p>
            <a:r>
              <a:rPr lang="en-US" dirty="0" smtClean="0">
                <a:solidFill>
                  <a:srgbClr val="002060"/>
                </a:solidFill>
              </a:rPr>
              <a:t>We are not yet in a position to say whether parents will be able to enter the building or not come August.  If COVID rules change over the summer we will let you know. </a:t>
            </a:r>
            <a:endParaRPr lang="en-US" dirty="0">
              <a:solidFill>
                <a:srgbClr val="002060"/>
              </a:solidFill>
            </a:endParaRPr>
          </a:p>
          <a:p>
            <a:r>
              <a:rPr lang="en-US" b="1" dirty="0" smtClean="0">
                <a:solidFill>
                  <a:srgbClr val="002060"/>
                </a:solidFill>
              </a:rPr>
              <a:t>Primary 1a </a:t>
            </a:r>
            <a:r>
              <a:rPr lang="en-US" dirty="0" smtClean="0">
                <a:solidFill>
                  <a:srgbClr val="002060"/>
                </a:solidFill>
              </a:rPr>
              <a:t>will be dismissed at the infant gate </a:t>
            </a:r>
            <a:r>
              <a:rPr lang="en-US" b="1" dirty="0" smtClean="0">
                <a:solidFill>
                  <a:srgbClr val="002060"/>
                </a:solidFill>
              </a:rPr>
              <a:t>at 2.40pm</a:t>
            </a:r>
            <a:r>
              <a:rPr lang="en-US" dirty="0" smtClean="0">
                <a:solidFill>
                  <a:srgbClr val="002060"/>
                </a:solidFill>
              </a:rPr>
              <a:t>. </a:t>
            </a:r>
            <a:r>
              <a:rPr lang="en-US" b="1" dirty="0" smtClean="0">
                <a:solidFill>
                  <a:srgbClr val="002060"/>
                </a:solidFill>
              </a:rPr>
              <a:t>Parents must stay behind the fence. </a:t>
            </a:r>
          </a:p>
          <a:p>
            <a:r>
              <a:rPr lang="en-US" b="1" dirty="0" smtClean="0">
                <a:solidFill>
                  <a:srgbClr val="002060"/>
                </a:solidFill>
              </a:rPr>
              <a:t>Primary 1b </a:t>
            </a:r>
            <a:r>
              <a:rPr lang="en-US" dirty="0" smtClean="0">
                <a:solidFill>
                  <a:srgbClr val="002060"/>
                </a:solidFill>
              </a:rPr>
              <a:t>will be dismissed a the infant gate at </a:t>
            </a:r>
            <a:r>
              <a:rPr lang="en-US" b="1" dirty="0" smtClean="0">
                <a:solidFill>
                  <a:srgbClr val="002060"/>
                </a:solidFill>
              </a:rPr>
              <a:t>2.55pm</a:t>
            </a:r>
            <a:r>
              <a:rPr lang="en-US" dirty="0" smtClean="0">
                <a:solidFill>
                  <a:srgbClr val="002060"/>
                </a:solidFill>
              </a:rPr>
              <a:t>. </a:t>
            </a:r>
          </a:p>
          <a:p>
            <a:r>
              <a:rPr lang="en-US" dirty="0" smtClean="0">
                <a:solidFill>
                  <a:srgbClr val="002060"/>
                </a:solidFill>
              </a:rPr>
              <a:t>Children </a:t>
            </a:r>
            <a:r>
              <a:rPr lang="en-US" dirty="0">
                <a:solidFill>
                  <a:srgbClr val="002060"/>
                </a:solidFill>
              </a:rPr>
              <a:t>are taught to line up and stay with the teacher until they see the adult who is picking them up </a:t>
            </a:r>
            <a:r>
              <a:rPr lang="en-US" dirty="0" smtClean="0">
                <a:solidFill>
                  <a:srgbClr val="002060"/>
                </a:solidFill>
              </a:rPr>
              <a:t>the give </a:t>
            </a:r>
            <a:r>
              <a:rPr lang="en-US" dirty="0">
                <a:solidFill>
                  <a:srgbClr val="002060"/>
                </a:solidFill>
              </a:rPr>
              <a:t>the </a:t>
            </a:r>
            <a:r>
              <a:rPr lang="en-US" b="1" dirty="0">
                <a:solidFill>
                  <a:srgbClr val="002060"/>
                </a:solidFill>
              </a:rPr>
              <a:t>THUMBS UP SIGN.</a:t>
            </a:r>
          </a:p>
          <a:p>
            <a:r>
              <a:rPr lang="en-US" dirty="0">
                <a:solidFill>
                  <a:srgbClr val="002060"/>
                </a:solidFill>
              </a:rPr>
              <a:t>Please make sure that your child knows who is collecting them each day. </a:t>
            </a:r>
          </a:p>
          <a:p>
            <a:r>
              <a:rPr lang="en-US" b="1" dirty="0">
                <a:solidFill>
                  <a:srgbClr val="002060"/>
                </a:solidFill>
              </a:rPr>
              <a:t>Day 2- ALL PRIMARY 1 classes will line </a:t>
            </a:r>
            <a:r>
              <a:rPr lang="en-US" b="1" dirty="0" smtClean="0">
                <a:solidFill>
                  <a:srgbClr val="002060"/>
                </a:solidFill>
              </a:rPr>
              <a:t>up at the yellow markers, </a:t>
            </a:r>
            <a:r>
              <a:rPr lang="en-US" b="1" dirty="0">
                <a:solidFill>
                  <a:srgbClr val="002060"/>
                </a:solidFill>
              </a:rPr>
              <a:t>in the infant playground at </a:t>
            </a:r>
            <a:r>
              <a:rPr lang="en-US" b="1" dirty="0" smtClean="0">
                <a:solidFill>
                  <a:srgbClr val="002060"/>
                </a:solidFill>
              </a:rPr>
              <a:t>8.55am</a:t>
            </a:r>
            <a:r>
              <a:rPr lang="en-US" dirty="0">
                <a:solidFill>
                  <a:srgbClr val="002060"/>
                </a:solidFill>
              </a:rPr>
              <a:t>.</a:t>
            </a:r>
          </a:p>
          <a:p>
            <a:r>
              <a:rPr lang="en-US" dirty="0">
                <a:solidFill>
                  <a:srgbClr val="002060"/>
                </a:solidFill>
              </a:rPr>
              <a:t>Parents </a:t>
            </a:r>
            <a:r>
              <a:rPr lang="en-US" b="1" dirty="0">
                <a:solidFill>
                  <a:srgbClr val="002060"/>
                </a:solidFill>
              </a:rPr>
              <a:t>MUST</a:t>
            </a:r>
            <a:r>
              <a:rPr lang="en-US" dirty="0">
                <a:solidFill>
                  <a:srgbClr val="002060"/>
                </a:solidFill>
              </a:rPr>
              <a:t> stay at the gates</a:t>
            </a:r>
            <a:r>
              <a:rPr lang="en-US" dirty="0" smtClean="0">
                <a:solidFill>
                  <a:srgbClr val="002060"/>
                </a:solidFill>
              </a:rPr>
              <a:t>.</a:t>
            </a:r>
          </a:p>
          <a:p>
            <a:r>
              <a:rPr lang="en-US" dirty="0" smtClean="0">
                <a:solidFill>
                  <a:srgbClr val="002060"/>
                </a:solidFill>
              </a:rPr>
              <a:t>Pupils will exit by the </a:t>
            </a:r>
            <a:r>
              <a:rPr lang="en-US" b="1" dirty="0" smtClean="0">
                <a:solidFill>
                  <a:srgbClr val="002060"/>
                </a:solidFill>
              </a:rPr>
              <a:t>infant door </a:t>
            </a:r>
            <a:r>
              <a:rPr lang="en-US" dirty="0" smtClean="0">
                <a:solidFill>
                  <a:srgbClr val="002060"/>
                </a:solidFill>
              </a:rPr>
              <a:t>and be escorted to the gate at </a:t>
            </a:r>
            <a:r>
              <a:rPr lang="en-US" b="1" dirty="0" smtClean="0">
                <a:solidFill>
                  <a:srgbClr val="002060"/>
                </a:solidFill>
              </a:rPr>
              <a:t>2.55pm</a:t>
            </a:r>
            <a:r>
              <a:rPr lang="en-US" dirty="0" smtClean="0">
                <a:solidFill>
                  <a:srgbClr val="002060"/>
                </a:solidFill>
              </a:rPr>
              <a:t>. </a:t>
            </a:r>
            <a:endParaRPr lang="en-US" dirty="0">
              <a:solidFill>
                <a:srgbClr val="002060"/>
              </a:solidFill>
            </a:endParaRPr>
          </a:p>
        </p:txBody>
      </p:sp>
      <p:pic>
        <p:nvPicPr>
          <p:cNvPr id="5" name="Graphic 4" descr="Thumbs up sign outline">
            <a:extLst>
              <a:ext uri="{FF2B5EF4-FFF2-40B4-BE49-F238E27FC236}">
                <a16:creationId xmlns:a16="http://schemas.microsoft.com/office/drawing/2014/main" id="{86C26C56-3319-6744-BE9F-37EAFDE27ED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070783" y="4802506"/>
            <a:ext cx="2227897" cy="2227897"/>
          </a:xfrm>
          <a:prstGeom prst="rect">
            <a:avLst/>
          </a:prstGeom>
        </p:spPr>
      </p:pic>
    </p:spTree>
    <p:extLst>
      <p:ext uri="{BB962C8B-B14F-4D97-AF65-F5344CB8AC3E}">
        <p14:creationId xmlns:p14="http://schemas.microsoft.com/office/powerpoint/2010/main" val="2642230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E9D6474F-8EC1-7340-9A77-758E9919C6FA}"/>
              </a:ext>
            </a:extLst>
          </p:cNvPr>
          <p:cNvPicPr>
            <a:picLocks noChangeAspect="1"/>
          </p:cNvPicPr>
          <p:nvPr/>
        </p:nvPicPr>
        <p:blipFill rotWithShape="1">
          <a:blip r:embed="rId2"/>
          <a:srcRect l="46007" t="16875" r="20008" b="9930"/>
          <a:stretch/>
        </p:blipFill>
        <p:spPr>
          <a:xfrm>
            <a:off x="3868574" y="0"/>
            <a:ext cx="5094701" cy="6858000"/>
          </a:xfrm>
          <a:prstGeom prst="rect">
            <a:avLst/>
          </a:prstGeom>
          <a:effectLst>
            <a:glow rad="63500">
              <a:schemeClr val="accent4">
                <a:satMod val="175000"/>
                <a:alpha val="40000"/>
              </a:schemeClr>
            </a:glow>
          </a:effectLst>
        </p:spPr>
      </p:pic>
      <p:sp>
        <p:nvSpPr>
          <p:cNvPr id="8" name="Oval Callout 7">
            <a:extLst>
              <a:ext uri="{FF2B5EF4-FFF2-40B4-BE49-F238E27FC236}">
                <a16:creationId xmlns:a16="http://schemas.microsoft.com/office/drawing/2014/main" id="{B59AA74D-86FC-B247-8F2A-06220423DDDD}"/>
              </a:ext>
            </a:extLst>
          </p:cNvPr>
          <p:cNvSpPr/>
          <p:nvPr/>
        </p:nvSpPr>
        <p:spPr>
          <a:xfrm>
            <a:off x="370367" y="1785384"/>
            <a:ext cx="2115879" cy="1116418"/>
          </a:xfrm>
          <a:prstGeom prst="wedgeEllipseCallout">
            <a:avLst>
              <a:gd name="adj1" fmla="val 65599"/>
              <a:gd name="adj2" fmla="val 47143"/>
            </a:avLst>
          </a:prstGeom>
          <a:solidFill>
            <a:schemeClr val="tx2">
              <a:lumMod val="20000"/>
              <a:lumOff val="80000"/>
            </a:schemeClr>
          </a:solidFill>
          <a:ln w="38100">
            <a:solidFill>
              <a:srgbClr val="00206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a:effectLst>
                  <a:glow rad="63500">
                    <a:schemeClr val="accent4">
                      <a:satMod val="175000"/>
                      <a:alpha val="40000"/>
                    </a:schemeClr>
                  </a:glow>
                </a:effectLst>
                <a:latin typeface="+mj-lt"/>
              </a:rPr>
              <a:t>Safety</a:t>
            </a:r>
          </a:p>
        </p:txBody>
      </p:sp>
      <p:sp>
        <p:nvSpPr>
          <p:cNvPr id="9" name="Oval Callout 8">
            <a:extLst>
              <a:ext uri="{FF2B5EF4-FFF2-40B4-BE49-F238E27FC236}">
                <a16:creationId xmlns:a16="http://schemas.microsoft.com/office/drawing/2014/main" id="{36151878-1FEB-CB40-9964-CAAEF8202F75}"/>
              </a:ext>
            </a:extLst>
          </p:cNvPr>
          <p:cNvSpPr/>
          <p:nvPr/>
        </p:nvSpPr>
        <p:spPr>
          <a:xfrm>
            <a:off x="1428307" y="229044"/>
            <a:ext cx="2115879" cy="1116418"/>
          </a:xfrm>
          <a:prstGeom prst="wedgeEllipseCallout">
            <a:avLst/>
          </a:prstGeom>
          <a:solidFill>
            <a:schemeClr val="tx2">
              <a:lumMod val="20000"/>
              <a:lumOff val="80000"/>
            </a:schemeClr>
          </a:solidFill>
          <a:ln w="38100">
            <a:solidFill>
              <a:srgbClr val="00206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a:effectLst>
                  <a:glow rad="63500">
                    <a:schemeClr val="accent4">
                      <a:satMod val="175000"/>
                      <a:alpha val="40000"/>
                    </a:schemeClr>
                  </a:glow>
                </a:effectLst>
                <a:latin typeface="+mj-lt"/>
              </a:rPr>
              <a:t>Happiness</a:t>
            </a:r>
          </a:p>
        </p:txBody>
      </p:sp>
      <p:sp>
        <p:nvSpPr>
          <p:cNvPr id="11" name="Oval Callout 10">
            <a:extLst>
              <a:ext uri="{FF2B5EF4-FFF2-40B4-BE49-F238E27FC236}">
                <a16:creationId xmlns:a16="http://schemas.microsoft.com/office/drawing/2014/main" id="{4BBAD457-25FA-4C41-BD8F-F361D05824B0}"/>
              </a:ext>
            </a:extLst>
          </p:cNvPr>
          <p:cNvSpPr/>
          <p:nvPr/>
        </p:nvSpPr>
        <p:spPr>
          <a:xfrm>
            <a:off x="176014" y="3103102"/>
            <a:ext cx="2115879" cy="1116418"/>
          </a:xfrm>
          <a:prstGeom prst="wedgeEllipseCallout">
            <a:avLst/>
          </a:prstGeom>
          <a:solidFill>
            <a:schemeClr val="tx2">
              <a:lumMod val="20000"/>
              <a:lumOff val="80000"/>
            </a:schemeClr>
          </a:solidFill>
          <a:ln w="38100">
            <a:solidFill>
              <a:srgbClr val="00206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a:effectLst>
                  <a:glow rad="63500">
                    <a:schemeClr val="accent4">
                      <a:satMod val="175000"/>
                      <a:alpha val="40000"/>
                    </a:schemeClr>
                  </a:glow>
                </a:effectLst>
                <a:latin typeface="+mj-lt"/>
              </a:rPr>
              <a:t>Learning</a:t>
            </a:r>
          </a:p>
        </p:txBody>
      </p:sp>
      <p:sp>
        <p:nvSpPr>
          <p:cNvPr id="12" name="Oval Callout 11">
            <a:extLst>
              <a:ext uri="{FF2B5EF4-FFF2-40B4-BE49-F238E27FC236}">
                <a16:creationId xmlns:a16="http://schemas.microsoft.com/office/drawing/2014/main" id="{03CD6FB3-92EC-4A42-A885-65971678349C}"/>
              </a:ext>
            </a:extLst>
          </p:cNvPr>
          <p:cNvSpPr/>
          <p:nvPr/>
        </p:nvSpPr>
        <p:spPr>
          <a:xfrm>
            <a:off x="370367" y="5289807"/>
            <a:ext cx="3001472" cy="1413023"/>
          </a:xfrm>
          <a:prstGeom prst="wedgeEllipseCallout">
            <a:avLst>
              <a:gd name="adj1" fmla="val 50068"/>
              <a:gd name="adj2" fmla="val 58661"/>
            </a:avLst>
          </a:prstGeom>
          <a:solidFill>
            <a:schemeClr val="tx2">
              <a:lumMod val="20000"/>
              <a:lumOff val="80000"/>
            </a:schemeClr>
          </a:solidFill>
          <a:ln w="38100">
            <a:solidFill>
              <a:srgbClr val="00206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a:effectLst>
                  <a:glow rad="63500">
                    <a:schemeClr val="accent4">
                      <a:satMod val="175000"/>
                      <a:alpha val="40000"/>
                    </a:schemeClr>
                  </a:glow>
                </a:effectLst>
                <a:latin typeface="+mj-lt"/>
              </a:rPr>
              <a:t>Willow, </a:t>
            </a:r>
            <a:r>
              <a:rPr lang="en-US" sz="2400" dirty="0">
                <a:effectLst>
                  <a:glow rad="63500">
                    <a:schemeClr val="accent2">
                      <a:satMod val="175000"/>
                      <a:alpha val="40000"/>
                    </a:schemeClr>
                  </a:glow>
                </a:effectLst>
                <a:latin typeface="+mj-lt"/>
              </a:rPr>
              <a:t>Hazel</a:t>
            </a:r>
            <a:r>
              <a:rPr lang="en-US" sz="2400" dirty="0">
                <a:effectLst>
                  <a:glow rad="63500">
                    <a:schemeClr val="accent4">
                      <a:satMod val="175000"/>
                      <a:alpha val="40000"/>
                    </a:schemeClr>
                  </a:glow>
                </a:effectLst>
                <a:latin typeface="+mj-lt"/>
              </a:rPr>
              <a:t>, </a:t>
            </a:r>
            <a:r>
              <a:rPr lang="en-US" sz="2400" dirty="0">
                <a:effectLst>
                  <a:glow rad="63500">
                    <a:schemeClr val="accent1">
                      <a:satMod val="175000"/>
                      <a:alpha val="40000"/>
                    </a:schemeClr>
                  </a:glow>
                </a:effectLst>
                <a:latin typeface="+mj-lt"/>
              </a:rPr>
              <a:t>Ash</a:t>
            </a:r>
            <a:r>
              <a:rPr lang="en-US" sz="2400" dirty="0">
                <a:effectLst>
                  <a:glow rad="63500">
                    <a:schemeClr val="accent4">
                      <a:satMod val="175000"/>
                      <a:alpha val="40000"/>
                    </a:schemeClr>
                  </a:glow>
                </a:effectLst>
                <a:latin typeface="+mj-lt"/>
              </a:rPr>
              <a:t> and </a:t>
            </a:r>
            <a:r>
              <a:rPr lang="en-US" sz="2400" dirty="0">
                <a:effectLst>
                  <a:glow rad="63500">
                    <a:schemeClr val="accent6">
                      <a:satMod val="175000"/>
                      <a:alpha val="40000"/>
                    </a:schemeClr>
                  </a:glow>
                </a:effectLst>
                <a:latin typeface="+mj-lt"/>
              </a:rPr>
              <a:t>Oak</a:t>
            </a:r>
          </a:p>
        </p:txBody>
      </p:sp>
      <p:sp>
        <p:nvSpPr>
          <p:cNvPr id="13" name="Oval Callout 12">
            <a:extLst>
              <a:ext uri="{FF2B5EF4-FFF2-40B4-BE49-F238E27FC236}">
                <a16:creationId xmlns:a16="http://schemas.microsoft.com/office/drawing/2014/main" id="{C1190A4D-8B5D-C049-9A69-04CAAB503733}"/>
              </a:ext>
            </a:extLst>
          </p:cNvPr>
          <p:cNvSpPr/>
          <p:nvPr/>
        </p:nvSpPr>
        <p:spPr>
          <a:xfrm>
            <a:off x="9287663" y="1327297"/>
            <a:ext cx="2115879" cy="1116418"/>
          </a:xfrm>
          <a:prstGeom prst="wedgeEllipseCallout">
            <a:avLst/>
          </a:prstGeom>
          <a:solidFill>
            <a:schemeClr val="tx2">
              <a:lumMod val="20000"/>
              <a:lumOff val="80000"/>
            </a:schemeClr>
          </a:solidFill>
          <a:ln w="38100">
            <a:solidFill>
              <a:srgbClr val="00206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a:effectLst>
                  <a:glow rad="63500">
                    <a:schemeClr val="accent4">
                      <a:satMod val="175000"/>
                      <a:alpha val="40000"/>
                    </a:schemeClr>
                  </a:glow>
                </a:effectLst>
                <a:latin typeface="+mj-lt"/>
              </a:rPr>
              <a:t>Kindness</a:t>
            </a:r>
          </a:p>
        </p:txBody>
      </p:sp>
      <p:sp>
        <p:nvSpPr>
          <p:cNvPr id="14" name="Oval Callout 13">
            <a:extLst>
              <a:ext uri="{FF2B5EF4-FFF2-40B4-BE49-F238E27FC236}">
                <a16:creationId xmlns:a16="http://schemas.microsoft.com/office/drawing/2014/main" id="{11616F0B-9ACE-3645-BBA0-DF2D4DC8EA65}"/>
              </a:ext>
            </a:extLst>
          </p:cNvPr>
          <p:cNvSpPr/>
          <p:nvPr/>
        </p:nvSpPr>
        <p:spPr>
          <a:xfrm>
            <a:off x="9100647" y="2870791"/>
            <a:ext cx="2115879" cy="1116418"/>
          </a:xfrm>
          <a:prstGeom prst="wedgeEllipseCallout">
            <a:avLst>
              <a:gd name="adj1" fmla="val 37914"/>
              <a:gd name="adj2" fmla="val 66339"/>
            </a:avLst>
          </a:prstGeom>
          <a:solidFill>
            <a:schemeClr val="tx2">
              <a:lumMod val="20000"/>
              <a:lumOff val="80000"/>
            </a:schemeClr>
          </a:solidFill>
          <a:ln w="38100">
            <a:solidFill>
              <a:srgbClr val="00206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a:effectLst>
                  <a:glow rad="63500">
                    <a:schemeClr val="accent4">
                      <a:satMod val="175000"/>
                      <a:alpha val="40000"/>
                    </a:schemeClr>
                  </a:glow>
                </a:effectLst>
                <a:latin typeface="+mj-lt"/>
              </a:rPr>
              <a:t>Friendship</a:t>
            </a:r>
          </a:p>
        </p:txBody>
      </p:sp>
      <p:sp>
        <p:nvSpPr>
          <p:cNvPr id="15" name="Oval Callout 14">
            <a:extLst>
              <a:ext uri="{FF2B5EF4-FFF2-40B4-BE49-F238E27FC236}">
                <a16:creationId xmlns:a16="http://schemas.microsoft.com/office/drawing/2014/main" id="{F29AC67A-5499-C645-864A-A6721BE09ED4}"/>
              </a:ext>
            </a:extLst>
          </p:cNvPr>
          <p:cNvSpPr/>
          <p:nvPr/>
        </p:nvSpPr>
        <p:spPr>
          <a:xfrm>
            <a:off x="9937953" y="4365109"/>
            <a:ext cx="2115879" cy="1116418"/>
          </a:xfrm>
          <a:prstGeom prst="wedgeEllipseCallout">
            <a:avLst/>
          </a:prstGeom>
          <a:solidFill>
            <a:schemeClr val="tx2">
              <a:lumMod val="20000"/>
              <a:lumOff val="80000"/>
            </a:schemeClr>
          </a:solidFill>
          <a:ln w="38100">
            <a:solidFill>
              <a:srgbClr val="00206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a:effectLst>
                  <a:glow rad="63500">
                    <a:schemeClr val="accent4">
                      <a:satMod val="175000"/>
                      <a:alpha val="40000"/>
                    </a:schemeClr>
                  </a:glow>
                </a:effectLst>
                <a:latin typeface="+mj-lt"/>
              </a:rPr>
              <a:t>Respect</a:t>
            </a:r>
          </a:p>
        </p:txBody>
      </p:sp>
      <p:pic>
        <p:nvPicPr>
          <p:cNvPr id="8194" name="Picture 2" descr="House Point Plastic Tokens (35mm)">
            <a:extLst>
              <a:ext uri="{FF2B5EF4-FFF2-40B4-BE49-F238E27FC236}">
                <a16:creationId xmlns:a16="http://schemas.microsoft.com/office/drawing/2014/main" id="{15FB841D-C7CF-BA4A-8EA9-29FDF7466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512" y="4963632"/>
            <a:ext cx="2919413" cy="218956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Callout 16">
            <a:extLst>
              <a:ext uri="{FF2B5EF4-FFF2-40B4-BE49-F238E27FC236}">
                <a16:creationId xmlns:a16="http://schemas.microsoft.com/office/drawing/2014/main" id="{6A4DEE94-A28C-9C47-88E2-6040EFCEACBC}"/>
              </a:ext>
            </a:extLst>
          </p:cNvPr>
          <p:cNvSpPr/>
          <p:nvPr/>
        </p:nvSpPr>
        <p:spPr>
          <a:xfrm>
            <a:off x="1684009" y="3987209"/>
            <a:ext cx="2115879" cy="1116418"/>
          </a:xfrm>
          <a:prstGeom prst="wedgeEllipseCallout">
            <a:avLst>
              <a:gd name="adj1" fmla="val 50068"/>
              <a:gd name="adj2" fmla="val 58661"/>
            </a:avLst>
          </a:prstGeom>
          <a:solidFill>
            <a:schemeClr val="tx2">
              <a:lumMod val="20000"/>
              <a:lumOff val="80000"/>
            </a:schemeClr>
          </a:solidFill>
          <a:ln w="38100">
            <a:solidFill>
              <a:srgbClr val="00206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a:effectLst>
                  <a:glow rad="63500">
                    <a:schemeClr val="accent4">
                      <a:satMod val="175000"/>
                      <a:alpha val="40000"/>
                    </a:schemeClr>
                  </a:glow>
                </a:effectLst>
                <a:latin typeface="+mj-lt"/>
              </a:rPr>
              <a:t>Trust</a:t>
            </a:r>
          </a:p>
        </p:txBody>
      </p:sp>
    </p:spTree>
    <p:extLst>
      <p:ext uri="{BB962C8B-B14F-4D97-AF65-F5344CB8AC3E}">
        <p14:creationId xmlns:p14="http://schemas.microsoft.com/office/powerpoint/2010/main" val="3671801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5DAB-3702-9D4C-A312-22983591AC6E}"/>
              </a:ext>
            </a:extLst>
          </p:cNvPr>
          <p:cNvSpPr>
            <a:spLocks noGrp="1"/>
          </p:cNvSpPr>
          <p:nvPr>
            <p:ph type="title"/>
          </p:nvPr>
        </p:nvSpPr>
        <p:spPr>
          <a:xfrm>
            <a:off x="1152525" y="-84932"/>
            <a:ext cx="10515600" cy="1325563"/>
          </a:xfrm>
        </p:spPr>
        <p:txBody>
          <a:bodyPr>
            <a:normAutofit/>
          </a:bodyPr>
          <a:lstStyle/>
          <a:p>
            <a:pPr algn="ctr"/>
            <a:r>
              <a:rPr lang="en-US" sz="4000" dirty="0">
                <a:solidFill>
                  <a:srgbClr val="002060"/>
                </a:solidFill>
                <a:effectLst>
                  <a:glow rad="63500">
                    <a:schemeClr val="accent4">
                      <a:satMod val="175000"/>
                      <a:alpha val="40000"/>
                    </a:schemeClr>
                  </a:glow>
                </a:effectLst>
              </a:rPr>
              <a:t>After School Care</a:t>
            </a:r>
          </a:p>
        </p:txBody>
      </p:sp>
      <p:sp>
        <p:nvSpPr>
          <p:cNvPr id="3" name="Content Placeholder 2">
            <a:extLst>
              <a:ext uri="{FF2B5EF4-FFF2-40B4-BE49-F238E27FC236}">
                <a16:creationId xmlns:a16="http://schemas.microsoft.com/office/drawing/2014/main" id="{51BC46DF-7666-0340-B92A-BB9303103924}"/>
              </a:ext>
            </a:extLst>
          </p:cNvPr>
          <p:cNvSpPr>
            <a:spLocks noGrp="1"/>
          </p:cNvSpPr>
          <p:nvPr>
            <p:ph idx="1"/>
          </p:nvPr>
        </p:nvSpPr>
        <p:spPr>
          <a:xfrm>
            <a:off x="709612" y="1497012"/>
            <a:ext cx="10515600" cy="5360988"/>
          </a:xfrm>
        </p:spPr>
        <p:txBody>
          <a:bodyPr>
            <a:normAutofit lnSpcReduction="10000"/>
          </a:bodyPr>
          <a:lstStyle/>
          <a:p>
            <a:r>
              <a:rPr lang="en-GB" b="1" dirty="0"/>
              <a:t>Get In Touch</a:t>
            </a:r>
            <a:br>
              <a:rPr lang="en-GB" b="1" dirty="0"/>
            </a:br>
            <a:r>
              <a:rPr lang="en-GB" dirty="0"/>
              <a:t/>
            </a:r>
            <a:br>
              <a:rPr lang="en-GB" dirty="0"/>
            </a:br>
            <a:r>
              <a:rPr lang="en-GB" dirty="0"/>
              <a:t>Aquatec, 1 Menteith Road, Motherwell, Wishaw Sports Centre, Alexander </a:t>
            </a:r>
            <a:r>
              <a:rPr lang="en-GB" dirty="0" smtClean="0"/>
              <a:t>Street, </a:t>
            </a:r>
            <a:r>
              <a:rPr lang="en-GB" dirty="0"/>
              <a:t>Wishaw</a:t>
            </a:r>
            <a:br>
              <a:rPr lang="en-GB" dirty="0"/>
            </a:br>
            <a:r>
              <a:rPr lang="en-GB" dirty="0"/>
              <a:t/>
            </a:r>
            <a:br>
              <a:rPr lang="en-GB" dirty="0"/>
            </a:br>
            <a:r>
              <a:rPr lang="en-GB" dirty="0"/>
              <a:t>Tel: 01698 352 270    Mob: 07980 686 </a:t>
            </a:r>
            <a:r>
              <a:rPr lang="en-GB" dirty="0" smtClean="0"/>
              <a:t>705</a:t>
            </a:r>
          </a:p>
          <a:p>
            <a:endParaRPr lang="en-GB" dirty="0"/>
          </a:p>
          <a:p>
            <a:endParaRPr lang="en-GB" dirty="0" smtClean="0"/>
          </a:p>
          <a:p>
            <a:pPr marL="0" indent="0">
              <a:buNone/>
            </a:pPr>
            <a:r>
              <a:rPr lang="en-GB" dirty="0"/>
              <a:t/>
            </a:r>
            <a:br>
              <a:rPr lang="en-GB" dirty="0"/>
            </a:br>
            <a:r>
              <a:rPr lang="en-GB" dirty="0"/>
              <a:t/>
            </a:r>
            <a:br>
              <a:rPr lang="en-GB" dirty="0"/>
            </a:br>
            <a:r>
              <a:rPr lang="en-GB" dirty="0"/>
              <a:t>E-Mail: </a:t>
            </a:r>
            <a:r>
              <a:rPr lang="en-GB" b="1" dirty="0">
                <a:solidFill>
                  <a:srgbClr val="002060"/>
                </a:solidFill>
                <a:hlinkClick r:id="rId2">
                  <a:extLst>
                    <a:ext uri="{A12FA001-AC4F-418D-AE19-62706E023703}">
                      <ahyp:hlinkClr xmlns="" xmlns:ahyp="http://schemas.microsoft.com/office/drawing/2018/hyperlinkcolor" val="tx"/>
                    </a:ext>
                  </a:extLst>
                </a:hlinkClick>
              </a:rPr>
              <a:t>clydesdaleafterschoolcare@gmail.com</a:t>
            </a:r>
            <a:endParaRPr lang="en-GB" b="1" dirty="0">
              <a:solidFill>
                <a:srgbClr val="002060"/>
              </a:solidFill>
            </a:endParaRPr>
          </a:p>
          <a:p>
            <a:pPr marL="0" indent="0">
              <a:buNone/>
            </a:pPr>
            <a:r>
              <a:rPr lang="en-GB" dirty="0"/>
              <a:t/>
            </a:r>
            <a:br>
              <a:rPr lang="en-GB" dirty="0"/>
            </a:br>
            <a:endParaRPr lang="en-US" dirty="0"/>
          </a:p>
        </p:txBody>
      </p:sp>
      <p:pic>
        <p:nvPicPr>
          <p:cNvPr id="11266" name="Picture 2" descr="Clydesdale Afterschool Care ltd - Home | Facebook">
            <a:extLst>
              <a:ext uri="{FF2B5EF4-FFF2-40B4-BE49-F238E27FC236}">
                <a16:creationId xmlns:a16="http://schemas.microsoft.com/office/drawing/2014/main" id="{19FA13CB-5DBA-B14A-8FD6-0103E6DE5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1" y="3074988"/>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441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26D5-4320-E940-B34F-999BFB0170DD}"/>
              </a:ext>
            </a:extLst>
          </p:cNvPr>
          <p:cNvSpPr>
            <a:spLocks noGrp="1"/>
          </p:cNvSpPr>
          <p:nvPr>
            <p:ph type="title"/>
          </p:nvPr>
        </p:nvSpPr>
        <p:spPr>
          <a:xfrm>
            <a:off x="4150518" y="18255"/>
            <a:ext cx="3890963" cy="1325563"/>
          </a:xfrm>
        </p:spPr>
        <p:txBody>
          <a:bodyPr>
            <a:normAutofit/>
          </a:bodyPr>
          <a:lstStyle/>
          <a:p>
            <a:pPr algn="ctr"/>
            <a:r>
              <a:rPr lang="en-US" sz="4000" b="1" dirty="0">
                <a:effectLst>
                  <a:glow rad="63500">
                    <a:schemeClr val="accent4">
                      <a:satMod val="175000"/>
                      <a:alpha val="40000"/>
                    </a:schemeClr>
                  </a:glow>
                </a:effectLst>
              </a:rPr>
              <a:t>Lunch</a:t>
            </a:r>
          </a:p>
        </p:txBody>
      </p:sp>
      <p:sp>
        <p:nvSpPr>
          <p:cNvPr id="3" name="Content Placeholder 2">
            <a:extLst>
              <a:ext uri="{FF2B5EF4-FFF2-40B4-BE49-F238E27FC236}">
                <a16:creationId xmlns:a16="http://schemas.microsoft.com/office/drawing/2014/main" id="{685FBC2A-347C-0E45-A315-829775CA02C2}"/>
              </a:ext>
            </a:extLst>
          </p:cNvPr>
          <p:cNvSpPr>
            <a:spLocks noGrp="1"/>
          </p:cNvSpPr>
          <p:nvPr>
            <p:ph idx="1"/>
          </p:nvPr>
        </p:nvSpPr>
        <p:spPr>
          <a:xfrm>
            <a:off x="223838" y="1343818"/>
            <a:ext cx="10515600" cy="5391150"/>
          </a:xfrm>
        </p:spPr>
        <p:txBody>
          <a:bodyPr>
            <a:normAutofit/>
          </a:bodyPr>
          <a:lstStyle/>
          <a:p>
            <a:r>
              <a:rPr lang="en-US" dirty="0">
                <a:effectLst>
                  <a:glow rad="63500">
                    <a:schemeClr val="accent4">
                      <a:satMod val="175000"/>
                      <a:alpha val="40000"/>
                    </a:schemeClr>
                  </a:glow>
                </a:effectLst>
              </a:rPr>
              <a:t>All Primary 1-3 children </a:t>
            </a:r>
            <a:r>
              <a:rPr lang="en-US" dirty="0"/>
              <a:t>receive a free lunch in school. </a:t>
            </a:r>
          </a:p>
          <a:p>
            <a:r>
              <a:rPr lang="en-US" dirty="0"/>
              <a:t>Nursery children are already familiar with having a lunch and our children are familiar with the lunch hall etiquette. </a:t>
            </a:r>
          </a:p>
          <a:p>
            <a:r>
              <a:rPr lang="en-US" dirty="0"/>
              <a:t>Children will order their lunch first thing in the morning with their teacher. It is useful to check the </a:t>
            </a:r>
            <a:r>
              <a:rPr lang="en-US" dirty="0">
                <a:effectLst>
                  <a:glow rad="63500">
                    <a:schemeClr val="accent4">
                      <a:satMod val="175000"/>
                      <a:alpha val="40000"/>
                    </a:schemeClr>
                  </a:glow>
                </a:effectLst>
              </a:rPr>
              <a:t>NLC website </a:t>
            </a:r>
            <a:r>
              <a:rPr lang="en-US" dirty="0"/>
              <a:t>for lunch choices and discuss this with your child each day, so they are prepared. </a:t>
            </a:r>
          </a:p>
          <a:p>
            <a:r>
              <a:rPr lang="en-US" dirty="0"/>
              <a:t>Children are welcome to bring a packed lunch.</a:t>
            </a:r>
          </a:p>
          <a:p>
            <a:r>
              <a:rPr lang="en-US" dirty="0"/>
              <a:t>Please supply your child with a </a:t>
            </a:r>
            <a:r>
              <a:rPr lang="en-US" dirty="0">
                <a:effectLst>
                  <a:glow rad="63500">
                    <a:schemeClr val="accent4">
                      <a:satMod val="175000"/>
                      <a:alpha val="40000"/>
                    </a:schemeClr>
                  </a:glow>
                </a:effectLst>
              </a:rPr>
              <a:t>bottle of drinking water </a:t>
            </a:r>
            <a:r>
              <a:rPr lang="en-US" dirty="0"/>
              <a:t>and a </a:t>
            </a:r>
            <a:r>
              <a:rPr lang="en-US" dirty="0">
                <a:effectLst>
                  <a:glow rad="63500">
                    <a:schemeClr val="accent4">
                      <a:satMod val="175000"/>
                      <a:alpha val="40000"/>
                    </a:schemeClr>
                  </a:glow>
                </a:effectLst>
              </a:rPr>
              <a:t>healthy snack</a:t>
            </a:r>
            <a:r>
              <a:rPr lang="en-US" dirty="0"/>
              <a:t> for playtime.</a:t>
            </a:r>
          </a:p>
          <a:p>
            <a:r>
              <a:rPr lang="en-US" dirty="0"/>
              <a:t>Please store the snack somewhere </a:t>
            </a:r>
            <a:r>
              <a:rPr lang="en-US" b="1" dirty="0"/>
              <a:t>s</a:t>
            </a:r>
            <a:r>
              <a:rPr lang="en-US" b="1" dirty="0">
                <a:effectLst>
                  <a:glow rad="63500">
                    <a:schemeClr val="accent4">
                      <a:satMod val="175000"/>
                      <a:alpha val="40000"/>
                    </a:schemeClr>
                  </a:glow>
                </a:effectLst>
              </a:rPr>
              <a:t>eparate</a:t>
            </a:r>
            <a:r>
              <a:rPr lang="en-US" dirty="0"/>
              <a:t> from their packed lunch, e.g., school bag. All being in the same bag as the packed lunch causes confusion.</a:t>
            </a:r>
          </a:p>
        </p:txBody>
      </p:sp>
      <p:pic>
        <p:nvPicPr>
          <p:cNvPr id="5" name="Graphic 4" descr="Lunch Box outline">
            <a:extLst>
              <a:ext uri="{FF2B5EF4-FFF2-40B4-BE49-F238E27FC236}">
                <a16:creationId xmlns:a16="http://schemas.microsoft.com/office/drawing/2014/main" id="{4DD8948B-287E-4047-8420-3BB618F1AB2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917906" y="2227659"/>
            <a:ext cx="2402681" cy="2402681"/>
          </a:xfrm>
          <a:prstGeom prst="rect">
            <a:avLst/>
          </a:prstGeom>
        </p:spPr>
      </p:pic>
    </p:spTree>
    <p:extLst>
      <p:ext uri="{BB962C8B-B14F-4D97-AF65-F5344CB8AC3E}">
        <p14:creationId xmlns:p14="http://schemas.microsoft.com/office/powerpoint/2010/main" val="22369977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825" r="12557" b="9355"/>
          <a:stretch/>
        </p:blipFill>
        <p:spPr>
          <a:xfrm>
            <a:off x="3679754" y="0"/>
            <a:ext cx="4583300" cy="6858000"/>
          </a:xfrm>
        </p:spPr>
      </p:pic>
    </p:spTree>
    <p:extLst>
      <p:ext uri="{BB962C8B-B14F-4D97-AF65-F5344CB8AC3E}">
        <p14:creationId xmlns:p14="http://schemas.microsoft.com/office/powerpoint/2010/main" val="3371834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D44C-5464-E44C-A7DA-FABF3EC0B3AB}"/>
              </a:ext>
            </a:extLst>
          </p:cNvPr>
          <p:cNvSpPr>
            <a:spLocks noGrp="1"/>
          </p:cNvSpPr>
          <p:nvPr>
            <p:ph type="title"/>
          </p:nvPr>
        </p:nvSpPr>
        <p:spPr/>
        <p:txBody>
          <a:bodyPr>
            <a:normAutofit/>
          </a:bodyPr>
          <a:lstStyle/>
          <a:p>
            <a:pPr algn="ctr"/>
            <a:r>
              <a:rPr lang="en-US" sz="4000" b="1" dirty="0">
                <a:effectLst>
                  <a:glow rad="63500">
                    <a:schemeClr val="accent4">
                      <a:satMod val="175000"/>
                      <a:alpha val="40000"/>
                    </a:schemeClr>
                  </a:glow>
                </a:effectLst>
              </a:rPr>
              <a:t>Best Start Grant</a:t>
            </a:r>
          </a:p>
        </p:txBody>
      </p:sp>
      <p:pic>
        <p:nvPicPr>
          <p:cNvPr id="3074" name="Picture 2" descr="Giving children the best start with new school age grant">
            <a:extLst>
              <a:ext uri="{FF2B5EF4-FFF2-40B4-BE49-F238E27FC236}">
                <a16:creationId xmlns:a16="http://schemas.microsoft.com/office/drawing/2014/main" id="{FB9D94FB-4A1F-A448-BDCD-462C3C9439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5375" y="1288791"/>
            <a:ext cx="3937604" cy="55692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text, application&#10;&#10;Description automatically generated">
            <a:extLst>
              <a:ext uri="{FF2B5EF4-FFF2-40B4-BE49-F238E27FC236}">
                <a16:creationId xmlns:a16="http://schemas.microsoft.com/office/drawing/2014/main" id="{684CFB04-9115-8D4F-A01A-C935061A84F4}"/>
              </a:ext>
            </a:extLst>
          </p:cNvPr>
          <p:cNvPicPr>
            <a:picLocks noChangeAspect="1"/>
          </p:cNvPicPr>
          <p:nvPr/>
        </p:nvPicPr>
        <p:blipFill rotWithShape="1">
          <a:blip r:embed="rId3"/>
          <a:srcRect l="17014" t="11246" b="7546"/>
          <a:stretch/>
        </p:blipFill>
        <p:spPr>
          <a:xfrm>
            <a:off x="5095273" y="1690689"/>
            <a:ext cx="6977058" cy="4267200"/>
          </a:xfrm>
          <a:prstGeom prst="rect">
            <a:avLst/>
          </a:prstGeom>
        </p:spPr>
      </p:pic>
    </p:spTree>
    <p:extLst>
      <p:ext uri="{BB962C8B-B14F-4D97-AF65-F5344CB8AC3E}">
        <p14:creationId xmlns:p14="http://schemas.microsoft.com/office/powerpoint/2010/main" val="225617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7702F-F3C9-D142-9E27-1E06748680D5}"/>
              </a:ext>
            </a:extLst>
          </p:cNvPr>
          <p:cNvSpPr>
            <a:spLocks noGrp="1"/>
          </p:cNvSpPr>
          <p:nvPr>
            <p:ph type="title"/>
          </p:nvPr>
        </p:nvSpPr>
        <p:spPr>
          <a:xfrm>
            <a:off x="1509712" y="18255"/>
            <a:ext cx="10515600" cy="1325563"/>
          </a:xfrm>
        </p:spPr>
        <p:txBody>
          <a:bodyPr>
            <a:normAutofit/>
          </a:bodyPr>
          <a:lstStyle/>
          <a:p>
            <a:pPr algn="ctr"/>
            <a:r>
              <a:rPr lang="en-US" sz="4000" b="1" dirty="0">
                <a:effectLst>
                  <a:glow rad="63500">
                    <a:schemeClr val="accent4">
                      <a:satMod val="175000"/>
                      <a:alpha val="40000"/>
                    </a:schemeClr>
                  </a:glow>
                </a:effectLst>
              </a:rPr>
              <a:t>See-Saw app and Teams</a:t>
            </a:r>
          </a:p>
        </p:txBody>
      </p:sp>
      <p:sp>
        <p:nvSpPr>
          <p:cNvPr id="3" name="Content Placeholder 2">
            <a:extLst>
              <a:ext uri="{FF2B5EF4-FFF2-40B4-BE49-F238E27FC236}">
                <a16:creationId xmlns:a16="http://schemas.microsoft.com/office/drawing/2014/main" id="{549ACECD-8363-1D48-99B4-822BEE2C79AB}"/>
              </a:ext>
            </a:extLst>
          </p:cNvPr>
          <p:cNvSpPr>
            <a:spLocks noGrp="1"/>
          </p:cNvSpPr>
          <p:nvPr>
            <p:ph idx="1"/>
          </p:nvPr>
        </p:nvSpPr>
        <p:spPr>
          <a:xfrm>
            <a:off x="671512" y="1575338"/>
            <a:ext cx="11353800" cy="3863765"/>
          </a:xfrm>
        </p:spPr>
        <p:txBody>
          <a:bodyPr/>
          <a:lstStyle/>
          <a:p>
            <a:r>
              <a:rPr lang="en-US" dirty="0" smtClean="0"/>
              <a:t>See-saw app is being considered for use by NLC. We are awaiting more information regarding this and will let you know in due course.</a:t>
            </a:r>
            <a:endParaRPr lang="en-US" dirty="0"/>
          </a:p>
          <a:p>
            <a:r>
              <a:rPr lang="en-US" dirty="0"/>
              <a:t>Children will be able to access a Primary 1 online Teams page, the children will be introduced to this in class and gradually incorporate it into the school day. </a:t>
            </a:r>
            <a:endParaRPr lang="en-US" dirty="0" smtClean="0"/>
          </a:p>
          <a:p>
            <a:r>
              <a:rPr lang="en-US" dirty="0" smtClean="0"/>
              <a:t>The Starting School page will be renamed as the Primary One Team tile. </a:t>
            </a:r>
            <a:endParaRPr lang="en-US" dirty="0"/>
          </a:p>
          <a:p>
            <a:endParaRPr lang="en-US" dirty="0"/>
          </a:p>
        </p:txBody>
      </p:sp>
      <p:pic>
        <p:nvPicPr>
          <p:cNvPr id="9218" name="Picture 2" descr="Seesaw Expectations British School of Beijing, Shunyi">
            <a:extLst>
              <a:ext uri="{FF2B5EF4-FFF2-40B4-BE49-F238E27FC236}">
                <a16:creationId xmlns:a16="http://schemas.microsoft.com/office/drawing/2014/main" id="{C6CC2AFB-3E5C-B04C-AA35-F8BBF5CA0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464" y="4440731"/>
            <a:ext cx="3679032" cy="224148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icrosoft Teams - Wikipedia">
            <a:extLst>
              <a:ext uri="{FF2B5EF4-FFF2-40B4-BE49-F238E27FC236}">
                <a16:creationId xmlns:a16="http://schemas.microsoft.com/office/drawing/2014/main" id="{FECE071F-5513-7D45-A1A7-68EB63716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828" y="4292151"/>
            <a:ext cx="2549525" cy="237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385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851F-388B-5046-9871-967C0F777507}"/>
              </a:ext>
            </a:extLst>
          </p:cNvPr>
          <p:cNvSpPr>
            <a:spLocks noGrp="1"/>
          </p:cNvSpPr>
          <p:nvPr>
            <p:ph type="title"/>
          </p:nvPr>
        </p:nvSpPr>
        <p:spPr>
          <a:xfrm>
            <a:off x="3767138" y="122238"/>
            <a:ext cx="10515600" cy="1325563"/>
          </a:xfrm>
        </p:spPr>
        <p:txBody>
          <a:bodyPr>
            <a:normAutofit/>
          </a:bodyPr>
          <a:lstStyle/>
          <a:p>
            <a:r>
              <a:rPr lang="en-US" sz="4000" b="1" dirty="0">
                <a:effectLst>
                  <a:glow rad="63500">
                    <a:schemeClr val="accent4">
                      <a:satMod val="175000"/>
                      <a:alpha val="40000"/>
                    </a:schemeClr>
                  </a:glow>
                </a:effectLst>
              </a:rPr>
              <a:t>Any questions??</a:t>
            </a:r>
          </a:p>
        </p:txBody>
      </p:sp>
      <p:sp>
        <p:nvSpPr>
          <p:cNvPr id="3" name="Content Placeholder 2">
            <a:extLst>
              <a:ext uri="{FF2B5EF4-FFF2-40B4-BE49-F238E27FC236}">
                <a16:creationId xmlns:a16="http://schemas.microsoft.com/office/drawing/2014/main" id="{B964AFAB-2F27-6B4A-BCCB-1B71DF1DB5C5}"/>
              </a:ext>
            </a:extLst>
          </p:cNvPr>
          <p:cNvSpPr>
            <a:spLocks noGrp="1"/>
          </p:cNvSpPr>
          <p:nvPr>
            <p:ph idx="1"/>
          </p:nvPr>
        </p:nvSpPr>
        <p:spPr>
          <a:xfrm>
            <a:off x="1021555" y="1447801"/>
            <a:ext cx="10515600" cy="4351338"/>
          </a:xfrm>
        </p:spPr>
        <p:txBody>
          <a:bodyPr/>
          <a:lstStyle/>
          <a:p>
            <a:r>
              <a:rPr lang="en-US" dirty="0"/>
              <a:t>We are hoping that current COVID restrictions will begin to eased and that school life will begin to become more normalised again.</a:t>
            </a:r>
          </a:p>
          <a:p>
            <a:r>
              <a:rPr lang="en-US" dirty="0"/>
              <a:t>We will keep you updated on the latest NLC guidelines for schools and how it effects you and your child. </a:t>
            </a:r>
          </a:p>
          <a:p>
            <a:r>
              <a:rPr lang="en-US" dirty="0"/>
              <a:t>Enjoy your summer and stay safe!</a:t>
            </a:r>
          </a:p>
        </p:txBody>
      </p:sp>
      <p:pic>
        <p:nvPicPr>
          <p:cNvPr id="10242" name="Picture 2" descr="POSTER] Staying Safe Together | CBIA">
            <a:extLst>
              <a:ext uri="{FF2B5EF4-FFF2-40B4-BE49-F238E27FC236}">
                <a16:creationId xmlns:a16="http://schemas.microsoft.com/office/drawing/2014/main" id="{F2087E3A-4177-3341-AB30-F298D4445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48" y="4138897"/>
            <a:ext cx="6043613" cy="259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594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4CB0-7B9D-674A-BEA9-EAA73556805E}"/>
              </a:ext>
            </a:extLst>
          </p:cNvPr>
          <p:cNvSpPr>
            <a:spLocks noGrp="1"/>
          </p:cNvSpPr>
          <p:nvPr>
            <p:ph type="title"/>
          </p:nvPr>
        </p:nvSpPr>
        <p:spPr>
          <a:xfrm>
            <a:off x="838200" y="0"/>
            <a:ext cx="10515600" cy="1325563"/>
          </a:xfrm>
        </p:spPr>
        <p:txBody>
          <a:bodyPr/>
          <a:lstStyle/>
          <a:p>
            <a:pPr algn="ctr"/>
            <a:r>
              <a:rPr lang="en-US" dirty="0">
                <a:effectLst>
                  <a:glow rad="63500">
                    <a:schemeClr val="accent4">
                      <a:satMod val="175000"/>
                      <a:alpha val="40000"/>
                    </a:schemeClr>
                  </a:glow>
                </a:effectLst>
              </a:rPr>
              <a:t>Rights Respecting School</a:t>
            </a:r>
          </a:p>
        </p:txBody>
      </p:sp>
      <p:pic>
        <p:nvPicPr>
          <p:cNvPr id="4100" name="Picture 4" descr="School Gate Banners - Rights Respecting Schools Award">
            <a:extLst>
              <a:ext uri="{FF2B5EF4-FFF2-40B4-BE49-F238E27FC236}">
                <a16:creationId xmlns:a16="http://schemas.microsoft.com/office/drawing/2014/main" id="{8CB99B5F-6CE9-DE4E-845A-CFD1C4E6621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08" t="20002" r="2812" b="23984"/>
          <a:stretch/>
        </p:blipFill>
        <p:spPr bwMode="auto">
          <a:xfrm>
            <a:off x="838200" y="1928812"/>
            <a:ext cx="11036506" cy="3957638"/>
          </a:xfrm>
          <a:prstGeom prst="rect">
            <a:avLst/>
          </a:prstGeom>
          <a:solidFill>
            <a:schemeClr val="accent1"/>
          </a:solidFill>
          <a:extLst/>
        </p:spPr>
      </p:pic>
    </p:spTree>
    <p:extLst>
      <p:ext uri="{BB962C8B-B14F-4D97-AF65-F5344CB8AC3E}">
        <p14:creationId xmlns:p14="http://schemas.microsoft.com/office/powerpoint/2010/main" val="2841598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B779-E156-D447-B16A-5A7746F30432}"/>
              </a:ext>
            </a:extLst>
          </p:cNvPr>
          <p:cNvSpPr>
            <a:spLocks noGrp="1"/>
          </p:cNvSpPr>
          <p:nvPr>
            <p:ph type="title"/>
          </p:nvPr>
        </p:nvSpPr>
        <p:spPr>
          <a:xfrm>
            <a:off x="1266825" y="18255"/>
            <a:ext cx="10515600" cy="1325563"/>
          </a:xfrm>
        </p:spPr>
        <p:txBody>
          <a:bodyPr/>
          <a:lstStyle/>
          <a:p>
            <a:pPr algn="ctr"/>
            <a:r>
              <a:rPr lang="en-US" b="1" dirty="0">
                <a:effectLst>
                  <a:glow rad="63500">
                    <a:schemeClr val="accent4">
                      <a:satMod val="175000"/>
                      <a:alpha val="40000"/>
                    </a:schemeClr>
                  </a:glow>
                </a:effectLst>
              </a:rPr>
              <a:t>Nurture Principles</a:t>
            </a:r>
          </a:p>
        </p:txBody>
      </p:sp>
      <p:pic>
        <p:nvPicPr>
          <p:cNvPr id="5122" name="Picture 2" descr="Bridgelea Primary School: Nurture School Award">
            <a:extLst>
              <a:ext uri="{FF2B5EF4-FFF2-40B4-BE49-F238E27FC236}">
                <a16:creationId xmlns:a16="http://schemas.microsoft.com/office/drawing/2014/main" id="{C809BA2E-BF57-F44C-AFB3-29D1EDEA0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912" y="1161953"/>
            <a:ext cx="5356226" cy="568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296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3652C9-7B11-3742-ABC8-C57938A28207}"/>
              </a:ext>
            </a:extLst>
          </p:cNvPr>
          <p:cNvSpPr>
            <a:spLocks noGrp="1"/>
          </p:cNvSpPr>
          <p:nvPr>
            <p:ph sz="half" idx="2"/>
          </p:nvPr>
        </p:nvSpPr>
        <p:spPr>
          <a:xfrm>
            <a:off x="7815263" y="1839912"/>
            <a:ext cx="4576762" cy="4351338"/>
          </a:xfrm>
        </p:spPr>
        <p:txBody>
          <a:bodyPr/>
          <a:lstStyle/>
          <a:p>
            <a:pPr marL="0" indent="0">
              <a:buNone/>
            </a:pPr>
            <a:endParaRPr lang="en-GB" dirty="0"/>
          </a:p>
          <a:p>
            <a:pPr marL="0" indent="0">
              <a:buNone/>
            </a:pPr>
            <a:r>
              <a:rPr lang="en-GB" i="1" dirty="0"/>
              <a:t>“</a:t>
            </a:r>
            <a:r>
              <a:rPr lang="en-GB" i="1" dirty="0">
                <a:solidFill>
                  <a:srgbClr val="002060"/>
                </a:solidFill>
                <a:effectLst>
                  <a:glow rad="101600">
                    <a:schemeClr val="accent4">
                      <a:satMod val="175000"/>
                      <a:alpha val="40000"/>
                    </a:schemeClr>
                  </a:glow>
                </a:effectLst>
              </a:rPr>
              <a:t>You are off to great places. Today is your day. Your mountain is waiting. So be on your way” </a:t>
            </a:r>
          </a:p>
          <a:p>
            <a:pPr marL="0" indent="0">
              <a:buNone/>
            </a:pPr>
            <a:endParaRPr lang="en-GB" dirty="0">
              <a:solidFill>
                <a:srgbClr val="002060"/>
              </a:solidFill>
              <a:effectLst>
                <a:glow rad="101600">
                  <a:schemeClr val="accent4">
                    <a:satMod val="175000"/>
                    <a:alpha val="40000"/>
                  </a:schemeClr>
                </a:glow>
              </a:effectLst>
            </a:endParaRPr>
          </a:p>
          <a:p>
            <a:pPr marL="0" indent="0">
              <a:buNone/>
            </a:pPr>
            <a:r>
              <a:rPr lang="en-GB" i="1" dirty="0">
                <a:solidFill>
                  <a:srgbClr val="002060"/>
                </a:solidFill>
                <a:effectLst>
                  <a:glow rad="101600">
                    <a:schemeClr val="accent4">
                      <a:satMod val="175000"/>
                      <a:alpha val="40000"/>
                    </a:schemeClr>
                  </a:glow>
                </a:effectLst>
              </a:rPr>
              <a:t>Dr Seuss </a:t>
            </a:r>
            <a:endParaRPr lang="en-GB" dirty="0">
              <a:solidFill>
                <a:srgbClr val="002060"/>
              </a:solidFill>
              <a:effectLst>
                <a:glow rad="101600">
                  <a:schemeClr val="accent4">
                    <a:satMod val="175000"/>
                    <a:alpha val="40000"/>
                  </a:schemeClr>
                </a:glow>
              </a:effectLst>
            </a:endParaRPr>
          </a:p>
        </p:txBody>
      </p:sp>
      <p:sp>
        <p:nvSpPr>
          <p:cNvPr id="5" name="Content Placeholder 4">
            <a:extLst>
              <a:ext uri="{FF2B5EF4-FFF2-40B4-BE49-F238E27FC236}">
                <a16:creationId xmlns:a16="http://schemas.microsoft.com/office/drawing/2014/main" id="{1062A488-D6AF-4E4E-9586-CFB8E1F82557}"/>
              </a:ext>
            </a:extLst>
          </p:cNvPr>
          <p:cNvSpPr>
            <a:spLocks noGrp="1"/>
          </p:cNvSpPr>
          <p:nvPr>
            <p:ph sz="half" idx="1"/>
          </p:nvPr>
        </p:nvSpPr>
        <p:spPr>
          <a:xfrm>
            <a:off x="314325" y="914934"/>
            <a:ext cx="7615238" cy="5276316"/>
          </a:xfrm>
          <a:prstGeom prst="rect">
            <a:avLst/>
          </a:prstGeom>
        </p:spPr>
        <p:txBody>
          <a:bodyPr wrap="square">
            <a:spAutoFit/>
          </a:bodyPr>
          <a:lstStyle/>
          <a:p>
            <a:pPr marL="0" indent="0">
              <a:buNone/>
            </a:pPr>
            <a:endParaRPr lang="en-GB" dirty="0">
              <a:solidFill>
                <a:srgbClr val="002060"/>
              </a:solidFill>
              <a:effectLst>
                <a:glow rad="101600">
                  <a:schemeClr val="accent4">
                    <a:satMod val="175000"/>
                    <a:alpha val="40000"/>
                  </a:schemeClr>
                </a:glow>
              </a:effectLst>
              <a:latin typeface="Arial" panose="020B0604020202020204" pitchFamily="34" charset="0"/>
            </a:endParaRPr>
          </a:p>
          <a:p>
            <a:r>
              <a:rPr lang="en-GB" sz="2000" dirty="0">
                <a:solidFill>
                  <a:srgbClr val="002060"/>
                </a:solidFill>
                <a:effectLst/>
                <a:latin typeface="+mj-lt"/>
              </a:rPr>
              <a:t>Starting Primary 1 can be both an exciting and anxious time for you as a parent or carer, and maybe for your child too. This year may bring additional worries for you. Although we are not sure what the start of school will bring this year, there are still things you can do that will help to prepare you and your child for beginning their Primary 1 journey. </a:t>
            </a:r>
          </a:p>
          <a:p>
            <a:r>
              <a:rPr lang="en-GB" sz="2000" dirty="0">
                <a:solidFill>
                  <a:srgbClr val="002060"/>
                </a:solidFill>
                <a:effectLst/>
                <a:latin typeface="+mj-lt"/>
              </a:rPr>
              <a:t>Remember! </a:t>
            </a:r>
          </a:p>
          <a:p>
            <a:r>
              <a:rPr lang="en-GB" sz="2000" dirty="0">
                <a:solidFill>
                  <a:srgbClr val="002060"/>
                </a:solidFill>
                <a:effectLst/>
                <a:latin typeface="+mj-lt"/>
              </a:rPr>
              <a:t>These are just suggestions and should fun and easy things to do with your child. If they are too much then please don’t feel you have to do them. Children start school with a range of experiences and skills and part of the Primary 1 experience is to build on where ever the child is. If they are unable to do certain things please do not worry about it. </a:t>
            </a:r>
          </a:p>
          <a:p>
            <a:r>
              <a:rPr lang="en-GB" sz="2000" dirty="0">
                <a:solidFill>
                  <a:srgbClr val="002060"/>
                </a:solidFill>
                <a:effectLst/>
                <a:latin typeface="+mj-lt"/>
              </a:rPr>
              <a:t>Have Fun! </a:t>
            </a:r>
          </a:p>
          <a:p>
            <a:r>
              <a:rPr lang="en-GB" sz="2000" dirty="0">
                <a:solidFill>
                  <a:srgbClr val="002060"/>
                </a:solidFill>
                <a:effectLst/>
                <a:latin typeface="+mj-lt"/>
              </a:rPr>
              <a:t>Children learn through play and so a lot of these suggestions will be play based and designed to be fun. If they aren't fun then st</a:t>
            </a:r>
            <a:r>
              <a:rPr lang="en-GB" sz="2000" dirty="0">
                <a:solidFill>
                  <a:srgbClr val="002060"/>
                </a:solidFill>
                <a:effectLst>
                  <a:glow rad="101600">
                    <a:schemeClr val="accent4">
                      <a:satMod val="175000"/>
                      <a:alpha val="40000"/>
                    </a:schemeClr>
                  </a:glow>
                </a:effectLst>
                <a:latin typeface="+mj-lt"/>
              </a:rPr>
              <a:t>op. </a:t>
            </a:r>
          </a:p>
        </p:txBody>
      </p:sp>
      <p:sp>
        <p:nvSpPr>
          <p:cNvPr id="2" name="TextBox 1">
            <a:extLst>
              <a:ext uri="{FF2B5EF4-FFF2-40B4-BE49-F238E27FC236}">
                <a16:creationId xmlns:a16="http://schemas.microsoft.com/office/drawing/2014/main" id="{C80C26DE-10BB-F14F-8C63-C5961805E609}"/>
              </a:ext>
            </a:extLst>
          </p:cNvPr>
          <p:cNvSpPr txBox="1"/>
          <p:nvPr/>
        </p:nvSpPr>
        <p:spPr>
          <a:xfrm>
            <a:off x="4643438" y="207048"/>
            <a:ext cx="3500437" cy="707886"/>
          </a:xfrm>
          <a:prstGeom prst="rect">
            <a:avLst/>
          </a:prstGeom>
          <a:noFill/>
        </p:spPr>
        <p:txBody>
          <a:bodyPr wrap="square" rtlCol="0">
            <a:spAutoFit/>
          </a:bodyPr>
          <a:lstStyle/>
          <a:p>
            <a:r>
              <a:rPr lang="en-US" sz="4000" b="1" dirty="0">
                <a:solidFill>
                  <a:srgbClr val="002060"/>
                </a:solidFill>
                <a:effectLst>
                  <a:glow rad="63500">
                    <a:schemeClr val="accent4">
                      <a:satMod val="175000"/>
                      <a:alpha val="40000"/>
                    </a:schemeClr>
                  </a:glow>
                </a:effectLst>
                <a:latin typeface="+mj-lt"/>
              </a:rPr>
              <a:t>Starting School</a:t>
            </a:r>
          </a:p>
        </p:txBody>
      </p:sp>
    </p:spTree>
    <p:extLst>
      <p:ext uri="{BB962C8B-B14F-4D97-AF65-F5344CB8AC3E}">
        <p14:creationId xmlns:p14="http://schemas.microsoft.com/office/powerpoint/2010/main" val="3042415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134C9-28EE-464D-9DF6-CBDD5BBABDA8}"/>
              </a:ext>
            </a:extLst>
          </p:cNvPr>
          <p:cNvSpPr>
            <a:spLocks noGrp="1"/>
          </p:cNvSpPr>
          <p:nvPr>
            <p:ph type="title"/>
          </p:nvPr>
        </p:nvSpPr>
        <p:spPr>
          <a:xfrm>
            <a:off x="1054016" y="-264695"/>
            <a:ext cx="10515600" cy="1325563"/>
          </a:xfrm>
        </p:spPr>
        <p:txBody>
          <a:bodyPr>
            <a:normAutofit fontScale="90000"/>
          </a:bodyPr>
          <a:lstStyle/>
          <a:p>
            <a:pPr algn="ctr"/>
            <a:r>
              <a:rPr lang="en-GB" dirty="0"/>
              <a:t/>
            </a:r>
            <a:br>
              <a:rPr lang="en-GB" dirty="0"/>
            </a:br>
            <a:r>
              <a:rPr lang="en-GB" dirty="0"/>
              <a:t/>
            </a:r>
            <a:br>
              <a:rPr lang="en-GB" dirty="0"/>
            </a:br>
            <a:r>
              <a:rPr lang="en-GB" b="1" dirty="0">
                <a:solidFill>
                  <a:srgbClr val="002060"/>
                </a:solidFill>
                <a:effectLst>
                  <a:glow rad="63500">
                    <a:schemeClr val="accent4">
                      <a:satMod val="175000"/>
                      <a:alpha val="40000"/>
                    </a:schemeClr>
                  </a:glow>
                </a:effectLst>
              </a:rPr>
              <a:t>Games to promote skills for learning </a:t>
            </a:r>
            <a:r>
              <a:rPr lang="en-GB" dirty="0"/>
              <a:t/>
            </a:r>
            <a:br>
              <a:rPr lang="en-GB" dirty="0"/>
            </a:br>
            <a:endParaRPr lang="en-US" dirty="0"/>
          </a:p>
        </p:txBody>
      </p:sp>
      <p:sp>
        <p:nvSpPr>
          <p:cNvPr id="3" name="Content Placeholder 2">
            <a:extLst>
              <a:ext uri="{FF2B5EF4-FFF2-40B4-BE49-F238E27FC236}">
                <a16:creationId xmlns:a16="http://schemas.microsoft.com/office/drawing/2014/main" id="{A2BACC8F-98B1-9F42-9AB0-BAF9D3F4014E}"/>
              </a:ext>
            </a:extLst>
          </p:cNvPr>
          <p:cNvSpPr>
            <a:spLocks noGrp="1"/>
          </p:cNvSpPr>
          <p:nvPr>
            <p:ph sz="half" idx="1"/>
          </p:nvPr>
        </p:nvSpPr>
        <p:spPr>
          <a:xfrm>
            <a:off x="0" y="705351"/>
            <a:ext cx="11658600" cy="5895474"/>
          </a:xfrm>
        </p:spPr>
        <p:txBody>
          <a:bodyPr>
            <a:normAutofit lnSpcReduction="10000"/>
          </a:bodyPr>
          <a:lstStyle/>
          <a:p>
            <a:pPr marL="0" indent="0">
              <a:buNone/>
            </a:pPr>
            <a:endParaRPr lang="en-GB" dirty="0"/>
          </a:p>
          <a:p>
            <a:r>
              <a:rPr lang="en-GB" dirty="0">
                <a:solidFill>
                  <a:srgbClr val="002060"/>
                </a:solidFill>
              </a:rPr>
              <a:t>Your child learns through play and this will continue in to Primary 1. There are simple games you can play at home which will help to develop some important skills for learning whilst having fun. Games can help to develop attention and listening, pre-literacy skills and the ability to sort and hear rhyme. </a:t>
            </a:r>
          </a:p>
          <a:p>
            <a:pPr marL="0" indent="0">
              <a:buNone/>
            </a:pPr>
            <a:r>
              <a:rPr lang="en-GB" b="1" dirty="0">
                <a:solidFill>
                  <a:srgbClr val="002060"/>
                </a:solidFill>
                <a:effectLst>
                  <a:glow rad="63500">
                    <a:schemeClr val="accent4">
                      <a:satMod val="175000"/>
                      <a:alpha val="40000"/>
                    </a:schemeClr>
                  </a:glow>
                </a:effectLst>
              </a:rPr>
              <a:t>Symbol Dance </a:t>
            </a:r>
            <a:endParaRPr lang="en-GB" dirty="0">
              <a:solidFill>
                <a:srgbClr val="002060"/>
              </a:solidFill>
              <a:effectLst>
                <a:glow rad="63500">
                  <a:schemeClr val="accent4">
                    <a:satMod val="175000"/>
                    <a:alpha val="40000"/>
                  </a:schemeClr>
                </a:glow>
              </a:effectLst>
            </a:endParaRPr>
          </a:p>
          <a:p>
            <a:r>
              <a:rPr lang="en-GB" dirty="0">
                <a:solidFill>
                  <a:srgbClr val="002060"/>
                </a:solidFill>
              </a:rPr>
              <a:t>Draw a key where shapes are associated with a particular move. Then write sequences of shapes and ask your child to look at the symbols and preform the sequence. This will encourage pre-literacy skills as they are beginning to decode symbols and learn their meaning in the same way they will the letters when they learn to read.             Hop.            Jump.            clap</a:t>
            </a:r>
          </a:p>
          <a:p>
            <a:pPr marL="0" indent="0">
              <a:buNone/>
            </a:pPr>
            <a:r>
              <a:rPr lang="en-GB" b="1" dirty="0">
                <a:solidFill>
                  <a:srgbClr val="002060"/>
                </a:solidFill>
                <a:effectLst>
                  <a:glow rad="63500">
                    <a:schemeClr val="accent4">
                      <a:satMod val="175000"/>
                      <a:alpha val="40000"/>
                    </a:schemeClr>
                  </a:glow>
                </a:effectLst>
              </a:rPr>
              <a:t>Sorting </a:t>
            </a:r>
            <a:endParaRPr lang="en-GB" dirty="0">
              <a:solidFill>
                <a:srgbClr val="002060"/>
              </a:solidFill>
              <a:effectLst>
                <a:glow rad="63500">
                  <a:schemeClr val="accent4">
                    <a:satMod val="175000"/>
                    <a:alpha val="40000"/>
                  </a:schemeClr>
                </a:glow>
              </a:effectLst>
            </a:endParaRPr>
          </a:p>
          <a:p>
            <a:r>
              <a:rPr lang="en-GB" dirty="0">
                <a:solidFill>
                  <a:srgbClr val="002060"/>
                </a:solidFill>
              </a:rPr>
              <a:t>This could be sorting coins, socks, shapes, colours or anything that helps them to start to see the similarities and differences between items. </a:t>
            </a:r>
          </a:p>
          <a:p>
            <a:pPr marL="0" indent="0">
              <a:buNone/>
            </a:pPr>
            <a:endParaRPr lang="en-US" dirty="0"/>
          </a:p>
        </p:txBody>
      </p:sp>
      <p:sp>
        <p:nvSpPr>
          <p:cNvPr id="5" name="Rectangle 4">
            <a:extLst>
              <a:ext uri="{FF2B5EF4-FFF2-40B4-BE49-F238E27FC236}">
                <a16:creationId xmlns:a16="http://schemas.microsoft.com/office/drawing/2014/main" id="{F94B3162-A1C5-9349-B99A-7E58B6B82E98}"/>
              </a:ext>
            </a:extLst>
          </p:cNvPr>
          <p:cNvSpPr/>
          <p:nvPr/>
        </p:nvSpPr>
        <p:spPr>
          <a:xfrm>
            <a:off x="4293270" y="5233733"/>
            <a:ext cx="372979" cy="37297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93D21557-F649-6344-964B-94144771B023}"/>
              </a:ext>
            </a:extLst>
          </p:cNvPr>
          <p:cNvSpPr/>
          <p:nvPr/>
        </p:nvSpPr>
        <p:spPr>
          <a:xfrm>
            <a:off x="6010777" y="5281862"/>
            <a:ext cx="421105" cy="3729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26E00ADF-A185-774B-8AF4-1F5F820E5867}"/>
              </a:ext>
            </a:extLst>
          </p:cNvPr>
          <p:cNvSpPr/>
          <p:nvPr/>
        </p:nvSpPr>
        <p:spPr>
          <a:xfrm>
            <a:off x="7776410" y="5209672"/>
            <a:ext cx="517358" cy="517358"/>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9" name="Graphic 8" descr="Coins outline">
            <a:extLst>
              <a:ext uri="{FF2B5EF4-FFF2-40B4-BE49-F238E27FC236}">
                <a16:creationId xmlns:a16="http://schemas.microsoft.com/office/drawing/2014/main" id="{9DFD632D-1A55-2444-840D-E9916D7C434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196388" y="5957887"/>
            <a:ext cx="914400" cy="914400"/>
          </a:xfrm>
          <a:prstGeom prst="rect">
            <a:avLst/>
          </a:prstGeom>
        </p:spPr>
      </p:pic>
      <p:pic>
        <p:nvPicPr>
          <p:cNvPr id="11" name="Graphic 10" descr="Sock outline">
            <a:extLst>
              <a:ext uri="{FF2B5EF4-FFF2-40B4-BE49-F238E27FC236}">
                <a16:creationId xmlns:a16="http://schemas.microsoft.com/office/drawing/2014/main" id="{5121EC03-0381-1E4A-A36E-11EE03C1766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253663" y="5957887"/>
            <a:ext cx="914400" cy="914400"/>
          </a:xfrm>
          <a:prstGeom prst="rect">
            <a:avLst/>
          </a:prstGeom>
        </p:spPr>
      </p:pic>
    </p:spTree>
    <p:extLst>
      <p:ext uri="{BB962C8B-B14F-4D97-AF65-F5344CB8AC3E}">
        <p14:creationId xmlns:p14="http://schemas.microsoft.com/office/powerpoint/2010/main" val="3400901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A30F-E334-C043-ADE9-1B5490AF05B9}"/>
              </a:ext>
            </a:extLst>
          </p:cNvPr>
          <p:cNvSpPr>
            <a:spLocks noGrp="1"/>
          </p:cNvSpPr>
          <p:nvPr>
            <p:ph type="title"/>
          </p:nvPr>
        </p:nvSpPr>
        <p:spPr>
          <a:xfrm>
            <a:off x="3624262" y="-177801"/>
            <a:ext cx="6805613" cy="1325563"/>
          </a:xfrm>
        </p:spPr>
        <p:txBody>
          <a:bodyPr>
            <a:normAutofit fontScale="90000"/>
          </a:bodyPr>
          <a:lstStyle/>
          <a:p>
            <a:r>
              <a:rPr lang="en-GB" dirty="0"/>
              <a:t/>
            </a:r>
            <a:br>
              <a:rPr lang="en-GB" dirty="0"/>
            </a:br>
            <a:r>
              <a:rPr lang="en-GB" dirty="0"/>
              <a:t/>
            </a:r>
            <a:br>
              <a:rPr lang="en-GB" dirty="0"/>
            </a:br>
            <a:r>
              <a:rPr lang="en-GB" b="1" dirty="0">
                <a:solidFill>
                  <a:srgbClr val="002060"/>
                </a:solidFill>
                <a:effectLst>
                  <a:glow rad="63500">
                    <a:schemeClr val="accent4">
                      <a:satMod val="175000"/>
                      <a:alpha val="40000"/>
                    </a:schemeClr>
                  </a:glow>
                </a:effectLst>
              </a:rPr>
              <a:t>Songs and Rhymes </a:t>
            </a:r>
            <a:r>
              <a:rPr lang="en-GB" dirty="0"/>
              <a:t/>
            </a:r>
            <a:br>
              <a:rPr lang="en-GB" dirty="0"/>
            </a:br>
            <a:endParaRPr lang="en-US" dirty="0"/>
          </a:p>
        </p:txBody>
      </p:sp>
      <p:sp>
        <p:nvSpPr>
          <p:cNvPr id="3" name="Content Placeholder 2">
            <a:extLst>
              <a:ext uri="{FF2B5EF4-FFF2-40B4-BE49-F238E27FC236}">
                <a16:creationId xmlns:a16="http://schemas.microsoft.com/office/drawing/2014/main" id="{EC8C0D7C-D236-B343-B0E1-106F6EAD7EE4}"/>
              </a:ext>
            </a:extLst>
          </p:cNvPr>
          <p:cNvSpPr>
            <a:spLocks noGrp="1"/>
          </p:cNvSpPr>
          <p:nvPr>
            <p:ph sz="half" idx="1"/>
          </p:nvPr>
        </p:nvSpPr>
        <p:spPr>
          <a:xfrm>
            <a:off x="368616" y="1428277"/>
            <a:ext cx="12616479" cy="7887563"/>
          </a:xfrm>
        </p:spPr>
        <p:txBody>
          <a:bodyPr>
            <a:normAutofit/>
          </a:bodyPr>
          <a:lstStyle/>
          <a:p>
            <a:pPr marL="0" indent="0">
              <a:buNone/>
            </a:pPr>
            <a:endParaRPr lang="en-GB" dirty="0"/>
          </a:p>
          <a:p>
            <a:r>
              <a:rPr lang="en-GB" sz="2400" dirty="0"/>
              <a:t>Lots of songs can introduce early counting such as “10 Green Bottles”. </a:t>
            </a:r>
          </a:p>
          <a:p>
            <a:r>
              <a:rPr lang="en-GB" sz="2400" dirty="0"/>
              <a:t>They also introduce the concept of rhyme such as in “Humpty Dumpty” </a:t>
            </a:r>
          </a:p>
          <a:p>
            <a:r>
              <a:rPr lang="en-GB" sz="2400" dirty="0"/>
              <a:t>Songs can also help attention and listening such as “Simon Says” </a:t>
            </a:r>
          </a:p>
          <a:p>
            <a:r>
              <a:rPr lang="en-GB" sz="2400" dirty="0"/>
              <a:t>Baby Shark and other You-tube songs</a:t>
            </a:r>
          </a:p>
          <a:p>
            <a:r>
              <a:rPr lang="en-GB" sz="2400" dirty="0"/>
              <a:t>Sites such as - :Pinkfong – Super Simple Songs – </a:t>
            </a:r>
            <a:r>
              <a:rPr lang="en-GB" sz="2400" dirty="0" err="1" smtClean="0"/>
              <a:t>StoryBots</a:t>
            </a:r>
            <a:endParaRPr lang="en-GB" sz="2400" dirty="0" smtClean="0"/>
          </a:p>
          <a:p>
            <a:pPr marL="0" indent="0">
              <a:buNone/>
            </a:pPr>
            <a:endParaRPr lang="en-GB" sz="2400" dirty="0"/>
          </a:p>
          <a:p>
            <a:r>
              <a:rPr lang="en-US" sz="2400" b="1" dirty="0">
                <a:hlinkClick r:id="rId2">
                  <a:extLst>
                    <a:ext uri="{A12FA001-AC4F-418D-AE19-62706E023703}">
                      <ahyp:hlinkClr xmlns="" xmlns:ahyp="http://schemas.microsoft.com/office/drawing/2018/hyperlinkcolor" val="tx"/>
                    </a:ext>
                  </a:extLst>
                </a:hlinkClick>
              </a:rPr>
              <a:t>https://youtu.be/pZw9veQ76fo</a:t>
            </a:r>
            <a:endParaRPr lang="en-US" sz="2400" b="1" dirty="0"/>
          </a:p>
          <a:p>
            <a:r>
              <a:rPr lang="en-US" sz="2400" b="1" dirty="0">
                <a:solidFill>
                  <a:srgbClr val="002060"/>
                </a:solidFill>
                <a:hlinkClick r:id="rId3">
                  <a:extLst>
                    <a:ext uri="{A12FA001-AC4F-418D-AE19-62706E023703}">
                      <ahyp:hlinkClr xmlns="" xmlns:ahyp="http://schemas.microsoft.com/office/drawing/2018/hyperlinkcolor" val="tx"/>
                    </a:ext>
                  </a:extLst>
                </a:hlinkClick>
              </a:rPr>
              <a:t>https://youtu.be/XqZsoesa55w</a:t>
            </a:r>
            <a:endParaRPr lang="en-US" sz="2400" b="1" dirty="0">
              <a:solidFill>
                <a:srgbClr val="002060"/>
              </a:solidFill>
            </a:endParaRPr>
          </a:p>
          <a:p>
            <a:r>
              <a:rPr lang="en-US" sz="2400" b="1" dirty="0">
                <a:solidFill>
                  <a:srgbClr val="002060"/>
                </a:solidFill>
                <a:hlinkClick r:id="rId4">
                  <a:extLst>
                    <a:ext uri="{A12FA001-AC4F-418D-AE19-62706E023703}">
                      <ahyp:hlinkClr xmlns="" xmlns:ahyp="http://schemas.microsoft.com/office/drawing/2018/hyperlinkcolor" val="tx"/>
                    </a:ext>
                  </a:extLst>
                </a:hlinkClick>
              </a:rPr>
              <a:t>https://youtu.be/pdc6EKTGwrI</a:t>
            </a: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dirty="0">
              <a:solidFill>
                <a:srgbClr val="002060"/>
              </a:solidFill>
            </a:endParaRPr>
          </a:p>
          <a:p>
            <a:endParaRPr lang="en-US" sz="2400" dirty="0">
              <a:solidFill>
                <a:srgbClr val="002060"/>
              </a:solidFill>
            </a:endParaRPr>
          </a:p>
          <a:p>
            <a:endParaRPr lang="en-US" sz="2400" b="1" dirty="0">
              <a:solidFill>
                <a:srgbClr val="002060"/>
              </a:solidFill>
            </a:endParaRPr>
          </a:p>
          <a:p>
            <a:endParaRPr lang="en-US" sz="2400" dirty="0"/>
          </a:p>
          <a:p>
            <a:endParaRPr lang="en-GB" sz="2400" dirty="0"/>
          </a:p>
        </p:txBody>
      </p:sp>
      <p:pic>
        <p:nvPicPr>
          <p:cNvPr id="5" name="Picture 4">
            <a:extLst>
              <a:ext uri="{FF2B5EF4-FFF2-40B4-BE49-F238E27FC236}">
                <a16:creationId xmlns:a16="http://schemas.microsoft.com/office/drawing/2014/main" id="{08A4FF4E-4BE1-D044-9BAD-7F9BACABB0F5}"/>
              </a:ext>
            </a:extLst>
          </p:cNvPr>
          <p:cNvPicPr>
            <a:picLocks noChangeAspect="1"/>
          </p:cNvPicPr>
          <p:nvPr/>
        </p:nvPicPr>
        <p:blipFill>
          <a:blip r:embed="rId5"/>
          <a:stretch>
            <a:fillRect/>
          </a:stretch>
        </p:blipFill>
        <p:spPr>
          <a:xfrm>
            <a:off x="8751401" y="102714"/>
            <a:ext cx="1476375" cy="1662585"/>
          </a:xfrm>
          <a:prstGeom prst="rect">
            <a:avLst/>
          </a:prstGeom>
        </p:spPr>
      </p:pic>
      <p:pic>
        <p:nvPicPr>
          <p:cNvPr id="6146" name="Picture 2" descr="StoryBots - Wikipedia">
            <a:extLst>
              <a:ext uri="{FF2B5EF4-FFF2-40B4-BE49-F238E27FC236}">
                <a16:creationId xmlns:a16="http://schemas.microsoft.com/office/drawing/2014/main" id="{E48F29CF-656F-644E-843F-A1361AB83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4224" y="2024925"/>
            <a:ext cx="2141539" cy="214153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e! (featuring Noodle &amp;amp; Pals) | + More Kids Songs | Super Simple Songs">
            <a:extLst>
              <a:ext uri="{FF2B5EF4-FFF2-40B4-BE49-F238E27FC236}">
                <a16:creationId xmlns:a16="http://schemas.microsoft.com/office/drawing/2014/main" id="{48F91986-FD65-D149-8FF4-8AD8DC390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5665" y="4482944"/>
            <a:ext cx="3440598" cy="193533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INKFONG Baby Shark">
            <a:extLst>
              <a:ext uri="{FF2B5EF4-FFF2-40B4-BE49-F238E27FC236}">
                <a16:creationId xmlns:a16="http://schemas.microsoft.com/office/drawing/2014/main" id="{E033CB20-F4C1-5340-B260-ACD35D0083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6557" y="4482944"/>
            <a:ext cx="3440598" cy="193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886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35863-3466-A44A-B2AC-E2DF86A09FF3}"/>
              </a:ext>
            </a:extLst>
          </p:cNvPr>
          <p:cNvSpPr>
            <a:spLocks noGrp="1"/>
          </p:cNvSpPr>
          <p:nvPr>
            <p:ph type="title"/>
          </p:nvPr>
        </p:nvSpPr>
        <p:spPr/>
        <p:txBody>
          <a:bodyPr>
            <a:normAutofit fontScale="90000"/>
          </a:bodyPr>
          <a:lstStyle/>
          <a:p>
            <a:pPr algn="ctr"/>
            <a:r>
              <a:rPr lang="en-GB" dirty="0"/>
              <a:t/>
            </a:r>
            <a:br>
              <a:rPr lang="en-GB" dirty="0"/>
            </a:br>
            <a:r>
              <a:rPr lang="en-GB" dirty="0"/>
              <a:t/>
            </a:r>
            <a:br>
              <a:rPr lang="en-GB" dirty="0"/>
            </a:br>
            <a:r>
              <a:rPr lang="en-GB" b="1" dirty="0">
                <a:solidFill>
                  <a:srgbClr val="002060"/>
                </a:solidFill>
                <a:effectLst>
                  <a:glow rad="63500">
                    <a:schemeClr val="accent4">
                      <a:satMod val="175000"/>
                      <a:alpha val="40000"/>
                    </a:schemeClr>
                  </a:glow>
                </a:effectLst>
              </a:rPr>
              <a:t>Reading</a:t>
            </a:r>
            <a:r>
              <a:rPr lang="en-GB" dirty="0"/>
              <a:t/>
            </a:r>
            <a:br>
              <a:rPr lang="en-GB" dirty="0"/>
            </a:br>
            <a:endParaRPr lang="en-US" dirty="0"/>
          </a:p>
        </p:txBody>
      </p:sp>
      <p:sp>
        <p:nvSpPr>
          <p:cNvPr id="3" name="Content Placeholder 2">
            <a:extLst>
              <a:ext uri="{FF2B5EF4-FFF2-40B4-BE49-F238E27FC236}">
                <a16:creationId xmlns:a16="http://schemas.microsoft.com/office/drawing/2014/main" id="{9761E646-A353-B44F-A3CA-6D5317D52755}"/>
              </a:ext>
            </a:extLst>
          </p:cNvPr>
          <p:cNvSpPr>
            <a:spLocks noGrp="1"/>
          </p:cNvSpPr>
          <p:nvPr>
            <p:ph sz="half" idx="1"/>
          </p:nvPr>
        </p:nvSpPr>
        <p:spPr>
          <a:xfrm>
            <a:off x="385763" y="1825625"/>
            <a:ext cx="6019800" cy="4667250"/>
          </a:xfrm>
        </p:spPr>
        <p:txBody>
          <a:bodyPr/>
          <a:lstStyle/>
          <a:p>
            <a:pPr marL="0" indent="0">
              <a:buNone/>
            </a:pPr>
            <a:r>
              <a:rPr lang="en-GB" b="1" dirty="0">
                <a:effectLst>
                  <a:glow rad="63500">
                    <a:schemeClr val="accent4">
                      <a:satMod val="175000"/>
                      <a:alpha val="40000"/>
                    </a:schemeClr>
                  </a:glow>
                </a:effectLst>
              </a:rPr>
              <a:t>Find your name </a:t>
            </a:r>
            <a:endParaRPr lang="en-GB" dirty="0">
              <a:effectLst>
                <a:glow rad="63500">
                  <a:schemeClr val="accent4">
                    <a:satMod val="175000"/>
                    <a:alpha val="40000"/>
                  </a:schemeClr>
                </a:glow>
              </a:effectLst>
            </a:endParaRPr>
          </a:p>
          <a:p>
            <a:r>
              <a:rPr lang="en-GB" sz="2400" dirty="0"/>
              <a:t>Hide objects around the house that have the child’s name on them to get them used to recognising their name in written form. </a:t>
            </a:r>
          </a:p>
          <a:p>
            <a:endParaRPr lang="en-US" dirty="0"/>
          </a:p>
        </p:txBody>
      </p:sp>
      <p:sp>
        <p:nvSpPr>
          <p:cNvPr id="4" name="Content Placeholder 3">
            <a:extLst>
              <a:ext uri="{FF2B5EF4-FFF2-40B4-BE49-F238E27FC236}">
                <a16:creationId xmlns:a16="http://schemas.microsoft.com/office/drawing/2014/main" id="{5BF666AE-F3B8-3C49-8A17-F2991AF64D4B}"/>
              </a:ext>
            </a:extLst>
          </p:cNvPr>
          <p:cNvSpPr>
            <a:spLocks noGrp="1"/>
          </p:cNvSpPr>
          <p:nvPr>
            <p:ph sz="half" idx="2"/>
          </p:nvPr>
        </p:nvSpPr>
        <p:spPr/>
        <p:txBody>
          <a:bodyPr/>
          <a:lstStyle/>
          <a:p>
            <a:pPr marL="0" indent="0">
              <a:buNone/>
            </a:pPr>
            <a:r>
              <a:rPr lang="en-GB" b="1" dirty="0">
                <a:solidFill>
                  <a:srgbClr val="002060"/>
                </a:solidFill>
                <a:effectLst>
                  <a:glow rad="63500">
                    <a:schemeClr val="accent4">
                      <a:satMod val="175000"/>
                      <a:alpha val="40000"/>
                    </a:schemeClr>
                  </a:glow>
                </a:effectLst>
              </a:rPr>
              <a:t>Read to them </a:t>
            </a:r>
          </a:p>
          <a:p>
            <a:r>
              <a:rPr lang="en-GB" sz="2400" dirty="0"/>
              <a:t>Reading to children encourages a love of books and a desire to read independently. </a:t>
            </a:r>
          </a:p>
          <a:p>
            <a:endParaRPr lang="en-US" dirty="0"/>
          </a:p>
        </p:txBody>
      </p:sp>
      <p:pic>
        <p:nvPicPr>
          <p:cNvPr id="5" name="Picture 4">
            <a:extLst>
              <a:ext uri="{FF2B5EF4-FFF2-40B4-BE49-F238E27FC236}">
                <a16:creationId xmlns:a16="http://schemas.microsoft.com/office/drawing/2014/main" id="{C61759B5-890C-154A-9A24-9EBF4D2845E2}"/>
              </a:ext>
            </a:extLst>
          </p:cNvPr>
          <p:cNvPicPr>
            <a:picLocks noChangeAspect="1"/>
          </p:cNvPicPr>
          <p:nvPr/>
        </p:nvPicPr>
        <p:blipFill>
          <a:blip r:embed="rId2"/>
          <a:stretch>
            <a:fillRect/>
          </a:stretch>
        </p:blipFill>
        <p:spPr>
          <a:xfrm>
            <a:off x="7632700" y="3787775"/>
            <a:ext cx="2260600" cy="2705100"/>
          </a:xfrm>
          <a:prstGeom prst="rect">
            <a:avLst/>
          </a:prstGeom>
        </p:spPr>
      </p:pic>
      <p:pic>
        <p:nvPicPr>
          <p:cNvPr id="6" name="Picture 2" descr="Hello My Name is Name Tag Labels Perforation Line for Party Identification  School Class Office Supply 200Pcs One Roll: Amazon.co.uk: Office Products"/>
          <p:cNvPicPr>
            <a:picLocks noChangeAspect="1" noChangeArrowheads="1"/>
          </p:cNvPicPr>
          <p:nvPr/>
        </p:nvPicPr>
        <p:blipFill rotWithShape="1">
          <a:blip r:embed="rId3">
            <a:extLst>
              <a:ext uri="{28A0092B-C50C-407E-A947-70E740481C1C}">
                <a14:useLocalDpi xmlns:a14="http://schemas.microsoft.com/office/drawing/2010/main" val="0"/>
              </a:ext>
            </a:extLst>
          </a:blip>
          <a:srcRect t="67192"/>
          <a:stretch/>
        </p:blipFill>
        <p:spPr bwMode="auto">
          <a:xfrm>
            <a:off x="311308" y="3566160"/>
            <a:ext cx="6874828" cy="225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819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9E7DC-3B9E-A44B-BD5C-782C62BD3F2A}"/>
              </a:ext>
            </a:extLst>
          </p:cNvPr>
          <p:cNvSpPr>
            <a:spLocks noGrp="1"/>
          </p:cNvSpPr>
          <p:nvPr>
            <p:ph type="title"/>
          </p:nvPr>
        </p:nvSpPr>
        <p:spPr>
          <a:xfrm>
            <a:off x="3962400" y="0"/>
            <a:ext cx="5762625" cy="731776"/>
          </a:xfrm>
        </p:spPr>
        <p:txBody>
          <a:bodyPr>
            <a:normAutofit fontScale="90000"/>
          </a:bodyPr>
          <a:lstStyle/>
          <a:p>
            <a:r>
              <a:rPr lang="en-GB" dirty="0"/>
              <a:t/>
            </a:r>
            <a:br>
              <a:rPr lang="en-GB" dirty="0"/>
            </a:br>
            <a:r>
              <a:rPr lang="en-GB" dirty="0"/>
              <a:t/>
            </a:r>
            <a:br>
              <a:rPr lang="en-GB" dirty="0"/>
            </a:br>
            <a:r>
              <a:rPr lang="en-GB" b="1" dirty="0">
                <a:solidFill>
                  <a:srgbClr val="002060"/>
                </a:solidFill>
                <a:effectLst>
                  <a:glow rad="63500">
                    <a:schemeClr val="accent4">
                      <a:satMod val="175000"/>
                      <a:alpha val="40000"/>
                    </a:schemeClr>
                  </a:glow>
                </a:effectLst>
              </a:rPr>
              <a:t>Emotional Support </a:t>
            </a:r>
            <a:r>
              <a:rPr lang="en-GB" dirty="0"/>
              <a:t/>
            </a:r>
            <a:br>
              <a:rPr lang="en-GB" dirty="0"/>
            </a:br>
            <a:endParaRPr lang="en-US" dirty="0"/>
          </a:p>
        </p:txBody>
      </p:sp>
      <p:sp>
        <p:nvSpPr>
          <p:cNvPr id="3" name="Content Placeholder 2">
            <a:extLst>
              <a:ext uri="{FF2B5EF4-FFF2-40B4-BE49-F238E27FC236}">
                <a16:creationId xmlns:a16="http://schemas.microsoft.com/office/drawing/2014/main" id="{F84DBDD0-C19D-F047-BCA3-E5AF13354177}"/>
              </a:ext>
            </a:extLst>
          </p:cNvPr>
          <p:cNvSpPr>
            <a:spLocks noGrp="1"/>
          </p:cNvSpPr>
          <p:nvPr>
            <p:ph sz="half" idx="1"/>
          </p:nvPr>
        </p:nvSpPr>
        <p:spPr>
          <a:xfrm>
            <a:off x="259430" y="701049"/>
            <a:ext cx="8269456" cy="5979695"/>
          </a:xfrm>
        </p:spPr>
        <p:txBody>
          <a:bodyPr>
            <a:normAutofit fontScale="77500" lnSpcReduction="20000"/>
          </a:bodyPr>
          <a:lstStyle/>
          <a:p>
            <a:pPr marL="0" indent="0">
              <a:buNone/>
            </a:pPr>
            <a:endParaRPr lang="en-GB" dirty="0"/>
          </a:p>
          <a:p>
            <a:pPr marL="0" indent="0">
              <a:buNone/>
            </a:pPr>
            <a:r>
              <a:rPr lang="en-GB" dirty="0">
                <a:effectLst>
                  <a:glow rad="63500">
                    <a:schemeClr val="accent4">
                      <a:satMod val="175000"/>
                      <a:alpha val="40000"/>
                    </a:schemeClr>
                  </a:glow>
                </a:effectLst>
              </a:rPr>
              <a:t>	Normalise Feelings </a:t>
            </a:r>
          </a:p>
          <a:p>
            <a:r>
              <a:rPr lang="en-GB" dirty="0"/>
              <a:t>Lots of children are excited about going to school but it’s okay for children (and you) to feel nervous about it too. It is a change that children sometimes feel will be difficult. It is important to normalize this and reassure your child that these feelings are natural. </a:t>
            </a:r>
          </a:p>
          <a:p>
            <a:r>
              <a:rPr lang="en-GB" dirty="0"/>
              <a:t> Try not to talk about school as if it is a big deal. It is a normal life progression </a:t>
            </a:r>
          </a:p>
          <a:p>
            <a:r>
              <a:rPr lang="en-GB" dirty="0"/>
              <a:t>Talk about when you went to school and what you liked </a:t>
            </a:r>
          </a:p>
          <a:p>
            <a:r>
              <a:rPr lang="en-GB" dirty="0"/>
              <a:t> Encourage children to talk about how they feel </a:t>
            </a:r>
          </a:p>
          <a:p>
            <a:r>
              <a:rPr lang="en-GB" i="1" dirty="0"/>
              <a:t>“I feel __________ because ________” </a:t>
            </a:r>
            <a:endParaRPr lang="en-GB" dirty="0"/>
          </a:p>
          <a:p>
            <a:r>
              <a:rPr lang="en-GB" dirty="0"/>
              <a:t>Use pictures to explore feelings if the words are difficult for them </a:t>
            </a:r>
          </a:p>
          <a:p>
            <a:r>
              <a:rPr lang="en-GB" dirty="0"/>
              <a:t>Expect that there may be a change in behaviour while they process the change </a:t>
            </a:r>
          </a:p>
          <a:p>
            <a:r>
              <a:rPr lang="en-GB" dirty="0"/>
              <a:t> Practise goodbye routines and think of ways to let them know you are keeping them in mind such as notes in lunchboxes or hearts drawn on hands as virtual hugs. </a:t>
            </a:r>
          </a:p>
          <a:p>
            <a:endParaRPr lang="en-GB" dirty="0"/>
          </a:p>
          <a:p>
            <a:r>
              <a:rPr lang="en-US" dirty="0"/>
              <a:t>Emotionworks, Boardmaker, Colour Monster, Inside Out</a:t>
            </a:r>
          </a:p>
        </p:txBody>
      </p:sp>
      <p:pic>
        <p:nvPicPr>
          <p:cNvPr id="5" name="Content Placeholder 4">
            <a:extLst>
              <a:ext uri="{FF2B5EF4-FFF2-40B4-BE49-F238E27FC236}">
                <a16:creationId xmlns:a16="http://schemas.microsoft.com/office/drawing/2014/main" id="{59E51553-B236-134C-8432-77823C34D9AA}"/>
              </a:ext>
            </a:extLst>
          </p:cNvPr>
          <p:cNvPicPr>
            <a:picLocks noGrp="1" noChangeAspect="1"/>
          </p:cNvPicPr>
          <p:nvPr>
            <p:ph sz="half" idx="2"/>
          </p:nvPr>
        </p:nvPicPr>
        <p:blipFill rotWithShape="1">
          <a:blip r:embed="rId2"/>
          <a:srcRect l="8953" t="4629" r="7666" b="10346"/>
          <a:stretch/>
        </p:blipFill>
        <p:spPr>
          <a:xfrm>
            <a:off x="8372015" y="1422461"/>
            <a:ext cx="3753310" cy="5038497"/>
          </a:xfrm>
          <a:prstGeom prst="rect">
            <a:avLst/>
          </a:prstGeom>
        </p:spPr>
      </p:pic>
      <p:pic>
        <p:nvPicPr>
          <p:cNvPr id="7" name="Graphic 6" descr="In love face outline with solid fill">
            <a:extLst>
              <a:ext uri="{FF2B5EF4-FFF2-40B4-BE49-F238E27FC236}">
                <a16:creationId xmlns:a16="http://schemas.microsoft.com/office/drawing/2014/main" id="{A84C0227-A19D-484D-BEFD-BA308F1139C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712870" y="5546558"/>
            <a:ext cx="914400" cy="914400"/>
          </a:xfrm>
          <a:prstGeom prst="rect">
            <a:avLst/>
          </a:prstGeom>
        </p:spPr>
      </p:pic>
      <p:pic>
        <p:nvPicPr>
          <p:cNvPr id="9" name="Graphic 8" descr="Heart outline">
            <a:extLst>
              <a:ext uri="{FF2B5EF4-FFF2-40B4-BE49-F238E27FC236}">
                <a16:creationId xmlns:a16="http://schemas.microsoft.com/office/drawing/2014/main" id="{049075CF-DD5C-4C4D-BB59-368C8B1D65B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45310" y="5546558"/>
            <a:ext cx="914400" cy="914400"/>
          </a:xfrm>
          <a:prstGeom prst="rect">
            <a:avLst/>
          </a:prstGeom>
        </p:spPr>
      </p:pic>
      <p:pic>
        <p:nvPicPr>
          <p:cNvPr id="11" name="Graphic 10" descr="Clapping hands outline">
            <a:extLst>
              <a:ext uri="{FF2B5EF4-FFF2-40B4-BE49-F238E27FC236}">
                <a16:creationId xmlns:a16="http://schemas.microsoft.com/office/drawing/2014/main" id="{2CFF43EC-CBC2-344F-93EE-EF5E7AABBAE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763482" y="5406043"/>
            <a:ext cx="914400" cy="914400"/>
          </a:xfrm>
          <a:prstGeom prst="rect">
            <a:avLst/>
          </a:prstGeom>
        </p:spPr>
      </p:pic>
    </p:spTree>
    <p:extLst>
      <p:ext uri="{BB962C8B-B14F-4D97-AF65-F5344CB8AC3E}">
        <p14:creationId xmlns:p14="http://schemas.microsoft.com/office/powerpoint/2010/main" val="1216552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4671D51B7D9274F84D7E68095718A0E" ma:contentTypeVersion="2" ma:contentTypeDescription="Create a new document." ma:contentTypeScope="" ma:versionID="0981c94474371ca6050dff4de939e4d6">
  <xsd:schema xmlns:xsd="http://www.w3.org/2001/XMLSchema" xmlns:xs="http://www.w3.org/2001/XMLSchema" xmlns:p="http://schemas.microsoft.com/office/2006/metadata/properties" xmlns:ns2="9c87a188-b859-420e-bc3c-10f6f4b528c7" targetNamespace="http://schemas.microsoft.com/office/2006/metadata/properties" ma:root="true" ma:fieldsID="f40503a6e1412856073f1774ff155641" ns2:_="">
    <xsd:import namespace="9c87a188-b859-420e-bc3c-10f6f4b528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87a188-b859-420e-bc3c-10f6f4b528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A7338B-698E-4938-82D7-290390A82869}">
  <ds:schemaRefs>
    <ds:schemaRef ds:uri="http://schemas.microsoft.com/sharepoint/v3/contenttype/forms"/>
  </ds:schemaRefs>
</ds:datastoreItem>
</file>

<file path=customXml/itemProps2.xml><?xml version="1.0" encoding="utf-8"?>
<ds:datastoreItem xmlns:ds="http://schemas.openxmlformats.org/officeDocument/2006/customXml" ds:itemID="{1497527E-7A05-47B0-A860-BEF94E893A18}"/>
</file>

<file path=customXml/itemProps3.xml><?xml version="1.0" encoding="utf-8"?>
<ds:datastoreItem xmlns:ds="http://schemas.openxmlformats.org/officeDocument/2006/customXml" ds:itemID="{B4A4A8D5-0C1E-4B15-B919-176087B4C49C}">
  <ds:schemaRefs>
    <ds:schemaRef ds:uri="http://schemas.microsoft.com/office/infopath/2007/PartnerControls"/>
    <ds:schemaRef ds:uri="http://purl.org/dc/elements/1.1/"/>
    <ds:schemaRef ds:uri="http://schemas.microsoft.com/office/2006/metadata/properties"/>
    <ds:schemaRef ds:uri="2b107619-f6ad-47de-b727-3bf57b324bc8"/>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465</TotalTime>
  <Words>2008</Words>
  <Application>Microsoft Office PowerPoint</Application>
  <PresentationFormat>Widescreen</PresentationFormat>
  <Paragraphs>196</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Starting Muirhouse Primary School </vt:lpstr>
      <vt:lpstr>PowerPoint Presentation</vt:lpstr>
      <vt:lpstr>Rights Respecting School</vt:lpstr>
      <vt:lpstr>Nurture Principles</vt:lpstr>
      <vt:lpstr>PowerPoint Presentation</vt:lpstr>
      <vt:lpstr>  Games to promote skills for learning  </vt:lpstr>
      <vt:lpstr>  Songs and Rhymes  </vt:lpstr>
      <vt:lpstr>  Reading </vt:lpstr>
      <vt:lpstr>  Emotional Support  </vt:lpstr>
      <vt:lpstr>  Encourage Independence and Confidence  </vt:lpstr>
      <vt:lpstr>  Practical skills to practice  </vt:lpstr>
      <vt:lpstr>  Help them to visualise school  </vt:lpstr>
      <vt:lpstr>  Practise Social Skills  </vt:lpstr>
      <vt:lpstr>Learning through Play</vt:lpstr>
      <vt:lpstr>Literacy</vt:lpstr>
      <vt:lpstr>Numeracy</vt:lpstr>
      <vt:lpstr>Health and Wellbeing</vt:lpstr>
      <vt:lpstr>Primary One Information</vt:lpstr>
      <vt:lpstr>First Day</vt:lpstr>
      <vt:lpstr>After School Care</vt:lpstr>
      <vt:lpstr>Lunch</vt:lpstr>
      <vt:lpstr>PowerPoint Presentation</vt:lpstr>
      <vt:lpstr>Best Start Grant</vt:lpstr>
      <vt:lpstr>See-Saw app and Teams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Muirhouse Primary School</dc:title>
  <dc:creator>robandams mcmahon</dc:creator>
  <cp:lastModifiedBy>Mrs McMahon</cp:lastModifiedBy>
  <cp:revision>214</cp:revision>
  <dcterms:created xsi:type="dcterms:W3CDTF">2021-06-12T11:36:14Z</dcterms:created>
  <dcterms:modified xsi:type="dcterms:W3CDTF">2021-06-17T13:49:48Z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0x010100B4671D51B7D9274F84D7E68095718A0E</vt:lpwstr>
  </property>
</Properties>
</file>