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4" r:id="rId3"/>
    <p:sldId id="276" r:id="rId4"/>
    <p:sldId id="277" r:id="rId5"/>
    <p:sldId id="278" r:id="rId6"/>
    <p:sldId id="279" r:id="rId7"/>
    <p:sldId id="267" r:id="rId8"/>
  </p:sldIdLst>
  <p:sldSz cx="9144000" cy="6858000" type="screen4x3"/>
  <p:notesSz cx="6858000" cy="9144000"/>
  <p:embeddedFontLst>
    <p:embeddedFont>
      <p:font typeface="Report Rg" panose="020F0503030200020004" charset="0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winkl" panose="020B060402020202020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0BF86"/>
    <a:srgbClr val="18A0DB"/>
    <a:srgbClr val="DE1E5A"/>
    <a:srgbClr val="BC0105"/>
    <a:srgbClr val="4DB1E3"/>
    <a:srgbClr val="80C1EB"/>
    <a:srgbClr val="ACDDFC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1068" y="42"/>
      </p:cViewPr>
      <p:guideLst>
        <p:guide orient="horz" pos="2137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Report Rg" panose="020F05030302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Report Rg" panose="020F05030302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Report Rg" panose="020F0503030200020004" pitchFamily="34" charset="0"/>
          <a:ea typeface="Report Rg" panose="020F050303020002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Report Rg" panose="020F0503030200020004" pitchFamily="34" charset="0"/>
          <a:ea typeface="Report Rg" panose="020F050303020002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Report Rg" panose="020F0503030200020004" pitchFamily="34" charset="0"/>
          <a:ea typeface="Report Rg" panose="020F050303020002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Report Rg" panose="020F0503030200020004" pitchFamily="34" charset="0"/>
          <a:ea typeface="Report Rg" panose="020F050303020002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Report Rg" panose="020F0503030200020004" pitchFamily="34" charset="0"/>
          <a:ea typeface="Report Rg" panose="020F050303020002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/resources/kindergarten-usa/science-kindergarten-usa/earth-and-space-science-science-kindergarten-usa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/resources/kindergarten-usa/science-kindergarten-usa/earth-and-space-science-science-kindergarten-usa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9704FD72-B3BF-402B-B1FF-6049E3874515}"/>
              </a:ext>
            </a:extLst>
          </p:cNvPr>
          <p:cNvSpPr/>
          <p:nvPr/>
        </p:nvSpPr>
        <p:spPr>
          <a:xfrm>
            <a:off x="291830" y="5904689"/>
            <a:ext cx="1225685" cy="953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C881B894-F871-4CDE-8A4C-FE79D1DA6D02}"/>
              </a:ext>
            </a:extLst>
          </p:cNvPr>
          <p:cNvSpPr/>
          <p:nvPr/>
        </p:nvSpPr>
        <p:spPr>
          <a:xfrm>
            <a:off x="8388350" y="6092825"/>
            <a:ext cx="612842" cy="616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3187700" y="1801515"/>
            <a:ext cx="5276850" cy="1160713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70B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3"/>
            <a:r>
              <a:rPr lang="en-US" dirty="0">
                <a:solidFill>
                  <a:schemeClr val="tx1"/>
                </a:solidFill>
                <a:latin typeface="Report Rg" panose="020F0503030200020004" pitchFamily="34" charset="0"/>
              </a:rPr>
              <a:t>The water cycle shows the constant </a:t>
            </a:r>
            <a:br>
              <a:rPr lang="en-US" dirty="0">
                <a:solidFill>
                  <a:schemeClr val="tx1"/>
                </a:solidFill>
                <a:latin typeface="Report Rg" panose="020F05030302000200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Report Rg" panose="020F0503030200020004" pitchFamily="34" charset="0"/>
              </a:rPr>
              <a:t>movement of water within the Earth </a:t>
            </a:r>
            <a:br>
              <a:rPr lang="en-US" dirty="0">
                <a:solidFill>
                  <a:schemeClr val="tx1"/>
                </a:solidFill>
                <a:latin typeface="Report Rg" panose="020F05030302000200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Report Rg" panose="020F0503030200020004" pitchFamily="34" charset="0"/>
              </a:rPr>
              <a:t>and its atmosphere.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-406401" y="284781"/>
            <a:ext cx="6261101" cy="994306"/>
          </a:xfrm>
          <a:prstGeom prst="roundRect">
            <a:avLst>
              <a:gd name="adj" fmla="val 42850"/>
            </a:avLst>
          </a:prstGeom>
          <a:solidFill>
            <a:srgbClr val="70BF86"/>
          </a:solidFill>
          <a:ln>
            <a:solidFill>
              <a:schemeClr val="bg1"/>
            </a:solidFill>
          </a:ln>
        </p:spPr>
        <p:txBody>
          <a:bodyPr anchor="ctr" anchorCtr="0"/>
          <a:lstStyle/>
          <a:p>
            <a:pPr algn="r"/>
            <a:r>
              <a:rPr lang="en-US" sz="3600" dirty="0"/>
              <a:t>What Is the Water Cycle?</a:t>
            </a:r>
            <a:endParaRPr lang="en-GB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6E4EC4-1CB6-46B2-9611-AFCB7CAA05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1" y="1488045"/>
            <a:ext cx="4479210" cy="447354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B4983FF-2DC9-45D9-9EFA-F0F3E67628C2}"/>
              </a:ext>
            </a:extLst>
          </p:cNvPr>
          <p:cNvSpPr/>
          <p:nvPr/>
        </p:nvSpPr>
        <p:spPr>
          <a:xfrm>
            <a:off x="5041899" y="3724816"/>
            <a:ext cx="4479210" cy="177364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B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endParaRPr lang="en-US" dirty="0">
              <a:solidFill>
                <a:schemeClr val="tx1"/>
              </a:solidFill>
              <a:latin typeface="Report Rg" panose="020F05030302000200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Report Rg" panose="020F0503030200020004" pitchFamily="34" charset="0"/>
              </a:rPr>
              <a:t>The atmosphere is the layers of gases </a:t>
            </a:r>
          </a:p>
          <a:p>
            <a:r>
              <a:rPr lang="en-US" dirty="0">
                <a:solidFill>
                  <a:schemeClr val="tx1"/>
                </a:solidFill>
                <a:latin typeface="Report Rg" panose="020F0503030200020004" pitchFamily="34" charset="0"/>
              </a:rPr>
              <a:t>that surround Earth. It keeps us warm, </a:t>
            </a:r>
          </a:p>
          <a:p>
            <a:r>
              <a:rPr lang="en-US" dirty="0">
                <a:solidFill>
                  <a:schemeClr val="tx1"/>
                </a:solidFill>
                <a:latin typeface="Report Rg" panose="020F0503030200020004" pitchFamily="34" charset="0"/>
              </a:rPr>
              <a:t>gives us oxygen to breathe, and is </a:t>
            </a:r>
          </a:p>
          <a:p>
            <a:r>
              <a:rPr lang="en-US" dirty="0">
                <a:solidFill>
                  <a:schemeClr val="tx1"/>
                </a:solidFill>
                <a:latin typeface="Report Rg" panose="020F0503030200020004" pitchFamily="34" charset="0"/>
              </a:rPr>
              <a:t>where weather happens.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AC794D0-AAAF-47CB-8C39-B81B50E65511}"/>
              </a:ext>
            </a:extLst>
          </p:cNvPr>
          <p:cNvSpPr/>
          <p:nvPr/>
        </p:nvSpPr>
        <p:spPr>
          <a:xfrm>
            <a:off x="4952999" y="3450928"/>
            <a:ext cx="4479210" cy="547779"/>
          </a:xfrm>
          <a:prstGeom prst="roundRect">
            <a:avLst/>
          </a:prstGeom>
          <a:solidFill>
            <a:srgbClr val="70BF8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Report Rg" panose="020F0503030200020004" pitchFamily="34" charset="0"/>
              </a:rPr>
              <a:t>What is the Earth’s atmosphere? 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11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679B461-172E-4035-BF38-F6755F4F3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080"/>
            <a:ext cx="9144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6CE0F6-F7DB-4E98-B19C-4B8B0A570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579" y="3184687"/>
            <a:ext cx="3740542" cy="2620028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AF69334-AC7D-4A6C-843D-EF9AE1BE0E8E}"/>
              </a:ext>
            </a:extLst>
          </p:cNvPr>
          <p:cNvSpPr/>
          <p:nvPr/>
        </p:nvSpPr>
        <p:spPr>
          <a:xfrm>
            <a:off x="4921436" y="3892582"/>
            <a:ext cx="4057686" cy="8542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70B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Report Rg" panose="020F0503030200020004" pitchFamily="34" charset="0"/>
              </a:rPr>
              <a:t>The sun’s heat changes water from the Earth’s oceans into water vapor.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0F679E2-4FF4-49DA-9EBE-1397311B7D81}"/>
              </a:ext>
            </a:extLst>
          </p:cNvPr>
          <p:cNvSpPr/>
          <p:nvPr/>
        </p:nvSpPr>
        <p:spPr>
          <a:xfrm>
            <a:off x="805706" y="2498490"/>
            <a:ext cx="4184301" cy="8542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70B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latin typeface="Report Rg" panose="020F0503030200020004" pitchFamily="34" charset="0"/>
              </a:rPr>
              <a:t>The liquid water turns into an invisible </a:t>
            </a:r>
          </a:p>
          <a:p>
            <a:pPr algn="r"/>
            <a:r>
              <a:rPr lang="en-US" dirty="0">
                <a:solidFill>
                  <a:schemeClr val="tx1"/>
                </a:solidFill>
                <a:latin typeface="Report Rg" panose="020F0503030200020004" pitchFamily="34" charset="0"/>
              </a:rPr>
              <a:t>gas or vapor during evaporation.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909971-6664-44BA-9C66-B6F933069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80"/>
            <a:ext cx="9144000" cy="68580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-406400" y="284781"/>
            <a:ext cx="4336956" cy="994306"/>
          </a:xfrm>
          <a:prstGeom prst="roundRect">
            <a:avLst>
              <a:gd name="adj" fmla="val 42850"/>
            </a:avLst>
          </a:prstGeom>
          <a:solidFill>
            <a:srgbClr val="70BF86"/>
          </a:solidFill>
          <a:ln>
            <a:solidFill>
              <a:schemeClr val="bg1"/>
            </a:solidFill>
          </a:ln>
        </p:spPr>
        <p:txBody>
          <a:bodyPr anchor="ctr" anchorCtr="0"/>
          <a:lstStyle/>
          <a:p>
            <a:pPr algn="ctr"/>
            <a:r>
              <a:rPr lang="en-US" sz="3600" dirty="0"/>
              <a:t>The Sun</a:t>
            </a:r>
            <a:endParaRPr lang="en-GB" sz="36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D1F8E59-1EE8-4B48-AD03-442F2D63EE7D}"/>
              </a:ext>
            </a:extLst>
          </p:cNvPr>
          <p:cNvSpPr/>
          <p:nvPr/>
        </p:nvSpPr>
        <p:spPr>
          <a:xfrm>
            <a:off x="3000976" y="1465471"/>
            <a:ext cx="3869047" cy="8542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70B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Report Rg" panose="020F0503030200020004" pitchFamily="34" charset="0"/>
              </a:rPr>
              <a:t>The heat of the sun is what makes </a:t>
            </a:r>
            <a:br>
              <a:rPr lang="en-US" dirty="0">
                <a:solidFill>
                  <a:schemeClr val="tx1"/>
                </a:solidFill>
                <a:latin typeface="Report Rg" panose="020F05030302000200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Report Rg" panose="020F0503030200020004" pitchFamily="34" charset="0"/>
              </a:rPr>
              <a:t>the water cycle work.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22524A-4F39-4AD6-B16A-39E6599E04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124" y="284781"/>
            <a:ext cx="2691650" cy="2620029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E5EA3DB-707B-464D-A3AE-261508AE629C}"/>
              </a:ext>
            </a:extLst>
          </p:cNvPr>
          <p:cNvSpPr/>
          <p:nvPr/>
        </p:nvSpPr>
        <p:spPr>
          <a:xfrm>
            <a:off x="4900007" y="4813350"/>
            <a:ext cx="4057686" cy="8542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70B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Report Rg" panose="020F0503030200020004" pitchFamily="34" charset="0"/>
              </a:rPr>
              <a:t>This part of the water cycle is </a:t>
            </a:r>
            <a:br>
              <a:rPr lang="en-US" dirty="0">
                <a:solidFill>
                  <a:schemeClr val="tx1"/>
                </a:solidFill>
                <a:latin typeface="Report Rg" panose="020F05030302000200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Report Rg" panose="020F0503030200020004" pitchFamily="34" charset="0"/>
              </a:rPr>
              <a:t>called </a:t>
            </a:r>
            <a:r>
              <a:rPr lang="en-US" b="1" dirty="0">
                <a:solidFill>
                  <a:schemeClr val="tx1"/>
                </a:solidFill>
                <a:latin typeface="Report Rg" panose="020F0503030200020004" pitchFamily="34" charset="0"/>
              </a:rPr>
              <a:t>evaporation</a:t>
            </a:r>
            <a:r>
              <a:rPr lang="en-US" dirty="0">
                <a:solidFill>
                  <a:schemeClr val="tx1"/>
                </a:solidFill>
                <a:latin typeface="Report Rg" panose="020F05030302000200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978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1" grpId="0" animBg="1"/>
      <p:bldP spid="13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46CEE1C-89A7-440C-BFFB-970B2B370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6512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909971-6664-44BA-9C66-B6F933069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-406401" y="284781"/>
            <a:ext cx="6105075" cy="994306"/>
          </a:xfrm>
          <a:prstGeom prst="roundRect">
            <a:avLst>
              <a:gd name="adj" fmla="val 42850"/>
            </a:avLst>
          </a:prstGeom>
          <a:solidFill>
            <a:srgbClr val="70BF86"/>
          </a:solidFill>
          <a:ln>
            <a:solidFill>
              <a:schemeClr val="bg1"/>
            </a:solidFill>
          </a:ln>
        </p:spPr>
        <p:txBody>
          <a:bodyPr anchor="ctr" anchorCtr="0"/>
          <a:lstStyle/>
          <a:p>
            <a:pPr algn="r"/>
            <a:r>
              <a:rPr lang="en-US" sz="3600" dirty="0"/>
              <a:t>What’s Next in the Cycle?</a:t>
            </a:r>
            <a:endParaRPr lang="en-GB" sz="36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D1F8E59-1EE8-4B48-AD03-442F2D63EE7D}"/>
              </a:ext>
            </a:extLst>
          </p:cNvPr>
          <p:cNvSpPr/>
          <p:nvPr/>
        </p:nvSpPr>
        <p:spPr>
          <a:xfrm>
            <a:off x="5193613" y="1906726"/>
            <a:ext cx="3830473" cy="1160713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70B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Report Rg" panose="020F0503030200020004" pitchFamily="34" charset="0"/>
              </a:rPr>
              <a:t>The invisible vapor rises into the atmosphere, where the air temperature is cold.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E56F525-51C7-443E-9956-78F981A56C24}"/>
              </a:ext>
            </a:extLst>
          </p:cNvPr>
          <p:cNvSpPr/>
          <p:nvPr/>
        </p:nvSpPr>
        <p:spPr>
          <a:xfrm>
            <a:off x="279711" y="2798488"/>
            <a:ext cx="4353208" cy="547779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70B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Report Rg" panose="020F0503030200020004" pitchFamily="34" charset="0"/>
              </a:rPr>
              <a:t>Condensation is what makes clouds form!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0C1419-4627-4FD0-B3B0-A780C61F1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579" y="3189591"/>
            <a:ext cx="3740542" cy="2620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D9323E-D569-4298-8DC0-31A92A2512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9" y="1165741"/>
            <a:ext cx="4962163" cy="1444615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AF69334-AC7D-4A6C-843D-EF9AE1BE0E8E}"/>
              </a:ext>
            </a:extLst>
          </p:cNvPr>
          <p:cNvSpPr/>
          <p:nvPr/>
        </p:nvSpPr>
        <p:spPr>
          <a:xfrm>
            <a:off x="-218365" y="4172874"/>
            <a:ext cx="6088836" cy="8542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70B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Report Rg" panose="020F0503030200020004" pitchFamily="34" charset="0"/>
              </a:rPr>
              <a:t>The cold air causes the water vapor to </a:t>
            </a:r>
            <a:br>
              <a:rPr lang="en-US" dirty="0">
                <a:solidFill>
                  <a:schemeClr val="tx1"/>
                </a:solidFill>
                <a:latin typeface="Report Rg" panose="020F05030302000200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Report Rg" panose="020F0503030200020004" pitchFamily="34" charset="0"/>
              </a:rPr>
              <a:t>condense into clouds and water droplets.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E5EA3DB-707B-464D-A3AE-261508AE629C}"/>
              </a:ext>
            </a:extLst>
          </p:cNvPr>
          <p:cNvSpPr/>
          <p:nvPr/>
        </p:nvSpPr>
        <p:spPr>
          <a:xfrm>
            <a:off x="-234603" y="5144480"/>
            <a:ext cx="6105074" cy="547779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70B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1" algn="ctr"/>
            <a:r>
              <a:rPr lang="en-US" dirty="0">
                <a:solidFill>
                  <a:schemeClr val="tx1"/>
                </a:solidFill>
                <a:latin typeface="Report Rg" panose="020F0503030200020004" pitchFamily="34" charset="0"/>
              </a:rPr>
              <a:t>Now the vapor or gas has turned back into liquid form.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0F679E2-4FF4-49DA-9EBE-1397311B7D81}"/>
              </a:ext>
            </a:extLst>
          </p:cNvPr>
          <p:cNvSpPr/>
          <p:nvPr/>
        </p:nvSpPr>
        <p:spPr>
          <a:xfrm>
            <a:off x="-234603" y="5844710"/>
            <a:ext cx="6105074" cy="547779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70B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Report Rg" panose="020F0503030200020004" pitchFamily="34" charset="0"/>
              </a:rPr>
              <a:t>This part of the water cycle is called </a:t>
            </a:r>
            <a:r>
              <a:rPr lang="en-US" b="1" dirty="0">
                <a:solidFill>
                  <a:schemeClr val="tx1"/>
                </a:solidFill>
                <a:latin typeface="Report Rg" panose="020F0503030200020004" pitchFamily="34" charset="0"/>
              </a:rPr>
              <a:t>condensation</a:t>
            </a:r>
            <a:r>
              <a:rPr lang="en-US" dirty="0">
                <a:solidFill>
                  <a:schemeClr val="tx1"/>
                </a:solidFill>
                <a:latin typeface="Report Rg" panose="020F05030302000200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50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 animBg="1"/>
      <p:bldP spid="10" grpId="0" animBg="1"/>
      <p:bldP spid="15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126CCC0-667F-4420-A8EB-DE1A62C47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6512"/>
            <a:ext cx="9144000" cy="68580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-406401" y="284781"/>
            <a:ext cx="7680658" cy="994306"/>
          </a:xfrm>
          <a:prstGeom prst="roundRect">
            <a:avLst>
              <a:gd name="adj" fmla="val 42850"/>
            </a:avLst>
          </a:prstGeom>
          <a:solidFill>
            <a:srgbClr val="70BF86"/>
          </a:solidFill>
          <a:ln>
            <a:solidFill>
              <a:schemeClr val="bg1"/>
            </a:solidFill>
          </a:ln>
        </p:spPr>
        <p:txBody>
          <a:bodyPr anchor="ctr" anchorCtr="0"/>
          <a:lstStyle/>
          <a:p>
            <a:pPr algn="r"/>
            <a:r>
              <a:rPr lang="en-US" sz="3600" dirty="0"/>
              <a:t>The Next Step of the Water Cycle</a:t>
            </a:r>
            <a:endParaRPr lang="en-GB" sz="36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AF69334-AC7D-4A6C-843D-EF9AE1BE0E8E}"/>
              </a:ext>
            </a:extLst>
          </p:cNvPr>
          <p:cNvSpPr/>
          <p:nvPr/>
        </p:nvSpPr>
        <p:spPr>
          <a:xfrm>
            <a:off x="4768152" y="1717535"/>
            <a:ext cx="4248836" cy="1160713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70B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Report Rg" panose="020F0503030200020004" pitchFamily="34" charset="0"/>
              </a:rPr>
              <a:t>After the clouds have formed because of condensation, they begin to get heavier and heavier with water droplets.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E5EA3DB-707B-464D-A3AE-261508AE629C}"/>
              </a:ext>
            </a:extLst>
          </p:cNvPr>
          <p:cNvSpPr/>
          <p:nvPr/>
        </p:nvSpPr>
        <p:spPr>
          <a:xfrm>
            <a:off x="4768152" y="2996622"/>
            <a:ext cx="4248836" cy="1467180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70B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Report Rg" panose="020F0503030200020004" pitchFamily="34" charset="0"/>
              </a:rPr>
              <a:t>Precipitation is the water falling from the clouds. Depending on the air temperature, precipitation can be in the form of rain, hail, snow, or sleet.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91BE0A-A5E9-44B7-92F5-11254025CA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3" y="1382324"/>
            <a:ext cx="3999804" cy="11644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909971-6664-44BA-9C66-B6F933069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160"/>
            <a:ext cx="9144000" cy="688529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D1F8E59-1EE8-4B48-AD03-442F2D63EE7D}"/>
              </a:ext>
            </a:extLst>
          </p:cNvPr>
          <p:cNvSpPr/>
          <p:nvPr/>
        </p:nvSpPr>
        <p:spPr>
          <a:xfrm>
            <a:off x="-320524" y="5148411"/>
            <a:ext cx="4994687" cy="8542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70B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1" algn="ctr"/>
            <a:r>
              <a:rPr lang="en-US" dirty="0">
                <a:solidFill>
                  <a:schemeClr val="tx1"/>
                </a:solidFill>
                <a:latin typeface="Report Rg" panose="020F0503030200020004" pitchFamily="34" charset="0"/>
              </a:rPr>
              <a:t>When the droplets are heavy enough, they begin to fall from the clouds as </a:t>
            </a:r>
            <a:r>
              <a:rPr lang="en-US" b="1" dirty="0">
                <a:solidFill>
                  <a:schemeClr val="tx1"/>
                </a:solidFill>
                <a:latin typeface="Report Rg" panose="020F0503030200020004" pitchFamily="34" charset="0"/>
              </a:rPr>
              <a:t>precipitation</a:t>
            </a:r>
            <a:r>
              <a:rPr lang="en-US" dirty="0">
                <a:solidFill>
                  <a:schemeClr val="tx1"/>
                </a:solidFill>
                <a:latin typeface="Report Rg" panose="020F0503030200020004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DB76C6-6ABC-41D7-BBE2-96F8618B56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438277"/>
            <a:ext cx="3930089" cy="289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3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 animBg="1"/>
      <p:bldP spid="18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909971-6664-44BA-9C66-B6F933069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C9164C5-2A48-4439-959F-1FD52A540DB0}"/>
              </a:ext>
            </a:extLst>
          </p:cNvPr>
          <p:cNvSpPr/>
          <p:nvPr/>
        </p:nvSpPr>
        <p:spPr>
          <a:xfrm>
            <a:off x="7393054" y="4419509"/>
            <a:ext cx="1889551" cy="547779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70B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Report Rg" panose="020F0503030200020004" pitchFamily="34" charset="0"/>
              </a:rPr>
              <a:t>evaporation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6CE0F6-F7DB-4E98-B19C-4B8B0A5704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504" y="3547149"/>
            <a:ext cx="3526736" cy="1961518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E5EA3DB-707B-464D-A3AE-261508AE629C}"/>
              </a:ext>
            </a:extLst>
          </p:cNvPr>
          <p:cNvSpPr/>
          <p:nvPr/>
        </p:nvSpPr>
        <p:spPr>
          <a:xfrm>
            <a:off x="6444206" y="1195174"/>
            <a:ext cx="1889551" cy="547779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70B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Report Rg" panose="020F0503030200020004" pitchFamily="34" charset="0"/>
              </a:rPr>
              <a:t>sun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BB6A05-DB5E-41A7-8C04-63E23F7DE6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167" y="318875"/>
            <a:ext cx="1707582" cy="16621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21BADB-8B38-47DB-99F8-CC34C834BA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09" y="2507737"/>
            <a:ext cx="3445326" cy="10030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053D54-18AE-4A60-BF06-9123A56F88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29" y="5703764"/>
            <a:ext cx="3145074" cy="10115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1D9023-9351-484C-85C4-DBD92FE59F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02" y="2050490"/>
            <a:ext cx="3385276" cy="249284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38FE0E6-647E-48F4-8271-0B04D743E1E1}"/>
              </a:ext>
            </a:extLst>
          </p:cNvPr>
          <p:cNvSpPr/>
          <p:nvPr/>
        </p:nvSpPr>
        <p:spPr>
          <a:xfrm>
            <a:off x="7388982" y="5935673"/>
            <a:ext cx="1889551" cy="547779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70B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Report Rg" panose="020F0503030200020004" pitchFamily="34" charset="0"/>
              </a:rPr>
              <a:t>ocean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64BB8A9-7FC5-4486-87C7-BC464F87D0C6}"/>
              </a:ext>
            </a:extLst>
          </p:cNvPr>
          <p:cNvSpPr/>
          <p:nvPr/>
        </p:nvSpPr>
        <p:spPr>
          <a:xfrm>
            <a:off x="-149344" y="2890976"/>
            <a:ext cx="1889551" cy="547779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70B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latin typeface="Report Rg" panose="020F0503030200020004" pitchFamily="34" charset="0"/>
              </a:rPr>
              <a:t>precipitation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6CDBF2E-7752-404F-AB5E-A240F208BEE6}"/>
              </a:ext>
            </a:extLst>
          </p:cNvPr>
          <p:cNvSpPr/>
          <p:nvPr/>
        </p:nvSpPr>
        <p:spPr>
          <a:xfrm>
            <a:off x="3589037" y="4419509"/>
            <a:ext cx="1186653" cy="547779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70B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Report Rg" panose="020F0503030200020004" pitchFamily="34" charset="0"/>
              </a:rPr>
              <a:t>rivers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6DC7263-94D6-4738-BD45-151D17E8D309}"/>
              </a:ext>
            </a:extLst>
          </p:cNvPr>
          <p:cNvSpPr/>
          <p:nvPr/>
        </p:nvSpPr>
        <p:spPr>
          <a:xfrm>
            <a:off x="2103706" y="5754613"/>
            <a:ext cx="1186653" cy="547779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70B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Report Rg" panose="020F0503030200020004" pitchFamily="34" charset="0"/>
              </a:rPr>
              <a:t>run-off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AF75C95-6C55-42A6-AAF6-D31C5F35BB4E}"/>
              </a:ext>
            </a:extLst>
          </p:cNvPr>
          <p:cNvSpPr/>
          <p:nvPr/>
        </p:nvSpPr>
        <p:spPr>
          <a:xfrm>
            <a:off x="4464121" y="1952921"/>
            <a:ext cx="1889551" cy="547779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70B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latin typeface="Report Rg" panose="020F0503030200020004" pitchFamily="34" charset="0"/>
              </a:rPr>
              <a:t>condensation</a:t>
            </a:r>
          </a:p>
        </p:txBody>
      </p:sp>
      <p:sp>
        <p:nvSpPr>
          <p:cNvPr id="27" name="Title 20">
            <a:extLst>
              <a:ext uri="{FF2B5EF4-FFF2-40B4-BE49-F238E27FC236}">
                <a16:creationId xmlns:a16="http://schemas.microsoft.com/office/drawing/2014/main" id="{BCC3B358-C6D4-4DBE-B032-7F6A0CBD7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1048" y="202925"/>
            <a:ext cx="6793424" cy="994306"/>
          </a:xfrm>
          <a:prstGeom prst="roundRect">
            <a:avLst>
              <a:gd name="adj" fmla="val 42850"/>
            </a:avLst>
          </a:prstGeom>
          <a:solidFill>
            <a:srgbClr val="70BF86"/>
          </a:solidFill>
          <a:ln>
            <a:solidFill>
              <a:schemeClr val="bg1"/>
            </a:solidFill>
          </a:ln>
        </p:spPr>
        <p:txBody>
          <a:bodyPr anchor="ctr" anchorCtr="0"/>
          <a:lstStyle/>
          <a:p>
            <a:pPr algn="r"/>
            <a:r>
              <a:rPr lang="en-US" sz="3600" dirty="0"/>
              <a:t>The Complete Water Cycle</a:t>
            </a:r>
            <a:endParaRPr lang="en-GB" sz="3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15E9F3-46DC-48D3-B76A-C6CF848EB4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76" y="1306245"/>
            <a:ext cx="3445326" cy="100302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A271E84-9F6C-4B26-A2D8-2FD8140710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94"/>
          <a:stretch/>
        </p:blipFill>
        <p:spPr>
          <a:xfrm rot="18413507">
            <a:off x="4501285" y="1370687"/>
            <a:ext cx="398722" cy="187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5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2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C6CA6AB1-2A6C-4710-B1FE-249C5C504519}"/>
              </a:ext>
            </a:extLst>
          </p:cNvPr>
          <p:cNvSpPr/>
          <p:nvPr/>
        </p:nvSpPr>
        <p:spPr>
          <a:xfrm>
            <a:off x="291830" y="5904689"/>
            <a:ext cx="1225685" cy="953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A8052547-AC53-4028-8C78-09FAAD3173A7}"/>
              </a:ext>
            </a:extLst>
          </p:cNvPr>
          <p:cNvSpPr/>
          <p:nvPr/>
        </p:nvSpPr>
        <p:spPr>
          <a:xfrm>
            <a:off x="8388350" y="6092825"/>
            <a:ext cx="612842" cy="616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FAE25B36-458E-41FB-BE1A-11AB9CC0ED2D}" vid="{013E510F-E582-4DE1-BFAC-8CDC52B5EE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K-2 PowerPoint Template</Template>
  <TotalTime>113</TotalTime>
  <Words>263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Report Rg</vt:lpstr>
      <vt:lpstr>Arial</vt:lpstr>
      <vt:lpstr>Calibri</vt:lpstr>
      <vt:lpstr>Twinkl</vt:lpstr>
      <vt:lpstr>Office Theme</vt:lpstr>
      <vt:lpstr>PowerPoint Presentation</vt:lpstr>
      <vt:lpstr>What Is the Water Cycle?</vt:lpstr>
      <vt:lpstr>The Sun</vt:lpstr>
      <vt:lpstr>What’s Next in the Cycle?</vt:lpstr>
      <vt:lpstr>The Next Step of the Water Cycle</vt:lpstr>
      <vt:lpstr>The Complete Water Cycle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Simone Wouters</dc:creator>
  <cp:lastModifiedBy>Administrator</cp:lastModifiedBy>
  <cp:revision>11</cp:revision>
  <dcterms:created xsi:type="dcterms:W3CDTF">2020-12-16T13:20:32Z</dcterms:created>
  <dcterms:modified xsi:type="dcterms:W3CDTF">2021-01-16T13:53:20Z</dcterms:modified>
</cp:coreProperties>
</file>