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8" r:id="rId2"/>
    <p:sldId id="275" r:id="rId3"/>
    <p:sldId id="276" r:id="rId4"/>
    <p:sldId id="277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7" r:id="rId13"/>
    <p:sldId id="288" r:id="rId14"/>
    <p:sldId id="289" r:id="rId15"/>
    <p:sldId id="267" r:id="rId16"/>
  </p:sldIdLst>
  <p:sldSz cx="9144000" cy="6858000" type="screen4x3"/>
  <p:notesSz cx="6858000" cy="9144000"/>
  <p:embeddedFontLst>
    <p:embeddedFont>
      <p:font typeface="Twinkl" panose="020B060402020202020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85" userDrawn="1">
          <p15:clr>
            <a:srgbClr val="A4A3A4"/>
          </p15:clr>
        </p15:guide>
        <p15:guide id="5" orient="horz" pos="3543" userDrawn="1">
          <p15:clr>
            <a:srgbClr val="A4A3A4"/>
          </p15:clr>
        </p15:guide>
        <p15:guide id="6" pos="356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9C"/>
    <a:srgbClr val="74C68B"/>
    <a:srgbClr val="66A2C4"/>
    <a:srgbClr val="6FBE85"/>
    <a:srgbClr val="FFE000"/>
    <a:srgbClr val="18A0DB"/>
    <a:srgbClr val="DE1E5A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1194" y="42"/>
      </p:cViewPr>
      <p:guideLst>
        <p:guide orient="horz" pos="2137"/>
        <p:guide pos="2880"/>
        <p:guide pos="385"/>
        <p:guide orient="horz" pos="3543"/>
        <p:guide pos="356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curriculum-for-excellence-first-social-studies/curriculum-for-excellence-first-social-studies-people-place-and-environment/scotland-people-place-and-environment-social-studies-first-scotland-cf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slide" Target="slide1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slide" Target="slide12.xml"/><Relationship Id="rId4" Type="http://schemas.openxmlformats.org/officeDocument/2006/relationships/slide" Target="slide9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E8C64452-CE5C-41FD-A2C7-1D492E199746}"/>
              </a:ext>
            </a:extLst>
          </p:cNvPr>
          <p:cNvSpPr/>
          <p:nvPr/>
        </p:nvSpPr>
        <p:spPr>
          <a:xfrm>
            <a:off x="3279228" y="5221539"/>
            <a:ext cx="2648606" cy="1179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AC90D3-6273-4F95-9735-FF808E2DE812}"/>
              </a:ext>
            </a:extLst>
          </p:cNvPr>
          <p:cNvSpPr txBox="1">
            <a:spLocks/>
          </p:cNvSpPr>
          <p:nvPr/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i="0" u="none" strike="noStrike" dirty="0">
                <a:solidFill>
                  <a:srgbClr val="000000"/>
                </a:solidFill>
                <a:effectLst/>
                <a:latin typeface="+mn-lt"/>
              </a:rPr>
              <a:t>Skinny </a:t>
            </a:r>
            <a:r>
              <a:rPr lang="en-GB" i="0" u="none" strike="noStrike" dirty="0" err="1">
                <a:solidFill>
                  <a:srgbClr val="000000"/>
                </a:solidFill>
                <a:effectLst/>
                <a:latin typeface="+mn-lt"/>
              </a:rPr>
              <a:t>Malinky</a:t>
            </a:r>
            <a:r>
              <a:rPr lang="en-GB" i="0" u="none" strike="noStrike" dirty="0">
                <a:solidFill>
                  <a:srgbClr val="000000"/>
                </a:solidFill>
                <a:effectLst/>
                <a:latin typeface="+mn-lt"/>
              </a:rPr>
              <a:t> Long Legs</a:t>
            </a:r>
            <a:endParaRPr lang="en-GB" sz="7200" dirty="0">
              <a:effectLst/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7254D9-252E-406A-8B27-19E150F3B801}"/>
              </a:ext>
            </a:extLst>
          </p:cNvPr>
          <p:cNvSpPr txBox="1">
            <a:spLocks/>
          </p:cNvSpPr>
          <p:nvPr/>
        </p:nvSpPr>
        <p:spPr>
          <a:xfrm>
            <a:off x="588624" y="1003681"/>
            <a:ext cx="6758108" cy="118483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800" b="0" dirty="0"/>
              <a:t>Skinny </a:t>
            </a:r>
            <a:r>
              <a:rPr lang="en-GB" sz="2800" b="0" dirty="0" err="1"/>
              <a:t>Malinky</a:t>
            </a:r>
            <a:r>
              <a:rPr lang="en-GB" sz="2800" b="0" dirty="0"/>
              <a:t> Long Legs is a Scottish children’s nursery rhyme.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8E10C0-B840-426B-9F6B-0835CBB3BBE8}"/>
              </a:ext>
            </a:extLst>
          </p:cNvPr>
          <p:cNvSpPr txBox="1">
            <a:spLocks/>
          </p:cNvSpPr>
          <p:nvPr/>
        </p:nvSpPr>
        <p:spPr>
          <a:xfrm>
            <a:off x="331073" y="1882144"/>
            <a:ext cx="6254628" cy="206984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rgbClr val="00649C"/>
                </a:solidFill>
              </a:rPr>
              <a:t>Skinny </a:t>
            </a:r>
            <a:r>
              <a:rPr lang="en-GB" sz="1800" dirty="0" err="1">
                <a:solidFill>
                  <a:srgbClr val="00649C"/>
                </a:solidFill>
              </a:rPr>
              <a:t>Malinky</a:t>
            </a:r>
            <a:r>
              <a:rPr lang="en-GB" sz="1800" dirty="0">
                <a:solidFill>
                  <a:srgbClr val="00649C"/>
                </a:solidFill>
              </a:rPr>
              <a:t> Long Legs,</a:t>
            </a:r>
          </a:p>
          <a:p>
            <a:r>
              <a:rPr lang="en-GB" sz="1800" dirty="0">
                <a:solidFill>
                  <a:srgbClr val="00649C"/>
                </a:solidFill>
              </a:rPr>
              <a:t>Big banana feet.</a:t>
            </a:r>
          </a:p>
          <a:p>
            <a:r>
              <a:rPr lang="en-GB" sz="1800" dirty="0">
                <a:solidFill>
                  <a:srgbClr val="00649C"/>
                </a:solidFill>
              </a:rPr>
              <a:t>Went to the pictures,</a:t>
            </a:r>
          </a:p>
          <a:p>
            <a:r>
              <a:rPr lang="en-GB" sz="1800" dirty="0">
                <a:solidFill>
                  <a:srgbClr val="00649C"/>
                </a:solidFill>
              </a:rPr>
              <a:t>And </a:t>
            </a:r>
            <a:r>
              <a:rPr lang="en-GB" sz="1800" dirty="0" err="1">
                <a:solidFill>
                  <a:srgbClr val="00649C"/>
                </a:solidFill>
              </a:rPr>
              <a:t>couldnae</a:t>
            </a:r>
            <a:r>
              <a:rPr lang="en-GB" sz="1800" dirty="0">
                <a:solidFill>
                  <a:srgbClr val="00649C"/>
                </a:solidFill>
              </a:rPr>
              <a:t> find a seat.</a:t>
            </a:r>
          </a:p>
          <a:p>
            <a:r>
              <a:rPr lang="en-GB" sz="1800" dirty="0">
                <a:solidFill>
                  <a:srgbClr val="00649C"/>
                </a:solidFill>
              </a:rPr>
              <a:t>When the picture started, Skinny </a:t>
            </a:r>
            <a:r>
              <a:rPr lang="en-GB" sz="1800" dirty="0" err="1">
                <a:solidFill>
                  <a:srgbClr val="00649C"/>
                </a:solidFill>
              </a:rPr>
              <a:t>Malinky</a:t>
            </a:r>
            <a:r>
              <a:rPr lang="en-GB" sz="1800" dirty="0">
                <a:solidFill>
                  <a:srgbClr val="00649C"/>
                </a:solidFill>
              </a:rPr>
              <a:t> farted!</a:t>
            </a:r>
          </a:p>
          <a:p>
            <a:r>
              <a:rPr lang="en-GB" sz="1800" dirty="0">
                <a:solidFill>
                  <a:srgbClr val="00649C"/>
                </a:solidFill>
              </a:rPr>
              <a:t>Skinny </a:t>
            </a:r>
            <a:r>
              <a:rPr lang="en-GB" sz="1800" dirty="0" err="1">
                <a:solidFill>
                  <a:srgbClr val="00649C"/>
                </a:solidFill>
              </a:rPr>
              <a:t>Malinky</a:t>
            </a:r>
            <a:r>
              <a:rPr lang="en-GB" sz="1800" dirty="0">
                <a:solidFill>
                  <a:srgbClr val="00649C"/>
                </a:solidFill>
              </a:rPr>
              <a:t> Long Legs,</a:t>
            </a:r>
          </a:p>
          <a:p>
            <a:r>
              <a:rPr lang="en-GB" sz="1800" dirty="0">
                <a:solidFill>
                  <a:srgbClr val="00649C"/>
                </a:solidFill>
              </a:rPr>
              <a:t>Big banana feet.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DA55E1E-654F-4BD6-8282-1819FFD12526}"/>
              </a:ext>
            </a:extLst>
          </p:cNvPr>
          <p:cNvSpPr txBox="1">
            <a:spLocks/>
          </p:cNvSpPr>
          <p:nvPr/>
        </p:nvSpPr>
        <p:spPr>
          <a:xfrm>
            <a:off x="331073" y="4595930"/>
            <a:ext cx="7614747" cy="149689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400" b="0" dirty="0"/>
              <a:t>Skinny </a:t>
            </a:r>
            <a:r>
              <a:rPr lang="en-GB" sz="2400" b="0" dirty="0" err="1"/>
              <a:t>Malinky</a:t>
            </a:r>
            <a:r>
              <a:rPr lang="en-GB" sz="2400" b="0" dirty="0"/>
              <a:t> describes a tall, thin person.</a:t>
            </a:r>
          </a:p>
          <a:p>
            <a:endParaRPr lang="en-GB" sz="2400" b="0" dirty="0"/>
          </a:p>
          <a:p>
            <a:r>
              <a:rPr lang="en-GB" sz="2400" b="0" dirty="0"/>
              <a:t>Skinny </a:t>
            </a:r>
            <a:r>
              <a:rPr lang="en-GB" sz="2400" b="0" dirty="0" err="1"/>
              <a:t>Malinky</a:t>
            </a:r>
            <a:r>
              <a:rPr lang="en-GB" sz="2400" b="0" dirty="0"/>
              <a:t> Long Legs went to the </a:t>
            </a:r>
            <a:r>
              <a:rPr lang="en-GB" sz="2400" dirty="0">
                <a:solidFill>
                  <a:srgbClr val="00649C"/>
                </a:solidFill>
              </a:rPr>
              <a:t>pictures</a:t>
            </a:r>
            <a:r>
              <a:rPr lang="en-GB" sz="2400" b="0" dirty="0"/>
              <a:t>. What is the pictures?</a:t>
            </a:r>
            <a:endParaRPr lang="en-GB" sz="1400" b="0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70D4446-FB5B-4F32-BFBC-8502E58FC4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84" y="1997987"/>
            <a:ext cx="1221415" cy="30322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664C82-065F-47E0-8809-E083C5431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687" y="1162373"/>
            <a:ext cx="6972626" cy="49304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61FB019-8F43-4919-ACA8-0580F55FA64A}"/>
              </a:ext>
            </a:extLst>
          </p:cNvPr>
          <p:cNvSpPr txBox="1">
            <a:spLocks/>
          </p:cNvSpPr>
          <p:nvPr/>
        </p:nvSpPr>
        <p:spPr>
          <a:xfrm>
            <a:off x="588624" y="3951985"/>
            <a:ext cx="6982347" cy="64394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649C"/>
                </a:solidFill>
              </a:rPr>
              <a:t>What do you think Skinny </a:t>
            </a:r>
            <a:r>
              <a:rPr lang="en-GB" sz="2400" dirty="0" err="1">
                <a:solidFill>
                  <a:srgbClr val="00649C"/>
                </a:solidFill>
              </a:rPr>
              <a:t>Malinky</a:t>
            </a:r>
            <a:r>
              <a:rPr lang="en-GB" sz="2400" dirty="0">
                <a:solidFill>
                  <a:srgbClr val="00649C"/>
                </a:solidFill>
              </a:rPr>
              <a:t> looks like?</a:t>
            </a:r>
          </a:p>
        </p:txBody>
      </p:sp>
    </p:spTree>
    <p:extLst>
      <p:ext uri="{BB962C8B-B14F-4D97-AF65-F5344CB8AC3E}">
        <p14:creationId xmlns:p14="http://schemas.microsoft.com/office/powerpoint/2010/main" val="338441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21" grpId="0"/>
      <p:bldP spid="21" grpId="1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AC90D3-6273-4F95-9735-FF808E2DE812}"/>
              </a:ext>
            </a:extLst>
          </p:cNvPr>
          <p:cNvSpPr txBox="1">
            <a:spLocks/>
          </p:cNvSpPr>
          <p:nvPr/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i="0" u="none" strike="noStrike" dirty="0">
                <a:solidFill>
                  <a:srgbClr val="000000"/>
                </a:solidFill>
                <a:effectLst/>
                <a:latin typeface="+mn-lt"/>
              </a:rPr>
              <a:t>Coulter’s Candy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7254D9-252E-406A-8B27-19E150F3B801}"/>
              </a:ext>
            </a:extLst>
          </p:cNvPr>
          <p:cNvSpPr txBox="1">
            <a:spLocks/>
          </p:cNvSpPr>
          <p:nvPr/>
        </p:nvSpPr>
        <p:spPr>
          <a:xfrm>
            <a:off x="317190" y="983734"/>
            <a:ext cx="7799727" cy="118483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800" b="0" dirty="0"/>
              <a:t>Coulter’s Candy or Ally Bally Bee is an old Scottish folk song written by Robert Coltart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8E10C0-B840-426B-9F6B-0835CBB3BBE8}"/>
              </a:ext>
            </a:extLst>
          </p:cNvPr>
          <p:cNvSpPr txBox="1">
            <a:spLocks/>
          </p:cNvSpPr>
          <p:nvPr/>
        </p:nvSpPr>
        <p:spPr>
          <a:xfrm>
            <a:off x="317191" y="1978041"/>
            <a:ext cx="6254628" cy="212340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00649C"/>
                </a:solidFill>
              </a:rPr>
              <a:t>Coulter’s candy is a hard sweet.</a:t>
            </a:r>
          </a:p>
          <a:p>
            <a:r>
              <a:rPr lang="en-GB" sz="2800" b="0" dirty="0">
                <a:solidFill>
                  <a:schemeClr val="tx1"/>
                </a:solidFill>
              </a:rPr>
              <a:t>Here is a line from the poem. </a:t>
            </a:r>
            <a:br>
              <a:rPr lang="en-GB" sz="2800" b="0" dirty="0">
                <a:solidFill>
                  <a:schemeClr val="tx1"/>
                </a:solidFill>
              </a:rPr>
            </a:br>
            <a:r>
              <a:rPr lang="en-GB" sz="2800" b="0" dirty="0">
                <a:solidFill>
                  <a:schemeClr val="tx1"/>
                </a:solidFill>
              </a:rPr>
              <a:t>What do you think it says?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925ED7-70B5-4946-AAE8-2BC1EDB59136}"/>
              </a:ext>
            </a:extLst>
          </p:cNvPr>
          <p:cNvSpPr txBox="1"/>
          <p:nvPr/>
        </p:nvSpPr>
        <p:spPr>
          <a:xfrm>
            <a:off x="4187639" y="4082759"/>
            <a:ext cx="810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rgbClr val="00649C"/>
                </a:solidFill>
              </a:rPr>
              <a:t>wee</a:t>
            </a:r>
            <a:endParaRPr lang="en-GB" sz="2800" b="1" dirty="0">
              <a:solidFill>
                <a:srgbClr val="00649C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47FE36-327F-4743-9AAF-41B74EA295E2}"/>
              </a:ext>
            </a:extLst>
          </p:cNvPr>
          <p:cNvSpPr txBox="1"/>
          <p:nvPr/>
        </p:nvSpPr>
        <p:spPr>
          <a:xfrm>
            <a:off x="5257141" y="4082759"/>
            <a:ext cx="15272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rgbClr val="00649C"/>
                </a:solidFill>
              </a:rPr>
              <a:t>bawbee.</a:t>
            </a:r>
            <a:endParaRPr lang="en-GB" sz="2800" b="1" dirty="0">
              <a:solidFill>
                <a:srgbClr val="00649C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4B8160-5F64-4E51-9741-7F2F69F2737E}"/>
              </a:ext>
            </a:extLst>
          </p:cNvPr>
          <p:cNvSpPr txBox="1"/>
          <p:nvPr/>
        </p:nvSpPr>
        <p:spPr>
          <a:xfrm>
            <a:off x="1892124" y="4082697"/>
            <a:ext cx="13992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 err="1">
                <a:solidFill>
                  <a:srgbClr val="00649C"/>
                </a:solidFill>
              </a:rPr>
              <a:t>Greetin</a:t>
            </a:r>
            <a:endParaRPr lang="en-GB" sz="1800" b="1" dirty="0">
              <a:solidFill>
                <a:srgbClr val="00649C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2B700C-BFE6-4F7A-96F1-50DC1C01EA5F}"/>
              </a:ext>
            </a:extLst>
          </p:cNvPr>
          <p:cNvSpPr txBox="1"/>
          <p:nvPr/>
        </p:nvSpPr>
        <p:spPr>
          <a:xfrm>
            <a:off x="1972934" y="4750379"/>
            <a:ext cx="12376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rgbClr val="00649C"/>
                </a:solidFill>
              </a:rPr>
              <a:t>crying</a:t>
            </a:r>
            <a:endParaRPr lang="en-GB" sz="1800" b="1" dirty="0">
              <a:solidFill>
                <a:srgbClr val="00649C"/>
              </a:solidFill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436AD00F-9D51-4209-AD4E-A737E5E6C9A1}"/>
              </a:ext>
            </a:extLst>
          </p:cNvPr>
          <p:cNvSpPr/>
          <p:nvPr/>
        </p:nvSpPr>
        <p:spPr>
          <a:xfrm>
            <a:off x="2432368" y="4590793"/>
            <a:ext cx="255015" cy="283841"/>
          </a:xfrm>
          <a:prstGeom prst="downArrow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291A1206-9ED7-4266-8B12-EE00F438429D}"/>
              </a:ext>
            </a:extLst>
          </p:cNvPr>
          <p:cNvSpPr/>
          <p:nvPr/>
        </p:nvSpPr>
        <p:spPr>
          <a:xfrm>
            <a:off x="4454999" y="4590793"/>
            <a:ext cx="255015" cy="283841"/>
          </a:xfrm>
          <a:prstGeom prst="downArrow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7845C5E2-01A0-4760-990C-10BC6217A236}"/>
              </a:ext>
            </a:extLst>
          </p:cNvPr>
          <p:cNvSpPr/>
          <p:nvPr/>
        </p:nvSpPr>
        <p:spPr>
          <a:xfrm>
            <a:off x="5850903" y="4590855"/>
            <a:ext cx="255015" cy="283841"/>
          </a:xfrm>
          <a:prstGeom prst="downArrow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0BDD8D-8476-47F2-969B-8F76A5732B22}"/>
              </a:ext>
            </a:extLst>
          </p:cNvPr>
          <p:cNvSpPr txBox="1"/>
          <p:nvPr/>
        </p:nvSpPr>
        <p:spPr>
          <a:xfrm>
            <a:off x="779967" y="5569605"/>
            <a:ext cx="7336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649C"/>
                </a:solidFill>
              </a:rPr>
              <a:t>Crying for a small half pence.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EE8E58-2F61-4D17-A6E5-66A8DAD0D4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101" y="2454388"/>
            <a:ext cx="2164036" cy="149407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FD59C9F-2D49-400F-A3A6-05937F3DF87E}"/>
              </a:ext>
            </a:extLst>
          </p:cNvPr>
          <p:cNvSpPr txBox="1"/>
          <p:nvPr/>
        </p:nvSpPr>
        <p:spPr>
          <a:xfrm>
            <a:off x="3286259" y="4082759"/>
            <a:ext cx="9809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for 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9A1A70-8E24-4C89-A129-E60FD247D3D1}"/>
              </a:ext>
            </a:extLst>
          </p:cNvPr>
          <p:cNvSpPr txBox="1"/>
          <p:nvPr/>
        </p:nvSpPr>
        <p:spPr>
          <a:xfrm>
            <a:off x="3994470" y="4746705"/>
            <a:ext cx="11819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solidFill>
                  <a:srgbClr val="00649C"/>
                </a:solidFill>
              </a:rPr>
              <a:t>small</a:t>
            </a:r>
            <a:endParaRPr lang="en-GB" sz="1800" b="1" dirty="0">
              <a:solidFill>
                <a:srgbClr val="00649C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13FC6D3-F620-47F5-A952-0A78E64043D3}"/>
              </a:ext>
            </a:extLst>
          </p:cNvPr>
          <p:cNvSpPr txBox="1"/>
          <p:nvPr/>
        </p:nvSpPr>
        <p:spPr>
          <a:xfrm>
            <a:off x="5135197" y="4746705"/>
            <a:ext cx="1900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solidFill>
                  <a:srgbClr val="00649C"/>
                </a:solidFill>
              </a:rPr>
              <a:t>half pence</a:t>
            </a:r>
            <a:endParaRPr lang="en-GB" sz="1800" b="1" dirty="0">
              <a:solidFill>
                <a:srgbClr val="0064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6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3" grpId="0"/>
      <p:bldP spid="22" grpId="0"/>
      <p:bldP spid="29" grpId="0"/>
      <p:bldP spid="30" grpId="0" animBg="1"/>
      <p:bldP spid="32" grpId="0" animBg="1"/>
      <p:bldP spid="34" grpId="0" animBg="1"/>
      <p:bldP spid="37" grpId="0"/>
      <p:bldP spid="38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AC90D3-6273-4F95-9735-FF808E2DE812}"/>
              </a:ext>
            </a:extLst>
          </p:cNvPr>
          <p:cNvSpPr txBox="1">
            <a:spLocks/>
          </p:cNvSpPr>
          <p:nvPr/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i="0" u="none" strike="noStrike" dirty="0">
                <a:solidFill>
                  <a:srgbClr val="000000"/>
                </a:solidFill>
                <a:effectLst/>
                <a:latin typeface="+mn-lt"/>
              </a:rPr>
              <a:t>To a Mouse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7254D9-252E-406A-8B27-19E150F3B801}"/>
              </a:ext>
            </a:extLst>
          </p:cNvPr>
          <p:cNvSpPr txBox="1">
            <a:spLocks/>
          </p:cNvSpPr>
          <p:nvPr/>
        </p:nvSpPr>
        <p:spPr>
          <a:xfrm>
            <a:off x="527675" y="960363"/>
            <a:ext cx="8088649" cy="118483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800" b="0" dirty="0"/>
              <a:t>To a Mouse is a  famous poem by Robert Burns.</a:t>
            </a:r>
          </a:p>
          <a:p>
            <a:r>
              <a:rPr lang="en-GB" sz="2800" b="0" dirty="0"/>
              <a:t>What do you think it might be about?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8E10C0-B840-426B-9F6B-0835CBB3BBE8}"/>
              </a:ext>
            </a:extLst>
          </p:cNvPr>
          <p:cNvSpPr txBox="1">
            <a:spLocks/>
          </p:cNvSpPr>
          <p:nvPr/>
        </p:nvSpPr>
        <p:spPr>
          <a:xfrm>
            <a:off x="588623" y="1954670"/>
            <a:ext cx="6398653" cy="212340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00649C"/>
                </a:solidFill>
              </a:rPr>
              <a:t>It is a poem apologising to a mouse as its home is ruined as the farmer ploughs the field. </a:t>
            </a:r>
          </a:p>
          <a:p>
            <a:r>
              <a:rPr lang="en-GB" sz="2800" b="0" dirty="0">
                <a:solidFill>
                  <a:schemeClr val="tx1"/>
                </a:solidFill>
              </a:rPr>
              <a:t>Here is a line from the poem. </a:t>
            </a:r>
            <a:br>
              <a:rPr lang="en-GB" sz="2800" b="0" dirty="0">
                <a:solidFill>
                  <a:schemeClr val="tx1"/>
                </a:solidFill>
              </a:rPr>
            </a:br>
            <a:r>
              <a:rPr lang="en-GB" sz="2800" b="0" dirty="0">
                <a:solidFill>
                  <a:schemeClr val="tx1"/>
                </a:solidFill>
              </a:rPr>
              <a:t>What do  you think it says?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C57674-C1AD-4BB3-BADD-4853C11911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196" y="3500232"/>
            <a:ext cx="2217563" cy="8782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361FAF-73AB-4504-8281-D3E317B337EA}"/>
              </a:ext>
            </a:extLst>
          </p:cNvPr>
          <p:cNvSpPr txBox="1"/>
          <p:nvPr/>
        </p:nvSpPr>
        <p:spPr>
          <a:xfrm>
            <a:off x="1698921" y="4269194"/>
            <a:ext cx="14072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rgbClr val="00649C"/>
                </a:solidFill>
              </a:rPr>
              <a:t>sleekit,</a:t>
            </a:r>
            <a:endParaRPr lang="en-GB" sz="2800" b="1" dirty="0">
              <a:solidFill>
                <a:srgbClr val="00649C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47FE36-327F-4743-9AAF-41B74EA295E2}"/>
              </a:ext>
            </a:extLst>
          </p:cNvPr>
          <p:cNvSpPr txBox="1"/>
          <p:nvPr/>
        </p:nvSpPr>
        <p:spPr>
          <a:xfrm>
            <a:off x="3108692" y="4269194"/>
            <a:ext cx="15155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 err="1">
                <a:solidFill>
                  <a:srgbClr val="00649C"/>
                </a:solidFill>
              </a:rPr>
              <a:t>cowran</a:t>
            </a:r>
            <a:r>
              <a:rPr lang="en-GB" sz="2800" b="1" u="sng" dirty="0">
                <a:solidFill>
                  <a:srgbClr val="00649C"/>
                </a:solidFill>
              </a:rPr>
              <a:t>,</a:t>
            </a:r>
            <a:endParaRPr lang="en-GB" sz="2800" b="1" dirty="0">
              <a:solidFill>
                <a:srgbClr val="00649C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4B8160-5F64-4E51-9741-7F2F69F2737E}"/>
              </a:ext>
            </a:extLst>
          </p:cNvPr>
          <p:cNvSpPr txBox="1"/>
          <p:nvPr/>
        </p:nvSpPr>
        <p:spPr>
          <a:xfrm>
            <a:off x="781151" y="4269194"/>
            <a:ext cx="10343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rgbClr val="00649C"/>
                </a:solidFill>
              </a:rPr>
              <a:t>Wee,</a:t>
            </a:r>
            <a:endParaRPr lang="en-GB" sz="1800" b="1" dirty="0">
              <a:solidFill>
                <a:srgbClr val="00649C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75E3CE-AFEA-4968-813B-3C45B60E8F09}"/>
              </a:ext>
            </a:extLst>
          </p:cNvPr>
          <p:cNvSpPr txBox="1"/>
          <p:nvPr/>
        </p:nvSpPr>
        <p:spPr>
          <a:xfrm>
            <a:off x="1682426" y="4929649"/>
            <a:ext cx="13417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rgbClr val="00649C"/>
                </a:solidFill>
              </a:rPr>
              <a:t>sneaky</a:t>
            </a:r>
            <a:endParaRPr lang="en-GB" sz="2800" b="1" dirty="0">
              <a:solidFill>
                <a:srgbClr val="00649C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B38330-9503-4F83-924E-E8DDF53528DB}"/>
              </a:ext>
            </a:extLst>
          </p:cNvPr>
          <p:cNvSpPr txBox="1"/>
          <p:nvPr/>
        </p:nvSpPr>
        <p:spPr>
          <a:xfrm>
            <a:off x="2999502" y="4929649"/>
            <a:ext cx="16733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rgbClr val="00649C"/>
                </a:solidFill>
              </a:rPr>
              <a:t>cowering</a:t>
            </a:r>
            <a:endParaRPr lang="en-GB" sz="2800" b="1" dirty="0">
              <a:solidFill>
                <a:srgbClr val="00649C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2B700C-BFE6-4F7A-96F1-50DC1C01EA5F}"/>
              </a:ext>
            </a:extLst>
          </p:cNvPr>
          <p:cNvSpPr txBox="1"/>
          <p:nvPr/>
        </p:nvSpPr>
        <p:spPr>
          <a:xfrm>
            <a:off x="611188" y="4929649"/>
            <a:ext cx="11467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rgbClr val="00649C"/>
                </a:solidFill>
              </a:rPr>
              <a:t>Small</a:t>
            </a:r>
            <a:endParaRPr lang="en-GB" sz="1800" b="1" dirty="0">
              <a:solidFill>
                <a:srgbClr val="00649C"/>
              </a:solidFill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436AD00F-9D51-4209-AD4E-A737E5E6C9A1}"/>
              </a:ext>
            </a:extLst>
          </p:cNvPr>
          <p:cNvSpPr/>
          <p:nvPr/>
        </p:nvSpPr>
        <p:spPr>
          <a:xfrm>
            <a:off x="1034218" y="4773737"/>
            <a:ext cx="255015" cy="283841"/>
          </a:xfrm>
          <a:prstGeom prst="downArrow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E932D4CA-5D3A-4BB5-9985-8B6D9DFA8294}"/>
              </a:ext>
            </a:extLst>
          </p:cNvPr>
          <p:cNvSpPr/>
          <p:nvPr/>
        </p:nvSpPr>
        <p:spPr>
          <a:xfrm>
            <a:off x="2198143" y="4773737"/>
            <a:ext cx="255015" cy="283841"/>
          </a:xfrm>
          <a:prstGeom prst="downArrow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7845C5E2-01A0-4760-990C-10BC6217A236}"/>
              </a:ext>
            </a:extLst>
          </p:cNvPr>
          <p:cNvSpPr/>
          <p:nvPr/>
        </p:nvSpPr>
        <p:spPr>
          <a:xfrm>
            <a:off x="3671563" y="4773737"/>
            <a:ext cx="255015" cy="283841"/>
          </a:xfrm>
          <a:prstGeom prst="downArrow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0BDD8D-8476-47F2-969B-8F76A5732B22}"/>
              </a:ext>
            </a:extLst>
          </p:cNvPr>
          <p:cNvSpPr txBox="1"/>
          <p:nvPr/>
        </p:nvSpPr>
        <p:spPr>
          <a:xfrm>
            <a:off x="779967" y="5569605"/>
            <a:ext cx="7336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649C"/>
                </a:solidFill>
              </a:rPr>
              <a:t>Small, sneaky, cowering, fearful animal.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2054EA-E1F4-4BD3-A824-A1B8AE7E726D}"/>
              </a:ext>
            </a:extLst>
          </p:cNvPr>
          <p:cNvSpPr txBox="1"/>
          <p:nvPr/>
        </p:nvSpPr>
        <p:spPr>
          <a:xfrm>
            <a:off x="4544019" y="4269194"/>
            <a:ext cx="15881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 err="1">
                <a:solidFill>
                  <a:srgbClr val="00649C"/>
                </a:solidFill>
              </a:rPr>
              <a:t>tim'rous</a:t>
            </a:r>
            <a:endParaRPr lang="en-GB" sz="2800" b="1" dirty="0">
              <a:solidFill>
                <a:srgbClr val="00649C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81A955-4F03-4244-AB39-B4B85BF6158E}"/>
              </a:ext>
            </a:extLst>
          </p:cNvPr>
          <p:cNvSpPr txBox="1"/>
          <p:nvPr/>
        </p:nvSpPr>
        <p:spPr>
          <a:xfrm>
            <a:off x="4641369" y="4929649"/>
            <a:ext cx="14010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rgbClr val="00649C"/>
                </a:solidFill>
              </a:rPr>
              <a:t>fearful</a:t>
            </a:r>
            <a:endParaRPr lang="en-GB" sz="2800" b="1" dirty="0">
              <a:solidFill>
                <a:srgbClr val="00649C"/>
              </a:solidFill>
            </a:endParaRPr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3ABBAC25-99E7-41BF-8841-1B00CFBC7724}"/>
              </a:ext>
            </a:extLst>
          </p:cNvPr>
          <p:cNvSpPr/>
          <p:nvPr/>
        </p:nvSpPr>
        <p:spPr>
          <a:xfrm>
            <a:off x="5106891" y="4773737"/>
            <a:ext cx="255015" cy="283841"/>
          </a:xfrm>
          <a:prstGeom prst="downArrow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7D6A6F-6247-4723-9DF2-902072EAE32D}"/>
              </a:ext>
            </a:extLst>
          </p:cNvPr>
          <p:cNvSpPr txBox="1"/>
          <p:nvPr/>
        </p:nvSpPr>
        <p:spPr>
          <a:xfrm>
            <a:off x="6089194" y="4269194"/>
            <a:ext cx="15881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rgbClr val="00649C"/>
                </a:solidFill>
              </a:rPr>
              <a:t>beastie.</a:t>
            </a:r>
            <a:endParaRPr lang="en-GB" sz="2800" b="1" dirty="0">
              <a:solidFill>
                <a:srgbClr val="00649C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FAB6EAE-C8CB-4602-8C2D-2A6FDE9E4F86}"/>
              </a:ext>
            </a:extLst>
          </p:cNvPr>
          <p:cNvSpPr txBox="1"/>
          <p:nvPr/>
        </p:nvSpPr>
        <p:spPr>
          <a:xfrm>
            <a:off x="6073964" y="4929649"/>
            <a:ext cx="14010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rgbClr val="00649C"/>
                </a:solidFill>
              </a:rPr>
              <a:t>animal</a:t>
            </a:r>
            <a:endParaRPr lang="en-GB" sz="2800" b="1" dirty="0">
              <a:solidFill>
                <a:srgbClr val="00649C"/>
              </a:solidFill>
            </a:endParaRPr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480F83D4-06A2-4154-A0D8-CCF9B5516EF5}"/>
              </a:ext>
            </a:extLst>
          </p:cNvPr>
          <p:cNvSpPr/>
          <p:nvPr/>
        </p:nvSpPr>
        <p:spPr>
          <a:xfrm>
            <a:off x="6622067" y="4773737"/>
            <a:ext cx="255015" cy="283841"/>
          </a:xfrm>
          <a:prstGeom prst="downArrow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39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61841 -0.0199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20" y="-99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3" grpId="0"/>
      <p:bldP spid="22" grpId="0"/>
      <p:bldP spid="23" grpId="0"/>
      <p:bldP spid="25" grpId="0"/>
      <p:bldP spid="29" grpId="0"/>
      <p:bldP spid="30" grpId="0" animBg="1"/>
      <p:bldP spid="31" grpId="0" animBg="1"/>
      <p:bldP spid="34" grpId="0" animBg="1"/>
      <p:bldP spid="37" grpId="0"/>
      <p:bldP spid="39" grpId="0"/>
      <p:bldP spid="40" grpId="0"/>
      <p:bldP spid="41" grpId="0" animBg="1"/>
      <p:bldP spid="42" grpId="0"/>
      <p:bldP spid="43" grpId="0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AC90D3-6273-4F95-9735-FF808E2DE812}"/>
              </a:ext>
            </a:extLst>
          </p:cNvPr>
          <p:cNvSpPr txBox="1">
            <a:spLocks/>
          </p:cNvSpPr>
          <p:nvPr/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i="0" u="none" strike="noStrike" dirty="0">
                <a:solidFill>
                  <a:srgbClr val="000000"/>
                </a:solidFill>
                <a:effectLst/>
                <a:latin typeface="+mn-lt"/>
              </a:rPr>
              <a:t>Auld Lang Syne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7254D9-252E-406A-8B27-19E150F3B801}"/>
              </a:ext>
            </a:extLst>
          </p:cNvPr>
          <p:cNvSpPr txBox="1">
            <a:spLocks/>
          </p:cNvSpPr>
          <p:nvPr/>
        </p:nvSpPr>
        <p:spPr>
          <a:xfrm>
            <a:off x="317190" y="920640"/>
            <a:ext cx="7799727" cy="149407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800" b="0" dirty="0"/>
              <a:t>Auld Lang Syne is a poem written by Robert Burns that has become a popular Scottish song, often sang on New Year’s Eve.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8E10C0-B840-426B-9F6B-0835CBB3BBE8}"/>
              </a:ext>
            </a:extLst>
          </p:cNvPr>
          <p:cNvSpPr txBox="1">
            <a:spLocks/>
          </p:cNvSpPr>
          <p:nvPr/>
        </p:nvSpPr>
        <p:spPr>
          <a:xfrm>
            <a:off x="317191" y="2224320"/>
            <a:ext cx="5640750" cy="212340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00649C"/>
                </a:solidFill>
              </a:rPr>
              <a:t>Auld Lang Syne translates as ‘old long since’ and is about remembering old times.</a:t>
            </a:r>
          </a:p>
          <a:p>
            <a:r>
              <a:rPr lang="en-GB" sz="2800" b="0" dirty="0">
                <a:solidFill>
                  <a:schemeClr val="tx1"/>
                </a:solidFill>
              </a:rPr>
              <a:t>Here is a line from the poem. </a:t>
            </a:r>
            <a:br>
              <a:rPr lang="en-GB" sz="2800" b="0" dirty="0">
                <a:solidFill>
                  <a:schemeClr val="tx1"/>
                </a:solidFill>
              </a:rPr>
            </a:br>
            <a:r>
              <a:rPr lang="en-GB" sz="2800" b="0" dirty="0">
                <a:solidFill>
                  <a:schemeClr val="tx1"/>
                </a:solidFill>
              </a:rPr>
              <a:t>What do  you think it says?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925ED7-70B5-4946-AAE8-2BC1EDB59136}"/>
              </a:ext>
            </a:extLst>
          </p:cNvPr>
          <p:cNvSpPr txBox="1"/>
          <p:nvPr/>
        </p:nvSpPr>
        <p:spPr>
          <a:xfrm>
            <a:off x="4462920" y="4440321"/>
            <a:ext cx="19210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 err="1">
                <a:solidFill>
                  <a:srgbClr val="00649C"/>
                </a:solidFill>
              </a:rPr>
              <a:t>gude</a:t>
            </a:r>
            <a:r>
              <a:rPr lang="en-GB" sz="2800" b="1" u="sng" dirty="0">
                <a:solidFill>
                  <a:srgbClr val="00649C"/>
                </a:solidFill>
              </a:rPr>
              <a:t>-willy</a:t>
            </a:r>
            <a:endParaRPr lang="en-GB" sz="2800" b="1" dirty="0">
              <a:solidFill>
                <a:srgbClr val="00649C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47FE36-327F-4743-9AAF-41B74EA295E2}"/>
              </a:ext>
            </a:extLst>
          </p:cNvPr>
          <p:cNvSpPr txBox="1"/>
          <p:nvPr/>
        </p:nvSpPr>
        <p:spPr>
          <a:xfrm>
            <a:off x="6445397" y="4440321"/>
            <a:ext cx="14240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 err="1">
                <a:solidFill>
                  <a:srgbClr val="00649C"/>
                </a:solidFill>
              </a:rPr>
              <a:t>waught</a:t>
            </a:r>
            <a:endParaRPr lang="en-GB" sz="2800" b="1" dirty="0">
              <a:solidFill>
                <a:srgbClr val="00649C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4B8160-5F64-4E51-9741-7F2F69F2737E}"/>
              </a:ext>
            </a:extLst>
          </p:cNvPr>
          <p:cNvSpPr txBox="1"/>
          <p:nvPr/>
        </p:nvSpPr>
        <p:spPr>
          <a:xfrm>
            <a:off x="2535651" y="4440259"/>
            <a:ext cx="7373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 err="1">
                <a:solidFill>
                  <a:srgbClr val="00649C"/>
                </a:solidFill>
              </a:rPr>
              <a:t>tak</a:t>
            </a:r>
            <a:endParaRPr lang="en-GB" sz="1800" b="1" dirty="0">
              <a:solidFill>
                <a:srgbClr val="00649C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2B700C-BFE6-4F7A-96F1-50DC1C01EA5F}"/>
              </a:ext>
            </a:extLst>
          </p:cNvPr>
          <p:cNvSpPr txBox="1"/>
          <p:nvPr/>
        </p:nvSpPr>
        <p:spPr>
          <a:xfrm>
            <a:off x="2274276" y="5129623"/>
            <a:ext cx="12376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solidFill>
                  <a:srgbClr val="00649C"/>
                </a:solidFill>
              </a:rPr>
              <a:t>take</a:t>
            </a:r>
            <a:endParaRPr lang="en-GB" sz="1800" b="1" dirty="0">
              <a:solidFill>
                <a:srgbClr val="00649C"/>
              </a:solidFill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436AD00F-9D51-4209-AD4E-A737E5E6C9A1}"/>
              </a:ext>
            </a:extLst>
          </p:cNvPr>
          <p:cNvSpPr/>
          <p:nvPr/>
        </p:nvSpPr>
        <p:spPr>
          <a:xfrm>
            <a:off x="2765575" y="4948355"/>
            <a:ext cx="255015" cy="283841"/>
          </a:xfrm>
          <a:prstGeom prst="downArrow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291A1206-9ED7-4266-8B12-EE00F438429D}"/>
              </a:ext>
            </a:extLst>
          </p:cNvPr>
          <p:cNvSpPr/>
          <p:nvPr/>
        </p:nvSpPr>
        <p:spPr>
          <a:xfrm>
            <a:off x="5287405" y="4948355"/>
            <a:ext cx="255015" cy="283841"/>
          </a:xfrm>
          <a:prstGeom prst="downArrow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7845C5E2-01A0-4760-990C-10BC6217A236}"/>
              </a:ext>
            </a:extLst>
          </p:cNvPr>
          <p:cNvSpPr/>
          <p:nvPr/>
        </p:nvSpPr>
        <p:spPr>
          <a:xfrm>
            <a:off x="7039159" y="4948417"/>
            <a:ext cx="255015" cy="283841"/>
          </a:xfrm>
          <a:prstGeom prst="downArrow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0BDD8D-8476-47F2-969B-8F76A5732B22}"/>
              </a:ext>
            </a:extLst>
          </p:cNvPr>
          <p:cNvSpPr txBox="1"/>
          <p:nvPr/>
        </p:nvSpPr>
        <p:spPr>
          <a:xfrm>
            <a:off x="779967" y="5594829"/>
            <a:ext cx="7336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649C"/>
                </a:solidFill>
              </a:rPr>
              <a:t>And we will take a goodwill drink.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EE8E58-2F61-4D17-A6E5-66A8DAD0D4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1500" y="2555440"/>
            <a:ext cx="2736850" cy="193526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FD59C9F-2D49-400F-A3A6-05937F3DF87E}"/>
              </a:ext>
            </a:extLst>
          </p:cNvPr>
          <p:cNvSpPr txBox="1"/>
          <p:nvPr/>
        </p:nvSpPr>
        <p:spPr>
          <a:xfrm>
            <a:off x="851339" y="4440321"/>
            <a:ext cx="1666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And we'll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9A1A70-8E24-4C89-A129-E60FD247D3D1}"/>
              </a:ext>
            </a:extLst>
          </p:cNvPr>
          <p:cNvSpPr txBox="1"/>
          <p:nvPr/>
        </p:nvSpPr>
        <p:spPr>
          <a:xfrm>
            <a:off x="4532288" y="5123185"/>
            <a:ext cx="17710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solidFill>
                  <a:srgbClr val="00649C"/>
                </a:solidFill>
              </a:rPr>
              <a:t>goodwill</a:t>
            </a:r>
            <a:endParaRPr lang="en-GB" sz="1800" b="1" dirty="0">
              <a:solidFill>
                <a:srgbClr val="00649C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13FC6D3-F620-47F5-A952-0A78E64043D3}"/>
              </a:ext>
            </a:extLst>
          </p:cNvPr>
          <p:cNvSpPr txBox="1"/>
          <p:nvPr/>
        </p:nvSpPr>
        <p:spPr>
          <a:xfrm>
            <a:off x="6216415" y="5123185"/>
            <a:ext cx="1900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solidFill>
                  <a:srgbClr val="00649C"/>
                </a:solidFill>
              </a:rPr>
              <a:t>drink</a:t>
            </a:r>
            <a:endParaRPr lang="en-GB" sz="1800" b="1" dirty="0">
              <a:solidFill>
                <a:srgbClr val="00649C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BD4BD6-8E18-4D4B-94E5-D41AAF4D94D2}"/>
              </a:ext>
            </a:extLst>
          </p:cNvPr>
          <p:cNvSpPr txBox="1"/>
          <p:nvPr/>
        </p:nvSpPr>
        <p:spPr>
          <a:xfrm>
            <a:off x="3221062" y="4440321"/>
            <a:ext cx="13027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a right</a:t>
            </a:r>
          </a:p>
        </p:txBody>
      </p:sp>
    </p:spTree>
    <p:extLst>
      <p:ext uri="{BB962C8B-B14F-4D97-AF65-F5344CB8AC3E}">
        <p14:creationId xmlns:p14="http://schemas.microsoft.com/office/powerpoint/2010/main" val="13423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3" grpId="0"/>
      <p:bldP spid="22" grpId="0"/>
      <p:bldP spid="29" grpId="0"/>
      <p:bldP spid="30" grpId="0" animBg="1"/>
      <p:bldP spid="32" grpId="0" animBg="1"/>
      <p:bldP spid="34" grpId="0" animBg="1"/>
      <p:bldP spid="37" grpId="0"/>
      <p:bldP spid="38" grpId="0"/>
      <p:bldP spid="40" grpId="0"/>
      <p:bldP spid="41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AC90D3-6273-4F95-9735-FF808E2DE812}"/>
              </a:ext>
            </a:extLst>
          </p:cNvPr>
          <p:cNvSpPr txBox="1">
            <a:spLocks/>
          </p:cNvSpPr>
          <p:nvPr/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i="0" u="none" strike="noStrike" dirty="0">
                <a:solidFill>
                  <a:srgbClr val="000000"/>
                </a:solidFill>
                <a:effectLst/>
                <a:latin typeface="+mn-lt"/>
              </a:rPr>
              <a:t>Popular Scots Sayings</a:t>
            </a:r>
            <a:endParaRPr lang="en-GB" sz="7200" dirty="0">
              <a:effectLst/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FFB037-A9A3-4FCF-B4D1-E393C85F0CFA}"/>
              </a:ext>
            </a:extLst>
          </p:cNvPr>
          <p:cNvSpPr txBox="1"/>
          <p:nvPr/>
        </p:nvSpPr>
        <p:spPr>
          <a:xfrm>
            <a:off x="755650" y="2645057"/>
            <a:ext cx="3173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649C"/>
                </a:solidFill>
              </a:rPr>
              <a:t>Whit’s fur ye’ll no </a:t>
            </a:r>
            <a:br>
              <a:rPr lang="en-GB" sz="2000" b="1" dirty="0">
                <a:solidFill>
                  <a:srgbClr val="00649C"/>
                </a:solidFill>
              </a:rPr>
            </a:br>
            <a:r>
              <a:rPr lang="en-GB" sz="2000" b="1" dirty="0">
                <a:solidFill>
                  <a:srgbClr val="00649C"/>
                </a:solidFill>
              </a:rPr>
              <a:t>go by ye!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C8908-F373-41AC-B4DB-F6CC9C216EDE}"/>
              </a:ext>
            </a:extLst>
          </p:cNvPr>
          <p:cNvSpPr txBox="1"/>
          <p:nvPr/>
        </p:nvSpPr>
        <p:spPr>
          <a:xfrm>
            <a:off x="755650" y="3400684"/>
            <a:ext cx="3260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649C"/>
                </a:solidFill>
              </a:rPr>
              <a:t>Lang may </a:t>
            </a:r>
            <a:r>
              <a:rPr lang="en-GB" sz="2000" b="1" dirty="0" err="1">
                <a:solidFill>
                  <a:srgbClr val="00649C"/>
                </a:solidFill>
              </a:rPr>
              <a:t>yer</a:t>
            </a:r>
            <a:r>
              <a:rPr lang="en-GB" sz="2000" b="1" dirty="0">
                <a:solidFill>
                  <a:srgbClr val="00649C"/>
                </a:solidFill>
              </a:rPr>
              <a:t> </a:t>
            </a:r>
            <a:r>
              <a:rPr lang="en-GB" sz="2000" b="1" dirty="0" err="1">
                <a:solidFill>
                  <a:srgbClr val="00649C"/>
                </a:solidFill>
              </a:rPr>
              <a:t>lum</a:t>
            </a:r>
            <a:r>
              <a:rPr lang="en-GB" sz="2000" b="1" dirty="0">
                <a:solidFill>
                  <a:srgbClr val="00649C"/>
                </a:solidFill>
              </a:rPr>
              <a:t> reek!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4F5FF4-7604-4843-9D84-DC4577F3D2AB}"/>
              </a:ext>
            </a:extLst>
          </p:cNvPr>
          <p:cNvSpPr txBox="1"/>
          <p:nvPr/>
        </p:nvSpPr>
        <p:spPr>
          <a:xfrm>
            <a:off x="4572000" y="2645057"/>
            <a:ext cx="4105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4C68B"/>
                </a:solidFill>
              </a:rPr>
              <a:t>Whatever is meant to happen, </a:t>
            </a:r>
            <a:r>
              <a:rPr lang="en-GB" sz="2000" b="1">
                <a:solidFill>
                  <a:srgbClr val="74C68B"/>
                </a:solidFill>
              </a:rPr>
              <a:t>will happen.</a:t>
            </a:r>
            <a:endParaRPr lang="en-GB" sz="2000" b="1" dirty="0">
              <a:solidFill>
                <a:srgbClr val="74C68B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2BA0B7-3951-4A36-8A7D-27D92B02A5BB}"/>
              </a:ext>
            </a:extLst>
          </p:cNvPr>
          <p:cNvSpPr txBox="1"/>
          <p:nvPr/>
        </p:nvSpPr>
        <p:spPr>
          <a:xfrm>
            <a:off x="4572000" y="3400684"/>
            <a:ext cx="4105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4C68B"/>
                </a:solidFill>
              </a:rPr>
              <a:t>May you live long and stay well.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F02B94-0B4D-4762-BDF4-3DBFC7CEDBCF}"/>
              </a:ext>
            </a:extLst>
          </p:cNvPr>
          <p:cNvSpPr txBox="1"/>
          <p:nvPr/>
        </p:nvSpPr>
        <p:spPr>
          <a:xfrm>
            <a:off x="755650" y="3804150"/>
            <a:ext cx="2760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649C"/>
                </a:solidFill>
              </a:rPr>
              <a:t>Keep the </a:t>
            </a:r>
            <a:r>
              <a:rPr lang="en-GB" sz="2000" b="1" dirty="0" err="1">
                <a:solidFill>
                  <a:srgbClr val="00649C"/>
                </a:solidFill>
              </a:rPr>
              <a:t>heid</a:t>
            </a:r>
            <a:r>
              <a:rPr lang="en-GB" sz="2000" b="1" dirty="0">
                <a:solidFill>
                  <a:srgbClr val="00649C"/>
                </a:solidFill>
              </a:rPr>
              <a:t>!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7F52C0-031E-45D3-BD1D-8926269AED70}"/>
              </a:ext>
            </a:extLst>
          </p:cNvPr>
          <p:cNvSpPr txBox="1"/>
          <p:nvPr/>
        </p:nvSpPr>
        <p:spPr>
          <a:xfrm>
            <a:off x="4572000" y="3804150"/>
            <a:ext cx="3816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4C68B"/>
                </a:solidFill>
              </a:rPr>
              <a:t>Stay calm.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F9E39D-85B9-4EB2-801A-732CCA81BA33}"/>
              </a:ext>
            </a:extLst>
          </p:cNvPr>
          <p:cNvSpPr txBox="1"/>
          <p:nvPr/>
        </p:nvSpPr>
        <p:spPr>
          <a:xfrm>
            <a:off x="4016273" y="2671813"/>
            <a:ext cx="3089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-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EFC951-37DF-441C-BA2D-8E1167CD87A5}"/>
              </a:ext>
            </a:extLst>
          </p:cNvPr>
          <p:cNvSpPr txBox="1"/>
          <p:nvPr/>
        </p:nvSpPr>
        <p:spPr>
          <a:xfrm>
            <a:off x="4016273" y="3427440"/>
            <a:ext cx="3089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-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3EAA63-6A6F-4E75-8239-6123F2C19D1D}"/>
              </a:ext>
            </a:extLst>
          </p:cNvPr>
          <p:cNvSpPr txBox="1"/>
          <p:nvPr/>
        </p:nvSpPr>
        <p:spPr>
          <a:xfrm>
            <a:off x="4016273" y="3752016"/>
            <a:ext cx="3089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-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535946-B9DD-4972-B2B3-E044143E769E}"/>
              </a:ext>
            </a:extLst>
          </p:cNvPr>
          <p:cNvSpPr txBox="1"/>
          <p:nvPr/>
        </p:nvSpPr>
        <p:spPr>
          <a:xfrm>
            <a:off x="755650" y="4170965"/>
            <a:ext cx="3519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649C"/>
                </a:solidFill>
              </a:rPr>
              <a:t>Haud </a:t>
            </a:r>
            <a:r>
              <a:rPr lang="en-GB" sz="2000" b="1" dirty="0" err="1">
                <a:solidFill>
                  <a:srgbClr val="00649C"/>
                </a:solidFill>
              </a:rPr>
              <a:t>yer</a:t>
            </a:r>
            <a:r>
              <a:rPr lang="en-GB" sz="2000" b="1" dirty="0">
                <a:solidFill>
                  <a:srgbClr val="00649C"/>
                </a:solidFill>
              </a:rPr>
              <a:t> </a:t>
            </a:r>
            <a:r>
              <a:rPr lang="en-GB" sz="2000" b="1" dirty="0" err="1">
                <a:solidFill>
                  <a:srgbClr val="00649C"/>
                </a:solidFill>
              </a:rPr>
              <a:t>wheesht</a:t>
            </a:r>
            <a:r>
              <a:rPr lang="en-GB" sz="2000" b="1" dirty="0">
                <a:solidFill>
                  <a:srgbClr val="00649C"/>
                </a:solidFill>
              </a:rPr>
              <a:t>!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7FB3DB-330B-4882-9F4D-E46B3FFE5734}"/>
              </a:ext>
            </a:extLst>
          </p:cNvPr>
          <p:cNvSpPr txBox="1"/>
          <p:nvPr/>
        </p:nvSpPr>
        <p:spPr>
          <a:xfrm>
            <a:off x="4572000" y="4170965"/>
            <a:ext cx="3816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4C68B"/>
                </a:solidFill>
              </a:rPr>
              <a:t>Be quiet.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A1EE3F-5E9C-4095-A54D-EE8E761AEBE5}"/>
              </a:ext>
            </a:extLst>
          </p:cNvPr>
          <p:cNvSpPr txBox="1"/>
          <p:nvPr/>
        </p:nvSpPr>
        <p:spPr>
          <a:xfrm>
            <a:off x="4016273" y="4132872"/>
            <a:ext cx="3089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-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0F42EB-CF96-4954-AEAF-2ABCFD116658}"/>
              </a:ext>
            </a:extLst>
          </p:cNvPr>
          <p:cNvSpPr txBox="1"/>
          <p:nvPr/>
        </p:nvSpPr>
        <p:spPr>
          <a:xfrm>
            <a:off x="755650" y="4548800"/>
            <a:ext cx="2760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00649C"/>
                </a:solidFill>
              </a:rPr>
              <a:t>Gie</a:t>
            </a:r>
            <a:r>
              <a:rPr lang="en-GB" sz="2000" b="1" dirty="0">
                <a:solidFill>
                  <a:srgbClr val="00649C"/>
                </a:solidFill>
              </a:rPr>
              <a:t> it </a:t>
            </a:r>
            <a:r>
              <a:rPr lang="en-GB" sz="2000" b="1" dirty="0" err="1">
                <a:solidFill>
                  <a:srgbClr val="00649C"/>
                </a:solidFill>
              </a:rPr>
              <a:t>laldy</a:t>
            </a:r>
            <a:r>
              <a:rPr lang="en-GB" sz="2000" b="1" dirty="0">
                <a:solidFill>
                  <a:srgbClr val="00649C"/>
                </a:solidFill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05911D4-F95A-4A9E-A5BE-2010C385C6CC}"/>
              </a:ext>
            </a:extLst>
          </p:cNvPr>
          <p:cNvSpPr txBox="1"/>
          <p:nvPr/>
        </p:nvSpPr>
        <p:spPr>
          <a:xfrm>
            <a:off x="4571999" y="4548800"/>
            <a:ext cx="4105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4C68B"/>
                </a:solidFill>
              </a:rPr>
              <a:t>Give it all you have got.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34E7D7-19A4-46FB-BE3A-E5D6E43E85CB}"/>
              </a:ext>
            </a:extLst>
          </p:cNvPr>
          <p:cNvSpPr txBox="1"/>
          <p:nvPr/>
        </p:nvSpPr>
        <p:spPr>
          <a:xfrm>
            <a:off x="4016273" y="4515754"/>
            <a:ext cx="3089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-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9B06B3A-8FFA-41B9-8E27-4706308DA922}"/>
              </a:ext>
            </a:extLst>
          </p:cNvPr>
          <p:cNvSpPr txBox="1"/>
          <p:nvPr/>
        </p:nvSpPr>
        <p:spPr>
          <a:xfrm>
            <a:off x="755650" y="4952437"/>
            <a:ext cx="2760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649C"/>
                </a:solidFill>
              </a:rPr>
              <a:t>Haste ye back!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035B701-ACD0-4C33-8D16-74ABB602DB60}"/>
              </a:ext>
            </a:extLst>
          </p:cNvPr>
          <p:cNvSpPr txBox="1"/>
          <p:nvPr/>
        </p:nvSpPr>
        <p:spPr>
          <a:xfrm>
            <a:off x="4571999" y="4963866"/>
            <a:ext cx="4105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4C68B"/>
                </a:solidFill>
              </a:rPr>
              <a:t>Return soon.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1D2152A-FE66-4E7A-BBB2-8E166EB7946B}"/>
              </a:ext>
            </a:extLst>
          </p:cNvPr>
          <p:cNvSpPr txBox="1"/>
          <p:nvPr/>
        </p:nvSpPr>
        <p:spPr>
          <a:xfrm>
            <a:off x="4009967" y="4926782"/>
            <a:ext cx="3089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-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3423303-52D6-4787-8253-1A9A810EF046}"/>
              </a:ext>
            </a:extLst>
          </p:cNvPr>
          <p:cNvSpPr txBox="1"/>
          <p:nvPr/>
        </p:nvSpPr>
        <p:spPr>
          <a:xfrm>
            <a:off x="755649" y="5337912"/>
            <a:ext cx="3260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649C"/>
                </a:solidFill>
              </a:rPr>
              <a:t>It’s a dreich day!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B18D31B-4177-4C6C-A39D-CF7F85201217}"/>
              </a:ext>
            </a:extLst>
          </p:cNvPr>
          <p:cNvSpPr txBox="1"/>
          <p:nvPr/>
        </p:nvSpPr>
        <p:spPr>
          <a:xfrm>
            <a:off x="4571999" y="5337912"/>
            <a:ext cx="4105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4C68B"/>
                </a:solidFill>
              </a:rPr>
              <a:t>It’s a miserable, wet day.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7A10F4-B72C-4F8C-99F5-32D91FBD44FE}"/>
              </a:ext>
            </a:extLst>
          </p:cNvPr>
          <p:cNvSpPr txBox="1"/>
          <p:nvPr/>
        </p:nvSpPr>
        <p:spPr>
          <a:xfrm>
            <a:off x="4009967" y="5279472"/>
            <a:ext cx="3089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-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A950A7C-A98E-441F-B12B-1F4B330DB8D5}"/>
              </a:ext>
            </a:extLst>
          </p:cNvPr>
          <p:cNvSpPr txBox="1"/>
          <p:nvPr/>
        </p:nvSpPr>
        <p:spPr>
          <a:xfrm>
            <a:off x="755649" y="5761741"/>
            <a:ext cx="3260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649C"/>
                </a:solidFill>
              </a:rPr>
              <a:t>Ma </a:t>
            </a:r>
            <a:r>
              <a:rPr lang="en-GB" sz="2000" b="1" dirty="0" err="1">
                <a:solidFill>
                  <a:srgbClr val="00649C"/>
                </a:solidFill>
              </a:rPr>
              <a:t>heid’s</a:t>
            </a:r>
            <a:r>
              <a:rPr lang="en-GB" sz="2000" b="1" dirty="0">
                <a:solidFill>
                  <a:srgbClr val="00649C"/>
                </a:solidFill>
              </a:rPr>
              <a:t> </a:t>
            </a:r>
            <a:r>
              <a:rPr lang="en-GB" sz="2000" b="1" dirty="0" err="1">
                <a:solidFill>
                  <a:srgbClr val="00649C"/>
                </a:solidFill>
              </a:rPr>
              <a:t>loupin</a:t>
            </a:r>
            <a:r>
              <a:rPr lang="en-GB" sz="2000" b="1" dirty="0">
                <a:solidFill>
                  <a:srgbClr val="00649C"/>
                </a:solidFill>
              </a:rPr>
              <a:t>’.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88FD6ED-01C0-4361-9AD1-0141A3D839EE}"/>
              </a:ext>
            </a:extLst>
          </p:cNvPr>
          <p:cNvSpPr txBox="1"/>
          <p:nvPr/>
        </p:nvSpPr>
        <p:spPr>
          <a:xfrm>
            <a:off x="4571999" y="5761741"/>
            <a:ext cx="4105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4C68B"/>
                </a:solidFill>
              </a:rPr>
              <a:t>My head is sore.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89141C0-C883-4EAB-9B1F-6E3B67DE3719}"/>
              </a:ext>
            </a:extLst>
          </p:cNvPr>
          <p:cNvSpPr txBox="1"/>
          <p:nvPr/>
        </p:nvSpPr>
        <p:spPr>
          <a:xfrm>
            <a:off x="4016273" y="5709607"/>
            <a:ext cx="3089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-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A1369A8C-17FD-419E-A4BA-6AB1EAD7BFA2}"/>
              </a:ext>
            </a:extLst>
          </p:cNvPr>
          <p:cNvSpPr txBox="1">
            <a:spLocks/>
          </p:cNvSpPr>
          <p:nvPr/>
        </p:nvSpPr>
        <p:spPr>
          <a:xfrm>
            <a:off x="375744" y="909060"/>
            <a:ext cx="7799727" cy="1494074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800" b="0" dirty="0"/>
              <a:t>There are many Scots sayings that people often use, even when Scots is not their native language. Do you recognise any of them?</a:t>
            </a:r>
          </a:p>
        </p:txBody>
      </p:sp>
    </p:spTree>
    <p:extLst>
      <p:ext uri="{BB962C8B-B14F-4D97-AF65-F5344CB8AC3E}">
        <p14:creationId xmlns:p14="http://schemas.microsoft.com/office/powerpoint/2010/main" val="147927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7" grpId="0"/>
      <p:bldP spid="1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2" grpId="0"/>
      <p:bldP spid="43" grpId="0"/>
      <p:bldP spid="44" grpId="0"/>
      <p:bldP spid="47" grpId="0"/>
      <p:bldP spid="48" grpId="0"/>
      <p:bldP spid="49" grpId="0"/>
      <p:bldP spid="50" grpId="0"/>
      <p:bldP spid="51" grpId="0"/>
      <p:bldP spid="52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780D3-07F9-4DE3-9A4A-705E36211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Scots?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BB32AB9-B823-4872-B2F7-D778FED31713}"/>
              </a:ext>
            </a:extLst>
          </p:cNvPr>
          <p:cNvSpPr txBox="1">
            <a:spLocks/>
          </p:cNvSpPr>
          <p:nvPr/>
        </p:nvSpPr>
        <p:spPr>
          <a:xfrm>
            <a:off x="457197" y="1245802"/>
            <a:ext cx="8220075" cy="686407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Scots is one of three native languages spoken in Scotland, alongside English and Scottish Gaelic.</a:t>
            </a:r>
            <a:endParaRPr lang="en-GB" sz="4800" dirty="0"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F978288-B72A-4CE3-AB34-A51C7CA6BE61}"/>
              </a:ext>
            </a:extLst>
          </p:cNvPr>
          <p:cNvSpPr txBox="1">
            <a:spLocks/>
          </p:cNvSpPr>
          <p:nvPr/>
        </p:nvSpPr>
        <p:spPr>
          <a:xfrm>
            <a:off x="457199" y="2009734"/>
            <a:ext cx="5210072" cy="168566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Scots has many different </a:t>
            </a:r>
            <a:r>
              <a:rPr lang="en-GB" sz="2400" i="0" u="none" strike="noStrike" dirty="0">
                <a:solidFill>
                  <a:srgbClr val="00649C"/>
                </a:solidFill>
                <a:effectLst/>
                <a:latin typeface="+mn-lt"/>
              </a:rPr>
              <a:t>dialects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.</a:t>
            </a:r>
            <a:endParaRPr lang="en-GB" sz="4800" dirty="0">
              <a:latin typeface="+mn-l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8DC6EC8-8439-4FD7-AF4C-EC27AAF114DA}"/>
              </a:ext>
            </a:extLst>
          </p:cNvPr>
          <p:cNvGrpSpPr/>
          <p:nvPr/>
        </p:nvGrpSpPr>
        <p:grpSpPr>
          <a:xfrm>
            <a:off x="5540724" y="2015401"/>
            <a:ext cx="2908999" cy="1685663"/>
            <a:chOff x="5540724" y="2015401"/>
            <a:chExt cx="2908999" cy="168566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E06A677-762E-4713-AE16-59A869441DC7}"/>
                </a:ext>
              </a:extLst>
            </p:cNvPr>
            <p:cNvSpPr/>
            <p:nvPr/>
          </p:nvSpPr>
          <p:spPr>
            <a:xfrm>
              <a:off x="5602096" y="2015401"/>
              <a:ext cx="2786254" cy="1685663"/>
            </a:xfrm>
            <a:prstGeom prst="roundRect">
              <a:avLst/>
            </a:prstGeom>
            <a:solidFill>
              <a:srgbClr val="006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A3FC0871-C30A-4ACC-9FA8-2B5C32791719}"/>
                </a:ext>
              </a:extLst>
            </p:cNvPr>
            <p:cNvSpPr txBox="1">
              <a:spLocks/>
            </p:cNvSpPr>
            <p:nvPr/>
          </p:nvSpPr>
          <p:spPr>
            <a:xfrm>
              <a:off x="5540724" y="2046713"/>
              <a:ext cx="2908999" cy="1511809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800" b="1" i="0" u="none" strike="noStrike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Dialects</a:t>
              </a:r>
              <a:endParaRPr lang="en-GB" sz="1100" b="0" dirty="0">
                <a:solidFill>
                  <a:schemeClr val="bg1"/>
                </a:solidFill>
                <a:effectLst/>
              </a:endParaRPr>
            </a:p>
            <a:p>
              <a:pPr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600" b="0" i="0" u="none" strike="noStrike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Dialects are a form of a language that is specific to a particular region or social group.</a:t>
              </a:r>
              <a:endParaRPr lang="en-GB" sz="1050" b="0" dirty="0">
                <a:solidFill>
                  <a:schemeClr val="bg1"/>
                </a:solidFill>
                <a:effectLst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F2D8C6E-5C04-4E01-AB07-F1F907DEAC40}"/>
              </a:ext>
            </a:extLst>
          </p:cNvPr>
          <p:cNvSpPr txBox="1"/>
          <p:nvPr/>
        </p:nvSpPr>
        <p:spPr>
          <a:xfrm>
            <a:off x="674370" y="3801905"/>
            <a:ext cx="77139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1600"/>
              </a:spcAft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Some of the different dialects are known as:</a:t>
            </a:r>
            <a:endParaRPr lang="en-GB" sz="2400" b="0" dirty="0">
              <a:effectLst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06B7E4A-00EE-474A-825F-00D397F71A0E}"/>
              </a:ext>
            </a:extLst>
          </p:cNvPr>
          <p:cNvGrpSpPr/>
          <p:nvPr/>
        </p:nvGrpSpPr>
        <p:grpSpPr>
          <a:xfrm>
            <a:off x="755650" y="4358581"/>
            <a:ext cx="1137380" cy="939619"/>
            <a:chOff x="755650" y="4358581"/>
            <a:chExt cx="1137380" cy="93961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4469B0A-0D72-4FE8-A38F-04FC73DDDF5A}"/>
                </a:ext>
              </a:extLst>
            </p:cNvPr>
            <p:cNvSpPr/>
            <p:nvPr/>
          </p:nvSpPr>
          <p:spPr>
            <a:xfrm>
              <a:off x="755650" y="4358581"/>
              <a:ext cx="1137380" cy="939619"/>
            </a:xfrm>
            <a:prstGeom prst="roundRect">
              <a:avLst/>
            </a:prstGeom>
            <a:solidFill>
              <a:srgbClr val="6FB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97490A-96D4-4DC8-B5A1-C7AA1A87ED38}"/>
                </a:ext>
              </a:extLst>
            </p:cNvPr>
            <p:cNvSpPr txBox="1"/>
            <p:nvPr/>
          </p:nvSpPr>
          <p:spPr>
            <a:xfrm>
              <a:off x="755650" y="4628335"/>
              <a:ext cx="113738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>
                <a:spcBef>
                  <a:spcPts val="0"/>
                </a:spcBef>
                <a:spcAft>
                  <a:spcPts val="1600"/>
                </a:spcAft>
              </a:pPr>
              <a:r>
                <a:rPr lang="en-GB" sz="2000" b="1" dirty="0">
                  <a:solidFill>
                    <a:schemeClr val="bg1"/>
                  </a:solidFill>
                </a:rPr>
                <a:t>Doric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407ADF1-B7B1-4684-BC9C-5C678682B94D}"/>
              </a:ext>
            </a:extLst>
          </p:cNvPr>
          <p:cNvGrpSpPr/>
          <p:nvPr/>
        </p:nvGrpSpPr>
        <p:grpSpPr>
          <a:xfrm>
            <a:off x="755650" y="5369106"/>
            <a:ext cx="1137380" cy="939619"/>
            <a:chOff x="755650" y="5369106"/>
            <a:chExt cx="1137380" cy="93961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ABE4642-7A44-4A71-B05F-D94A5236CE30}"/>
                </a:ext>
              </a:extLst>
            </p:cNvPr>
            <p:cNvSpPr/>
            <p:nvPr/>
          </p:nvSpPr>
          <p:spPr>
            <a:xfrm>
              <a:off x="755650" y="5369106"/>
              <a:ext cx="1137380" cy="939619"/>
            </a:xfrm>
            <a:prstGeom prst="roundRect">
              <a:avLst/>
            </a:prstGeom>
            <a:solidFill>
              <a:srgbClr val="6FB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AA7677-5993-4C1A-A4F6-13912E5D53CC}"/>
                </a:ext>
              </a:extLst>
            </p:cNvPr>
            <p:cNvSpPr txBox="1"/>
            <p:nvPr/>
          </p:nvSpPr>
          <p:spPr>
            <a:xfrm>
              <a:off x="755650" y="5638860"/>
              <a:ext cx="113738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>
                <a:spcBef>
                  <a:spcPts val="0"/>
                </a:spcBef>
                <a:spcAft>
                  <a:spcPts val="1600"/>
                </a:spcAft>
              </a:pPr>
              <a:r>
                <a:rPr lang="en-GB" sz="2000" b="1" dirty="0" err="1">
                  <a:solidFill>
                    <a:schemeClr val="bg1"/>
                  </a:solidFill>
                </a:rPr>
                <a:t>Lallans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64DA2D3-3F73-403D-8D07-C89298298195}"/>
              </a:ext>
            </a:extLst>
          </p:cNvPr>
          <p:cNvGrpSpPr/>
          <p:nvPr/>
        </p:nvGrpSpPr>
        <p:grpSpPr>
          <a:xfrm>
            <a:off x="2629977" y="4358581"/>
            <a:ext cx="1137380" cy="939619"/>
            <a:chOff x="1964375" y="4358581"/>
            <a:chExt cx="1137380" cy="93961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072A7C5-15AF-4753-B268-70B7AE99C227}"/>
                </a:ext>
              </a:extLst>
            </p:cNvPr>
            <p:cNvSpPr/>
            <p:nvPr/>
          </p:nvSpPr>
          <p:spPr>
            <a:xfrm>
              <a:off x="1964375" y="4358581"/>
              <a:ext cx="1137380" cy="939619"/>
            </a:xfrm>
            <a:prstGeom prst="roundRect">
              <a:avLst/>
            </a:prstGeom>
            <a:solidFill>
              <a:srgbClr val="6FB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B40CA9B-63B2-474A-B9CD-2BD6A2218B01}"/>
                </a:ext>
              </a:extLst>
            </p:cNvPr>
            <p:cNvSpPr txBox="1"/>
            <p:nvPr/>
          </p:nvSpPr>
          <p:spPr>
            <a:xfrm>
              <a:off x="1964375" y="4628335"/>
              <a:ext cx="113738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>
                <a:spcBef>
                  <a:spcPts val="0"/>
                </a:spcBef>
                <a:spcAft>
                  <a:spcPts val="1600"/>
                </a:spcAft>
              </a:pPr>
              <a:r>
                <a:rPr lang="en-GB" sz="2000" b="1" dirty="0">
                  <a:solidFill>
                    <a:schemeClr val="bg1"/>
                  </a:solidFill>
                </a:rPr>
                <a:t>Scotch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CCBC432-4B5C-45B7-8E72-48445C0E043D}"/>
              </a:ext>
            </a:extLst>
          </p:cNvPr>
          <p:cNvGrpSpPr/>
          <p:nvPr/>
        </p:nvGrpSpPr>
        <p:grpSpPr>
          <a:xfrm>
            <a:off x="2629977" y="5369106"/>
            <a:ext cx="1137380" cy="939619"/>
            <a:chOff x="1964375" y="5369106"/>
            <a:chExt cx="1137380" cy="939619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0D7BAB3-2AB5-4FB6-9224-444A202FAD09}"/>
                </a:ext>
              </a:extLst>
            </p:cNvPr>
            <p:cNvSpPr/>
            <p:nvPr/>
          </p:nvSpPr>
          <p:spPr>
            <a:xfrm>
              <a:off x="1964375" y="5369106"/>
              <a:ext cx="1137380" cy="939619"/>
            </a:xfrm>
            <a:prstGeom prst="roundRect">
              <a:avLst/>
            </a:prstGeom>
            <a:solidFill>
              <a:srgbClr val="6FB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21BAEEC-C4F1-46BF-86B6-62215D2B7170}"/>
                </a:ext>
              </a:extLst>
            </p:cNvPr>
            <p:cNvSpPr txBox="1"/>
            <p:nvPr/>
          </p:nvSpPr>
          <p:spPr>
            <a:xfrm>
              <a:off x="1964375" y="5638860"/>
              <a:ext cx="113738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>
                <a:spcBef>
                  <a:spcPts val="0"/>
                </a:spcBef>
                <a:spcAft>
                  <a:spcPts val="1600"/>
                </a:spcAft>
              </a:pPr>
              <a:r>
                <a:rPr lang="en-GB" sz="2000" b="1" dirty="0">
                  <a:solidFill>
                    <a:schemeClr val="bg1"/>
                  </a:solidFill>
                </a:rPr>
                <a:t>Buchan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1840A38-BCBD-4095-862E-A9E618751192}"/>
              </a:ext>
            </a:extLst>
          </p:cNvPr>
          <p:cNvGrpSpPr/>
          <p:nvPr/>
        </p:nvGrpSpPr>
        <p:grpSpPr>
          <a:xfrm>
            <a:off x="4504304" y="5369106"/>
            <a:ext cx="1496364" cy="939619"/>
            <a:chOff x="3173100" y="5369106"/>
            <a:chExt cx="1496364" cy="939619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1A86AF7-6948-45D0-98A3-07BAC1EAAB77}"/>
                </a:ext>
              </a:extLst>
            </p:cNvPr>
            <p:cNvSpPr/>
            <p:nvPr/>
          </p:nvSpPr>
          <p:spPr>
            <a:xfrm>
              <a:off x="3173100" y="5369106"/>
              <a:ext cx="1496364" cy="939619"/>
            </a:xfrm>
            <a:prstGeom prst="roundRect">
              <a:avLst/>
            </a:prstGeom>
            <a:solidFill>
              <a:srgbClr val="6FB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CB9CD78-086E-4171-B629-2422FBC6ED9F}"/>
                </a:ext>
              </a:extLst>
            </p:cNvPr>
            <p:cNvSpPr txBox="1"/>
            <p:nvPr/>
          </p:nvSpPr>
          <p:spPr>
            <a:xfrm>
              <a:off x="3173100" y="5638860"/>
              <a:ext cx="149636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>
                <a:spcBef>
                  <a:spcPts val="0"/>
                </a:spcBef>
                <a:spcAft>
                  <a:spcPts val="1600"/>
                </a:spcAft>
              </a:pPr>
              <a:r>
                <a:rPr lang="en-GB" sz="2000" b="1" i="0" u="none" strike="noStrike" dirty="0">
                  <a:solidFill>
                    <a:schemeClr val="bg1"/>
                  </a:solidFill>
                  <a:effectLst/>
                </a:rPr>
                <a:t>Dundonian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0FED08A-EA4D-487B-AD7D-E228EC7BA138}"/>
              </a:ext>
            </a:extLst>
          </p:cNvPr>
          <p:cNvGrpSpPr/>
          <p:nvPr/>
        </p:nvGrpSpPr>
        <p:grpSpPr>
          <a:xfrm>
            <a:off x="4683796" y="4358581"/>
            <a:ext cx="1137380" cy="939619"/>
            <a:chOff x="3173100" y="4358581"/>
            <a:chExt cx="1137380" cy="93961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8CFBCD0-3CC3-4CA9-AB85-8C382EFEFF3C}"/>
                </a:ext>
              </a:extLst>
            </p:cNvPr>
            <p:cNvSpPr/>
            <p:nvPr/>
          </p:nvSpPr>
          <p:spPr>
            <a:xfrm>
              <a:off x="3173100" y="4358581"/>
              <a:ext cx="1137380" cy="939619"/>
            </a:xfrm>
            <a:prstGeom prst="roundRect">
              <a:avLst/>
            </a:prstGeom>
            <a:solidFill>
              <a:srgbClr val="6FB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774F49-CD83-4CF4-8C06-2A4ABC77E62B}"/>
                </a:ext>
              </a:extLst>
            </p:cNvPr>
            <p:cNvSpPr txBox="1"/>
            <p:nvPr/>
          </p:nvSpPr>
          <p:spPr>
            <a:xfrm>
              <a:off x="3173100" y="4628335"/>
              <a:ext cx="113738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>
                <a:spcBef>
                  <a:spcPts val="0"/>
                </a:spcBef>
                <a:spcAft>
                  <a:spcPts val="1600"/>
                </a:spcAft>
              </a:pPr>
              <a:r>
                <a:rPr lang="en-GB" sz="2000" b="1" dirty="0" err="1">
                  <a:solidFill>
                    <a:schemeClr val="bg1"/>
                  </a:solidFill>
                </a:rPr>
                <a:t>Glesga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D68D8EB-7FE0-41FF-AE6F-33B63F1A67F6}"/>
              </a:ext>
            </a:extLst>
          </p:cNvPr>
          <p:cNvGrpSpPr/>
          <p:nvPr/>
        </p:nvGrpSpPr>
        <p:grpSpPr>
          <a:xfrm>
            <a:off x="6737615" y="5369106"/>
            <a:ext cx="1524485" cy="939619"/>
            <a:chOff x="5540724" y="5369106"/>
            <a:chExt cx="1524485" cy="93961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07B02FC-97D0-4B91-8F4C-46873CBFB079}"/>
                </a:ext>
              </a:extLst>
            </p:cNvPr>
            <p:cNvSpPr/>
            <p:nvPr/>
          </p:nvSpPr>
          <p:spPr>
            <a:xfrm>
              <a:off x="5540724" y="5369106"/>
              <a:ext cx="1496364" cy="939619"/>
            </a:xfrm>
            <a:prstGeom prst="roundRect">
              <a:avLst/>
            </a:prstGeom>
            <a:solidFill>
              <a:srgbClr val="6FB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7C14E0-E21D-417E-9555-6DE1118D41C6}"/>
                </a:ext>
              </a:extLst>
            </p:cNvPr>
            <p:cNvSpPr txBox="1"/>
            <p:nvPr/>
          </p:nvSpPr>
          <p:spPr>
            <a:xfrm>
              <a:off x="5540724" y="5638860"/>
              <a:ext cx="152448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>
                <a:spcBef>
                  <a:spcPts val="0"/>
                </a:spcBef>
                <a:spcAft>
                  <a:spcPts val="1600"/>
                </a:spcAft>
              </a:pPr>
              <a:r>
                <a:rPr lang="en-GB" sz="2000" b="1" i="0" u="none" strike="noStrike" dirty="0">
                  <a:solidFill>
                    <a:schemeClr val="bg1"/>
                  </a:solidFill>
                  <a:effectLst/>
                </a:rPr>
                <a:t>Shetland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631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714A2-14D5-44DD-BA03-E4D7B63C7B17}"/>
              </a:ext>
            </a:extLst>
          </p:cNvPr>
          <p:cNvSpPr txBox="1">
            <a:spLocks/>
          </p:cNvSpPr>
          <p:nvPr/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The History of the Scots Language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EEB996E-DFE1-4ECE-9F1E-A654C148E4CF}"/>
              </a:ext>
            </a:extLst>
          </p:cNvPr>
          <p:cNvSpPr txBox="1">
            <a:spLocks/>
          </p:cNvSpPr>
          <p:nvPr/>
        </p:nvSpPr>
        <p:spPr>
          <a:xfrm>
            <a:off x="2002973" y="2609544"/>
            <a:ext cx="5105400" cy="163891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 rtl="0">
              <a:spcBef>
                <a:spcPts val="0"/>
              </a:spcBef>
              <a:spcAft>
                <a:spcPts val="1600"/>
              </a:spcAft>
            </a:pPr>
            <a:r>
              <a:rPr lang="en-GB" sz="2400" b="0" i="0" u="none" strike="noStrike" dirty="0">
                <a:solidFill>
                  <a:schemeClr val="tx1"/>
                </a:solidFill>
                <a:effectLst/>
                <a:latin typeface="+mn-lt"/>
              </a:rPr>
              <a:t>Scots has been spoken in Scotland for many centuries </a:t>
            </a:r>
            <a:br>
              <a:rPr lang="en-GB" sz="2400" b="0" i="0" u="none" strike="noStrike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en-GB" sz="2400" b="0" i="0" u="none" strike="noStrike" dirty="0">
                <a:solidFill>
                  <a:schemeClr val="tx1"/>
                </a:solidFill>
                <a:effectLst/>
                <a:latin typeface="+mn-lt"/>
              </a:rPr>
              <a:t>and was once the dominant language of Scotland, spoken </a:t>
            </a:r>
            <a:br>
              <a:rPr lang="en-GB" sz="2400" b="0" i="0" u="none" strike="noStrike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en-GB" sz="2400" b="0" i="0" u="none" strike="noStrike" dirty="0">
                <a:solidFill>
                  <a:schemeClr val="tx1"/>
                </a:solidFill>
                <a:effectLst/>
                <a:latin typeface="+mn-lt"/>
              </a:rPr>
              <a:t>by Scottish kings and queens. </a:t>
            </a:r>
            <a:endParaRPr lang="en-GB" sz="2400" b="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72FEF40C-3720-4CF9-B5D8-3842668980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514" y="1072665"/>
            <a:ext cx="4288972" cy="52295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55566B-7F0D-4FFE-990D-C61549C0B85A}"/>
              </a:ext>
            </a:extLst>
          </p:cNvPr>
          <p:cNvSpPr txBox="1"/>
          <p:nvPr/>
        </p:nvSpPr>
        <p:spPr>
          <a:xfrm>
            <a:off x="2427514" y="2459504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1600"/>
              </a:spcAft>
            </a:pPr>
            <a:r>
              <a:rPr lang="en-GB" sz="2400" b="0" i="0" u="none" strike="noStrike" dirty="0">
                <a:solidFill>
                  <a:schemeClr val="tx1"/>
                </a:solidFill>
                <a:effectLst/>
                <a:latin typeface="+mn-lt"/>
              </a:rPr>
              <a:t>Some Scots sayings are still popular and used today, even </a:t>
            </a:r>
            <a:br>
              <a:rPr lang="en-GB" sz="2400" b="0" i="0" u="none" strike="noStrike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en-GB" sz="2400" b="0" i="0" u="none" strike="noStrike" dirty="0">
                <a:solidFill>
                  <a:schemeClr val="tx1"/>
                </a:solidFill>
                <a:effectLst/>
                <a:latin typeface="+mn-lt"/>
              </a:rPr>
              <a:t>in parts of the country that </a:t>
            </a:r>
            <a:br>
              <a:rPr lang="en-GB" sz="2400" b="0" i="0" u="none" strike="noStrike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en-GB" sz="2400" b="0" i="0" u="none" strike="noStrike" dirty="0">
                <a:solidFill>
                  <a:schemeClr val="tx1"/>
                </a:solidFill>
                <a:effectLst/>
                <a:latin typeface="+mn-lt"/>
              </a:rPr>
              <a:t>do not commonly speak Scots, like the central belt.</a:t>
            </a:r>
            <a:endParaRPr lang="en-GB" sz="2400" b="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66FF3D-AFF4-41ED-887D-011FF70046CB}"/>
              </a:ext>
            </a:extLst>
          </p:cNvPr>
          <p:cNvSpPr txBox="1"/>
          <p:nvPr/>
        </p:nvSpPr>
        <p:spPr>
          <a:xfrm>
            <a:off x="2427514" y="2644170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1600"/>
              </a:spcAft>
            </a:pPr>
            <a:r>
              <a:rPr lang="en-GB" sz="2400" b="0" i="0" u="none" strike="noStrike" dirty="0">
                <a:solidFill>
                  <a:schemeClr val="tx1"/>
                </a:solidFill>
                <a:effectLst/>
                <a:latin typeface="+mn-lt"/>
              </a:rPr>
              <a:t>It is still spoken today in </a:t>
            </a:r>
            <a:br>
              <a:rPr lang="en-GB" sz="2400" b="0" i="0" u="none" strike="noStrike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en-GB" sz="2400" b="0" i="0" u="none" strike="noStrike" dirty="0">
                <a:solidFill>
                  <a:schemeClr val="tx1"/>
                </a:solidFill>
                <a:effectLst/>
                <a:latin typeface="+mn-lt"/>
              </a:rPr>
              <a:t>parts of the east and south of Scotland and the Orkney and Shetland islands.</a:t>
            </a:r>
            <a:endParaRPr lang="en-GB" sz="2400" b="0" dirty="0"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536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 build="allAtOnce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4C827E-A463-4547-AD66-8BA0C7D160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937" y="765175"/>
            <a:ext cx="1597201" cy="53276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3AC90D3-6273-4F95-9735-FF808E2DE812}"/>
              </a:ext>
            </a:extLst>
          </p:cNvPr>
          <p:cNvSpPr txBox="1">
            <a:spLocks/>
          </p:cNvSpPr>
          <p:nvPr/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Robert Burns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7254D9-252E-406A-8B27-19E150F3B801}"/>
              </a:ext>
            </a:extLst>
          </p:cNvPr>
          <p:cNvSpPr txBox="1">
            <a:spLocks/>
          </p:cNvSpPr>
          <p:nvPr/>
        </p:nvSpPr>
        <p:spPr>
          <a:xfrm>
            <a:off x="457197" y="1354660"/>
            <a:ext cx="5194303" cy="180219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400" b="0" i="0" u="none" strike="noStrike" dirty="0">
                <a:solidFill>
                  <a:schemeClr val="tx1"/>
                </a:solidFill>
                <a:effectLst/>
                <a:latin typeface="+mn-lt"/>
              </a:rPr>
              <a:t>Robert Burns was a Scottish poet from Ayrshire, who lived over 250 years ago. Much of his work is written in Scots language and is famous all over the world.</a:t>
            </a:r>
            <a:endParaRPr lang="en-GB" sz="6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C0E0AF-4E50-4491-9A3A-E8A0763CFCD7}"/>
              </a:ext>
            </a:extLst>
          </p:cNvPr>
          <p:cNvSpPr txBox="1">
            <a:spLocks/>
          </p:cNvSpPr>
          <p:nvPr/>
        </p:nvSpPr>
        <p:spPr>
          <a:xfrm>
            <a:off x="457197" y="3520916"/>
            <a:ext cx="5194303" cy="180219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400" b="0" i="0" u="none" strike="noStrike" dirty="0">
                <a:solidFill>
                  <a:schemeClr val="tx1"/>
                </a:solidFill>
                <a:effectLst/>
                <a:latin typeface="+mn-lt"/>
              </a:rPr>
              <a:t>Many people would say he is the most popular and well-known Scots poet. ‘Auld Lang Syne’ is one of his most famous poems and sung all over the world on Hogmanay.</a:t>
            </a:r>
            <a:endParaRPr lang="en-GB" sz="7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003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AC90D3-6273-4F95-9735-FF808E2DE812}"/>
              </a:ext>
            </a:extLst>
          </p:cNvPr>
          <p:cNvSpPr txBox="1">
            <a:spLocks/>
          </p:cNvSpPr>
          <p:nvPr/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i="0" u="none" strike="noStrike" dirty="0">
                <a:solidFill>
                  <a:srgbClr val="000000"/>
                </a:solidFill>
                <a:effectLst/>
                <a:latin typeface="+mn-lt"/>
              </a:rPr>
              <a:t>Scots Poetry, Rhymes and Songs</a:t>
            </a:r>
            <a:endParaRPr lang="en-GB" sz="7200" dirty="0">
              <a:effectLst/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7254D9-252E-406A-8B27-19E150F3B801}"/>
              </a:ext>
            </a:extLst>
          </p:cNvPr>
          <p:cNvSpPr txBox="1">
            <a:spLocks/>
          </p:cNvSpPr>
          <p:nvPr/>
        </p:nvSpPr>
        <p:spPr>
          <a:xfrm>
            <a:off x="588623" y="1004570"/>
            <a:ext cx="7966755" cy="2882299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800" b="0" dirty="0"/>
              <a:t>Many people have written poems, songs and rhymes in Scots throughout history. Many of these poems, songs and rhymes have been passed down generations of families.</a:t>
            </a:r>
            <a:endParaRPr lang="en-GB" sz="1600" b="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800" b="0" dirty="0"/>
              <a:t>Can you guess what some of these famous</a:t>
            </a:r>
            <a:br>
              <a:rPr lang="en-GB" sz="2800" b="0" dirty="0"/>
            </a:br>
            <a:r>
              <a:rPr lang="en-GB" sz="2800" b="0" dirty="0"/>
              <a:t>Scots poems, songs and rhymes are?</a:t>
            </a:r>
            <a:endParaRPr lang="en-GB" sz="1600" b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38A5102-5838-43EA-957D-90D3BCD20011}"/>
              </a:ext>
            </a:extLst>
          </p:cNvPr>
          <p:cNvGrpSpPr/>
          <p:nvPr/>
        </p:nvGrpSpPr>
        <p:grpSpPr>
          <a:xfrm>
            <a:off x="833580" y="3869414"/>
            <a:ext cx="1453581" cy="1347523"/>
            <a:chOff x="833580" y="3869414"/>
            <a:chExt cx="1453581" cy="1347523"/>
          </a:xfrm>
        </p:grpSpPr>
        <p:pic>
          <p:nvPicPr>
            <p:cNvPr id="3" name="Picture 2">
              <a:hlinkClick r:id="rId2" action="ppaction://hlinksldjump"/>
              <a:extLst>
                <a:ext uri="{FF2B5EF4-FFF2-40B4-BE49-F238E27FC236}">
                  <a16:creationId xmlns:a16="http://schemas.microsoft.com/office/drawing/2014/main" id="{DE74709C-E590-4154-88FB-12C54B412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287" y="3869414"/>
              <a:ext cx="852169" cy="824303"/>
            </a:xfrm>
            <a:prstGeom prst="rect">
              <a:avLst/>
            </a:prstGeom>
          </p:spPr>
        </p:pic>
        <p:sp>
          <p:nvSpPr>
            <p:cNvPr id="7" name="TextBox 6">
              <a:hlinkClick r:id="rId2" action="ppaction://hlinksldjump"/>
              <a:extLst>
                <a:ext uri="{FF2B5EF4-FFF2-40B4-BE49-F238E27FC236}">
                  <a16:creationId xmlns:a16="http://schemas.microsoft.com/office/drawing/2014/main" id="{51377063-AE8B-4D08-8F19-5F68AD86A20C}"/>
                </a:ext>
              </a:extLst>
            </p:cNvPr>
            <p:cNvSpPr txBox="1"/>
            <p:nvPr/>
          </p:nvSpPr>
          <p:spPr>
            <a:xfrm>
              <a:off x="833580" y="4693717"/>
              <a:ext cx="145358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/>
                <a:t>A Dug, a Dug by Bill Keys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FFB450E-9454-47B3-8392-B19D849E1912}"/>
              </a:ext>
            </a:extLst>
          </p:cNvPr>
          <p:cNvGrpSpPr/>
          <p:nvPr/>
        </p:nvGrpSpPr>
        <p:grpSpPr>
          <a:xfrm>
            <a:off x="2247955" y="3869414"/>
            <a:ext cx="1916672" cy="1347522"/>
            <a:chOff x="2247955" y="3869414"/>
            <a:chExt cx="1916672" cy="1347522"/>
          </a:xfrm>
        </p:grpSpPr>
        <p:pic>
          <p:nvPicPr>
            <p:cNvPr id="8" name="Picture 7">
              <a:hlinkClick r:id="rId4" action="ppaction://hlinksldjump"/>
              <a:extLst>
                <a:ext uri="{FF2B5EF4-FFF2-40B4-BE49-F238E27FC236}">
                  <a16:creationId xmlns:a16="http://schemas.microsoft.com/office/drawing/2014/main" id="{4356FFE2-F59B-41CB-B554-50F6F64C2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70280" y="3869414"/>
              <a:ext cx="672022" cy="824303"/>
            </a:xfrm>
            <a:prstGeom prst="rect">
              <a:avLst/>
            </a:prstGeom>
          </p:spPr>
        </p:pic>
        <p:sp>
          <p:nvSpPr>
            <p:cNvPr id="9" name="TextBox 8">
              <a:hlinkClick r:id="rId4" action="ppaction://hlinksldjump"/>
              <a:extLst>
                <a:ext uri="{FF2B5EF4-FFF2-40B4-BE49-F238E27FC236}">
                  <a16:creationId xmlns:a16="http://schemas.microsoft.com/office/drawing/2014/main" id="{97E11202-8C47-4347-9E5F-C4DBAC9AB0C8}"/>
                </a:ext>
              </a:extLst>
            </p:cNvPr>
            <p:cNvSpPr txBox="1"/>
            <p:nvPr/>
          </p:nvSpPr>
          <p:spPr>
            <a:xfrm>
              <a:off x="2247955" y="4693716"/>
              <a:ext cx="191667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/>
                <a:t>The </a:t>
              </a:r>
              <a:r>
                <a:rPr lang="en-GB" sz="1400" b="1" dirty="0" err="1"/>
                <a:t>Sair</a:t>
              </a:r>
              <a:r>
                <a:rPr lang="en-GB" sz="1400" b="1" dirty="0"/>
                <a:t> Finger by Walter Wingate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46226F-B565-44AA-8244-8C1DDDFFA234}"/>
              </a:ext>
            </a:extLst>
          </p:cNvPr>
          <p:cNvGrpSpPr/>
          <p:nvPr/>
        </p:nvGrpSpPr>
        <p:grpSpPr>
          <a:xfrm>
            <a:off x="4125421" y="3869414"/>
            <a:ext cx="1645920" cy="1347523"/>
            <a:chOff x="4125421" y="3869414"/>
            <a:chExt cx="1645920" cy="1347523"/>
          </a:xfrm>
        </p:grpSpPr>
        <p:pic>
          <p:nvPicPr>
            <p:cNvPr id="10" name="Picture 9">
              <a:hlinkClick r:id="rId6" action="ppaction://hlinksldjump"/>
              <a:extLst>
                <a:ext uri="{FF2B5EF4-FFF2-40B4-BE49-F238E27FC236}">
                  <a16:creationId xmlns:a16="http://schemas.microsoft.com/office/drawing/2014/main" id="{43361D18-1A32-42A8-BD9E-E9379DB2A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82365" y="3869414"/>
              <a:ext cx="332031" cy="824303"/>
            </a:xfrm>
            <a:prstGeom prst="rect">
              <a:avLst/>
            </a:prstGeom>
          </p:spPr>
        </p:pic>
        <p:sp>
          <p:nvSpPr>
            <p:cNvPr id="11" name="TextBox 10">
              <a:hlinkClick r:id="rId6" action="ppaction://hlinksldjump"/>
              <a:extLst>
                <a:ext uri="{FF2B5EF4-FFF2-40B4-BE49-F238E27FC236}">
                  <a16:creationId xmlns:a16="http://schemas.microsoft.com/office/drawing/2014/main" id="{8E50192F-E8AB-4676-B44A-7447CE1C7BCB}"/>
                </a:ext>
              </a:extLst>
            </p:cNvPr>
            <p:cNvSpPr txBox="1"/>
            <p:nvPr/>
          </p:nvSpPr>
          <p:spPr>
            <a:xfrm>
              <a:off x="4125421" y="4693717"/>
              <a:ext cx="164592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/>
                <a:t>Skinny </a:t>
              </a:r>
              <a:r>
                <a:rPr lang="en-GB" sz="1400" b="1" dirty="0" err="1"/>
                <a:t>Malinky</a:t>
              </a:r>
              <a:r>
                <a:rPr lang="en-GB" sz="1400" b="1" dirty="0"/>
                <a:t> Long Legs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C65CE8F-1AAD-4406-8E2A-23DB3BBA5053}"/>
              </a:ext>
            </a:extLst>
          </p:cNvPr>
          <p:cNvGrpSpPr/>
          <p:nvPr/>
        </p:nvGrpSpPr>
        <p:grpSpPr>
          <a:xfrm>
            <a:off x="5902765" y="4055977"/>
            <a:ext cx="1916671" cy="1160960"/>
            <a:chOff x="5902765" y="4055977"/>
            <a:chExt cx="1916671" cy="1160960"/>
          </a:xfrm>
        </p:grpSpPr>
        <p:pic>
          <p:nvPicPr>
            <p:cNvPr id="12" name="Picture 11">
              <a:hlinkClick r:id="rId8" action="ppaction://hlinksldjump"/>
              <a:extLst>
                <a:ext uri="{FF2B5EF4-FFF2-40B4-BE49-F238E27FC236}">
                  <a16:creationId xmlns:a16="http://schemas.microsoft.com/office/drawing/2014/main" id="{8F71AE61-3DBF-41D2-B1D9-B9AEF643B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02954" y="4055977"/>
              <a:ext cx="923713" cy="637739"/>
            </a:xfrm>
            <a:prstGeom prst="rect">
              <a:avLst/>
            </a:prstGeom>
          </p:spPr>
        </p:pic>
        <p:sp>
          <p:nvSpPr>
            <p:cNvPr id="13" name="TextBox 12">
              <a:hlinkClick r:id="rId8" action="ppaction://hlinksldjump"/>
              <a:extLst>
                <a:ext uri="{FF2B5EF4-FFF2-40B4-BE49-F238E27FC236}">
                  <a16:creationId xmlns:a16="http://schemas.microsoft.com/office/drawing/2014/main" id="{530D8A79-79D7-45E3-9CBE-A597377755F4}"/>
                </a:ext>
              </a:extLst>
            </p:cNvPr>
            <p:cNvSpPr txBox="1"/>
            <p:nvPr/>
          </p:nvSpPr>
          <p:spPr>
            <a:xfrm>
              <a:off x="5902765" y="4693717"/>
              <a:ext cx="191667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/>
                <a:t>Coulter’s Candy by Robert Coltart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FEB12C2-67AF-4F14-8354-AC313F11BA4F}"/>
              </a:ext>
            </a:extLst>
          </p:cNvPr>
          <p:cNvGrpSpPr/>
          <p:nvPr/>
        </p:nvGrpSpPr>
        <p:grpSpPr>
          <a:xfrm>
            <a:off x="2247955" y="5332664"/>
            <a:ext cx="1916672" cy="1046440"/>
            <a:chOff x="2247955" y="5332664"/>
            <a:chExt cx="1916672" cy="1046440"/>
          </a:xfrm>
        </p:grpSpPr>
        <p:pic>
          <p:nvPicPr>
            <p:cNvPr id="14" name="Picture 13">
              <a:hlinkClick r:id="rId10" action="ppaction://hlinksldjump"/>
              <a:extLst>
                <a:ext uri="{FF2B5EF4-FFF2-40B4-BE49-F238E27FC236}">
                  <a16:creationId xmlns:a16="http://schemas.microsoft.com/office/drawing/2014/main" id="{BAD26862-312B-41B4-9A59-EE0E146E0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69061" y="5332664"/>
              <a:ext cx="1370532" cy="542766"/>
            </a:xfrm>
            <a:prstGeom prst="rect">
              <a:avLst/>
            </a:prstGeom>
          </p:spPr>
        </p:pic>
        <p:sp>
          <p:nvSpPr>
            <p:cNvPr id="15" name="TextBox 14">
              <a:hlinkClick r:id="rId10" action="ppaction://hlinksldjump"/>
              <a:extLst>
                <a:ext uri="{FF2B5EF4-FFF2-40B4-BE49-F238E27FC236}">
                  <a16:creationId xmlns:a16="http://schemas.microsoft.com/office/drawing/2014/main" id="{8E632D57-ED41-4F27-8E12-59AE8547A0C6}"/>
                </a:ext>
              </a:extLst>
            </p:cNvPr>
            <p:cNvSpPr txBox="1"/>
            <p:nvPr/>
          </p:nvSpPr>
          <p:spPr>
            <a:xfrm>
              <a:off x="2247955" y="5855884"/>
              <a:ext cx="191667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/>
                <a:t>To a Mouse by Robert Burns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96B67A0-51A1-428F-BFCF-411F3329CDF1}"/>
              </a:ext>
            </a:extLst>
          </p:cNvPr>
          <p:cNvGrpSpPr/>
          <p:nvPr/>
        </p:nvGrpSpPr>
        <p:grpSpPr>
          <a:xfrm>
            <a:off x="4125421" y="5254529"/>
            <a:ext cx="1645920" cy="1124576"/>
            <a:chOff x="4125421" y="5254529"/>
            <a:chExt cx="1645920" cy="1124576"/>
          </a:xfrm>
        </p:grpSpPr>
        <p:pic>
          <p:nvPicPr>
            <p:cNvPr id="16" name="Picture 15">
              <a:hlinkClick r:id="rId12" action="ppaction://hlinksldjump"/>
              <a:extLst>
                <a:ext uri="{FF2B5EF4-FFF2-40B4-BE49-F238E27FC236}">
                  <a16:creationId xmlns:a16="http://schemas.microsoft.com/office/drawing/2014/main" id="{7CC8829D-BFE0-4711-9F2B-F2041F457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5733" y="5254529"/>
              <a:ext cx="869135" cy="614578"/>
            </a:xfrm>
            <a:prstGeom prst="rect">
              <a:avLst/>
            </a:prstGeom>
          </p:spPr>
        </p:pic>
        <p:sp>
          <p:nvSpPr>
            <p:cNvPr id="17" name="TextBox 16">
              <a:hlinkClick r:id="rId12" action="ppaction://hlinksldjump"/>
              <a:extLst>
                <a:ext uri="{FF2B5EF4-FFF2-40B4-BE49-F238E27FC236}">
                  <a16:creationId xmlns:a16="http://schemas.microsoft.com/office/drawing/2014/main" id="{CB39F5C9-FBF4-4AC3-8AB0-AD5154F88617}"/>
                </a:ext>
              </a:extLst>
            </p:cNvPr>
            <p:cNvSpPr txBox="1"/>
            <p:nvPr/>
          </p:nvSpPr>
          <p:spPr>
            <a:xfrm>
              <a:off x="4125421" y="5855885"/>
              <a:ext cx="164592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/>
                <a:t>Auld Lang Syne by Robert Burns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459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AC90D3-6273-4F95-9735-FF808E2DE812}"/>
              </a:ext>
            </a:extLst>
          </p:cNvPr>
          <p:cNvSpPr txBox="1">
            <a:spLocks/>
          </p:cNvSpPr>
          <p:nvPr/>
        </p:nvSpPr>
        <p:spPr>
          <a:xfrm>
            <a:off x="457198" y="549275"/>
            <a:ext cx="8220075" cy="5543550"/>
          </a:xfrm>
          <a:prstGeom prst="roundRect">
            <a:avLst>
              <a:gd name="adj" fmla="val 9641"/>
            </a:avLst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 rtl="0">
              <a:spcBef>
                <a:spcPts val="0"/>
              </a:spcBef>
              <a:spcAft>
                <a:spcPts val="1600"/>
              </a:spcAft>
            </a:pPr>
            <a:r>
              <a:rPr lang="en-GB" sz="6600" i="0" u="none" strike="noStrike" dirty="0" err="1">
                <a:solidFill>
                  <a:srgbClr val="000000"/>
                </a:solidFill>
                <a:effectLst/>
                <a:latin typeface="+mn-lt"/>
              </a:rPr>
              <a:t>Dae</a:t>
            </a:r>
            <a:r>
              <a:rPr lang="en-GB" sz="6600" i="0" u="none" strike="noStrike" dirty="0">
                <a:solidFill>
                  <a:srgbClr val="000000"/>
                </a:solidFill>
                <a:effectLst/>
                <a:latin typeface="+mn-lt"/>
              </a:rPr>
              <a:t> ye ken Scots?</a:t>
            </a:r>
            <a:endParaRPr lang="en-GB" sz="6600" dirty="0">
              <a:effectLst/>
              <a:latin typeface="+mn-lt"/>
            </a:endParaRPr>
          </a:p>
          <a:p>
            <a:pPr algn="ctr" rtl="0">
              <a:spcBef>
                <a:spcPts val="0"/>
              </a:spcBef>
              <a:spcAft>
                <a:spcPts val="1600"/>
              </a:spcAft>
            </a:pPr>
            <a:r>
              <a:rPr lang="en-GB" sz="6600" i="0" u="none" strike="noStrike" dirty="0">
                <a:solidFill>
                  <a:srgbClr val="000000"/>
                </a:solidFill>
                <a:effectLst/>
                <a:latin typeface="+mn-lt"/>
              </a:rPr>
              <a:t>Awa’ an </a:t>
            </a:r>
            <a:r>
              <a:rPr lang="en-GB" sz="6600" i="0" u="none" strike="noStrike" dirty="0" err="1">
                <a:solidFill>
                  <a:srgbClr val="000000"/>
                </a:solidFill>
                <a:effectLst/>
                <a:latin typeface="+mn-lt"/>
              </a:rPr>
              <a:t>gie</a:t>
            </a:r>
            <a:r>
              <a:rPr lang="en-GB" sz="6600" i="0" u="none" strike="noStrike" dirty="0">
                <a:solidFill>
                  <a:srgbClr val="000000"/>
                </a:solidFill>
                <a:effectLst/>
                <a:latin typeface="+mn-lt"/>
              </a:rPr>
              <a:t> it a guid try!</a:t>
            </a:r>
            <a:endParaRPr lang="en-GB" sz="6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19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AC90D3-6273-4F95-9735-FF808E2DE812}"/>
              </a:ext>
            </a:extLst>
          </p:cNvPr>
          <p:cNvSpPr txBox="1">
            <a:spLocks/>
          </p:cNvSpPr>
          <p:nvPr/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i="0" u="none" strike="noStrike" dirty="0">
                <a:solidFill>
                  <a:srgbClr val="000000"/>
                </a:solidFill>
                <a:effectLst/>
                <a:latin typeface="+mn-lt"/>
              </a:rPr>
              <a:t>Scots Dictionary</a:t>
            </a:r>
            <a:endParaRPr lang="en-GB" sz="7200" dirty="0">
              <a:effectLst/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FFB037-A9A3-4FCF-B4D1-E393C85F0CFA}"/>
              </a:ext>
            </a:extLst>
          </p:cNvPr>
          <p:cNvSpPr txBox="1"/>
          <p:nvPr/>
        </p:nvSpPr>
        <p:spPr>
          <a:xfrm>
            <a:off x="755650" y="2194538"/>
            <a:ext cx="1692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0649C"/>
                </a:solidFill>
              </a:rPr>
              <a:t>aboot</a:t>
            </a:r>
            <a:r>
              <a:rPr lang="en-GB" sz="2800" b="1" dirty="0">
                <a:solidFill>
                  <a:srgbClr val="00649C"/>
                </a:solidFill>
              </a:rPr>
              <a:t> -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C8908-F373-41AC-B4DB-F6CC9C216EDE}"/>
              </a:ext>
            </a:extLst>
          </p:cNvPr>
          <p:cNvSpPr txBox="1"/>
          <p:nvPr/>
        </p:nvSpPr>
        <p:spPr>
          <a:xfrm>
            <a:off x="755650" y="2775889"/>
            <a:ext cx="1692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649C"/>
                </a:solidFill>
              </a:rPr>
              <a:t>auld -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23F6B6-C245-4797-B3BD-D4EE3BAA036D}"/>
              </a:ext>
            </a:extLst>
          </p:cNvPr>
          <p:cNvSpPr txBox="1"/>
          <p:nvPr/>
        </p:nvSpPr>
        <p:spPr>
          <a:xfrm>
            <a:off x="755650" y="3357240"/>
            <a:ext cx="1692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649C"/>
                </a:solidFill>
              </a:rPr>
              <a:t>bairn -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A72F22-BE46-434B-B18F-60158A63CF3B}"/>
              </a:ext>
            </a:extLst>
          </p:cNvPr>
          <p:cNvSpPr txBox="1"/>
          <p:nvPr/>
        </p:nvSpPr>
        <p:spPr>
          <a:xfrm>
            <a:off x="755650" y="3938591"/>
            <a:ext cx="1692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649C"/>
                </a:solidFill>
              </a:rPr>
              <a:t>bonnie -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D1F02F-C66D-4B0A-9453-A595D964EE5D}"/>
              </a:ext>
            </a:extLst>
          </p:cNvPr>
          <p:cNvSpPr txBox="1"/>
          <p:nvPr/>
        </p:nvSpPr>
        <p:spPr>
          <a:xfrm>
            <a:off x="755650" y="4519942"/>
            <a:ext cx="1692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649C"/>
                </a:solidFill>
              </a:rPr>
              <a:t>braw -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138A83-A107-4C97-8187-27F469854E47}"/>
              </a:ext>
            </a:extLst>
          </p:cNvPr>
          <p:cNvSpPr txBox="1"/>
          <p:nvPr/>
        </p:nvSpPr>
        <p:spPr>
          <a:xfrm>
            <a:off x="755650" y="5101293"/>
            <a:ext cx="1692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649C"/>
                </a:solidFill>
              </a:rPr>
              <a:t>crabbit -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4F9D4F-A5AD-4B09-B590-2A3AB2B1956D}"/>
              </a:ext>
            </a:extLst>
          </p:cNvPr>
          <p:cNvSpPr txBox="1"/>
          <p:nvPr/>
        </p:nvSpPr>
        <p:spPr>
          <a:xfrm>
            <a:off x="755650" y="5682644"/>
            <a:ext cx="1692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649C"/>
                </a:solidFill>
              </a:rPr>
              <a:t>dug -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EB039D-FA22-4189-881E-FA88E7897121}"/>
              </a:ext>
            </a:extLst>
          </p:cNvPr>
          <p:cNvSpPr txBox="1"/>
          <p:nvPr/>
        </p:nvSpPr>
        <p:spPr>
          <a:xfrm>
            <a:off x="5078669" y="2194538"/>
            <a:ext cx="1692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649C"/>
                </a:solidFill>
              </a:rPr>
              <a:t>greet -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5F3574-D5D0-4839-876C-79DE75F86AB4}"/>
              </a:ext>
            </a:extLst>
          </p:cNvPr>
          <p:cNvSpPr txBox="1"/>
          <p:nvPr/>
        </p:nvSpPr>
        <p:spPr>
          <a:xfrm>
            <a:off x="5078669" y="2775889"/>
            <a:ext cx="1692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0649C"/>
                </a:solidFill>
              </a:rPr>
              <a:t>hame</a:t>
            </a:r>
            <a:r>
              <a:rPr lang="en-GB" sz="2800" b="1" dirty="0">
                <a:solidFill>
                  <a:srgbClr val="00649C"/>
                </a:solidFill>
              </a:rPr>
              <a:t> -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97F332-855F-464B-AE32-E243FB9849D0}"/>
              </a:ext>
            </a:extLst>
          </p:cNvPr>
          <p:cNvSpPr txBox="1"/>
          <p:nvPr/>
        </p:nvSpPr>
        <p:spPr>
          <a:xfrm>
            <a:off x="5078669" y="3357240"/>
            <a:ext cx="1692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0649C"/>
                </a:solidFill>
              </a:rPr>
              <a:t>hauld</a:t>
            </a:r>
            <a:r>
              <a:rPr lang="en-GB" sz="2800" b="1" dirty="0">
                <a:solidFill>
                  <a:srgbClr val="00649C"/>
                </a:solidFill>
              </a:rPr>
              <a:t> -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334303-D1D5-4FFB-A46B-8859D17C23FB}"/>
              </a:ext>
            </a:extLst>
          </p:cNvPr>
          <p:cNvSpPr txBox="1"/>
          <p:nvPr/>
        </p:nvSpPr>
        <p:spPr>
          <a:xfrm>
            <a:off x="5078669" y="3938591"/>
            <a:ext cx="1692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649C"/>
                </a:solidFill>
              </a:rPr>
              <a:t>ken -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70CEF4-AB4B-4DBE-A1B9-12BF79B8E3A1}"/>
              </a:ext>
            </a:extLst>
          </p:cNvPr>
          <p:cNvSpPr txBox="1"/>
          <p:nvPr/>
        </p:nvSpPr>
        <p:spPr>
          <a:xfrm>
            <a:off x="5078669" y="4519942"/>
            <a:ext cx="1692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649C"/>
                </a:solidFill>
              </a:rPr>
              <a:t>sleekit -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4F5FF4-7604-4843-9D84-DC4577F3D2AB}"/>
              </a:ext>
            </a:extLst>
          </p:cNvPr>
          <p:cNvSpPr txBox="1"/>
          <p:nvPr/>
        </p:nvSpPr>
        <p:spPr>
          <a:xfrm>
            <a:off x="2372751" y="2194538"/>
            <a:ext cx="1692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4C68B"/>
                </a:solidFill>
              </a:rPr>
              <a:t>about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2BA0B7-3951-4A36-8A7D-27D92B02A5BB}"/>
              </a:ext>
            </a:extLst>
          </p:cNvPr>
          <p:cNvSpPr txBox="1"/>
          <p:nvPr/>
        </p:nvSpPr>
        <p:spPr>
          <a:xfrm>
            <a:off x="2372751" y="2775889"/>
            <a:ext cx="1692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4C68B"/>
                </a:solidFill>
              </a:rPr>
              <a:t>old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741A10-DE11-4057-BC2A-2B7B723A595F}"/>
              </a:ext>
            </a:extLst>
          </p:cNvPr>
          <p:cNvSpPr txBox="1"/>
          <p:nvPr/>
        </p:nvSpPr>
        <p:spPr>
          <a:xfrm>
            <a:off x="2372751" y="3357240"/>
            <a:ext cx="1692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4C68B"/>
                </a:solidFill>
              </a:rPr>
              <a:t>child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72420C-89AE-4964-BC1C-225D6F273F72}"/>
              </a:ext>
            </a:extLst>
          </p:cNvPr>
          <p:cNvSpPr txBox="1"/>
          <p:nvPr/>
        </p:nvSpPr>
        <p:spPr>
          <a:xfrm>
            <a:off x="2372751" y="3938591"/>
            <a:ext cx="1692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4C68B"/>
                </a:solidFill>
              </a:rPr>
              <a:t>pretty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FA1EAE-D066-4189-9E86-9D13D6FDB60B}"/>
              </a:ext>
            </a:extLst>
          </p:cNvPr>
          <p:cNvSpPr txBox="1"/>
          <p:nvPr/>
        </p:nvSpPr>
        <p:spPr>
          <a:xfrm>
            <a:off x="2372751" y="4519942"/>
            <a:ext cx="1692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4C68B"/>
                </a:solidFill>
              </a:rPr>
              <a:t>good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249C72-6FD3-4D7F-8605-5C82AFFF649C}"/>
              </a:ext>
            </a:extLst>
          </p:cNvPr>
          <p:cNvSpPr txBox="1"/>
          <p:nvPr/>
        </p:nvSpPr>
        <p:spPr>
          <a:xfrm>
            <a:off x="2372751" y="5101293"/>
            <a:ext cx="2449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4C68B"/>
                </a:solidFill>
              </a:rPr>
              <a:t>bad tempered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D4D721-8A03-4B15-A69D-2EA94709ED52}"/>
              </a:ext>
            </a:extLst>
          </p:cNvPr>
          <p:cNvSpPr txBox="1"/>
          <p:nvPr/>
        </p:nvSpPr>
        <p:spPr>
          <a:xfrm>
            <a:off x="2372751" y="5682644"/>
            <a:ext cx="1692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4C68B"/>
                </a:solidFill>
              </a:rPr>
              <a:t>dog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9320F6-9737-421A-AFBF-16F78DA9DC1A}"/>
              </a:ext>
            </a:extLst>
          </p:cNvPr>
          <p:cNvSpPr txBox="1"/>
          <p:nvPr/>
        </p:nvSpPr>
        <p:spPr>
          <a:xfrm>
            <a:off x="6771251" y="2194538"/>
            <a:ext cx="1692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4C68B"/>
                </a:solidFill>
              </a:rPr>
              <a:t>cry 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DDA36E-2A8A-4F88-ADD8-D9AD626DF90A}"/>
              </a:ext>
            </a:extLst>
          </p:cNvPr>
          <p:cNvSpPr txBox="1"/>
          <p:nvPr/>
        </p:nvSpPr>
        <p:spPr>
          <a:xfrm>
            <a:off x="6771251" y="2775889"/>
            <a:ext cx="1692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4C68B"/>
                </a:solidFill>
              </a:rPr>
              <a:t>home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A8F1D0-FE4E-4A95-821B-715225A8023C}"/>
              </a:ext>
            </a:extLst>
          </p:cNvPr>
          <p:cNvSpPr txBox="1"/>
          <p:nvPr/>
        </p:nvSpPr>
        <p:spPr>
          <a:xfrm>
            <a:off x="6771251" y="3357240"/>
            <a:ext cx="1692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4C68B"/>
                </a:solidFill>
              </a:rPr>
              <a:t>hold 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DBAB24-CB3F-42B7-85BD-5331855C5562}"/>
              </a:ext>
            </a:extLst>
          </p:cNvPr>
          <p:cNvSpPr txBox="1"/>
          <p:nvPr/>
        </p:nvSpPr>
        <p:spPr>
          <a:xfrm>
            <a:off x="6771251" y="3938591"/>
            <a:ext cx="1692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4C68B"/>
                </a:solidFill>
              </a:rPr>
              <a:t>know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6C335F-29E9-4142-B298-F45F81CD28D2}"/>
              </a:ext>
            </a:extLst>
          </p:cNvPr>
          <p:cNvSpPr txBox="1"/>
          <p:nvPr/>
        </p:nvSpPr>
        <p:spPr>
          <a:xfrm>
            <a:off x="6771251" y="4519942"/>
            <a:ext cx="1692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4C68B"/>
                </a:solidFill>
              </a:rPr>
              <a:t>sneaky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98C123-4342-4E46-ABED-8F42E34C84B9}"/>
              </a:ext>
            </a:extLst>
          </p:cNvPr>
          <p:cNvSpPr txBox="1"/>
          <p:nvPr/>
        </p:nvSpPr>
        <p:spPr>
          <a:xfrm>
            <a:off x="755649" y="1361829"/>
            <a:ext cx="74550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>
                <a:effectLst/>
              </a:rPr>
              <a:t>Click on the words below to learn their meaning.</a:t>
            </a:r>
            <a:r>
              <a:rPr lang="en-GB" sz="2400" b="1" dirty="0"/>
              <a:t/>
            </a:r>
            <a:br>
              <a:rPr lang="en-GB" sz="2400" b="1" dirty="0"/>
            </a:b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1901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AC90D3-6273-4F95-9735-FF808E2DE812}"/>
              </a:ext>
            </a:extLst>
          </p:cNvPr>
          <p:cNvSpPr txBox="1">
            <a:spLocks/>
          </p:cNvSpPr>
          <p:nvPr/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i="0" u="none" strike="noStrike" dirty="0">
                <a:solidFill>
                  <a:srgbClr val="000000"/>
                </a:solidFill>
                <a:effectLst/>
                <a:latin typeface="+mn-lt"/>
              </a:rPr>
              <a:t>A Dug, a Dug</a:t>
            </a:r>
            <a:endParaRPr lang="en-GB" sz="7200" dirty="0">
              <a:effectLst/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7254D9-252E-406A-8B27-19E150F3B801}"/>
              </a:ext>
            </a:extLst>
          </p:cNvPr>
          <p:cNvSpPr txBox="1">
            <a:spLocks/>
          </p:cNvSpPr>
          <p:nvPr/>
        </p:nvSpPr>
        <p:spPr>
          <a:xfrm>
            <a:off x="588624" y="1028678"/>
            <a:ext cx="6593842" cy="118483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800" b="0" dirty="0"/>
              <a:t>A Dug, A Dug is a poem by Bill Keys.</a:t>
            </a:r>
          </a:p>
          <a:p>
            <a:r>
              <a:rPr lang="en-GB" sz="2800" b="0" dirty="0"/>
              <a:t>What do you think it might be about?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8E10C0-B840-426B-9F6B-0835CBB3BBE8}"/>
              </a:ext>
            </a:extLst>
          </p:cNvPr>
          <p:cNvSpPr txBox="1">
            <a:spLocks/>
          </p:cNvSpPr>
          <p:nvPr/>
        </p:nvSpPr>
        <p:spPr>
          <a:xfrm>
            <a:off x="588624" y="2022985"/>
            <a:ext cx="6254628" cy="212340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00649C"/>
                </a:solidFill>
              </a:rPr>
              <a:t>It is a poem about a child trying to persuade their dad to get a dog.</a:t>
            </a:r>
          </a:p>
          <a:p>
            <a:r>
              <a:rPr lang="en-GB" sz="2800" b="0" dirty="0">
                <a:solidFill>
                  <a:schemeClr val="tx1"/>
                </a:solidFill>
              </a:rPr>
              <a:t>Here is a line from the poem. </a:t>
            </a:r>
            <a:br>
              <a:rPr lang="en-GB" sz="2800" b="0" dirty="0">
                <a:solidFill>
                  <a:schemeClr val="tx1"/>
                </a:solidFill>
              </a:rPr>
            </a:br>
            <a:r>
              <a:rPr lang="en-GB" sz="2800" b="0" dirty="0">
                <a:solidFill>
                  <a:schemeClr val="tx1"/>
                </a:solidFill>
              </a:rPr>
              <a:t>What do  you think it says?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C57674-C1AD-4BB3-BADD-4853C11911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54" y="1940254"/>
            <a:ext cx="2217563" cy="21450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361FAF-73AB-4504-8281-D3E317B337EA}"/>
              </a:ext>
            </a:extLst>
          </p:cNvPr>
          <p:cNvSpPr txBox="1"/>
          <p:nvPr/>
        </p:nvSpPr>
        <p:spPr>
          <a:xfrm>
            <a:off x="1537219" y="4263129"/>
            <a:ext cx="6127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rgbClr val="00649C"/>
                </a:solidFill>
              </a:rPr>
              <a:t>ye</a:t>
            </a:r>
            <a:endParaRPr lang="en-GB" sz="2800" b="1" dirty="0">
              <a:solidFill>
                <a:srgbClr val="00649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925ED7-70B5-4946-AAE8-2BC1EDB59136}"/>
              </a:ext>
            </a:extLst>
          </p:cNvPr>
          <p:cNvSpPr txBox="1"/>
          <p:nvPr/>
        </p:nvSpPr>
        <p:spPr>
          <a:xfrm>
            <a:off x="2039225" y="4265641"/>
            <a:ext cx="9667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 err="1">
                <a:solidFill>
                  <a:srgbClr val="00649C"/>
                </a:solidFill>
              </a:rPr>
              <a:t>hink</a:t>
            </a:r>
            <a:endParaRPr lang="en-GB" sz="2800" b="1" dirty="0">
              <a:solidFill>
                <a:srgbClr val="00649C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47FE36-327F-4743-9AAF-41B74EA295E2}"/>
              </a:ext>
            </a:extLst>
          </p:cNvPr>
          <p:cNvSpPr txBox="1"/>
          <p:nvPr/>
        </p:nvSpPr>
        <p:spPr>
          <a:xfrm>
            <a:off x="2915117" y="4265641"/>
            <a:ext cx="10778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 err="1">
                <a:solidFill>
                  <a:srgbClr val="00649C"/>
                </a:solidFill>
              </a:rPr>
              <a:t>ah’ve</a:t>
            </a:r>
            <a:endParaRPr lang="en-GB" sz="2800" b="1" dirty="0">
              <a:solidFill>
                <a:srgbClr val="00649C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4C1B49-3B9A-4625-A0B7-1DE1D8D2832F}"/>
              </a:ext>
            </a:extLst>
          </p:cNvPr>
          <p:cNvSpPr txBox="1"/>
          <p:nvPr/>
        </p:nvSpPr>
        <p:spPr>
          <a:xfrm>
            <a:off x="3860994" y="4265641"/>
            <a:ext cx="9314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rgbClr val="00649C"/>
                </a:solidFill>
              </a:rPr>
              <a:t>goat</a:t>
            </a:r>
            <a:endParaRPr lang="en-GB" sz="2800" b="1" dirty="0">
              <a:solidFill>
                <a:srgbClr val="00649C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8C5034-291B-47DF-A220-7C77B6DD4C13}"/>
              </a:ext>
            </a:extLst>
          </p:cNvPr>
          <p:cNvSpPr txBox="1"/>
          <p:nvPr/>
        </p:nvSpPr>
        <p:spPr>
          <a:xfrm>
            <a:off x="4657260" y="4265641"/>
            <a:ext cx="21130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nothing else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7CD50A-3E06-4076-89D0-28C654501CC3}"/>
              </a:ext>
            </a:extLst>
          </p:cNvPr>
          <p:cNvSpPr txBox="1"/>
          <p:nvPr/>
        </p:nvSpPr>
        <p:spPr>
          <a:xfrm>
            <a:off x="6672793" y="4265641"/>
            <a:ext cx="7347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 err="1">
                <a:solidFill>
                  <a:srgbClr val="00649C"/>
                </a:solidFill>
              </a:rPr>
              <a:t>tae</a:t>
            </a:r>
            <a:endParaRPr lang="en-GB" sz="2800" b="1" dirty="0">
              <a:solidFill>
                <a:srgbClr val="00649C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5E252F-0DD0-4F45-86D0-481843D5D493}"/>
              </a:ext>
            </a:extLst>
          </p:cNvPr>
          <p:cNvSpPr txBox="1"/>
          <p:nvPr/>
        </p:nvSpPr>
        <p:spPr>
          <a:xfrm>
            <a:off x="7335548" y="4265641"/>
            <a:ext cx="7813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 err="1">
                <a:solidFill>
                  <a:srgbClr val="00649C"/>
                </a:solidFill>
              </a:rPr>
              <a:t>dae</a:t>
            </a:r>
            <a:endParaRPr lang="en-GB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4B8160-5F64-4E51-9741-7F2F69F2737E}"/>
              </a:ext>
            </a:extLst>
          </p:cNvPr>
          <p:cNvSpPr txBox="1"/>
          <p:nvPr/>
        </p:nvSpPr>
        <p:spPr>
          <a:xfrm>
            <a:off x="781151" y="4265641"/>
            <a:ext cx="8516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 err="1">
                <a:solidFill>
                  <a:srgbClr val="00649C"/>
                </a:solidFill>
              </a:rPr>
              <a:t>Dae</a:t>
            </a:r>
            <a:endParaRPr lang="en-GB" sz="1800" b="1" dirty="0">
              <a:solidFill>
                <a:srgbClr val="00649C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75E3CE-AFEA-4968-813B-3C45B60E8F09}"/>
              </a:ext>
            </a:extLst>
          </p:cNvPr>
          <p:cNvSpPr txBox="1"/>
          <p:nvPr/>
        </p:nvSpPr>
        <p:spPr>
          <a:xfrm>
            <a:off x="1350801" y="4929649"/>
            <a:ext cx="7813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rgbClr val="00649C"/>
                </a:solidFill>
              </a:rPr>
              <a:t>you</a:t>
            </a:r>
            <a:endParaRPr lang="en-GB" sz="2800" b="1" dirty="0">
              <a:solidFill>
                <a:srgbClr val="00649C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7943C6-5F61-4D96-BDCC-98F3B393FAC9}"/>
              </a:ext>
            </a:extLst>
          </p:cNvPr>
          <p:cNvSpPr txBox="1"/>
          <p:nvPr/>
        </p:nvSpPr>
        <p:spPr>
          <a:xfrm>
            <a:off x="2039225" y="492964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rgbClr val="00649C"/>
                </a:solidFill>
              </a:rPr>
              <a:t>think</a:t>
            </a:r>
            <a:endParaRPr lang="en-GB" sz="2800" b="1" dirty="0">
              <a:solidFill>
                <a:srgbClr val="00649C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B38330-9503-4F83-924E-E8DDF53528DB}"/>
              </a:ext>
            </a:extLst>
          </p:cNvPr>
          <p:cNvSpPr txBox="1"/>
          <p:nvPr/>
        </p:nvSpPr>
        <p:spPr>
          <a:xfrm>
            <a:off x="3006001" y="4929649"/>
            <a:ext cx="10778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rgbClr val="00649C"/>
                </a:solidFill>
              </a:rPr>
              <a:t>I’ve</a:t>
            </a:r>
            <a:endParaRPr lang="en-GB" sz="2800" b="1" dirty="0">
              <a:solidFill>
                <a:srgbClr val="00649C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D05249-7E4B-48D9-B541-D5D39A5E3626}"/>
              </a:ext>
            </a:extLst>
          </p:cNvPr>
          <p:cNvSpPr txBox="1"/>
          <p:nvPr/>
        </p:nvSpPr>
        <p:spPr>
          <a:xfrm>
            <a:off x="3944129" y="4929649"/>
            <a:ext cx="9314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rgbClr val="00649C"/>
                </a:solidFill>
              </a:rPr>
              <a:t>got</a:t>
            </a:r>
            <a:endParaRPr lang="en-GB" sz="2800" b="1" dirty="0">
              <a:solidFill>
                <a:srgbClr val="00649C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CA6987-59A1-4F46-851B-EA1465E4BCF8}"/>
              </a:ext>
            </a:extLst>
          </p:cNvPr>
          <p:cNvSpPr txBox="1"/>
          <p:nvPr/>
        </p:nvSpPr>
        <p:spPr>
          <a:xfrm>
            <a:off x="6770329" y="4929649"/>
            <a:ext cx="7347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rgbClr val="00649C"/>
                </a:solidFill>
              </a:rPr>
              <a:t>to</a:t>
            </a:r>
            <a:endParaRPr lang="en-GB" sz="2800" b="1" dirty="0">
              <a:solidFill>
                <a:srgbClr val="00649C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C42195-C1BE-49FD-8B8B-697E69EEF5C4}"/>
              </a:ext>
            </a:extLst>
          </p:cNvPr>
          <p:cNvSpPr txBox="1"/>
          <p:nvPr/>
        </p:nvSpPr>
        <p:spPr>
          <a:xfrm>
            <a:off x="7421317" y="4929649"/>
            <a:ext cx="7813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rgbClr val="00649C"/>
                </a:solidFill>
              </a:rPr>
              <a:t>do</a:t>
            </a:r>
            <a:endParaRPr lang="en-GB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2B700C-BFE6-4F7A-96F1-50DC1C01EA5F}"/>
              </a:ext>
            </a:extLst>
          </p:cNvPr>
          <p:cNvSpPr txBox="1"/>
          <p:nvPr/>
        </p:nvSpPr>
        <p:spPr>
          <a:xfrm>
            <a:off x="801610" y="4929649"/>
            <a:ext cx="8516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rgbClr val="00649C"/>
                </a:solidFill>
              </a:rPr>
              <a:t>Do</a:t>
            </a:r>
            <a:endParaRPr lang="en-GB" sz="1800" b="1" dirty="0">
              <a:solidFill>
                <a:srgbClr val="00649C"/>
              </a:solidFill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436AD00F-9D51-4209-AD4E-A737E5E6C9A1}"/>
              </a:ext>
            </a:extLst>
          </p:cNvPr>
          <p:cNvSpPr/>
          <p:nvPr/>
        </p:nvSpPr>
        <p:spPr>
          <a:xfrm>
            <a:off x="1034218" y="4773737"/>
            <a:ext cx="255015" cy="283841"/>
          </a:xfrm>
          <a:prstGeom prst="downArrow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E932D4CA-5D3A-4BB5-9985-8B6D9DFA8294}"/>
              </a:ext>
            </a:extLst>
          </p:cNvPr>
          <p:cNvSpPr/>
          <p:nvPr/>
        </p:nvSpPr>
        <p:spPr>
          <a:xfrm>
            <a:off x="1650330" y="4773737"/>
            <a:ext cx="255015" cy="283841"/>
          </a:xfrm>
          <a:prstGeom prst="downArrow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291A1206-9ED7-4266-8B12-EE00F438429D}"/>
              </a:ext>
            </a:extLst>
          </p:cNvPr>
          <p:cNvSpPr/>
          <p:nvPr/>
        </p:nvSpPr>
        <p:spPr>
          <a:xfrm>
            <a:off x="2355850" y="4773737"/>
            <a:ext cx="255015" cy="283841"/>
          </a:xfrm>
          <a:prstGeom prst="downArrow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E9C73329-FE7D-427A-852B-B18481B30885}"/>
              </a:ext>
            </a:extLst>
          </p:cNvPr>
          <p:cNvSpPr/>
          <p:nvPr/>
        </p:nvSpPr>
        <p:spPr>
          <a:xfrm>
            <a:off x="4191188" y="4773737"/>
            <a:ext cx="255015" cy="283841"/>
          </a:xfrm>
          <a:prstGeom prst="downArrow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7845C5E2-01A0-4760-990C-10BC6217A236}"/>
              </a:ext>
            </a:extLst>
          </p:cNvPr>
          <p:cNvSpPr/>
          <p:nvPr/>
        </p:nvSpPr>
        <p:spPr>
          <a:xfrm>
            <a:off x="3260965" y="4773737"/>
            <a:ext cx="255015" cy="283841"/>
          </a:xfrm>
          <a:prstGeom prst="downArrow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8D36E120-6729-4042-ADF4-B5A1F7C4C61A}"/>
              </a:ext>
            </a:extLst>
          </p:cNvPr>
          <p:cNvSpPr/>
          <p:nvPr/>
        </p:nvSpPr>
        <p:spPr>
          <a:xfrm>
            <a:off x="6888406" y="4773737"/>
            <a:ext cx="255015" cy="283841"/>
          </a:xfrm>
          <a:prstGeom prst="downArrow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9DC67936-3322-43E5-9B8D-244762589359}"/>
              </a:ext>
            </a:extLst>
          </p:cNvPr>
          <p:cNvSpPr/>
          <p:nvPr/>
        </p:nvSpPr>
        <p:spPr>
          <a:xfrm>
            <a:off x="7590636" y="4773737"/>
            <a:ext cx="255015" cy="283841"/>
          </a:xfrm>
          <a:prstGeom prst="downArrow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0BDD8D-8476-47F2-969B-8F76A5732B22}"/>
              </a:ext>
            </a:extLst>
          </p:cNvPr>
          <p:cNvSpPr txBox="1"/>
          <p:nvPr/>
        </p:nvSpPr>
        <p:spPr>
          <a:xfrm>
            <a:off x="779967" y="5569605"/>
            <a:ext cx="7336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649C"/>
                </a:solidFill>
              </a:rPr>
              <a:t>Do you think I’ve got nothing else to do?</a:t>
            </a:r>
            <a:endParaRPr lang="en-GB" sz="4000" b="1" dirty="0">
              <a:solidFill>
                <a:srgbClr val="0064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7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AC90D3-6273-4F95-9735-FF808E2DE812}"/>
              </a:ext>
            </a:extLst>
          </p:cNvPr>
          <p:cNvSpPr txBox="1">
            <a:spLocks/>
          </p:cNvSpPr>
          <p:nvPr/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i="0" u="none" strike="noStrike" dirty="0">
                <a:solidFill>
                  <a:srgbClr val="000000"/>
                </a:solidFill>
                <a:effectLst/>
                <a:latin typeface="+mn-lt"/>
              </a:rPr>
              <a:t>The </a:t>
            </a:r>
            <a:r>
              <a:rPr lang="en-GB" i="0" u="none" strike="noStrike" dirty="0" err="1">
                <a:solidFill>
                  <a:srgbClr val="000000"/>
                </a:solidFill>
                <a:effectLst/>
                <a:latin typeface="+mn-lt"/>
              </a:rPr>
              <a:t>Sair</a:t>
            </a:r>
            <a:r>
              <a:rPr lang="en-GB" i="0" u="none" strike="noStrike" dirty="0">
                <a:solidFill>
                  <a:srgbClr val="000000"/>
                </a:solidFill>
                <a:effectLst/>
                <a:latin typeface="+mn-lt"/>
              </a:rPr>
              <a:t> Finger</a:t>
            </a:r>
            <a:endParaRPr lang="en-GB" sz="7200" dirty="0">
              <a:effectLst/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7254D9-252E-406A-8B27-19E150F3B801}"/>
              </a:ext>
            </a:extLst>
          </p:cNvPr>
          <p:cNvSpPr txBox="1">
            <a:spLocks/>
          </p:cNvSpPr>
          <p:nvPr/>
        </p:nvSpPr>
        <p:spPr>
          <a:xfrm>
            <a:off x="588623" y="1021511"/>
            <a:ext cx="7799727" cy="118483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800" b="0" dirty="0"/>
              <a:t>The </a:t>
            </a:r>
            <a:r>
              <a:rPr lang="en-GB" sz="2800" b="0" dirty="0" err="1"/>
              <a:t>Sair</a:t>
            </a:r>
            <a:r>
              <a:rPr lang="en-GB" sz="2800" b="0" dirty="0"/>
              <a:t> Finger is a poem by Walter Wingate.</a:t>
            </a:r>
          </a:p>
          <a:p>
            <a:r>
              <a:rPr lang="en-GB" sz="2800" b="0" dirty="0"/>
              <a:t>What do you think it might be about?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8E10C0-B840-426B-9F6B-0835CBB3BBE8}"/>
              </a:ext>
            </a:extLst>
          </p:cNvPr>
          <p:cNvSpPr txBox="1">
            <a:spLocks/>
          </p:cNvSpPr>
          <p:nvPr/>
        </p:nvSpPr>
        <p:spPr>
          <a:xfrm>
            <a:off x="588624" y="2015818"/>
            <a:ext cx="6254628" cy="212340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t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00649C"/>
                </a:solidFill>
              </a:rPr>
              <a:t>It is a poem about a child who has got a splinter in their finger.</a:t>
            </a:r>
          </a:p>
          <a:p>
            <a:r>
              <a:rPr lang="en-GB" sz="2800" b="0" dirty="0">
                <a:solidFill>
                  <a:schemeClr val="tx1"/>
                </a:solidFill>
              </a:rPr>
              <a:t>Here is a line from the poem. </a:t>
            </a:r>
            <a:br>
              <a:rPr lang="en-GB" sz="2800" b="0" dirty="0">
                <a:solidFill>
                  <a:schemeClr val="tx1"/>
                </a:solidFill>
              </a:rPr>
            </a:br>
            <a:r>
              <a:rPr lang="en-GB" sz="2800" b="0" dirty="0">
                <a:solidFill>
                  <a:schemeClr val="tx1"/>
                </a:solidFill>
              </a:rPr>
              <a:t>What do  you think it says?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361FAF-73AB-4504-8281-D3E317B337EA}"/>
              </a:ext>
            </a:extLst>
          </p:cNvPr>
          <p:cNvSpPr txBox="1"/>
          <p:nvPr/>
        </p:nvSpPr>
        <p:spPr>
          <a:xfrm>
            <a:off x="5701267" y="4080247"/>
            <a:ext cx="10935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rgbClr val="00649C"/>
                </a:solidFill>
              </a:rPr>
              <a:t>awa’!</a:t>
            </a:r>
            <a:endParaRPr lang="en-GB" sz="2800" b="1" dirty="0">
              <a:solidFill>
                <a:srgbClr val="00649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925ED7-70B5-4946-AAE8-2BC1EDB59136}"/>
              </a:ext>
            </a:extLst>
          </p:cNvPr>
          <p:cNvSpPr txBox="1"/>
          <p:nvPr/>
        </p:nvSpPr>
        <p:spPr>
          <a:xfrm>
            <a:off x="3745144" y="4082759"/>
            <a:ext cx="6168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 err="1">
                <a:solidFill>
                  <a:srgbClr val="00649C"/>
                </a:solidFill>
              </a:rPr>
              <a:t>na</a:t>
            </a:r>
            <a:endParaRPr lang="en-GB" sz="2800" b="1" dirty="0">
              <a:solidFill>
                <a:srgbClr val="00649C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47FE36-327F-4743-9AAF-41B74EA295E2}"/>
              </a:ext>
            </a:extLst>
          </p:cNvPr>
          <p:cNvSpPr txBox="1"/>
          <p:nvPr/>
        </p:nvSpPr>
        <p:spPr>
          <a:xfrm>
            <a:off x="4824249" y="4082759"/>
            <a:ext cx="6633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 err="1">
                <a:solidFill>
                  <a:srgbClr val="00649C"/>
                </a:solidFill>
              </a:rPr>
              <a:t>rin</a:t>
            </a:r>
            <a:endParaRPr lang="en-GB" sz="2800" b="1" dirty="0">
              <a:solidFill>
                <a:srgbClr val="00649C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4B8160-5F64-4E51-9741-7F2F69F2737E}"/>
              </a:ext>
            </a:extLst>
          </p:cNvPr>
          <p:cNvSpPr txBox="1"/>
          <p:nvPr/>
        </p:nvSpPr>
        <p:spPr>
          <a:xfrm>
            <a:off x="1767540" y="4082697"/>
            <a:ext cx="9247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 err="1">
                <a:solidFill>
                  <a:srgbClr val="00649C"/>
                </a:solidFill>
              </a:rPr>
              <a:t>Noo</a:t>
            </a:r>
            <a:r>
              <a:rPr lang="en-GB" sz="2800" b="1" u="sng" dirty="0">
                <a:solidFill>
                  <a:srgbClr val="00649C"/>
                </a:solidFill>
              </a:rPr>
              <a:t>,</a:t>
            </a:r>
            <a:endParaRPr lang="en-GB" sz="1800" b="1" dirty="0">
              <a:solidFill>
                <a:srgbClr val="00649C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75E3CE-AFEA-4968-813B-3C45B60E8F09}"/>
              </a:ext>
            </a:extLst>
          </p:cNvPr>
          <p:cNvSpPr txBox="1"/>
          <p:nvPr/>
        </p:nvSpPr>
        <p:spPr>
          <a:xfrm>
            <a:off x="5673269" y="4746767"/>
            <a:ext cx="11215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rgbClr val="00649C"/>
                </a:solidFill>
              </a:rPr>
              <a:t>away</a:t>
            </a:r>
            <a:endParaRPr lang="en-GB" sz="2800" b="1" dirty="0">
              <a:solidFill>
                <a:srgbClr val="00649C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2B700C-BFE6-4F7A-96F1-50DC1C01EA5F}"/>
              </a:ext>
            </a:extLst>
          </p:cNvPr>
          <p:cNvSpPr txBox="1"/>
          <p:nvPr/>
        </p:nvSpPr>
        <p:spPr>
          <a:xfrm>
            <a:off x="1680792" y="4746705"/>
            <a:ext cx="10371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rgbClr val="00649C"/>
                </a:solidFill>
              </a:rPr>
              <a:t>Now,</a:t>
            </a:r>
            <a:endParaRPr lang="en-GB" sz="1800" b="1" dirty="0">
              <a:solidFill>
                <a:srgbClr val="00649C"/>
              </a:solidFill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436AD00F-9D51-4209-AD4E-A737E5E6C9A1}"/>
              </a:ext>
            </a:extLst>
          </p:cNvPr>
          <p:cNvSpPr/>
          <p:nvPr/>
        </p:nvSpPr>
        <p:spPr>
          <a:xfrm>
            <a:off x="2020607" y="4590793"/>
            <a:ext cx="255015" cy="283841"/>
          </a:xfrm>
          <a:prstGeom prst="downArrow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E932D4CA-5D3A-4BB5-9985-8B6D9DFA8294}"/>
              </a:ext>
            </a:extLst>
          </p:cNvPr>
          <p:cNvSpPr/>
          <p:nvPr/>
        </p:nvSpPr>
        <p:spPr>
          <a:xfrm>
            <a:off x="6096504" y="4590855"/>
            <a:ext cx="255015" cy="283841"/>
          </a:xfrm>
          <a:prstGeom prst="downArrow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291A1206-9ED7-4266-8B12-EE00F438429D}"/>
              </a:ext>
            </a:extLst>
          </p:cNvPr>
          <p:cNvSpPr/>
          <p:nvPr/>
        </p:nvSpPr>
        <p:spPr>
          <a:xfrm>
            <a:off x="3948694" y="4590855"/>
            <a:ext cx="255015" cy="283841"/>
          </a:xfrm>
          <a:prstGeom prst="downArrow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7845C5E2-01A0-4760-990C-10BC6217A236}"/>
              </a:ext>
            </a:extLst>
          </p:cNvPr>
          <p:cNvSpPr/>
          <p:nvPr/>
        </p:nvSpPr>
        <p:spPr>
          <a:xfrm>
            <a:off x="5023846" y="4590855"/>
            <a:ext cx="255015" cy="283841"/>
          </a:xfrm>
          <a:prstGeom prst="downArrow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0BDD8D-8476-47F2-969B-8F76A5732B22}"/>
              </a:ext>
            </a:extLst>
          </p:cNvPr>
          <p:cNvSpPr txBox="1"/>
          <p:nvPr/>
        </p:nvSpPr>
        <p:spPr>
          <a:xfrm>
            <a:off x="779967" y="5569605"/>
            <a:ext cx="7336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649C"/>
                </a:solidFill>
              </a:rPr>
              <a:t>Now, there now – run away!</a:t>
            </a:r>
            <a:endParaRPr lang="en-GB" sz="4000" b="1" dirty="0">
              <a:solidFill>
                <a:srgbClr val="00649C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EE8E58-2F61-4D17-A6E5-66A8DAD0D4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479" y="2394040"/>
            <a:ext cx="1503657" cy="184438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FD59C9F-2D49-400F-A3A6-05937F3DF87E}"/>
              </a:ext>
            </a:extLst>
          </p:cNvPr>
          <p:cNvSpPr txBox="1"/>
          <p:nvPr/>
        </p:nvSpPr>
        <p:spPr>
          <a:xfrm>
            <a:off x="2687169" y="4082759"/>
            <a:ext cx="9912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there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569E809-2E42-488B-A97E-7897056E3481}"/>
              </a:ext>
            </a:extLst>
          </p:cNvPr>
          <p:cNvSpPr txBox="1"/>
          <p:nvPr/>
        </p:nvSpPr>
        <p:spPr>
          <a:xfrm>
            <a:off x="4419871" y="4082759"/>
            <a:ext cx="308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-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9A1A70-8E24-4C89-A129-E60FD247D3D1}"/>
              </a:ext>
            </a:extLst>
          </p:cNvPr>
          <p:cNvSpPr txBox="1"/>
          <p:nvPr/>
        </p:nvSpPr>
        <p:spPr>
          <a:xfrm>
            <a:off x="3557610" y="4746705"/>
            <a:ext cx="10371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solidFill>
                  <a:srgbClr val="00649C"/>
                </a:solidFill>
              </a:rPr>
              <a:t>now</a:t>
            </a:r>
            <a:endParaRPr lang="en-GB" sz="1800" b="1" dirty="0">
              <a:solidFill>
                <a:srgbClr val="00649C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13FC6D3-F620-47F5-A952-0A78E64043D3}"/>
              </a:ext>
            </a:extLst>
          </p:cNvPr>
          <p:cNvSpPr txBox="1"/>
          <p:nvPr/>
        </p:nvSpPr>
        <p:spPr>
          <a:xfrm>
            <a:off x="4629438" y="4746705"/>
            <a:ext cx="10371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solidFill>
                  <a:srgbClr val="00649C"/>
                </a:solidFill>
              </a:rPr>
              <a:t>run</a:t>
            </a:r>
            <a:endParaRPr lang="en-GB" sz="1800" b="1" dirty="0">
              <a:solidFill>
                <a:srgbClr val="0064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3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3" grpId="0"/>
      <p:bldP spid="22" grpId="0"/>
      <p:bldP spid="23" grpId="0"/>
      <p:bldP spid="29" grpId="0"/>
      <p:bldP spid="30" grpId="0" animBg="1"/>
      <p:bldP spid="31" grpId="0" animBg="1"/>
      <p:bldP spid="32" grpId="0" animBg="1"/>
      <p:bldP spid="34" grpId="0" animBg="1"/>
      <p:bldP spid="37" grpId="0"/>
      <p:bldP spid="38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392</TotalTime>
  <Words>964</Words>
  <Application>Microsoft Office PowerPoint</Application>
  <PresentationFormat>On-screen Show (4:3)</PresentationFormat>
  <Paragraphs>174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Twinkl</vt:lpstr>
      <vt:lpstr>Arial</vt:lpstr>
      <vt:lpstr>Calibri</vt:lpstr>
      <vt:lpstr>Office Theme</vt:lpstr>
      <vt:lpstr>PowerPoint Presentation</vt:lpstr>
      <vt:lpstr>What Is Scots?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Keegan, Shaun Frederick Thomas (Student)</dc:creator>
  <cp:lastModifiedBy>Administrator</cp:lastModifiedBy>
  <cp:revision>32</cp:revision>
  <dcterms:created xsi:type="dcterms:W3CDTF">2020-09-02T14:39:05Z</dcterms:created>
  <dcterms:modified xsi:type="dcterms:W3CDTF">2021-01-08T10:27:43Z</dcterms:modified>
</cp:coreProperties>
</file>