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5" r:id="rId2"/>
    <p:sldId id="263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67" r:id="rId12"/>
  </p:sldIdLst>
  <p:sldSz cx="9144000" cy="6858000" type="screen4x3"/>
  <p:notesSz cx="6858000" cy="9144000"/>
  <p:embeddedFontLst>
    <p:embeddedFont>
      <p:font typeface="Twinkl" panose="020B0604020202020204" charset="0"/>
      <p:regular r:id="rId15"/>
      <p:bold r:id="rId16"/>
    </p:embeddedFont>
    <p:embeddedFont>
      <p:font typeface="Sassoon Infant Rg" panose="02000503030000020003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S PGothic" panose="020B0600070205080204" pitchFamily="34" charset="-12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EF9"/>
    <a:srgbClr val="4DB1E3"/>
    <a:srgbClr val="643C90"/>
    <a:srgbClr val="7868AC"/>
    <a:srgbClr val="9D9CCD"/>
    <a:srgbClr val="F8BD95"/>
    <a:srgbClr val="C0DFC3"/>
    <a:srgbClr val="18A0DB"/>
    <a:srgbClr val="DE1E5A"/>
    <a:srgbClr val="BC0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1224" y="4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home-key-stage-1-subjects/pshe/living-in-the-wider-world-pshce-subjects-key-stage-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home-key-stage-1-subjects/pshe/living-in-the-wider-world-pshce-subjects-key-stage-1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C2482961-5DA8-4CAC-A968-14709AF71867}"/>
              </a:ext>
            </a:extLst>
          </p:cNvPr>
          <p:cNvSpPr/>
          <p:nvPr/>
        </p:nvSpPr>
        <p:spPr>
          <a:xfrm>
            <a:off x="83890" y="5981350"/>
            <a:ext cx="1124125" cy="763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40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CED4A-AFB1-420B-B360-84B221C3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7CFBC-0002-47A4-9DD5-8866092E015F}"/>
              </a:ext>
            </a:extLst>
          </p:cNvPr>
          <p:cNvSpPr txBox="1"/>
          <p:nvPr/>
        </p:nvSpPr>
        <p:spPr>
          <a:xfrm>
            <a:off x="645952" y="1652631"/>
            <a:ext cx="777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Why do you think Muslims believe it is important to attend mosque?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1D50F-35F9-49BD-9042-9673D4FE7F87}"/>
              </a:ext>
            </a:extLst>
          </p:cNvPr>
          <p:cNvSpPr txBox="1"/>
          <p:nvPr/>
        </p:nvSpPr>
        <p:spPr>
          <a:xfrm>
            <a:off x="645951" y="2330240"/>
            <a:ext cx="777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 you have any other questions about this place of worship?</a:t>
            </a:r>
          </a:p>
        </p:txBody>
      </p:sp>
    </p:spTree>
    <p:extLst>
      <p:ext uri="{BB962C8B-B14F-4D97-AF65-F5344CB8AC3E}">
        <p14:creationId xmlns:p14="http://schemas.microsoft.com/office/powerpoint/2010/main" val="139947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47D0792-FB6E-45D0-A00E-BA14FAAABC61}"/>
              </a:ext>
            </a:extLst>
          </p:cNvPr>
          <p:cNvSpPr/>
          <p:nvPr/>
        </p:nvSpPr>
        <p:spPr>
          <a:xfrm>
            <a:off x="83890" y="5981350"/>
            <a:ext cx="1124125" cy="763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en-US" sz="1800" dirty="0">
                <a:latin typeface="+mn-lt"/>
                <a:ea typeface="Sassoon Infant Rg" panose="02000503030000020003" pitchFamily="50" charset="0"/>
                <a:cs typeface="Arial" panose="020B0604020202020204" pitchFamily="34" charset="0"/>
              </a:rPr>
              <a:t>To learn about what you might see and experience at a mosque.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GB" altLang="en-US" sz="1800" dirty="0">
              <a:latin typeface="+mn-lt"/>
              <a:ea typeface="Sassoon Infant Rg" panose="02000503030000020003" pitchFamily="50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en-US" sz="1800" dirty="0">
                <a:latin typeface="+mn-lt"/>
                <a:ea typeface="Sassoon Infant Rg" panose="02000503030000020003" pitchFamily="50" charset="0"/>
                <a:cs typeface="Arial" panose="020B0604020202020204" pitchFamily="34" charset="0"/>
              </a:rPr>
              <a:t>To learn about why it is an important place to many people.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anose="02000503030000020003" pitchFamily="50" charset="0"/>
                <a:ea typeface="Twinkl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anose="02000503030000020003" pitchFamily="50" charset="0"/>
                <a:ea typeface="Twinkl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anose="02000503030000020003" pitchFamily="50" charset="0"/>
                <a:ea typeface="Twinkl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anose="02000503030000020003" pitchFamily="50" charset="0"/>
                <a:ea typeface="Twinkl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anose="02000503030000020003" pitchFamily="50" charset="0"/>
                <a:ea typeface="Twinkl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en-US" sz="1800" dirty="0">
                <a:latin typeface="+mn-lt"/>
                <a:ea typeface="Sassoon Infant Rg" panose="02000503030000020003" pitchFamily="50" charset="0"/>
                <a:cs typeface="Arial" panose="020B0604020202020204" pitchFamily="34" charset="0"/>
              </a:rPr>
              <a:t>I can list the things that are the same and different about mosques around the world.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GB" altLang="en-US" sz="1800" dirty="0">
              <a:latin typeface="+mn-lt"/>
              <a:ea typeface="Sassoon Infant Rg" panose="02000503030000020003" pitchFamily="50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en-US" sz="1800" dirty="0">
                <a:latin typeface="+mn-lt"/>
                <a:ea typeface="Sassoon Infant Rg" panose="02000503030000020003" pitchFamily="50" charset="0"/>
                <a:cs typeface="Arial" panose="020B0604020202020204" pitchFamily="34" charset="0"/>
              </a:rPr>
              <a:t>I can name and describe special objects that can be found inside.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GB" altLang="en-US" sz="1800" dirty="0">
              <a:latin typeface="+mn-lt"/>
              <a:ea typeface="Sassoon Infant Rg" panose="02000503030000020003" pitchFamily="50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en-US" sz="1800" dirty="0">
                <a:latin typeface="+mn-lt"/>
                <a:ea typeface="Sassoon Infant Rg" panose="02000503030000020003" pitchFamily="50" charset="0"/>
                <a:cs typeface="Arial" panose="020B0604020202020204" pitchFamily="34" charset="0"/>
              </a:rPr>
              <a:t>I understand why a mosque is an important place by describing what happens there.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GB" altLang="en-US" sz="1800" dirty="0">
              <a:latin typeface="+mn-lt"/>
              <a:ea typeface="Sassoon Infant Rg" panose="02000503030000020003" pitchFamily="50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en-US" sz="1800" dirty="0">
                <a:latin typeface="+mn-lt"/>
                <a:ea typeface="Sassoon Infant Rg" panose="02000503030000020003" pitchFamily="50" charset="0"/>
                <a:cs typeface="Arial" panose="020B0604020202020204" pitchFamily="34" charset="0"/>
              </a:rPr>
              <a:t>I can talk about other places where Muslims can worship. 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GB" altLang="en-US" sz="1800" dirty="0">
              <a:latin typeface="+mn-lt"/>
              <a:ea typeface="Sassoon Infant Rg" panose="02000503030000020003" pitchFamily="50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en-US" sz="1800" dirty="0">
                <a:latin typeface="+mn-lt"/>
                <a:ea typeface="Sassoon Infant Rg" panose="02000503030000020003" pitchFamily="50" charset="0"/>
                <a:cs typeface="Arial" panose="020B0604020202020204" pitchFamily="34" charset="0"/>
              </a:rPr>
              <a:t>I can list rules for how to behave in a mosque.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3CB1-8ACA-40D8-9A51-FFE2D773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 Activity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4550B3-C8EC-4253-A633-CC78AD25F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978">
            <a:off x="770277" y="2312496"/>
            <a:ext cx="3062477" cy="2296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906B18-240B-4C21-B060-C700FECBD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197">
            <a:off x="5793295" y="2328300"/>
            <a:ext cx="2389828" cy="3186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861D0C-DAE0-4E09-8708-5CCE5E131E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7981" r="8139" b="-1"/>
          <a:stretch/>
        </p:blipFill>
        <p:spPr>
          <a:xfrm>
            <a:off x="3050302" y="3397073"/>
            <a:ext cx="3033863" cy="2559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B021B2C5-7ED4-4B4F-96FA-9111BC060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0" y="6058842"/>
            <a:ext cx="7413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Photos courtesy of </a:t>
            </a:r>
            <a:r>
              <a:rPr lang="en-GB" altLang="en-US" sz="8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suzlil</a:t>
            </a:r>
            <a:r>
              <a:rPr lang="en-GB" altLang="en-US" sz="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en-US" sz="8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watchsmart</a:t>
            </a:r>
            <a:r>
              <a:rPr lang="en-GB" altLang="en-US" sz="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and D-Stanley (@flickr.com) - granted under creative commons licence - attribution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A07B685-A634-4E96-AF1B-B922B0148398}"/>
              </a:ext>
            </a:extLst>
          </p:cNvPr>
          <p:cNvSpPr/>
          <p:nvPr/>
        </p:nvSpPr>
        <p:spPr>
          <a:xfrm>
            <a:off x="557294" y="1342465"/>
            <a:ext cx="8019876" cy="489823"/>
          </a:xfrm>
          <a:prstGeom prst="round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do all of these buildings have in common?</a:t>
            </a:r>
          </a:p>
        </p:txBody>
      </p:sp>
    </p:spTree>
    <p:extLst>
      <p:ext uri="{BB962C8B-B14F-4D97-AF65-F5344CB8AC3E}">
        <p14:creationId xmlns:p14="http://schemas.microsoft.com/office/powerpoint/2010/main" val="420481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9C51-27FB-4FE6-9896-E2905165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596341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What Is It like inside a Muslim Mosque?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74EEE-A12A-4808-AB9C-C16C7BFF9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0">
            <a:off x="3438461" y="1860504"/>
            <a:ext cx="2596290" cy="41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10C0B7-0DFC-422D-BD19-FB2F546E2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121">
            <a:off x="381571" y="1560063"/>
            <a:ext cx="2981992" cy="2513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567FEA-A9DD-4A56-B532-43F70DABB0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0"/>
          <a:stretch/>
        </p:blipFill>
        <p:spPr>
          <a:xfrm rot="543166">
            <a:off x="5258147" y="4315560"/>
            <a:ext cx="3578085" cy="1374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18E31B6-77DF-4455-8066-DF3A8DBD4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66" y="6045759"/>
            <a:ext cx="7413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Photos courtesy of  </a:t>
            </a:r>
            <a:r>
              <a:rPr lang="en-GB" altLang="en-US" sz="8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seier+seier</a:t>
            </a:r>
            <a:r>
              <a:rPr lang="en-GB" altLang="en-US" sz="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Jimmy McIntyre - Editor HDR One Magazine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313608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651C-B9B0-4B90-9CF8-372BA48A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Important Features of a Mosque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013F2E-1E78-461E-BFDF-11857DABBFC1}"/>
              </a:ext>
            </a:extLst>
          </p:cNvPr>
          <p:cNvGrpSpPr/>
          <p:nvPr/>
        </p:nvGrpSpPr>
        <p:grpSpPr>
          <a:xfrm>
            <a:off x="687899" y="1715805"/>
            <a:ext cx="3800212" cy="1818314"/>
            <a:chOff x="687899" y="1715805"/>
            <a:chExt cx="3800212" cy="181831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B7B7D06-1B50-4F11-B1D4-B0078009876A}"/>
                </a:ext>
              </a:extLst>
            </p:cNvPr>
            <p:cNvSpPr/>
            <p:nvPr/>
          </p:nvSpPr>
          <p:spPr>
            <a:xfrm>
              <a:off x="687899" y="1715805"/>
              <a:ext cx="3800212" cy="1818314"/>
            </a:xfrm>
            <a:prstGeom prst="roundRect">
              <a:avLst/>
            </a:prstGeom>
            <a:solidFill>
              <a:srgbClr val="AFDEF9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216855A-923C-4EF2-B3AF-E732A9A61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2" y="2137355"/>
              <a:ext cx="1728132" cy="11492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474A3C-281A-483A-8CF2-DD8FC0CB7A6D}"/>
                </a:ext>
              </a:extLst>
            </p:cNvPr>
            <p:cNvSpPr txBox="1"/>
            <p:nvPr/>
          </p:nvSpPr>
          <p:spPr>
            <a:xfrm>
              <a:off x="830511" y="1780152"/>
              <a:ext cx="1249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Shoe Rack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4044DA6-FF8D-4CDA-92E9-6133767F5448}"/>
                </a:ext>
              </a:extLst>
            </p:cNvPr>
            <p:cNvSpPr txBox="1"/>
            <p:nvPr/>
          </p:nvSpPr>
          <p:spPr>
            <a:xfrm>
              <a:off x="2667699" y="2078297"/>
              <a:ext cx="16322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dirty="0"/>
                <a:t>A place to leave your shoes before entering.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7278BE7-9C31-473C-9AEC-486EFA55FA48}"/>
              </a:ext>
            </a:extLst>
          </p:cNvPr>
          <p:cNvGrpSpPr/>
          <p:nvPr/>
        </p:nvGrpSpPr>
        <p:grpSpPr>
          <a:xfrm>
            <a:off x="678366" y="3776723"/>
            <a:ext cx="3800212" cy="1818314"/>
            <a:chOff x="678366" y="3776723"/>
            <a:chExt cx="3800212" cy="181831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BFD58DA-C902-4A8E-BB98-816B4DF4B1BC}"/>
                </a:ext>
              </a:extLst>
            </p:cNvPr>
            <p:cNvSpPr/>
            <p:nvPr/>
          </p:nvSpPr>
          <p:spPr>
            <a:xfrm>
              <a:off x="678366" y="3776723"/>
              <a:ext cx="3800212" cy="1818314"/>
            </a:xfrm>
            <a:prstGeom prst="roundRect">
              <a:avLst/>
            </a:prstGeom>
            <a:solidFill>
              <a:srgbClr val="4DB1E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AA64616-65FF-47F1-BA66-093B3D96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02" y="4077049"/>
              <a:ext cx="1604680" cy="135836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1801D1-097D-4090-BDB2-4F0A583913E2}"/>
                </a:ext>
              </a:extLst>
            </p:cNvPr>
            <p:cNvSpPr txBox="1"/>
            <p:nvPr/>
          </p:nvSpPr>
          <p:spPr>
            <a:xfrm>
              <a:off x="2078726" y="4393492"/>
              <a:ext cx="23998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/>
                <a:t>Muslims must wash before entering the main hall.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334262-1FC5-4034-B8CF-C54200B84056}"/>
                </a:ext>
              </a:extLst>
            </p:cNvPr>
            <p:cNvSpPr txBox="1"/>
            <p:nvPr/>
          </p:nvSpPr>
          <p:spPr>
            <a:xfrm>
              <a:off x="2078726" y="4081602"/>
              <a:ext cx="1581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Wash Room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BFF3EE-A54D-4E75-BEEC-82728BBEBC3E}"/>
              </a:ext>
            </a:extLst>
          </p:cNvPr>
          <p:cNvGrpSpPr/>
          <p:nvPr/>
        </p:nvGrpSpPr>
        <p:grpSpPr>
          <a:xfrm>
            <a:off x="4665422" y="1715805"/>
            <a:ext cx="3767273" cy="1818314"/>
            <a:chOff x="4665422" y="1715805"/>
            <a:chExt cx="3767273" cy="181831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BA26D6F-466C-44D6-96C7-042D290F9D76}"/>
                </a:ext>
              </a:extLst>
            </p:cNvPr>
            <p:cNvSpPr/>
            <p:nvPr/>
          </p:nvSpPr>
          <p:spPr>
            <a:xfrm>
              <a:off x="4665422" y="1715805"/>
              <a:ext cx="3767273" cy="1818314"/>
            </a:xfrm>
            <a:prstGeom prst="roundRect">
              <a:avLst/>
            </a:prstGeom>
            <a:solidFill>
              <a:srgbClr val="4DB1E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F6FE3A-4771-47C3-ACAA-4D6E3A14B9FA}"/>
                </a:ext>
              </a:extLst>
            </p:cNvPr>
            <p:cNvSpPr txBox="1"/>
            <p:nvPr/>
          </p:nvSpPr>
          <p:spPr>
            <a:xfrm>
              <a:off x="4763002" y="1810526"/>
              <a:ext cx="14399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Prayer Mats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47547B-A941-47A6-8117-671B840D043E}"/>
                </a:ext>
              </a:extLst>
            </p:cNvPr>
            <p:cNvSpPr txBox="1"/>
            <p:nvPr/>
          </p:nvSpPr>
          <p:spPr>
            <a:xfrm>
              <a:off x="4763002" y="2078297"/>
              <a:ext cx="24233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/>
                <a:t>Mosques either have carpet with individual prayer mats or Muslims take their own prayer mat to worship upon.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72BBEF-E698-42D6-BC46-8AE2CE43A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420" y="1854295"/>
              <a:ext cx="1182848" cy="157470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979DA8-5BB2-4A29-9049-A3FD276E92D6}"/>
              </a:ext>
            </a:extLst>
          </p:cNvPr>
          <p:cNvGrpSpPr/>
          <p:nvPr/>
        </p:nvGrpSpPr>
        <p:grpSpPr>
          <a:xfrm>
            <a:off x="4665423" y="3776723"/>
            <a:ext cx="3767272" cy="1818314"/>
            <a:chOff x="4665423" y="3776723"/>
            <a:chExt cx="3767272" cy="18183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095C7FC-C3BF-420A-9E88-CE1C0DE09C89}"/>
                </a:ext>
              </a:extLst>
            </p:cNvPr>
            <p:cNvSpPr/>
            <p:nvPr/>
          </p:nvSpPr>
          <p:spPr>
            <a:xfrm>
              <a:off x="4665423" y="3776723"/>
              <a:ext cx="3767272" cy="1818314"/>
            </a:xfrm>
            <a:prstGeom prst="roundRect">
              <a:avLst/>
            </a:prstGeom>
            <a:solidFill>
              <a:srgbClr val="AFDEF9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C2F67E-F7F8-4B30-A8CF-D244E67630AF}"/>
                </a:ext>
              </a:extLst>
            </p:cNvPr>
            <p:cNvSpPr txBox="1"/>
            <p:nvPr/>
          </p:nvSpPr>
          <p:spPr>
            <a:xfrm>
              <a:off x="4762156" y="3888221"/>
              <a:ext cx="15675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Qur’an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8248EE-88FA-4751-991B-53DB6125A2E3}"/>
                </a:ext>
              </a:extLst>
            </p:cNvPr>
            <p:cNvSpPr txBox="1"/>
            <p:nvPr/>
          </p:nvSpPr>
          <p:spPr>
            <a:xfrm>
              <a:off x="4737114" y="4193437"/>
              <a:ext cx="27297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/>
                <a:t>The Muslim holy book which is the word of God. It is treated with great respect and placed on a special wooden stand to be read.</a:t>
              </a:r>
            </a:p>
          </p:txBody>
        </p:sp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7FC43591-5262-4E4A-B195-98B74D2F8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76988">
              <a:off x="7341656" y="4453479"/>
              <a:ext cx="1060117" cy="988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788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651C-B9B0-4B90-9CF8-372BA48A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Important Features of a Mosque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80515A-BB70-4D88-A76E-D88498D4C87A}"/>
              </a:ext>
            </a:extLst>
          </p:cNvPr>
          <p:cNvGrpSpPr/>
          <p:nvPr/>
        </p:nvGrpSpPr>
        <p:grpSpPr>
          <a:xfrm>
            <a:off x="687899" y="1715805"/>
            <a:ext cx="3800212" cy="1818314"/>
            <a:chOff x="687899" y="1715805"/>
            <a:chExt cx="3800212" cy="181831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0013F2E-1E78-461E-BFDF-11857DABBFC1}"/>
                </a:ext>
              </a:extLst>
            </p:cNvPr>
            <p:cNvGrpSpPr/>
            <p:nvPr/>
          </p:nvGrpSpPr>
          <p:grpSpPr>
            <a:xfrm>
              <a:off x="687899" y="1715805"/>
              <a:ext cx="3800212" cy="1818314"/>
              <a:chOff x="687899" y="1715805"/>
              <a:chExt cx="3800212" cy="1818314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B7B7D06-1B50-4F11-B1D4-B0078009876A}"/>
                  </a:ext>
                </a:extLst>
              </p:cNvPr>
              <p:cNvSpPr/>
              <p:nvPr/>
            </p:nvSpPr>
            <p:spPr>
              <a:xfrm>
                <a:off x="687899" y="1715805"/>
                <a:ext cx="3800212" cy="1818314"/>
              </a:xfrm>
              <a:prstGeom prst="roundRect">
                <a:avLst/>
              </a:prstGeom>
              <a:solidFill>
                <a:srgbClr val="AFDEF9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F474A3C-281A-483A-8CF2-DD8FC0CB7A6D}"/>
                  </a:ext>
                </a:extLst>
              </p:cNvPr>
              <p:cNvSpPr txBox="1"/>
              <p:nvPr/>
            </p:nvSpPr>
            <p:spPr>
              <a:xfrm>
                <a:off x="830510" y="1780152"/>
                <a:ext cx="16322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/>
                  <a:t>Tasbih Beads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4044DA6-FF8D-4CDA-92E9-6133767F5448}"/>
                  </a:ext>
                </a:extLst>
              </p:cNvPr>
              <p:cNvSpPr txBox="1"/>
              <p:nvPr/>
            </p:nvSpPr>
            <p:spPr>
              <a:xfrm>
                <a:off x="2302111" y="2089970"/>
                <a:ext cx="20505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dirty="0"/>
                  <a:t>Beads hanging around the mosque to help worshippers think about Allah.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1FDE7B-6AEE-447C-A3DB-50D72A887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32483">
              <a:off x="875608" y="2150077"/>
              <a:ext cx="1078363" cy="123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18029E-AD19-45A9-9F01-83DE731CF777}"/>
              </a:ext>
            </a:extLst>
          </p:cNvPr>
          <p:cNvGrpSpPr/>
          <p:nvPr/>
        </p:nvGrpSpPr>
        <p:grpSpPr>
          <a:xfrm>
            <a:off x="678366" y="3603090"/>
            <a:ext cx="3800212" cy="3245890"/>
            <a:chOff x="678366" y="3603090"/>
            <a:chExt cx="3800212" cy="32458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278BE7-9C31-473C-9AEC-486EFA55FA48}"/>
                </a:ext>
              </a:extLst>
            </p:cNvPr>
            <p:cNvGrpSpPr/>
            <p:nvPr/>
          </p:nvGrpSpPr>
          <p:grpSpPr>
            <a:xfrm>
              <a:off x="678366" y="3776723"/>
              <a:ext cx="3800212" cy="2439518"/>
              <a:chOff x="678366" y="3776723"/>
              <a:chExt cx="3800212" cy="181831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BFD58DA-C902-4A8E-BB98-816B4DF4B1BC}"/>
                  </a:ext>
                </a:extLst>
              </p:cNvPr>
              <p:cNvSpPr/>
              <p:nvPr/>
            </p:nvSpPr>
            <p:spPr>
              <a:xfrm>
                <a:off x="678366" y="3776723"/>
                <a:ext cx="3800212" cy="1818314"/>
              </a:xfrm>
              <a:prstGeom prst="roundRect">
                <a:avLst/>
              </a:prstGeom>
              <a:solidFill>
                <a:srgbClr val="4DB1E3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61801D1-097D-4090-BDB2-4F0A583913E2}"/>
                  </a:ext>
                </a:extLst>
              </p:cNvPr>
              <p:cNvSpPr txBox="1"/>
              <p:nvPr/>
            </p:nvSpPr>
            <p:spPr>
              <a:xfrm>
                <a:off x="1839861" y="4264029"/>
                <a:ext cx="2512784" cy="1169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dirty="0"/>
                  <a:t>Most mosques have at least one minaret which is a tall thin tower.  A man stands at the top and calls Muslims to prayer.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2334262-1FC5-4034-B8CF-C54200B84056}"/>
                  </a:ext>
                </a:extLst>
              </p:cNvPr>
              <p:cNvSpPr txBox="1"/>
              <p:nvPr/>
            </p:nvSpPr>
            <p:spPr>
              <a:xfrm>
                <a:off x="1839861" y="4083202"/>
                <a:ext cx="1581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/>
                  <a:t>Minaret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818E18-C762-4A41-86B7-D966D6904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41" y="3603090"/>
              <a:ext cx="854145" cy="324589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5EAAC2-28C8-4A5C-9803-A2D6E7D13FD2}"/>
              </a:ext>
            </a:extLst>
          </p:cNvPr>
          <p:cNvGrpSpPr/>
          <p:nvPr/>
        </p:nvGrpSpPr>
        <p:grpSpPr>
          <a:xfrm>
            <a:off x="4665422" y="1715804"/>
            <a:ext cx="3767273" cy="4897768"/>
            <a:chOff x="4665422" y="1715804"/>
            <a:chExt cx="3767273" cy="489776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F9F9B04-87B6-4729-B3C9-E9599E9C3EC8}"/>
                </a:ext>
              </a:extLst>
            </p:cNvPr>
            <p:cNvGrpSpPr/>
            <p:nvPr/>
          </p:nvGrpSpPr>
          <p:grpSpPr>
            <a:xfrm>
              <a:off x="4665422" y="1715804"/>
              <a:ext cx="3767273" cy="4500437"/>
              <a:chOff x="4665422" y="1715804"/>
              <a:chExt cx="3767273" cy="4500437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BA26D6F-466C-44D6-96C7-042D290F9D76}"/>
                  </a:ext>
                </a:extLst>
              </p:cNvPr>
              <p:cNvSpPr/>
              <p:nvPr/>
            </p:nvSpPr>
            <p:spPr>
              <a:xfrm>
                <a:off x="4665422" y="1715804"/>
                <a:ext cx="3767273" cy="4500437"/>
              </a:xfrm>
              <a:prstGeom prst="roundRect">
                <a:avLst/>
              </a:prstGeom>
              <a:solidFill>
                <a:srgbClr val="4DB1E3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F6FE3A-4771-47C3-ACAA-4D6E3A14B9FA}"/>
                  </a:ext>
                </a:extLst>
              </p:cNvPr>
              <p:cNvSpPr txBox="1"/>
              <p:nvPr/>
            </p:nvSpPr>
            <p:spPr>
              <a:xfrm>
                <a:off x="4848959" y="1887562"/>
                <a:ext cx="14399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/>
                  <a:t>Mihrab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547547B-A941-47A6-8117-671B840D043E}"/>
                  </a:ext>
                </a:extLst>
              </p:cNvPr>
              <p:cNvSpPr txBox="1"/>
              <p:nvPr/>
            </p:nvSpPr>
            <p:spPr>
              <a:xfrm>
                <a:off x="4848958" y="2137355"/>
                <a:ext cx="334708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dirty="0"/>
                  <a:t>An alcove in the wall shows the direction the worshippers need to face. This is the direction of Mecca in Saudi Arabia, the most sacred Muslim place in the world</a:t>
                </a:r>
                <a:r>
                  <a:rPr lang="en-GB" altLang="en-US" sz="1600" dirty="0">
                    <a:latin typeface="Sassoon Infant Rg" panose="02000503030000020003" pitchFamily="50" charset="0"/>
                  </a:rPr>
                  <a:t>.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8433E0-46A9-484D-9D41-DF92F0DFB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97098">
              <a:off x="5401675" y="3554121"/>
              <a:ext cx="2294765" cy="30594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3132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76A4F-5833-4CA3-9DCD-C5A8E4B83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People Go to a Mosque?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298995-0905-4753-83A1-17E014ADB330}"/>
              </a:ext>
            </a:extLst>
          </p:cNvPr>
          <p:cNvSpPr/>
          <p:nvPr/>
        </p:nvSpPr>
        <p:spPr>
          <a:xfrm>
            <a:off x="679509" y="1640981"/>
            <a:ext cx="7784982" cy="3946087"/>
          </a:xfrm>
          <a:prstGeom prst="roundRect">
            <a:avLst/>
          </a:prstGeom>
          <a:solidFill>
            <a:srgbClr val="AFDEF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800" dirty="0">
                <a:solidFill>
                  <a:schemeClr val="tx1"/>
                </a:solidFill>
                <a:ea typeface="Sassoon Infant Rg" panose="02000503030000020003" pitchFamily="50" charset="0"/>
                <a:cs typeface="Arial" panose="020B0604020202020204" pitchFamily="34" charset="0"/>
              </a:rPr>
              <a:t>Muslims go to mosque to pray and services are held every day. The most important weekly service is held on a Friday.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solidFill>
                <a:schemeClr val="tx1"/>
              </a:solidFill>
              <a:ea typeface="Sassoon Infant Rg" panose="02000503030000020003" pitchFamily="50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800" dirty="0">
                <a:solidFill>
                  <a:schemeClr val="tx1"/>
                </a:solidFill>
                <a:ea typeface="Sassoon Infant Rg" panose="02000503030000020003" pitchFamily="50" charset="0"/>
                <a:cs typeface="Arial" panose="020B0604020202020204" pitchFamily="34" charset="0"/>
              </a:rPr>
              <a:t>Many Muslims believe that praying with other Muslims can make you feel part of a family.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1800" dirty="0">
              <a:solidFill>
                <a:schemeClr val="tx1"/>
              </a:solidFill>
              <a:ea typeface="Sassoon Infant Rg" panose="02000503030000020003" pitchFamily="50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800" dirty="0">
                <a:solidFill>
                  <a:schemeClr val="tx1"/>
                </a:solidFill>
                <a:ea typeface="Sassoon Infant Rg" panose="02000503030000020003" pitchFamily="50" charset="0"/>
                <a:cs typeface="Arial" panose="020B0604020202020204" pitchFamily="34" charset="0"/>
              </a:rPr>
              <a:t>Inside a mosque, there is often a school where people can learn the Arabic language. </a:t>
            </a:r>
            <a:r>
              <a:rPr lang="en-GB" altLang="en-US" dirty="0">
                <a:solidFill>
                  <a:schemeClr val="tx1"/>
                </a:solidFill>
                <a:ea typeface="Sassoon Infant Rg" panose="02000503030000020003" pitchFamily="50" charset="0"/>
                <a:cs typeface="Arial" panose="020B0604020202020204" pitchFamily="34" charset="0"/>
              </a:rPr>
              <a:t>This is the language that the Muslim holy book, the Qur'an, is written in.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dirty="0">
              <a:solidFill>
                <a:schemeClr val="tx1"/>
              </a:solidFill>
              <a:ea typeface="Sassoon Infant Rg" panose="02000503030000020003" pitchFamily="50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800" dirty="0">
                <a:solidFill>
                  <a:schemeClr val="tx1"/>
                </a:solidFill>
                <a:ea typeface="Sassoon Infant Rg" panose="02000503030000020003" pitchFamily="50" charset="0"/>
                <a:cs typeface="Arial" panose="020B0604020202020204" pitchFamily="34" charset="0"/>
              </a:rPr>
              <a:t>Festivals, weddings and funerals can take place in mosques too.</a:t>
            </a:r>
          </a:p>
        </p:txBody>
      </p:sp>
    </p:spTree>
    <p:extLst>
      <p:ext uri="{BB962C8B-B14F-4D97-AF65-F5344CB8AC3E}">
        <p14:creationId xmlns:p14="http://schemas.microsoft.com/office/powerpoint/2010/main" val="368481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29CD1-F1AF-477B-9A6F-1C52F16D6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Worship at Home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A9D87A-F8B2-4AE6-B804-50D4D4F305A2}"/>
              </a:ext>
            </a:extLst>
          </p:cNvPr>
          <p:cNvSpPr txBox="1"/>
          <p:nvPr/>
        </p:nvSpPr>
        <p:spPr>
          <a:xfrm>
            <a:off x="872455" y="1736521"/>
            <a:ext cx="7331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Find out more about how Muslims don't just worship at mosque by watching the videos available on BBC Bitesize.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2B0CD-F38F-4A1F-B4E2-DFC05645A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297613"/>
            <a:ext cx="2111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dirty="0"/>
              <a:t>Source - bbc.co.uk/</a:t>
            </a:r>
            <a:r>
              <a:rPr lang="en-GB" altLang="en-US" sz="800" dirty="0" err="1"/>
              <a:t>learningzone</a:t>
            </a:r>
            <a:r>
              <a:rPr lang="en-GB" altLang="en-US" sz="800" dirty="0"/>
              <a:t> - © 2014 BBC</a:t>
            </a:r>
          </a:p>
        </p:txBody>
      </p:sp>
    </p:spTree>
    <p:extLst>
      <p:ext uri="{BB962C8B-B14F-4D97-AF65-F5344CB8AC3E}">
        <p14:creationId xmlns:p14="http://schemas.microsoft.com/office/powerpoint/2010/main" val="775446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651C-B9B0-4B90-9CF8-372BA48A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Showing Respect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716BD3-203B-4DBC-9F05-1B947562309C}"/>
              </a:ext>
            </a:extLst>
          </p:cNvPr>
          <p:cNvGrpSpPr/>
          <p:nvPr/>
        </p:nvGrpSpPr>
        <p:grpSpPr>
          <a:xfrm>
            <a:off x="687899" y="1715805"/>
            <a:ext cx="3800212" cy="1818314"/>
            <a:chOff x="687899" y="1715805"/>
            <a:chExt cx="3800212" cy="181831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0013F2E-1E78-461E-BFDF-11857DABBFC1}"/>
                </a:ext>
              </a:extLst>
            </p:cNvPr>
            <p:cNvGrpSpPr/>
            <p:nvPr/>
          </p:nvGrpSpPr>
          <p:grpSpPr>
            <a:xfrm>
              <a:off x="687899" y="1715805"/>
              <a:ext cx="3800212" cy="1818314"/>
              <a:chOff x="687899" y="1715805"/>
              <a:chExt cx="3800212" cy="1818314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B7B7D06-1B50-4F11-B1D4-B0078009876A}"/>
                  </a:ext>
                </a:extLst>
              </p:cNvPr>
              <p:cNvSpPr/>
              <p:nvPr/>
            </p:nvSpPr>
            <p:spPr>
              <a:xfrm>
                <a:off x="687899" y="1715805"/>
                <a:ext cx="3800212" cy="1818314"/>
              </a:xfrm>
              <a:prstGeom prst="roundRect">
                <a:avLst/>
              </a:prstGeom>
              <a:solidFill>
                <a:srgbClr val="AFDEF9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4044DA6-FF8D-4CDA-92E9-6133767F5448}"/>
                  </a:ext>
                </a:extLst>
              </p:cNvPr>
              <p:cNvSpPr txBox="1"/>
              <p:nvPr/>
            </p:nvSpPr>
            <p:spPr>
              <a:xfrm>
                <a:off x="2302111" y="2332574"/>
                <a:ext cx="20505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dirty="0"/>
                  <a:t>Take off your shoes before entering.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08949A-1321-4963-96D7-7E953E5CF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45" y="2428460"/>
              <a:ext cx="1567541" cy="55786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729045-8BA0-4733-960D-B191F03A34DA}"/>
              </a:ext>
            </a:extLst>
          </p:cNvPr>
          <p:cNvGrpSpPr/>
          <p:nvPr/>
        </p:nvGrpSpPr>
        <p:grpSpPr>
          <a:xfrm>
            <a:off x="541688" y="3776723"/>
            <a:ext cx="3936890" cy="2682122"/>
            <a:chOff x="541688" y="3776723"/>
            <a:chExt cx="3936890" cy="268212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278BE7-9C31-473C-9AEC-486EFA55FA48}"/>
                </a:ext>
              </a:extLst>
            </p:cNvPr>
            <p:cNvGrpSpPr/>
            <p:nvPr/>
          </p:nvGrpSpPr>
          <p:grpSpPr>
            <a:xfrm>
              <a:off x="678366" y="3776723"/>
              <a:ext cx="3800212" cy="2439518"/>
              <a:chOff x="678366" y="3776723"/>
              <a:chExt cx="3800212" cy="181831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BFD58DA-C902-4A8E-BB98-816B4DF4B1BC}"/>
                  </a:ext>
                </a:extLst>
              </p:cNvPr>
              <p:cNvSpPr/>
              <p:nvPr/>
            </p:nvSpPr>
            <p:spPr>
              <a:xfrm>
                <a:off x="678366" y="3776723"/>
                <a:ext cx="3800212" cy="1818314"/>
              </a:xfrm>
              <a:prstGeom prst="roundRect">
                <a:avLst/>
              </a:prstGeom>
              <a:solidFill>
                <a:srgbClr val="4DB1E3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61801D1-097D-4090-BDB2-4F0A583913E2}"/>
                  </a:ext>
                </a:extLst>
              </p:cNvPr>
              <p:cNvSpPr txBox="1"/>
              <p:nvPr/>
            </p:nvSpPr>
            <p:spPr>
              <a:xfrm>
                <a:off x="2327885" y="4264029"/>
                <a:ext cx="2024759" cy="43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 dirty="0"/>
                  <a:t>Women and men worship separately.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34C99A-C814-4486-8B4E-7225D5471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88" y="3904397"/>
              <a:ext cx="961437" cy="25544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56E69C-4307-4145-9E18-F509287B0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115" y="4136972"/>
              <a:ext cx="833239" cy="224213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7B233E-8EF6-4AC4-A9AE-41B22BF4B970}"/>
              </a:ext>
            </a:extLst>
          </p:cNvPr>
          <p:cNvGrpSpPr/>
          <p:nvPr/>
        </p:nvGrpSpPr>
        <p:grpSpPr>
          <a:xfrm>
            <a:off x="4665422" y="1715804"/>
            <a:ext cx="3944584" cy="5578280"/>
            <a:chOff x="4665422" y="1715804"/>
            <a:chExt cx="3944584" cy="557828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BA26D6F-466C-44D6-96C7-042D290F9D76}"/>
                </a:ext>
              </a:extLst>
            </p:cNvPr>
            <p:cNvSpPr/>
            <p:nvPr/>
          </p:nvSpPr>
          <p:spPr>
            <a:xfrm>
              <a:off x="4665422" y="1715804"/>
              <a:ext cx="3767273" cy="4500437"/>
            </a:xfrm>
            <a:prstGeom prst="roundRect">
              <a:avLst/>
            </a:prstGeom>
            <a:solidFill>
              <a:srgbClr val="4DB1E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47547B-A941-47A6-8117-671B840D043E}"/>
                </a:ext>
              </a:extLst>
            </p:cNvPr>
            <p:cNvSpPr txBox="1"/>
            <p:nvPr/>
          </p:nvSpPr>
          <p:spPr>
            <a:xfrm>
              <a:off x="4875514" y="1963242"/>
              <a:ext cx="32030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/>
                <a:t>Wash feet, hands, nose, mouth, throat, ears, arms (up to elbow) before entering. </a:t>
              </a:r>
              <a:endParaRPr lang="en-GB" altLang="en-US" sz="1600" dirty="0">
                <a:latin typeface="Sassoon Infant Rg" panose="02000503030000020003" pitchFamily="50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A9992C-1B5B-44E9-AAB8-8A62CFD54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123" y="2687199"/>
              <a:ext cx="3064883" cy="4606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350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149</TotalTime>
  <Words>508</Words>
  <Application>Microsoft Office PowerPoint</Application>
  <PresentationFormat>On-screen Show (4:3)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Twinkl</vt:lpstr>
      <vt:lpstr>Arial</vt:lpstr>
      <vt:lpstr>Sassoon Infant Rg</vt:lpstr>
      <vt:lpstr>Calibri</vt:lpstr>
      <vt:lpstr>MS PGothic</vt:lpstr>
      <vt:lpstr>Office Theme</vt:lpstr>
      <vt:lpstr>PowerPoint Presentation</vt:lpstr>
      <vt:lpstr>PowerPoint Presentation</vt:lpstr>
      <vt:lpstr>Starter Activity</vt:lpstr>
      <vt:lpstr>What Is It like inside a Muslim Mosque?</vt:lpstr>
      <vt:lpstr>Important Features of a Mosque</vt:lpstr>
      <vt:lpstr> Important Features of a Mosque</vt:lpstr>
      <vt:lpstr>Why Do People Go to a Mosque?</vt:lpstr>
      <vt:lpstr>Worship at Home</vt:lpstr>
      <vt:lpstr>Showing Respect</vt:lpstr>
      <vt:lpstr>Plenary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Naisbitt</dc:creator>
  <cp:lastModifiedBy>Administrator</cp:lastModifiedBy>
  <cp:revision>10</cp:revision>
  <dcterms:created xsi:type="dcterms:W3CDTF">2020-11-06T17:03:14Z</dcterms:created>
  <dcterms:modified xsi:type="dcterms:W3CDTF">2020-12-22T13:28:30Z</dcterms:modified>
</cp:coreProperties>
</file>