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4" r:id="rId10"/>
    <p:sldId id="265" r:id="rId11"/>
  </p:sldIdLst>
  <p:sldSz cx="9144000" cy="6858000" type="screen4x3"/>
  <p:notesSz cx="6858000" cy="9144000"/>
  <p:embeddedFontLst>
    <p:embeddedFont>
      <p:font typeface="BPreplay" panose="02000503000000020004" charset="0"/>
      <p:regular r:id="rId14"/>
      <p:bold r:id="rId15"/>
      <p:italic r:id="rId16"/>
      <p:boldItalic r:id="rId17"/>
    </p:embeddedFont>
    <p:embeddedFont>
      <p:font typeface="ＭＳ Ｐゴシック" panose="020B0600070205080204" pitchFamily="34" charset="-128"/>
      <p:regular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Sassoon Infant Rg" panose="02000503030000020003" charset="0"/>
      <p:regular r:id="rId23"/>
      <p:bold r:id="rId24"/>
    </p:embeddedFont>
    <p:embeddedFont>
      <p:font typeface="Sassoon Infant Md" panose="02000603050000020003" charset="0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17" userDrawn="1">
          <p15:clr>
            <a:srgbClr val="A4A3A4"/>
          </p15:clr>
        </p15:guide>
        <p15:guide id="5" orient="horz" pos="3997" userDrawn="1">
          <p15:clr>
            <a:srgbClr val="A4A3A4"/>
          </p15:clr>
        </p15:guide>
        <p15:guide id="6" pos="5443" userDrawn="1">
          <p15:clr>
            <a:srgbClr val="A4A3A4"/>
          </p15:clr>
        </p15:guide>
        <p15:guide id="7" orient="horz" pos="323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59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1C1C"/>
    <a:srgbClr val="80C1EB"/>
    <a:srgbClr val="ACDDFC"/>
    <a:srgbClr val="21A6F9"/>
    <a:srgbClr val="2898A8"/>
    <a:srgbClr val="FEFBDA"/>
    <a:srgbClr val="FFFFE1"/>
    <a:srgbClr val="FDFDFD"/>
    <a:srgbClr val="AD8CC0"/>
    <a:srgbClr val="9901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09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1194" y="72"/>
      </p:cViewPr>
      <p:guideLst>
        <p:guide orient="horz" pos="2160"/>
        <p:guide pos="2880"/>
        <p:guide pos="317"/>
        <p:guide orient="horz" pos="3997"/>
        <p:guide pos="5443"/>
        <p:guide orient="horz" pos="323"/>
        <p:guide pos="476"/>
        <p:guide orient="horz" pos="459"/>
        <p:guide orient="horz" pos="3838"/>
        <p:guide pos="528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pattFill prst="pct5">
          <a:fgClr>
            <a:schemeClr val="accent5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1532896" y="2078266"/>
            <a:ext cx="60686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BPreplay" panose="02000503000000020004" pitchFamily="50" charset="0"/>
              </a:rPr>
              <a:t>Please create your title slide, main slides and end slide backgrounds in </a:t>
            </a:r>
            <a:r>
              <a:rPr lang="en-GB" sz="2400" b="1" dirty="0">
                <a:latin typeface="BPreplay" panose="02000503000000020004" pitchFamily="50" charset="0"/>
              </a:rPr>
              <a:t>Photoshop</a:t>
            </a:r>
            <a:r>
              <a:rPr lang="en-GB" sz="2400" dirty="0">
                <a:latin typeface="BPreplay" panose="02000503000000020004" pitchFamily="50" charset="0"/>
              </a:rPr>
              <a:t> using the </a:t>
            </a:r>
            <a:r>
              <a:rPr lang="en-GB" sz="2400" b="1" dirty="0">
                <a:latin typeface="BPreplay" panose="02000503000000020004" pitchFamily="50" charset="0"/>
              </a:rPr>
              <a:t>PowerPoint Actions</a:t>
            </a:r>
            <a:r>
              <a:rPr lang="en-GB" sz="2400" b="0" baseline="0" dirty="0">
                <a:latin typeface="BPreplay" panose="02000503000000020004" pitchFamily="50" charset="0"/>
              </a:rPr>
              <a:t> (Z:\#Action Templates\#Actions\PowerPoint)</a:t>
            </a:r>
            <a:endParaRPr lang="en-GB" sz="2400" dirty="0">
              <a:latin typeface="BPreplay" panose="02000503000000020004" pitchFamily="50" charset="0"/>
            </a:endParaRPr>
          </a:p>
          <a:p>
            <a:pPr algn="ctr"/>
            <a:endParaRPr lang="en-GB" sz="2400" dirty="0">
              <a:latin typeface="BPreplay" panose="02000503000000020004" pitchFamily="50" charset="0"/>
            </a:endParaRPr>
          </a:p>
          <a:p>
            <a:pPr algn="ctr"/>
            <a:r>
              <a:rPr lang="en-GB" sz="2400" dirty="0">
                <a:latin typeface="BPreplay" panose="02000503000000020004" pitchFamily="50" charset="0"/>
              </a:rPr>
              <a:t>Add your backgrounds to the appropriate </a:t>
            </a:r>
            <a:r>
              <a:rPr lang="en-GB" sz="2400" b="1" dirty="0">
                <a:latin typeface="BPreplay" panose="02000503000000020004" pitchFamily="50" charset="0"/>
              </a:rPr>
              <a:t>Master Slides</a:t>
            </a:r>
            <a:r>
              <a:rPr lang="en-GB" sz="2400" dirty="0">
                <a:latin typeface="BPreplay" panose="02000503000000020004" pitchFamily="50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199" y="1513946"/>
            <a:ext cx="3295652" cy="4882092"/>
          </a:xfrm>
          <a:prstGeom prst="roundRect">
            <a:avLst>
              <a:gd name="adj" fmla="val 1874"/>
            </a:avLst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Insert text here.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752850" y="4616560"/>
            <a:ext cx="2275417" cy="146674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752850" y="3066910"/>
            <a:ext cx="2275417" cy="146011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3752850" y="1513945"/>
            <a:ext cx="2275417" cy="146342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6119282" y="4616560"/>
            <a:ext cx="2275417" cy="146674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4" name="Rectangle 23"/>
          <p:cNvSpPr/>
          <p:nvPr userDrawn="1"/>
        </p:nvSpPr>
        <p:spPr>
          <a:xfrm>
            <a:off x="6119282" y="3066910"/>
            <a:ext cx="2275417" cy="146011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6119282" y="1513945"/>
            <a:ext cx="2275417" cy="146342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887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/>
              <a:t>Success Criteria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/>
              <a:t>Aim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Statement 1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r>
              <a:rPr lang="en-GB" dirty="0"/>
              <a:t>Statement 2</a:t>
            </a:r>
          </a:p>
          <a:p>
            <a:pPr lvl="1"/>
            <a:r>
              <a:rPr lang="en-GB" dirty="0"/>
              <a:t>Sub statement</a:t>
            </a:r>
          </a:p>
        </p:txBody>
      </p:sp>
      <p:sp>
        <p:nvSpPr>
          <p:cNvPr id="12" name="Content Placeholder 15"/>
          <p:cNvSpPr txBox="1">
            <a:spLocks/>
          </p:cNvSpPr>
          <p:nvPr userDrawn="1"/>
        </p:nvSpPr>
        <p:spPr>
          <a:xfrm>
            <a:off x="628650" y="3466803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Statement 1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r>
              <a:rPr lang="en-GB" dirty="0"/>
              <a:t>Statement 2</a:t>
            </a:r>
          </a:p>
          <a:p>
            <a:pPr lvl="1"/>
            <a:r>
              <a:rPr lang="en-GB" dirty="0"/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pattFill prst="pct5">
          <a:fgClr>
            <a:schemeClr val="accent5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1532896" y="2078266"/>
            <a:ext cx="60686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BPreplay" panose="02000503000000020004" pitchFamily="50" charset="0"/>
              </a:rPr>
              <a:t>Please create your title slide, main slides and end slide backgrounds in </a:t>
            </a:r>
            <a:r>
              <a:rPr lang="en-GB" sz="2400" b="1" dirty="0">
                <a:latin typeface="BPreplay" panose="02000503000000020004" pitchFamily="50" charset="0"/>
              </a:rPr>
              <a:t>Photoshop</a:t>
            </a:r>
            <a:r>
              <a:rPr lang="en-GB" sz="2400" dirty="0">
                <a:latin typeface="BPreplay" panose="02000503000000020004" pitchFamily="50" charset="0"/>
              </a:rPr>
              <a:t> using the </a:t>
            </a:r>
            <a:r>
              <a:rPr lang="en-GB" sz="2400" b="1" dirty="0">
                <a:latin typeface="BPreplay" panose="02000503000000020004" pitchFamily="50" charset="0"/>
              </a:rPr>
              <a:t>PowerPoint Actions</a:t>
            </a:r>
            <a:r>
              <a:rPr lang="en-GB" sz="2400" b="0" baseline="0" dirty="0">
                <a:latin typeface="BPreplay" panose="02000503000000020004" pitchFamily="50" charset="0"/>
              </a:rPr>
              <a:t> (Z:\#Action Templates\#Actions\PowerPoint)</a:t>
            </a:r>
            <a:endParaRPr lang="en-GB" sz="2400" dirty="0">
              <a:latin typeface="BPreplay" panose="02000503000000020004" pitchFamily="50" charset="0"/>
            </a:endParaRPr>
          </a:p>
          <a:p>
            <a:pPr algn="ctr"/>
            <a:endParaRPr lang="en-GB" sz="2400" dirty="0">
              <a:latin typeface="BPreplay" panose="02000503000000020004" pitchFamily="50" charset="0"/>
            </a:endParaRPr>
          </a:p>
          <a:p>
            <a:pPr algn="ctr"/>
            <a:r>
              <a:rPr lang="en-GB" sz="2400" dirty="0">
                <a:latin typeface="BPreplay" panose="02000503000000020004" pitchFamily="50" charset="0"/>
              </a:rPr>
              <a:t>Add your backgrounds to the appropriate </a:t>
            </a:r>
            <a:r>
              <a:rPr lang="en-GB" sz="2400" b="1" dirty="0">
                <a:latin typeface="BPreplay" panose="02000503000000020004" pitchFamily="50" charset="0"/>
              </a:rPr>
              <a:t>Master Slides</a:t>
            </a:r>
            <a:r>
              <a:rPr lang="en-GB" sz="2400" dirty="0">
                <a:latin typeface="BPreplay" panose="02000503000000020004" pitchFamily="50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72973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0188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8" y="1513945"/>
            <a:ext cx="8220075" cy="4882093"/>
          </a:xfrm>
          <a:prstGeom prst="roundRect">
            <a:avLst>
              <a:gd name="adj" fmla="val 1874"/>
            </a:avLst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55650" y="1513944"/>
            <a:ext cx="7632700" cy="457888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4002736" y="1721798"/>
            <a:ext cx="4189074" cy="4163173"/>
            <a:chOff x="4002736" y="1701428"/>
            <a:chExt cx="4189074" cy="4163173"/>
          </a:xfrm>
        </p:grpSpPr>
        <p:sp>
          <p:nvSpPr>
            <p:cNvPr id="9" name="Oval 8"/>
            <p:cNvSpPr/>
            <p:nvPr userDrawn="1"/>
          </p:nvSpPr>
          <p:spPr bwMode="auto">
            <a:xfrm>
              <a:off x="4002736" y="1735515"/>
              <a:ext cx="1998662" cy="1997075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>
                  <a:solidFill>
                    <a:schemeClr val="tx1"/>
                  </a:solidFill>
                </a:rPr>
                <a:t>Insert text or illustrations here.</a:t>
              </a:r>
            </a:p>
          </p:txBody>
        </p:sp>
        <p:sp>
          <p:nvSpPr>
            <p:cNvPr id="11" name="Oval 10"/>
            <p:cNvSpPr/>
            <p:nvPr userDrawn="1"/>
          </p:nvSpPr>
          <p:spPr bwMode="auto">
            <a:xfrm>
              <a:off x="6193147" y="1701428"/>
              <a:ext cx="1998663" cy="1997075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>
                  <a:solidFill>
                    <a:schemeClr val="tx1"/>
                  </a:solidFill>
                </a:rPr>
                <a:t>Insert text or illustrations here.</a:t>
              </a:r>
            </a:p>
          </p:txBody>
        </p:sp>
        <p:sp>
          <p:nvSpPr>
            <p:cNvPr id="12" name="Oval 11"/>
            <p:cNvSpPr/>
            <p:nvPr userDrawn="1"/>
          </p:nvSpPr>
          <p:spPr bwMode="auto">
            <a:xfrm>
              <a:off x="6193147" y="3860054"/>
              <a:ext cx="1997075" cy="1998662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>
                  <a:solidFill>
                    <a:schemeClr val="tx1"/>
                  </a:solidFill>
                </a:rPr>
                <a:t>Insert text or illustrations here.</a:t>
              </a:r>
            </a:p>
          </p:txBody>
        </p:sp>
        <p:sp>
          <p:nvSpPr>
            <p:cNvPr id="13" name="Oval 12"/>
            <p:cNvSpPr/>
            <p:nvPr userDrawn="1"/>
          </p:nvSpPr>
          <p:spPr bwMode="auto">
            <a:xfrm>
              <a:off x="4002736" y="3865939"/>
              <a:ext cx="1998663" cy="1998662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>
                  <a:solidFill>
                    <a:schemeClr val="tx1"/>
                  </a:solidFill>
                </a:rPr>
                <a:t>Insert text or illustrations here.</a:t>
              </a:r>
            </a:p>
          </p:txBody>
        </p:sp>
      </p:grpSp>
      <p:sp>
        <p:nvSpPr>
          <p:cNvPr id="14" name="Content Placeholder 2"/>
          <p:cNvSpPr>
            <a:spLocks noGrp="1"/>
          </p:cNvSpPr>
          <p:nvPr userDrawn="1">
            <p:ph idx="1" hasCustomPrompt="1"/>
          </p:nvPr>
        </p:nvSpPr>
        <p:spPr>
          <a:xfrm>
            <a:off x="755650" y="1513944"/>
            <a:ext cx="3048958" cy="4578882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Insert text or illustrations here.</a:t>
            </a:r>
          </a:p>
        </p:txBody>
      </p:sp>
    </p:spTree>
    <p:extLst>
      <p:ext uri="{BB962C8B-B14F-4D97-AF65-F5344CB8AC3E}">
        <p14:creationId xmlns:p14="http://schemas.microsoft.com/office/powerpoint/2010/main" val="268757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4660233" y="1513945"/>
            <a:ext cx="3691606" cy="45788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</a:t>
            </a:r>
            <a:r>
              <a:rPr lang="en-GB" baseline="0" dirty="0">
                <a:solidFill>
                  <a:schemeClr val="tx1"/>
                </a:solidFill>
              </a:rPr>
              <a:t>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750885" y="1513945"/>
            <a:ext cx="3821115" cy="1086016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</a:t>
            </a:r>
            <a:r>
              <a:rPr lang="en-GB" baseline="0" dirty="0">
                <a:solidFill>
                  <a:schemeClr val="tx1"/>
                </a:solidFill>
              </a:rPr>
              <a:t>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750885" y="2678233"/>
            <a:ext cx="3821115" cy="1086016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</a:t>
            </a:r>
            <a:r>
              <a:rPr lang="en-GB" baseline="0" dirty="0">
                <a:solidFill>
                  <a:schemeClr val="tx1"/>
                </a:solidFill>
              </a:rPr>
              <a:t>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750885" y="3842521"/>
            <a:ext cx="3821115" cy="1086016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</a:t>
            </a:r>
            <a:r>
              <a:rPr lang="en-GB" baseline="0" dirty="0">
                <a:solidFill>
                  <a:schemeClr val="tx1"/>
                </a:solidFill>
              </a:rPr>
              <a:t>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750885" y="5006809"/>
            <a:ext cx="3821115" cy="1086016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</a:t>
            </a:r>
            <a:r>
              <a:rPr lang="en-GB" baseline="0" dirty="0">
                <a:solidFill>
                  <a:schemeClr val="tx1"/>
                </a:solidFill>
              </a:rPr>
              <a:t>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184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2895600" y="1513944"/>
            <a:ext cx="5492750" cy="287933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</a:t>
            </a:r>
            <a:r>
              <a:rPr lang="en-GB" baseline="0" dirty="0">
                <a:solidFill>
                  <a:schemeClr val="tx1"/>
                </a:solidFill>
              </a:rPr>
              <a:t>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755650" y="4481513"/>
            <a:ext cx="7632700" cy="161131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</a:t>
            </a:r>
            <a:r>
              <a:rPr lang="en-GB" baseline="0" dirty="0">
                <a:solidFill>
                  <a:schemeClr val="tx1"/>
                </a:solidFill>
              </a:rPr>
              <a:t>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755650" y="1513944"/>
            <a:ext cx="2036763" cy="287933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Insert</a:t>
            </a:r>
            <a:r>
              <a:rPr lang="en-GB" baseline="0" dirty="0">
                <a:solidFill>
                  <a:schemeClr val="tx1"/>
                </a:solidFill>
              </a:rPr>
              <a:t>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567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755650" y="1513945"/>
            <a:ext cx="2852738" cy="45788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</a:t>
            </a:r>
            <a:r>
              <a:rPr lang="en-GB" baseline="0" dirty="0">
                <a:solidFill>
                  <a:schemeClr val="tx1"/>
                </a:solidFill>
              </a:rPr>
              <a:t>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3683001" y="4614279"/>
            <a:ext cx="4705350" cy="147854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</a:t>
            </a:r>
            <a:r>
              <a:rPr lang="en-GB" baseline="0" dirty="0">
                <a:solidFill>
                  <a:schemeClr val="tx1"/>
                </a:solidFill>
              </a:rPr>
              <a:t>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3683001" y="1519198"/>
            <a:ext cx="4705350" cy="147854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</a:t>
            </a:r>
            <a:r>
              <a:rPr lang="en-GB" baseline="0" dirty="0">
                <a:solidFill>
                  <a:schemeClr val="tx1"/>
                </a:solidFill>
              </a:rPr>
              <a:t>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3683001" y="3066739"/>
            <a:ext cx="4705350" cy="147854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</a:t>
            </a:r>
            <a:r>
              <a:rPr lang="en-GB" baseline="0" dirty="0">
                <a:solidFill>
                  <a:schemeClr val="tx1"/>
                </a:solidFill>
              </a:rPr>
              <a:t>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622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4612104" y="1513946"/>
            <a:ext cx="3776245" cy="281583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</a:t>
            </a:r>
            <a:r>
              <a:rPr lang="en-GB" baseline="0" dirty="0">
                <a:solidFill>
                  <a:schemeClr val="tx1"/>
                </a:solidFill>
              </a:rPr>
              <a:t>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755650" y="4418013"/>
            <a:ext cx="7632700" cy="16748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</a:t>
            </a:r>
            <a:r>
              <a:rPr lang="en-GB" baseline="0" dirty="0">
                <a:solidFill>
                  <a:schemeClr val="tx1"/>
                </a:solidFill>
              </a:rPr>
              <a:t>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755650" y="1513945"/>
            <a:ext cx="1835150" cy="281583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</a:t>
            </a:r>
            <a:r>
              <a:rPr lang="en-GB" baseline="0" dirty="0">
                <a:solidFill>
                  <a:schemeClr val="tx1"/>
                </a:solidFill>
              </a:rPr>
              <a:t>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2683877" y="1513945"/>
            <a:ext cx="1835150" cy="281583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</a:t>
            </a:r>
            <a:r>
              <a:rPr lang="en-GB" baseline="0" dirty="0">
                <a:solidFill>
                  <a:schemeClr val="tx1"/>
                </a:solidFill>
              </a:rPr>
              <a:t>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48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198" y="1503759"/>
            <a:ext cx="8220075" cy="946946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Insert text here.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503238" y="2481263"/>
            <a:ext cx="8137525" cy="25876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Insert text or illustrations</a:t>
            </a:r>
            <a:r>
              <a:rPr lang="en-GB" baseline="0" dirty="0">
                <a:solidFill>
                  <a:schemeClr val="tx1"/>
                </a:solidFill>
              </a:rPr>
              <a:t> here.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61962" y="5099446"/>
            <a:ext cx="8220075" cy="946946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Insert text here.</a:t>
            </a:r>
          </a:p>
        </p:txBody>
      </p:sp>
    </p:spTree>
    <p:extLst>
      <p:ext uri="{BB962C8B-B14F-4D97-AF65-F5344CB8AC3E}">
        <p14:creationId xmlns:p14="http://schemas.microsoft.com/office/powerpoint/2010/main" val="2403606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18" name="Rounded Rectangle 17"/>
          <p:cNvSpPr/>
          <p:nvPr userDrawn="1"/>
        </p:nvSpPr>
        <p:spPr>
          <a:xfrm>
            <a:off x="760416" y="4340225"/>
            <a:ext cx="246889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19" name="Rounded Rectangle 18"/>
          <p:cNvSpPr/>
          <p:nvPr userDrawn="1"/>
        </p:nvSpPr>
        <p:spPr>
          <a:xfrm>
            <a:off x="3337553" y="4340225"/>
            <a:ext cx="246889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20" name="Rounded Rectangle 19"/>
          <p:cNvSpPr/>
          <p:nvPr userDrawn="1"/>
        </p:nvSpPr>
        <p:spPr>
          <a:xfrm>
            <a:off x="5914690" y="4340225"/>
            <a:ext cx="246889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6" name="Rounded Rectangle 5"/>
          <p:cNvSpPr/>
          <p:nvPr userDrawn="1"/>
        </p:nvSpPr>
        <p:spPr>
          <a:xfrm>
            <a:off x="755650" y="2494138"/>
            <a:ext cx="246889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9" name="Rounded Rectangle 8"/>
          <p:cNvSpPr/>
          <p:nvPr userDrawn="1"/>
        </p:nvSpPr>
        <p:spPr>
          <a:xfrm>
            <a:off x="3332787" y="2494138"/>
            <a:ext cx="246889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11" name="Rounded Rectangle 10"/>
          <p:cNvSpPr/>
          <p:nvPr userDrawn="1"/>
        </p:nvSpPr>
        <p:spPr>
          <a:xfrm>
            <a:off x="5909924" y="2494138"/>
            <a:ext cx="246889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198" y="1500011"/>
            <a:ext cx="8220075" cy="967318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Insert text here.</a:t>
            </a:r>
          </a:p>
        </p:txBody>
      </p:sp>
    </p:spTree>
    <p:extLst>
      <p:ext uri="{BB962C8B-B14F-4D97-AF65-F5344CB8AC3E}">
        <p14:creationId xmlns:p14="http://schemas.microsoft.com/office/powerpoint/2010/main" val="4111493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wdDnDiag">
          <a:fgClr>
            <a:schemeClr val="accent5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71" r:id="rId4"/>
    <p:sldLayoutId id="2147483667" r:id="rId5"/>
    <p:sldLayoutId id="2147483668" r:id="rId6"/>
    <p:sldLayoutId id="2147483669" r:id="rId7"/>
    <p:sldLayoutId id="2147483670" r:id="rId8"/>
    <p:sldLayoutId id="2147483673" r:id="rId9"/>
    <p:sldLayoutId id="2147483674" r:id="rId10"/>
    <p:sldLayoutId id="2147483663" r:id="rId11"/>
    <p:sldLayoutId id="2147483666" r:id="rId12"/>
    <p:sldLayoutId id="2147483675" r:id="rId13"/>
    <p:sldLayoutId id="2147483676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1C1C1C"/>
          </a:solidFill>
          <a:latin typeface="Sassoon Infant Md" panose="02000603050000020003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021492" y="2275703"/>
            <a:ext cx="7101016" cy="2306594"/>
          </a:xfrm>
          <a:prstGeom prst="roundRect">
            <a:avLst/>
          </a:prstGeom>
          <a:solidFill>
            <a:schemeClr val="bg1">
              <a:alpha val="86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89745" y="2239222"/>
            <a:ext cx="8164510" cy="2379555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GB" sz="6000" dirty="0"/>
              <a:t>The Holy Rosary</a:t>
            </a:r>
            <a:r>
              <a:rPr lang="en-GB" sz="6000" b="1" dirty="0"/>
              <a:t/>
            </a:r>
            <a:br>
              <a:rPr lang="en-GB" sz="6000" b="1" dirty="0"/>
            </a:br>
            <a:r>
              <a:rPr lang="en-GB" dirty="0">
                <a:latin typeface="+mn-lt"/>
              </a:rPr>
              <a:t>Mary’s Prayer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438" y="3650383"/>
            <a:ext cx="1629367" cy="2904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309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0808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600" dirty="0">
                <a:ea typeface="ＭＳ Ｐゴシック" panose="020B0600070205080204" pitchFamily="34" charset="-128"/>
              </a:rPr>
              <a:t>What Is the Holy Rosary?</a:t>
            </a:r>
            <a:endParaRPr lang="en-GB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945293" y="1846263"/>
            <a:ext cx="688889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Sassoon Infant Rg" panose="02000503030000020003" pitchFamily="2" charset="0"/>
                <a:ea typeface="ＭＳ Ｐゴシック" panose="020B0600070205080204" pitchFamily="34" charset="-128"/>
                <a:cs typeface="Sassoon Infant Rg" panose="02000503030000020003" pitchFamily="2" charset="0"/>
              </a:rPr>
              <a:t>The Rosary is a form of prayer used especially in the Catholic Church.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Sassoon Infant Rg" panose="02000503030000020003" pitchFamily="2" charset="0"/>
                <a:ea typeface="ＭＳ Ｐゴシック" panose="020B0600070205080204" pitchFamily="34" charset="-128"/>
                <a:cs typeface="Sassoon Infant Rg" panose="02000503030000020003" pitchFamily="2" charset="0"/>
              </a:rPr>
              <a:t>It is a long prayer, based on repetition, with many parts to be remembered and said.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Sassoon Infant Rg" panose="02000503030000020003" pitchFamily="2" charset="0"/>
                <a:ea typeface="ＭＳ Ｐゴシック" panose="020B0600070205080204" pitchFamily="34" charset="-128"/>
                <a:cs typeface="Sassoon Infant Rg" panose="02000503030000020003" pitchFamily="2" charset="0"/>
              </a:rPr>
              <a:t>It is named after the string of prayer beads which some people use to count the parts of the prayer.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Sassoon Infant Rg" panose="02000503030000020003" pitchFamily="2" charset="0"/>
                <a:ea typeface="ＭＳ Ｐゴシック" panose="020B0600070205080204" pitchFamily="34" charset="-128"/>
                <a:cs typeface="Sassoon Infant Rg" panose="02000503030000020003" pitchFamily="2" charset="0"/>
              </a:rPr>
              <a:t>The Rosary Prayer is very important to Catholics for many reasons, including their devotion to Mary.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Sassoon Infant Rg" panose="02000503030000020003" pitchFamily="2" charset="0"/>
                <a:ea typeface="ＭＳ Ｐゴシック" panose="020B0600070205080204" pitchFamily="34" charset="-128"/>
                <a:cs typeface="Sassoon Infant Rg" panose="02000503030000020003" pitchFamily="2" charset="0"/>
              </a:rPr>
              <a:t>The Rosary Prayer can be said alone or in groups.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Sassoon Infant Rg" panose="02000503030000020003" pitchFamily="2" charset="0"/>
                <a:ea typeface="ＭＳ Ｐゴシック" panose="020B0600070205080204" pitchFamily="34" charset="-128"/>
                <a:cs typeface="Sassoon Infant Rg" panose="02000503030000020003" pitchFamily="2" charset="0"/>
              </a:rPr>
              <a:t>Praying a Rosary for the dead is part of the funeral tradition.</a:t>
            </a:r>
          </a:p>
          <a:p>
            <a:endParaRPr lang="en-GB" sz="1600" dirty="0"/>
          </a:p>
        </p:txBody>
      </p:sp>
      <p:sp>
        <p:nvSpPr>
          <p:cNvPr id="5" name="Rounded Rectangle 4"/>
          <p:cNvSpPr/>
          <p:nvPr/>
        </p:nvSpPr>
        <p:spPr>
          <a:xfrm>
            <a:off x="3628961" y="4291914"/>
            <a:ext cx="1886079" cy="1603378"/>
          </a:xfrm>
          <a:prstGeom prst="roundRect">
            <a:avLst/>
          </a:prstGeom>
          <a:solidFill>
            <a:schemeClr val="bg1">
              <a:alpha val="86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535" y="4380667"/>
            <a:ext cx="799783" cy="1425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324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628961" y="3591696"/>
            <a:ext cx="1886079" cy="2303596"/>
          </a:xfrm>
          <a:prstGeom prst="roundRect">
            <a:avLst/>
          </a:prstGeom>
          <a:solidFill>
            <a:schemeClr val="bg1">
              <a:alpha val="86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What Is the Purpose of the Rosary?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945292" y="1846263"/>
            <a:ext cx="6477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1600" dirty="0">
                <a:ea typeface="ＭＳ Ｐゴシック" panose="020B0600070205080204" pitchFamily="34" charset="-128"/>
                <a:cs typeface="Sassoon Infant Rg" panose="02000503030000020003" pitchFamily="2" charset="0"/>
              </a:rPr>
              <a:t>The purpose of the Rosary is to help people remember the events in the lives of Jesus and Mary and to thank and praise God for them.</a:t>
            </a:r>
          </a:p>
          <a:p>
            <a:endParaRPr lang="en-GB" altLang="en-US" sz="1600" dirty="0">
              <a:ea typeface="ＭＳ Ｐゴシック" panose="020B0600070205080204" pitchFamily="34" charset="-128"/>
              <a:cs typeface="Sassoon Infant Rg" panose="02000503030000020003" pitchFamily="2" charset="0"/>
            </a:endParaRPr>
          </a:p>
          <a:p>
            <a:r>
              <a:rPr lang="en-GB" altLang="en-US" sz="1600" dirty="0">
                <a:ea typeface="ＭＳ Ｐゴシック" panose="020B0600070205080204" pitchFamily="34" charset="-128"/>
                <a:cs typeface="Sassoon Infant Rg" panose="02000503030000020003" pitchFamily="2" charset="0"/>
              </a:rPr>
              <a:t>The Rosary Prayer is a little bit like a history lesson!</a:t>
            </a:r>
          </a:p>
          <a:p>
            <a:endParaRPr lang="en-GB" altLang="en-US" sz="1600" dirty="0">
              <a:ea typeface="ＭＳ Ｐゴシック" panose="020B0600070205080204" pitchFamily="34" charset="-128"/>
              <a:cs typeface="Sassoon Infant Rg" panose="02000503030000020003" pitchFamily="2" charset="0"/>
            </a:endParaRPr>
          </a:p>
          <a:p>
            <a:r>
              <a:rPr lang="en-GB" altLang="en-US" sz="1600" dirty="0">
                <a:ea typeface="ＭＳ Ｐゴシック" panose="020B0600070205080204" pitchFamily="34" charset="-128"/>
                <a:cs typeface="Sassoon Infant Rg" panose="02000503030000020003" pitchFamily="2" charset="0"/>
              </a:rPr>
              <a:t>The main focus is on Jesus - his birth, life, death and resurrection.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294" y="3819193"/>
            <a:ext cx="1237413" cy="1848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5373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600" dirty="0">
                <a:ea typeface="ＭＳ Ｐゴシック" panose="020B0600070205080204" pitchFamily="34" charset="-128"/>
              </a:rPr>
              <a:t>The Rosary Prayer</a:t>
            </a:r>
            <a:endParaRPr lang="en-GB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945292" y="1846263"/>
            <a:ext cx="725341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1600" dirty="0">
                <a:latin typeface="Sassoon Infant Rg" panose="02000503030000020003" pitchFamily="2" charset="0"/>
                <a:ea typeface="ＭＳ Ｐゴシック" panose="020B0600070205080204" pitchFamily="34" charset="-128"/>
                <a:cs typeface="Sassoon Infant Rg" panose="02000503030000020003" pitchFamily="2" charset="0"/>
              </a:rPr>
              <a:t>The main parts of the Rosary Prayer are: </a:t>
            </a:r>
          </a:p>
          <a:p>
            <a:endParaRPr lang="en-GB" altLang="en-US" sz="1600" b="1" dirty="0">
              <a:latin typeface="Sassoon Infant Rg" panose="02000503030000020003" pitchFamily="2" charset="0"/>
              <a:ea typeface="ＭＳ Ｐゴシック" panose="020B0600070205080204" pitchFamily="34" charset="-128"/>
              <a:cs typeface="Sassoon Infant Rg" panose="02000503030000020003" pitchFamily="2" charset="0"/>
            </a:endParaRPr>
          </a:p>
          <a:p>
            <a:r>
              <a:rPr lang="en-GB" altLang="en-US" sz="1600" b="1" dirty="0">
                <a:latin typeface="Sassoon Infant Rg" panose="02000503030000020003" pitchFamily="2" charset="0"/>
                <a:ea typeface="ＭＳ Ｐゴシック" panose="020B0600070205080204" pitchFamily="34" charset="-128"/>
                <a:cs typeface="Sassoon Infant Rg" panose="02000503030000020003" pitchFamily="2" charset="0"/>
              </a:rPr>
              <a:t>1. Sign of the Cross</a:t>
            </a:r>
          </a:p>
          <a:p>
            <a:r>
              <a:rPr lang="en-GB" altLang="en-US" sz="1600" i="1" dirty="0">
                <a:latin typeface="Sassoon Infant Rg" panose="02000503030000020003" pitchFamily="2" charset="0"/>
                <a:ea typeface="ＭＳ Ｐゴシック" panose="020B0600070205080204" pitchFamily="34" charset="-128"/>
                <a:cs typeface="Sassoon Infant Rg" panose="02000503030000020003" pitchFamily="2" charset="0"/>
              </a:rPr>
              <a:t>In the name of the Father and of the Son and of the Holy Spirit. Amen</a:t>
            </a:r>
          </a:p>
          <a:p>
            <a:endParaRPr lang="en-GB" altLang="en-US" sz="1600" i="1" dirty="0">
              <a:latin typeface="Sassoon Infant Rg" panose="02000503030000020003" pitchFamily="2" charset="0"/>
              <a:ea typeface="ＭＳ Ｐゴシック" panose="020B0600070205080204" pitchFamily="34" charset="-128"/>
              <a:cs typeface="Sassoon Infant Rg" panose="02000503030000020003" pitchFamily="2" charset="0"/>
            </a:endParaRPr>
          </a:p>
          <a:p>
            <a:r>
              <a:rPr lang="en-GB" altLang="en-US" sz="1600" b="1" dirty="0">
                <a:latin typeface="Sassoon Infant Rg" panose="02000503030000020003" pitchFamily="2" charset="0"/>
                <a:ea typeface="ＭＳ Ｐゴシック" panose="020B0600070205080204" pitchFamily="34" charset="-128"/>
                <a:cs typeface="Sassoon Infant Rg" panose="02000503030000020003" pitchFamily="2" charset="0"/>
              </a:rPr>
              <a:t>2. The Our Father Prayer </a:t>
            </a:r>
          </a:p>
          <a:p>
            <a:r>
              <a:rPr lang="en-GB" altLang="en-US" sz="1600" i="1" dirty="0">
                <a:latin typeface="Sassoon Infant Rg" panose="02000503030000020003" pitchFamily="2" charset="0"/>
                <a:ea typeface="ＭＳ Ｐゴシック" panose="020B0600070205080204" pitchFamily="34" charset="-128"/>
                <a:cs typeface="Sassoon Infant Rg" panose="02000503030000020003" pitchFamily="2" charset="0"/>
              </a:rPr>
              <a:t>Our Father, Who art in Heaven; hallowed be Thy name; Thy kingdom come; Thy will be done on Earth as it is in Heaven. Give us this day our daily bread; and forgive us our trespasses as we forgive those who trespass against us, and lead us not into temptation; but deliver us from evil. Amen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557058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6080369" y="4071964"/>
            <a:ext cx="1985108" cy="1726004"/>
          </a:xfrm>
          <a:prstGeom prst="roundRect">
            <a:avLst/>
          </a:prstGeom>
          <a:solidFill>
            <a:schemeClr val="bg1">
              <a:alpha val="86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600" dirty="0">
                <a:ea typeface="ＭＳ Ｐゴシック" panose="020B0600070205080204" pitchFamily="34" charset="-128"/>
              </a:rPr>
              <a:t>The Rosary Prayer Cont.</a:t>
            </a:r>
            <a:endParaRPr lang="en-GB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945292" y="1846263"/>
            <a:ext cx="725341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1600" b="1" dirty="0">
                <a:latin typeface="Sassoon Infant Rg" panose="02000503030000020003" pitchFamily="2" charset="0"/>
                <a:ea typeface="ＭＳ Ｐゴシック" panose="020B0600070205080204" pitchFamily="34" charset="-128"/>
                <a:cs typeface="Sassoon Infant Rg" panose="02000503030000020003" pitchFamily="2" charset="0"/>
              </a:rPr>
              <a:t>3. The Hail Mary Prayer (three times)</a:t>
            </a:r>
          </a:p>
          <a:p>
            <a:r>
              <a:rPr lang="en-GB" altLang="en-US" sz="1600" i="1" dirty="0">
                <a:latin typeface="Sassoon Infant Rg" panose="02000503030000020003" pitchFamily="2" charset="0"/>
                <a:ea typeface="ＭＳ Ｐゴシック" panose="020B0600070205080204" pitchFamily="34" charset="-128"/>
                <a:cs typeface="Sassoon Infant Rg" panose="02000503030000020003" pitchFamily="2" charset="0"/>
              </a:rPr>
              <a:t>Hail Mary, full of grace, the Lord is with thee; blessed art thou among women</a:t>
            </a:r>
            <a:br>
              <a:rPr lang="en-GB" altLang="en-US" sz="1600" i="1" dirty="0">
                <a:latin typeface="Sassoon Infant Rg" panose="02000503030000020003" pitchFamily="2" charset="0"/>
                <a:ea typeface="ＭＳ Ｐゴシック" panose="020B0600070205080204" pitchFamily="34" charset="-128"/>
                <a:cs typeface="Sassoon Infant Rg" panose="02000503030000020003" pitchFamily="2" charset="0"/>
              </a:rPr>
            </a:br>
            <a:r>
              <a:rPr lang="en-GB" altLang="en-US" sz="1600" i="1" dirty="0">
                <a:latin typeface="Sassoon Infant Rg" panose="02000503030000020003" pitchFamily="2" charset="0"/>
                <a:ea typeface="ＭＳ Ｐゴシック" panose="020B0600070205080204" pitchFamily="34" charset="-128"/>
                <a:cs typeface="Sassoon Infant Rg" panose="02000503030000020003" pitchFamily="2" charset="0"/>
              </a:rPr>
              <a:t>and blessed is the fruit of thy womb, Jesus. Holy Mary, Mother of God, pray</a:t>
            </a:r>
            <a:br>
              <a:rPr lang="en-GB" altLang="en-US" sz="1600" i="1" dirty="0">
                <a:latin typeface="Sassoon Infant Rg" panose="02000503030000020003" pitchFamily="2" charset="0"/>
                <a:ea typeface="ＭＳ Ｐゴシック" panose="020B0600070205080204" pitchFamily="34" charset="-128"/>
                <a:cs typeface="Sassoon Infant Rg" panose="02000503030000020003" pitchFamily="2" charset="0"/>
              </a:rPr>
            </a:br>
            <a:r>
              <a:rPr lang="en-GB" altLang="en-US" sz="1600" i="1" dirty="0">
                <a:latin typeface="Sassoon Infant Rg" panose="02000503030000020003" pitchFamily="2" charset="0"/>
                <a:ea typeface="ＭＳ Ｐゴシック" panose="020B0600070205080204" pitchFamily="34" charset="-128"/>
                <a:cs typeface="Sassoon Infant Rg" panose="02000503030000020003" pitchFamily="2" charset="0"/>
              </a:rPr>
              <a:t>for us sinners, now and at the hour of our death. Amen</a:t>
            </a:r>
          </a:p>
          <a:p>
            <a:endParaRPr lang="en-GB" altLang="en-US" sz="1600" i="1" dirty="0">
              <a:latin typeface="Sassoon Infant Rg" panose="02000503030000020003" pitchFamily="2" charset="0"/>
              <a:ea typeface="ＭＳ Ｐゴシック" panose="020B0600070205080204" pitchFamily="34" charset="-128"/>
              <a:cs typeface="Sassoon Infant Rg" panose="02000503030000020003" pitchFamily="2" charset="0"/>
            </a:endParaRPr>
          </a:p>
          <a:p>
            <a:r>
              <a:rPr lang="en-GB" altLang="en-US" sz="1600" b="1" dirty="0">
                <a:latin typeface="Sassoon Infant Rg" panose="02000503030000020003" pitchFamily="2" charset="0"/>
                <a:ea typeface="ＭＳ Ｐゴシック" panose="020B0600070205080204" pitchFamily="34" charset="-128"/>
                <a:cs typeface="Sassoon Infant Rg" panose="02000503030000020003" pitchFamily="2" charset="0"/>
              </a:rPr>
              <a:t>4. The Glory Be to the Father </a:t>
            </a:r>
          </a:p>
          <a:p>
            <a:r>
              <a:rPr lang="en-GB" sz="1600" i="1" dirty="0"/>
              <a:t>Glory be to the Father, and to the Son, and to the Holy Spirit, as it was in the</a:t>
            </a:r>
          </a:p>
          <a:p>
            <a:r>
              <a:rPr lang="en-GB" sz="1600" i="1" dirty="0"/>
              <a:t>beginning, is now, and ever shall be, world without end. Amen</a:t>
            </a:r>
          </a:p>
          <a:p>
            <a:endParaRPr lang="en-GB" altLang="en-US" sz="1600" b="1" dirty="0">
              <a:latin typeface="Sassoon Infant Rg" panose="02000503030000020003" pitchFamily="2" charset="0"/>
              <a:ea typeface="ＭＳ Ｐゴシック" panose="020B0600070205080204" pitchFamily="34" charset="-128"/>
              <a:cs typeface="Sassoon Infant Rg" panose="02000503030000020003" pitchFamily="2" charset="0"/>
            </a:endParaRPr>
          </a:p>
          <a:p>
            <a:r>
              <a:rPr lang="en-GB" altLang="en-US" sz="1600" b="1" dirty="0">
                <a:latin typeface="Sassoon Infant Rg" panose="02000503030000020003" pitchFamily="2" charset="0"/>
                <a:ea typeface="ＭＳ Ｐゴシック" panose="020B0600070205080204" pitchFamily="34" charset="-128"/>
                <a:cs typeface="Sassoon Infant Rg" panose="02000503030000020003" pitchFamily="2" charset="0"/>
              </a:rPr>
              <a:t>5. The Our Father Prayer</a:t>
            </a:r>
          </a:p>
          <a:p>
            <a:endParaRPr lang="en-GB" altLang="en-US" sz="1600" b="1" dirty="0">
              <a:latin typeface="Sassoon Infant Rg" panose="02000503030000020003" pitchFamily="2" charset="0"/>
              <a:ea typeface="ＭＳ Ｐゴシック" panose="020B0600070205080204" pitchFamily="34" charset="-128"/>
              <a:cs typeface="Sassoon Infant Rg" panose="02000503030000020003" pitchFamily="2" charset="0"/>
            </a:endParaRPr>
          </a:p>
          <a:p>
            <a:r>
              <a:rPr lang="en-GB" altLang="en-US" sz="1600" b="1" dirty="0">
                <a:latin typeface="Sassoon Infant Rg" panose="02000503030000020003" pitchFamily="2" charset="0"/>
                <a:ea typeface="ＭＳ Ｐゴシック" panose="020B0600070205080204" pitchFamily="34" charset="-128"/>
                <a:cs typeface="Sassoon Infant Rg" panose="02000503030000020003" pitchFamily="2" charset="0"/>
              </a:rPr>
              <a:t>6. The Hail Mary Prayer (ten times)</a:t>
            </a:r>
          </a:p>
          <a:p>
            <a:endParaRPr lang="en-GB" altLang="en-US" sz="1600" b="1" dirty="0">
              <a:latin typeface="Sassoon Infant Rg" panose="02000503030000020003" pitchFamily="2" charset="0"/>
              <a:ea typeface="ＭＳ Ｐゴシック" panose="020B0600070205080204" pitchFamily="34" charset="-128"/>
              <a:cs typeface="Sassoon Infant Rg" panose="02000503030000020003" pitchFamily="2" charset="0"/>
            </a:endParaRPr>
          </a:p>
          <a:p>
            <a:r>
              <a:rPr lang="en-GB" sz="1600" b="1" dirty="0">
                <a:latin typeface="Sassoon Infant Rg" panose="02000503030000020003" pitchFamily="2" charset="0"/>
                <a:ea typeface="ＭＳ Ｐゴシック" panose="020B0600070205080204" pitchFamily="34" charset="-128"/>
              </a:rPr>
              <a:t>7. </a:t>
            </a:r>
            <a:r>
              <a:rPr lang="en-GB" altLang="en-US" sz="1600" b="1" dirty="0">
                <a:latin typeface="Sassoon Infant Rg" panose="02000503030000020003" pitchFamily="2" charset="0"/>
                <a:ea typeface="ＭＳ Ｐゴシック" panose="020B0600070205080204" pitchFamily="34" charset="-128"/>
                <a:cs typeface="Sassoon Infant Rg" panose="02000503030000020003" pitchFamily="2" charset="0"/>
              </a:rPr>
              <a:t>The Glory Be to the Father </a:t>
            </a:r>
            <a:endParaRPr lang="en-GB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923" y="4244023"/>
            <a:ext cx="1594518" cy="1416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909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628961" y="4562736"/>
            <a:ext cx="1886079" cy="1332555"/>
          </a:xfrm>
          <a:prstGeom prst="roundRect">
            <a:avLst/>
          </a:prstGeom>
          <a:solidFill>
            <a:schemeClr val="bg1">
              <a:alpha val="86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600" dirty="0">
                <a:ea typeface="ＭＳ Ｐゴシック" panose="020B0600070205080204" pitchFamily="34" charset="-128"/>
              </a:rPr>
              <a:t>What Are Rosary Beads?</a:t>
            </a:r>
            <a:endParaRPr lang="en-GB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945292" y="1846263"/>
            <a:ext cx="7010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sz="1600" dirty="0">
                <a:latin typeface="Sassoon Infant Rg" panose="02000503030000020003" pitchFamily="2" charset="0"/>
                <a:ea typeface="ＭＳ Ｐゴシック" panose="020B0600070205080204" pitchFamily="34" charset="-128"/>
                <a:cs typeface="Sassoon Infant Rg" panose="02000503030000020003" pitchFamily="2" charset="0"/>
              </a:rPr>
              <a:t>The Rosary Beads provide a method of keeping count of the different parts of the Rosary Prayer.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sz="1600" dirty="0">
                <a:latin typeface="Sassoon Infant Rg" panose="02000503030000020003" pitchFamily="2" charset="0"/>
                <a:ea typeface="ＭＳ Ｐゴシック" panose="020B0600070205080204" pitchFamily="34" charset="-128"/>
                <a:cs typeface="Sassoon Infant Rg" panose="02000503030000020003" pitchFamily="2" charset="0"/>
              </a:rPr>
              <a:t>The fingers are moved along the beads as the prayers are said.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sz="1600" dirty="0">
                <a:latin typeface="Sassoon Infant Rg" panose="02000503030000020003" pitchFamily="2" charset="0"/>
                <a:ea typeface="ＭＳ Ｐゴシック" panose="020B0600070205080204" pitchFamily="34" charset="-128"/>
                <a:cs typeface="Sassoon Infant Rg" panose="02000503030000020003" pitchFamily="2" charset="0"/>
              </a:rPr>
              <a:t>By not having to keep track of the count mentally, the mind is free to meditate.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sz="1600" dirty="0">
                <a:latin typeface="Sassoon Infant Rg" panose="02000503030000020003" pitchFamily="2" charset="0"/>
                <a:ea typeface="ＭＳ Ｐゴシック" panose="020B0600070205080204" pitchFamily="34" charset="-128"/>
                <a:cs typeface="Sassoon Infant Rg" panose="02000503030000020003" pitchFamily="2" charset="0"/>
              </a:rPr>
              <a:t>The Roman Catholic Rosary is made up of a cross or crucifix, a medal, large beads and small beads.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sz="1600" dirty="0">
                <a:latin typeface="Sassoon Infant Rg" panose="02000503030000020003" pitchFamily="2" charset="0"/>
                <a:ea typeface="ＭＳ Ｐゴシック" panose="020B0600070205080204" pitchFamily="34" charset="-128"/>
                <a:cs typeface="Sassoon Infant Rg" panose="02000503030000020003" pitchFamily="2" charset="0"/>
              </a:rPr>
              <a:t>Some sets of Rosary Beads have five groups of ten beads and other sets of Rosary Beads contain fifteen groups of ten beads.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sz="1600" dirty="0">
                <a:latin typeface="Sassoon Infant Rg" panose="02000503030000020003" pitchFamily="2" charset="0"/>
                <a:ea typeface="ＭＳ Ｐゴシック" panose="020B0600070205080204" pitchFamily="34" charset="-128"/>
                <a:cs typeface="Sassoon Infant Rg" panose="02000503030000020003" pitchFamily="2" charset="0"/>
              </a:rPr>
              <a:t>The prayers of the Rosary can also be said using any type of counting device</a:t>
            </a:r>
            <a:br>
              <a:rPr lang="en-GB" altLang="en-US" sz="1600" dirty="0">
                <a:latin typeface="Sassoon Infant Rg" panose="02000503030000020003" pitchFamily="2" charset="0"/>
                <a:ea typeface="ＭＳ Ｐゴシック" panose="020B0600070205080204" pitchFamily="34" charset="-128"/>
                <a:cs typeface="Sassoon Infant Rg" panose="02000503030000020003" pitchFamily="2" charset="0"/>
              </a:rPr>
            </a:br>
            <a:r>
              <a:rPr lang="en-GB" altLang="en-US" sz="1600" dirty="0">
                <a:latin typeface="Sassoon Infant Rg" panose="02000503030000020003" pitchFamily="2" charset="0"/>
                <a:ea typeface="ＭＳ Ｐゴシック" panose="020B0600070205080204" pitchFamily="34" charset="-128"/>
                <a:cs typeface="Sassoon Infant Rg" panose="02000503030000020003" pitchFamily="2" charset="0"/>
              </a:rPr>
              <a:t>or by counting on the fingers.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5554" y="4761471"/>
            <a:ext cx="672463" cy="97351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 rot="620531">
            <a:off x="4583628" y="4585303"/>
            <a:ext cx="95552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9600" b="1" dirty="0">
                <a:ea typeface="ＭＳ Ｐゴシック" panose="020B0600070205080204" pitchFamily="34" charset="-128"/>
              </a:rPr>
              <a:t>?</a:t>
            </a:r>
            <a:endParaRPr lang="en-GB" sz="9600" b="1" dirty="0"/>
          </a:p>
        </p:txBody>
      </p:sp>
    </p:spTree>
    <p:extLst>
      <p:ext uri="{BB962C8B-B14F-4D97-AF65-F5344CB8AC3E}">
        <p14:creationId xmlns:p14="http://schemas.microsoft.com/office/powerpoint/2010/main" val="25807950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600" dirty="0">
                <a:ea typeface="ＭＳ Ｐゴシック" panose="020B0600070205080204" pitchFamily="34" charset="-128"/>
              </a:rPr>
              <a:t>Using The Rosary Beads</a:t>
            </a:r>
            <a:endParaRPr lang="en-GB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5134846" y="1542558"/>
            <a:ext cx="317025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GB" altLang="en-US" sz="1600" b="1" dirty="0">
                <a:latin typeface="Sassoon Infant Rg" panose="02000503030000020003" pitchFamily="2" charset="0"/>
                <a:ea typeface="ＭＳ Ｐゴシック" panose="020B0600070205080204" pitchFamily="34" charset="-128"/>
                <a:cs typeface="Sassoon Infant Rg" panose="02000503030000020003" pitchFamily="2" charset="0"/>
              </a:rPr>
              <a:t>1. Sign of the Cross</a:t>
            </a:r>
          </a:p>
          <a:p>
            <a:pPr>
              <a:lnSpc>
                <a:spcPct val="200000"/>
              </a:lnSpc>
            </a:pPr>
            <a:r>
              <a:rPr lang="en-GB" altLang="en-US" sz="1600" b="1" dirty="0">
                <a:latin typeface="Sassoon Infant Rg" panose="02000503030000020003" pitchFamily="2" charset="0"/>
                <a:ea typeface="ＭＳ Ｐゴシック" panose="020B0600070205080204" pitchFamily="34" charset="-128"/>
                <a:cs typeface="Sassoon Infant Rg" panose="02000503030000020003" pitchFamily="2" charset="0"/>
              </a:rPr>
              <a:t>2. The Our Father Prayer </a:t>
            </a:r>
          </a:p>
          <a:p>
            <a:pPr>
              <a:lnSpc>
                <a:spcPct val="200000"/>
              </a:lnSpc>
            </a:pPr>
            <a:r>
              <a:rPr lang="en-GB" altLang="en-US" sz="1600" b="1" dirty="0">
                <a:latin typeface="Sassoon Infant Rg" panose="02000503030000020003" pitchFamily="2" charset="0"/>
                <a:ea typeface="ＭＳ Ｐゴシック" panose="020B0600070205080204" pitchFamily="34" charset="-128"/>
                <a:cs typeface="Sassoon Infant Rg" panose="02000503030000020003" pitchFamily="2" charset="0"/>
              </a:rPr>
              <a:t>3. The Hail Mary Prayer (x3)</a:t>
            </a:r>
          </a:p>
          <a:p>
            <a:pPr>
              <a:lnSpc>
                <a:spcPct val="200000"/>
              </a:lnSpc>
            </a:pPr>
            <a:r>
              <a:rPr lang="en-GB" altLang="en-US" sz="1600" b="1" dirty="0">
                <a:latin typeface="Sassoon Infant Rg" panose="02000503030000020003" pitchFamily="2" charset="0"/>
                <a:ea typeface="ＭＳ Ｐゴシック" panose="020B0600070205080204" pitchFamily="34" charset="-128"/>
                <a:cs typeface="Sassoon Infant Rg" panose="02000503030000020003" pitchFamily="2" charset="0"/>
              </a:rPr>
              <a:t>4. The Glory Be to the Father</a:t>
            </a:r>
          </a:p>
          <a:p>
            <a:pPr>
              <a:lnSpc>
                <a:spcPct val="200000"/>
              </a:lnSpc>
            </a:pPr>
            <a:r>
              <a:rPr lang="en-GB" altLang="en-US" sz="1600" b="1" dirty="0">
                <a:latin typeface="Sassoon Infant Rg" panose="02000503030000020003" pitchFamily="2" charset="0"/>
                <a:ea typeface="ＭＳ Ｐゴシック" panose="020B0600070205080204" pitchFamily="34" charset="-128"/>
                <a:cs typeface="Sassoon Infant Rg" panose="02000503030000020003" pitchFamily="2" charset="0"/>
              </a:rPr>
              <a:t>5. The Our Father Prayer</a:t>
            </a:r>
          </a:p>
          <a:p>
            <a:pPr>
              <a:lnSpc>
                <a:spcPct val="200000"/>
              </a:lnSpc>
            </a:pPr>
            <a:r>
              <a:rPr lang="en-GB" altLang="en-US" sz="1600" b="1" dirty="0">
                <a:latin typeface="Sassoon Infant Rg" panose="02000503030000020003" pitchFamily="2" charset="0"/>
                <a:ea typeface="ＭＳ Ｐゴシック" panose="020B0600070205080204" pitchFamily="34" charset="-128"/>
                <a:cs typeface="Sassoon Infant Rg" panose="02000503030000020003" pitchFamily="2" charset="0"/>
              </a:rPr>
              <a:t>6. The Hail Mary Prayer (x10)</a:t>
            </a:r>
          </a:p>
          <a:p>
            <a:pPr>
              <a:lnSpc>
                <a:spcPct val="200000"/>
              </a:lnSpc>
            </a:pPr>
            <a:r>
              <a:rPr lang="en-GB" altLang="en-US" sz="1600" b="1" dirty="0">
                <a:latin typeface="Sassoon Infant Rg" panose="02000503030000020003" pitchFamily="2" charset="0"/>
                <a:ea typeface="ＭＳ Ｐゴシック" panose="020B0600070205080204" pitchFamily="34" charset="-128"/>
                <a:cs typeface="Sassoon Infant Rg" panose="02000503030000020003" pitchFamily="2" charset="0"/>
              </a:rPr>
              <a:t>7. The Glory Be to the Father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627" y="1763884"/>
            <a:ext cx="2877679" cy="416598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997438" y="4915436"/>
            <a:ext cx="41068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/>
              </a:rPr>
              <a:t>1</a:t>
            </a:r>
          </a:p>
        </p:txBody>
      </p:sp>
      <p:sp>
        <p:nvSpPr>
          <p:cNvPr id="6" name="Rectangle 5"/>
          <p:cNvSpPr/>
          <p:nvPr/>
        </p:nvSpPr>
        <p:spPr>
          <a:xfrm>
            <a:off x="2540969" y="4240217"/>
            <a:ext cx="41068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/>
              </a:rPr>
              <a:t>2</a:t>
            </a:r>
          </a:p>
        </p:txBody>
      </p:sp>
      <p:sp>
        <p:nvSpPr>
          <p:cNvPr id="7" name="Rectangle 6"/>
          <p:cNvSpPr/>
          <p:nvPr/>
        </p:nvSpPr>
        <p:spPr>
          <a:xfrm>
            <a:off x="2438297" y="3688698"/>
            <a:ext cx="41068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/>
              </a:rPr>
              <a:t>3</a:t>
            </a:r>
          </a:p>
        </p:txBody>
      </p:sp>
      <p:sp>
        <p:nvSpPr>
          <p:cNvPr id="8" name="Rectangle 7"/>
          <p:cNvSpPr/>
          <p:nvPr/>
        </p:nvSpPr>
        <p:spPr>
          <a:xfrm>
            <a:off x="2758089" y="3858738"/>
            <a:ext cx="41068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/>
              </a:rPr>
              <a:t>4</a:t>
            </a:r>
          </a:p>
        </p:txBody>
      </p:sp>
      <p:sp>
        <p:nvSpPr>
          <p:cNvPr id="9" name="Rectangle 8"/>
          <p:cNvSpPr/>
          <p:nvPr/>
        </p:nvSpPr>
        <p:spPr>
          <a:xfrm>
            <a:off x="4113563" y="2571382"/>
            <a:ext cx="41068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/>
              </a:rPr>
              <a:t>6</a:t>
            </a:r>
          </a:p>
        </p:txBody>
      </p:sp>
      <p:sp>
        <p:nvSpPr>
          <p:cNvPr id="10" name="Rectangle 9"/>
          <p:cNvSpPr/>
          <p:nvPr/>
        </p:nvSpPr>
        <p:spPr>
          <a:xfrm>
            <a:off x="3835502" y="2012729"/>
            <a:ext cx="41068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/>
              </a:rPr>
              <a:t>7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2643641" y="5207823"/>
            <a:ext cx="4785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257168" y="4431652"/>
            <a:ext cx="386473" cy="10095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257168" y="3846877"/>
            <a:ext cx="283801" cy="7433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797403" y="3598254"/>
            <a:ext cx="123980" cy="38283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3940961" y="2839396"/>
            <a:ext cx="237041" cy="8503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3634154" y="2257168"/>
            <a:ext cx="306807" cy="2603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3156509" y="3688698"/>
            <a:ext cx="41068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/>
              </a:rPr>
              <a:t>5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2945679" y="3598254"/>
            <a:ext cx="257103" cy="28579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51877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021492" y="5198075"/>
            <a:ext cx="7101016" cy="774885"/>
          </a:xfrm>
          <a:prstGeom prst="roundRect">
            <a:avLst/>
          </a:prstGeom>
          <a:solidFill>
            <a:schemeClr val="bg1">
              <a:alpha val="86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600" dirty="0">
                <a:ea typeface="ＭＳ Ｐゴシック" panose="020B0600070205080204" pitchFamily="34" charset="-128"/>
              </a:rPr>
              <a:t>The Mysteries of The Rosary</a:t>
            </a:r>
            <a:endParaRPr lang="en-GB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945292" y="1846263"/>
            <a:ext cx="7010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sz="1600" dirty="0">
                <a:latin typeface="Sassoon Infant Rg" panose="02000503030000020003" pitchFamily="2" charset="0"/>
                <a:ea typeface="ＭＳ Ｐゴシック" panose="020B0600070205080204" pitchFamily="34" charset="-128"/>
                <a:cs typeface="Sassoon Infant Rg" panose="02000503030000020003" pitchFamily="2" charset="0"/>
              </a:rPr>
              <a:t>The Rosary Prayer focuses on the life of Christ from the Bible.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sz="1600" dirty="0">
                <a:latin typeface="Sassoon Infant Rg" panose="02000503030000020003" pitchFamily="2" charset="0"/>
                <a:ea typeface="ＭＳ Ｐゴシック" panose="020B0600070205080204" pitchFamily="34" charset="-128"/>
                <a:cs typeface="Sassoon Infant Rg" panose="02000503030000020003" pitchFamily="2" charset="0"/>
              </a:rPr>
              <a:t>During these prayers, people meditate on different aspects of Christ’s life.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sz="1600" dirty="0">
                <a:latin typeface="Sassoon Infant Rg" panose="02000503030000020003" pitchFamily="2" charset="0"/>
                <a:ea typeface="ＭＳ Ｐゴシック" panose="020B0600070205080204" pitchFamily="34" charset="-128"/>
                <a:cs typeface="Sassoon Infant Rg" panose="02000503030000020003" pitchFamily="2" charset="0"/>
              </a:rPr>
              <a:t>The beads of the Rosary are divided into five decades (or sections); each decade represents an event from the life of Christ. 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sz="1600" dirty="0">
                <a:latin typeface="Sassoon Infant Rg" panose="02000503030000020003" pitchFamily="2" charset="0"/>
                <a:ea typeface="ＭＳ Ｐゴシック" panose="020B0600070205080204" pitchFamily="34" charset="-128"/>
                <a:cs typeface="Sassoon Infant Rg" panose="02000503030000020003" pitchFamily="2" charset="0"/>
              </a:rPr>
              <a:t>These five events are grouped into a set of four mysteries, each focused</a:t>
            </a:r>
            <a:br>
              <a:rPr lang="en-GB" altLang="en-US" sz="1600" dirty="0">
                <a:latin typeface="Sassoon Infant Rg" panose="02000503030000020003" pitchFamily="2" charset="0"/>
                <a:ea typeface="ＭＳ Ｐゴシック" panose="020B0600070205080204" pitchFamily="34" charset="-128"/>
                <a:cs typeface="Sassoon Infant Rg" panose="02000503030000020003" pitchFamily="2" charset="0"/>
              </a:rPr>
            </a:br>
            <a:r>
              <a:rPr lang="en-GB" altLang="en-US" sz="1600" dirty="0">
                <a:latin typeface="Sassoon Infant Rg" panose="02000503030000020003" pitchFamily="2" charset="0"/>
                <a:ea typeface="ＭＳ Ｐゴシック" panose="020B0600070205080204" pitchFamily="34" charset="-128"/>
                <a:cs typeface="Sassoon Infant Rg" panose="02000503030000020003" pitchFamily="2" charset="0"/>
              </a:rPr>
              <a:t>on an important part of the life of Christ. 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sz="1600" dirty="0">
                <a:latin typeface="Sassoon Infant Rg" panose="02000503030000020003" pitchFamily="2" charset="0"/>
                <a:ea typeface="ＭＳ Ｐゴシック" panose="020B0600070205080204" pitchFamily="34" charset="-128"/>
                <a:cs typeface="Sassoon Infant Rg" panose="02000503030000020003" pitchFamily="2" charset="0"/>
              </a:rPr>
              <a:t>The four mysteries are named after the type of events in that mystery:</a:t>
            </a:r>
          </a:p>
          <a:p>
            <a:endParaRPr lang="en-GB" altLang="en-US" sz="1600" dirty="0">
              <a:latin typeface="Sassoon Infant Rg" panose="02000503030000020003" pitchFamily="2" charset="0"/>
              <a:ea typeface="ＭＳ Ｐゴシック" panose="020B0600070205080204" pitchFamily="34" charset="-128"/>
              <a:cs typeface="Sassoon Infant Rg" panose="02000503030000020003" pitchFamily="2" charset="0"/>
            </a:endParaRPr>
          </a:p>
          <a:p>
            <a:r>
              <a:rPr lang="en-GB" altLang="en-US" sz="1600" dirty="0">
                <a:latin typeface="Sassoon Infant Rg" panose="02000503030000020003" pitchFamily="2" charset="0"/>
                <a:ea typeface="ＭＳ Ｐゴシック" panose="020B0600070205080204" pitchFamily="34" charset="-128"/>
                <a:cs typeface="Sassoon Infant Rg" panose="02000503030000020003" pitchFamily="2" charset="0"/>
              </a:rPr>
              <a:t>Joyful - The Nativity</a:t>
            </a:r>
          </a:p>
          <a:p>
            <a:r>
              <a:rPr lang="en-GB" altLang="en-US" sz="1600" dirty="0">
                <a:latin typeface="Sassoon Infant Rg" panose="02000503030000020003" pitchFamily="2" charset="0"/>
                <a:ea typeface="ＭＳ Ｐゴシック" panose="020B0600070205080204" pitchFamily="34" charset="-128"/>
                <a:cs typeface="Sassoon Infant Rg" panose="02000503030000020003" pitchFamily="2" charset="0"/>
              </a:rPr>
              <a:t>Luminous - The Baptism of the Lord</a:t>
            </a:r>
          </a:p>
          <a:p>
            <a:r>
              <a:rPr lang="en-GB" altLang="en-US" sz="1600" dirty="0">
                <a:latin typeface="Sassoon Infant Rg" panose="02000503030000020003" pitchFamily="2" charset="0"/>
                <a:ea typeface="ＭＳ Ｐゴシック" panose="020B0600070205080204" pitchFamily="34" charset="-128"/>
                <a:cs typeface="Sassoon Infant Rg" panose="02000503030000020003" pitchFamily="2" charset="0"/>
              </a:rPr>
              <a:t>Sorrowful - The Crucifixion</a:t>
            </a:r>
          </a:p>
          <a:p>
            <a:r>
              <a:rPr lang="en-GB" altLang="en-US" sz="1600" dirty="0">
                <a:latin typeface="Sassoon Infant Rg" panose="02000503030000020003" pitchFamily="2" charset="0"/>
                <a:ea typeface="ＭＳ Ｐゴシック" panose="020B0600070205080204" pitchFamily="34" charset="-128"/>
                <a:cs typeface="Sassoon Infant Rg" panose="02000503030000020003" pitchFamily="2" charset="0"/>
              </a:rPr>
              <a:t>Glorious - The Resurrection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1029730" y="5288862"/>
            <a:ext cx="71010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b="1" dirty="0">
                <a:latin typeface="Sassoon Infant Rg" panose="02000503030000020003" pitchFamily="2" charset="0"/>
                <a:ea typeface="ＭＳ Ｐゴシック" panose="020B0600070205080204" pitchFamily="34" charset="-128"/>
                <a:cs typeface="Sassoon Infant Rg" panose="02000503030000020003" pitchFamily="2" charset="0"/>
              </a:rPr>
              <a:t>Challenge: Can you find out some more of the life events in each mystery?</a:t>
            </a:r>
          </a:p>
        </p:txBody>
      </p:sp>
    </p:spTree>
    <p:extLst>
      <p:ext uri="{BB962C8B-B14F-4D97-AF65-F5344CB8AC3E}">
        <p14:creationId xmlns:p14="http://schemas.microsoft.com/office/powerpoint/2010/main" val="14651284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614422" y="1846263"/>
            <a:ext cx="3590464" cy="4031873"/>
          </a:xfrm>
          <a:prstGeom prst="roundRect">
            <a:avLst/>
          </a:prstGeom>
          <a:solidFill>
            <a:schemeClr val="bg1">
              <a:alpha val="86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600" dirty="0">
                <a:ea typeface="ＭＳ Ｐゴシック" panose="020B0600070205080204" pitchFamily="34" charset="-128"/>
              </a:rPr>
              <a:t>Make Your Own Rosary</a:t>
            </a:r>
            <a:endParaRPr lang="en-GB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945291" y="1846263"/>
            <a:ext cx="358131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1600" dirty="0">
                <a:latin typeface="Sassoon Infant Rg" panose="02000503030000020003" pitchFamily="2" charset="0"/>
                <a:ea typeface="ＭＳ Ｐゴシック" panose="020B0600070205080204" pitchFamily="34" charset="-128"/>
                <a:cs typeface="Sassoon Infant Rg" panose="02000503030000020003" pitchFamily="2" charset="0"/>
              </a:rPr>
              <a:t>You will need:</a:t>
            </a:r>
          </a:p>
          <a:p>
            <a:endParaRPr lang="en-GB" altLang="en-US" sz="1600" dirty="0">
              <a:latin typeface="Sassoon Infant Rg" panose="02000503030000020003" pitchFamily="2" charset="0"/>
              <a:ea typeface="ＭＳ Ｐゴシック" panose="020B0600070205080204" pitchFamily="34" charset="-128"/>
              <a:cs typeface="Sassoon Infant Rg" panose="02000503030000020003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sz="1600" dirty="0">
                <a:latin typeface="Sassoon Infant Rg" panose="02000503030000020003" pitchFamily="2" charset="0"/>
                <a:ea typeface="ＭＳ Ｐゴシック" panose="020B0600070205080204" pitchFamily="34" charset="-128"/>
                <a:cs typeface="Sassoon Infant Rg" panose="02000503030000020003" pitchFamily="2" charset="0"/>
              </a:rPr>
              <a:t>Pipe cleaners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sz="1600" dirty="0">
                <a:latin typeface="Sassoon Infant Rg" panose="02000503030000020003" pitchFamily="2" charset="0"/>
                <a:ea typeface="ＭＳ Ｐゴシック" panose="020B0600070205080204" pitchFamily="34" charset="-128"/>
                <a:cs typeface="Sassoon Infant Rg" panose="02000503030000020003" pitchFamily="2" charset="0"/>
              </a:rPr>
              <a:t>Small craft beads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sz="1600" dirty="0">
                <a:latin typeface="Sassoon Infant Rg" panose="02000503030000020003" pitchFamily="2" charset="0"/>
                <a:ea typeface="ＭＳ Ｐゴシック" panose="020B0600070205080204" pitchFamily="34" charset="-128"/>
                <a:cs typeface="Sassoon Infant Rg" panose="02000503030000020003" pitchFamily="2" charset="0"/>
              </a:rPr>
              <a:t>Scissors</a:t>
            </a:r>
          </a:p>
          <a:p>
            <a:endParaRPr lang="en-GB" altLang="en-US" sz="1600" dirty="0">
              <a:latin typeface="Sassoon Infant Rg" panose="02000503030000020003" pitchFamily="2" charset="0"/>
              <a:ea typeface="ＭＳ Ｐゴシック" panose="020B0600070205080204" pitchFamily="34" charset="-128"/>
              <a:cs typeface="Sassoon Infant Rg" panose="02000503030000020003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altLang="en-US" sz="1600" dirty="0">
                <a:latin typeface="Sassoon Infant Rg" panose="02000503030000020003" pitchFamily="2" charset="0"/>
                <a:ea typeface="ＭＳ Ｐゴシック" panose="020B0600070205080204" pitchFamily="34" charset="-128"/>
                <a:cs typeface="Sassoon Infant Rg" panose="02000503030000020003" pitchFamily="2" charset="0"/>
              </a:rPr>
              <a:t>Place 10 beads of your</a:t>
            </a:r>
            <a:br>
              <a:rPr lang="en-GB" altLang="en-US" sz="1600" dirty="0">
                <a:latin typeface="Sassoon Infant Rg" panose="02000503030000020003" pitchFamily="2" charset="0"/>
                <a:ea typeface="ＭＳ Ｐゴシック" panose="020B0600070205080204" pitchFamily="34" charset="-128"/>
                <a:cs typeface="Sassoon Infant Rg" panose="02000503030000020003" pitchFamily="2" charset="0"/>
              </a:rPr>
            </a:br>
            <a:r>
              <a:rPr lang="en-GB" altLang="en-US" sz="1600" dirty="0">
                <a:latin typeface="Sassoon Infant Rg" panose="02000503030000020003" pitchFamily="2" charset="0"/>
                <a:ea typeface="ＭＳ Ｐゴシック" panose="020B0600070205080204" pitchFamily="34" charset="-128"/>
                <a:cs typeface="Sassoon Infant Rg" panose="02000503030000020003" pitchFamily="2" charset="0"/>
              </a:rPr>
              <a:t>choice onto a pipe cleaner.</a:t>
            </a:r>
          </a:p>
          <a:p>
            <a:pPr marL="342900" indent="-342900">
              <a:buFont typeface="+mj-lt"/>
              <a:buAutoNum type="arabicPeriod"/>
            </a:pPr>
            <a:r>
              <a:rPr lang="en-GB" altLang="en-US" sz="1600" dirty="0">
                <a:latin typeface="Sassoon Infant Rg" panose="02000503030000020003" pitchFamily="2" charset="0"/>
                <a:ea typeface="ＭＳ Ｐゴシック" panose="020B0600070205080204" pitchFamily="34" charset="-128"/>
                <a:cs typeface="Sassoon Infant Rg" panose="02000503030000020003" pitchFamily="2" charset="0"/>
              </a:rPr>
              <a:t>Bring the pipe cleaner around</a:t>
            </a:r>
            <a:br>
              <a:rPr lang="en-GB" altLang="en-US" sz="1600" dirty="0">
                <a:latin typeface="Sassoon Infant Rg" panose="02000503030000020003" pitchFamily="2" charset="0"/>
                <a:ea typeface="ＭＳ Ｐゴシック" panose="020B0600070205080204" pitchFamily="34" charset="-128"/>
                <a:cs typeface="Sassoon Infant Rg" panose="02000503030000020003" pitchFamily="2" charset="0"/>
              </a:rPr>
            </a:br>
            <a:r>
              <a:rPr lang="en-GB" altLang="en-US" sz="1600" dirty="0">
                <a:latin typeface="Sassoon Infant Rg" panose="02000503030000020003" pitchFamily="2" charset="0"/>
                <a:ea typeface="ＭＳ Ｐゴシック" panose="020B0600070205080204" pitchFamily="34" charset="-128"/>
                <a:cs typeface="Sassoon Infant Rg" panose="02000503030000020003" pitchFamily="2" charset="0"/>
              </a:rPr>
              <a:t>into a circle and twist it shut.</a:t>
            </a:r>
          </a:p>
          <a:p>
            <a:pPr marL="342900" indent="-342900">
              <a:buFont typeface="+mj-lt"/>
              <a:buAutoNum type="arabicPeriod"/>
            </a:pPr>
            <a:r>
              <a:rPr lang="en-GB" altLang="en-US" sz="1600" dirty="0">
                <a:latin typeface="Sassoon Infant Rg" panose="02000503030000020003" pitchFamily="2" charset="0"/>
                <a:ea typeface="ＭＳ Ｐゴシック" panose="020B0600070205080204" pitchFamily="34" charset="-128"/>
                <a:cs typeface="Sassoon Infant Rg" panose="02000503030000020003" pitchFamily="2" charset="0"/>
              </a:rPr>
              <a:t>Place on one more bead for the</a:t>
            </a:r>
            <a:br>
              <a:rPr lang="en-GB" altLang="en-US" sz="1600" dirty="0">
                <a:latin typeface="Sassoon Infant Rg" panose="02000503030000020003" pitchFamily="2" charset="0"/>
                <a:ea typeface="ＭＳ Ｐゴシック" panose="020B0600070205080204" pitchFamily="34" charset="-128"/>
                <a:cs typeface="Sassoon Infant Rg" panose="02000503030000020003" pitchFamily="2" charset="0"/>
              </a:rPr>
            </a:br>
            <a:r>
              <a:rPr lang="en-GB" altLang="en-US" sz="1600" dirty="0">
                <a:latin typeface="Sassoon Infant Rg" panose="02000503030000020003" pitchFamily="2" charset="0"/>
                <a:ea typeface="ＭＳ Ｐゴシック" panose="020B0600070205080204" pitchFamily="34" charset="-128"/>
                <a:cs typeface="Sassoon Infant Rg" panose="02000503030000020003" pitchFamily="2" charset="0"/>
              </a:rPr>
              <a:t>Our Father.</a:t>
            </a:r>
          </a:p>
          <a:p>
            <a:pPr marL="342900" indent="-342900">
              <a:buFont typeface="+mj-lt"/>
              <a:buAutoNum type="arabicPeriod"/>
            </a:pPr>
            <a:r>
              <a:rPr lang="en-GB" altLang="en-US" sz="1600" dirty="0">
                <a:latin typeface="Sassoon Infant Rg" panose="02000503030000020003" pitchFamily="2" charset="0"/>
                <a:ea typeface="ＭＳ Ｐゴシック" panose="020B0600070205080204" pitchFamily="34" charset="-128"/>
                <a:cs typeface="Sassoon Infant Rg" panose="02000503030000020003" pitchFamily="2" charset="0"/>
              </a:rPr>
              <a:t>Cut off the extra piece and twist</a:t>
            </a:r>
            <a:br>
              <a:rPr lang="en-GB" altLang="en-US" sz="1600" dirty="0">
                <a:latin typeface="Sassoon Infant Rg" panose="02000503030000020003" pitchFamily="2" charset="0"/>
                <a:ea typeface="ＭＳ Ｐゴシック" panose="020B0600070205080204" pitchFamily="34" charset="-128"/>
                <a:cs typeface="Sassoon Infant Rg" panose="02000503030000020003" pitchFamily="2" charset="0"/>
              </a:rPr>
            </a:br>
            <a:r>
              <a:rPr lang="en-GB" altLang="en-US" sz="1600" dirty="0">
                <a:latin typeface="Sassoon Infant Rg" panose="02000503030000020003" pitchFamily="2" charset="0"/>
                <a:ea typeface="ＭＳ Ｐゴシック" panose="020B0600070205080204" pitchFamily="34" charset="-128"/>
                <a:cs typeface="Sassoon Infant Rg" panose="02000503030000020003" pitchFamily="2" charset="0"/>
              </a:rPr>
              <a:t>it around to make the cross.</a:t>
            </a:r>
          </a:p>
          <a:p>
            <a:pPr marL="342900" indent="-342900">
              <a:buFont typeface="+mj-lt"/>
              <a:buAutoNum type="arabicPeriod"/>
            </a:pPr>
            <a:r>
              <a:rPr lang="en-GB" altLang="en-US" sz="1600" dirty="0">
                <a:latin typeface="Sassoon Infant Rg" panose="02000503030000020003" pitchFamily="2" charset="0"/>
                <a:ea typeface="ＭＳ Ｐゴシック" panose="020B0600070205080204" pitchFamily="34" charset="-128"/>
                <a:cs typeface="Sassoon Infant Rg" panose="02000503030000020003" pitchFamily="2" charset="0"/>
              </a:rPr>
              <a:t>Trim off the excess where necessary.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243" y="2997201"/>
            <a:ext cx="2840822" cy="19328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953" y="4651764"/>
            <a:ext cx="2463112" cy="9722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426" y="2303209"/>
            <a:ext cx="2140318" cy="117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9838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Twinkl Planit">
      <a:majorFont>
        <a:latin typeface="Sassoon Infant Md"/>
        <a:ea typeface=""/>
        <a:cs typeface=""/>
      </a:majorFont>
      <a:minorFont>
        <a:latin typeface="Sassoon Infant Rg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1263</TotalTime>
  <Words>809</Words>
  <Application>Microsoft Office PowerPoint</Application>
  <PresentationFormat>On-screen Show (4:3)</PresentationFormat>
  <Paragraphs>82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BPreplay</vt:lpstr>
      <vt:lpstr>ＭＳ Ｐゴシック</vt:lpstr>
      <vt:lpstr>Calibri</vt:lpstr>
      <vt:lpstr>Sassoon Infant Rg</vt:lpstr>
      <vt:lpstr>Sassoon Infant Md</vt:lpstr>
      <vt:lpstr>Office Theme</vt:lpstr>
      <vt:lpstr>The Holy Rosary Mary’s Prayer</vt:lpstr>
      <vt:lpstr>What Is the Holy Rosary?</vt:lpstr>
      <vt:lpstr>What Is the Purpose of the Rosary?</vt:lpstr>
      <vt:lpstr>The Rosary Prayer</vt:lpstr>
      <vt:lpstr>The Rosary Prayer Cont.</vt:lpstr>
      <vt:lpstr>What Are Rosary Beads?</vt:lpstr>
      <vt:lpstr>Using The Rosary Beads</vt:lpstr>
      <vt:lpstr>The Mysteries of The Rosary</vt:lpstr>
      <vt:lpstr>Make Your Own Rosary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Twinkl</dc:creator>
  <cp:lastModifiedBy>Administrator</cp:lastModifiedBy>
  <cp:revision>112</cp:revision>
  <dcterms:created xsi:type="dcterms:W3CDTF">2014-10-01T16:09:27Z</dcterms:created>
  <dcterms:modified xsi:type="dcterms:W3CDTF">2020-04-30T12:46:54Z</dcterms:modified>
</cp:coreProperties>
</file>