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BC66A-24E3-47A7-BAAB-7AC3A1170A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331107"/>
            <a:ext cx="8825658" cy="988024"/>
          </a:xfrm>
        </p:spPr>
        <p:txBody>
          <a:bodyPr/>
          <a:lstStyle/>
          <a:p>
            <a:r>
              <a:rPr lang="en-GB" sz="5400" dirty="0">
                <a:latin typeface="SassoonPrimaryInfant" panose="00000400000000000000" pitchFamily="2" charset="0"/>
              </a:rPr>
              <a:t>Building Vocabulary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45A9F0-4CEC-4085-82F5-2CA03C497E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latin typeface="SassoonPrimaryInfant" panose="00000400000000000000" pitchFamily="2" charset="0"/>
              </a:rPr>
              <a:t>Homophones &amp; confusions</a:t>
            </a:r>
          </a:p>
          <a:p>
            <a:r>
              <a:rPr lang="en-GB" dirty="0">
                <a:latin typeface="SassoonPrimaryInfant" panose="00000400000000000000" pitchFamily="2" charset="0"/>
              </a:rPr>
              <a:t>Tuesday 9</a:t>
            </a:r>
            <a:r>
              <a:rPr lang="en-GB" baseline="30000" dirty="0">
                <a:latin typeface="SassoonPrimaryInfant" panose="00000400000000000000" pitchFamily="2" charset="0"/>
              </a:rPr>
              <a:t>th</a:t>
            </a:r>
            <a:r>
              <a:rPr lang="en-GB" dirty="0">
                <a:latin typeface="SassoonPrimaryInfant" panose="00000400000000000000" pitchFamily="2" charset="0"/>
              </a:rPr>
              <a:t> March 2021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1849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EAC55-95F8-4713-B423-D004BC2F5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096" y="973668"/>
            <a:ext cx="9819861" cy="706964"/>
          </a:xfrm>
        </p:spPr>
        <p:txBody>
          <a:bodyPr/>
          <a:lstStyle/>
          <a:p>
            <a:r>
              <a:rPr lang="en-GB" sz="3600" b="1" dirty="0">
                <a:latin typeface="SassoonPrimaryInfant" panose="00000400000000000000" pitchFamily="2" charset="0"/>
              </a:rPr>
              <a:t>L.I. – </a:t>
            </a:r>
            <a:r>
              <a:rPr lang="en-GB" sz="3600" dirty="0">
                <a:latin typeface="SassoonPrimaryInfant" panose="00000400000000000000" pitchFamily="2" charset="0"/>
              </a:rPr>
              <a:t>I can focus on homophones &amp; confusions.</a:t>
            </a:r>
            <a:br>
              <a:rPr lang="en-GB" sz="3600" dirty="0">
                <a:latin typeface="SassoonPrimaryInfant" panose="00000400000000000000" pitchFamily="2" charset="0"/>
              </a:rPr>
            </a:br>
            <a:r>
              <a:rPr lang="en-GB" sz="3600" b="1" dirty="0">
                <a:latin typeface="SassoonPrimaryInfant" panose="00000400000000000000" pitchFamily="2" charset="0"/>
              </a:rPr>
              <a:t>S.C. – </a:t>
            </a:r>
            <a:r>
              <a:rPr lang="en-GB" sz="3600" dirty="0">
                <a:latin typeface="SassoonPrimaryInfant" panose="00000400000000000000" pitchFamily="2" charset="0"/>
              </a:rPr>
              <a:t>I will </a:t>
            </a:r>
            <a:r>
              <a:rPr lang="en-GB" dirty="0">
                <a:latin typeface="SassoonPrimaryInfant" panose="00000400000000000000" pitchFamily="2" charset="0"/>
              </a:rPr>
              <a:t>think about</a:t>
            </a:r>
            <a:r>
              <a:rPr lang="en-GB" sz="3600" dirty="0">
                <a:latin typeface="SassoonPrimaryInfant" panose="00000400000000000000" pitchFamily="2" charset="0"/>
              </a:rPr>
              <a:t> meaning &amp; use in context.</a:t>
            </a:r>
            <a:br>
              <a:rPr lang="en-US" sz="3600" b="1" dirty="0">
                <a:latin typeface="SassoonPrimaryInfant" panose="00000400000000000000" pitchFamily="2" charset="0"/>
              </a:rPr>
            </a:br>
            <a:endParaRPr lang="en-GB" dirty="0"/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169D4CFB-679C-42EE-B4EE-D4866BC1FC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602819"/>
              </p:ext>
            </p:extLst>
          </p:nvPr>
        </p:nvGraphicFramePr>
        <p:xfrm>
          <a:off x="472624" y="2290323"/>
          <a:ext cx="4828246" cy="42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3585">
                  <a:extLst>
                    <a:ext uri="{9D8B030D-6E8A-4147-A177-3AD203B41FA5}">
                      <a16:colId xmlns:a16="http://schemas.microsoft.com/office/drawing/2014/main" val="615642075"/>
                    </a:ext>
                  </a:extLst>
                </a:gridCol>
                <a:gridCol w="2504661">
                  <a:extLst>
                    <a:ext uri="{9D8B030D-6E8A-4147-A177-3AD203B41FA5}">
                      <a16:colId xmlns:a16="http://schemas.microsoft.com/office/drawing/2014/main" val="2154277615"/>
                    </a:ext>
                  </a:extLst>
                </a:gridCol>
              </a:tblGrid>
              <a:tr h="842808">
                <a:tc>
                  <a:txBody>
                    <a:bodyPr/>
                    <a:lstStyle/>
                    <a:p>
                      <a:r>
                        <a:rPr lang="en-GB" sz="4800" dirty="0">
                          <a:latin typeface="SassoonPrimaryInfant" panose="00000400000000000000" pitchFamily="2" charset="0"/>
                        </a:rPr>
                        <a:t>which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800" dirty="0">
                          <a:latin typeface="SassoonPrimaryInfant" panose="00000400000000000000" pitchFamily="2" charset="0"/>
                        </a:rPr>
                        <a:t>witch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926307"/>
                  </a:ext>
                </a:extLst>
              </a:tr>
              <a:tr h="842808">
                <a:tc>
                  <a:txBody>
                    <a:bodyPr/>
                    <a:lstStyle/>
                    <a:p>
                      <a:r>
                        <a:rPr lang="en-GB" sz="4800" dirty="0">
                          <a:latin typeface="SassoonPrimaryInfant" panose="00000400000000000000" pitchFamily="2" charset="0"/>
                        </a:rPr>
                        <a:t>currant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800" dirty="0">
                          <a:latin typeface="SassoonPrimaryInfant" panose="00000400000000000000" pitchFamily="2" charset="0"/>
                        </a:rPr>
                        <a:t>current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859058"/>
                  </a:ext>
                </a:extLst>
              </a:tr>
              <a:tr h="842808">
                <a:tc>
                  <a:txBody>
                    <a:bodyPr/>
                    <a:lstStyle/>
                    <a:p>
                      <a:r>
                        <a:rPr lang="en-GB" sz="4800" dirty="0">
                          <a:latin typeface="SassoonPrimaryInfant" panose="00000400000000000000" pitchFamily="2" charset="0"/>
                        </a:rPr>
                        <a:t>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800" dirty="0">
                          <a:latin typeface="SassoonPrimaryInfant" panose="00000400000000000000" pitchFamily="2" charset="0"/>
                        </a:rPr>
                        <a:t>write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644704"/>
                  </a:ext>
                </a:extLst>
              </a:tr>
              <a:tr h="842808">
                <a:tc>
                  <a:txBody>
                    <a:bodyPr/>
                    <a:lstStyle/>
                    <a:p>
                      <a:r>
                        <a:rPr lang="en-GB" sz="4800" dirty="0">
                          <a:latin typeface="SassoonPrimaryInfant" panose="00000400000000000000" pitchFamily="2" charset="0"/>
                        </a:rPr>
                        <a:t>would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800" dirty="0">
                          <a:latin typeface="SassoonPrimaryInfant" panose="00000400000000000000" pitchFamily="2" charset="0"/>
                        </a:rPr>
                        <a:t>wood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90987"/>
                  </a:ext>
                </a:extLst>
              </a:tr>
              <a:tr h="842808">
                <a:tc>
                  <a:txBody>
                    <a:bodyPr/>
                    <a:lstStyle/>
                    <a:p>
                      <a:r>
                        <a:rPr lang="en-GB" sz="4800" dirty="0">
                          <a:latin typeface="SassoonPrimaryInfant" panose="00000400000000000000" pitchFamily="2" charset="0"/>
                        </a:rPr>
                        <a:t>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800" dirty="0">
                          <a:latin typeface="SassoonPrimaryInfant" panose="00000400000000000000" pitchFamily="2" charset="0"/>
                        </a:rPr>
                        <a:t>daze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866748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1C72451B-E425-46A0-B0FC-16D9A143EB99}"/>
              </a:ext>
            </a:extLst>
          </p:cNvPr>
          <p:cNvSpPr txBox="1">
            <a:spLocks/>
          </p:cNvSpPr>
          <p:nvPr/>
        </p:nvSpPr>
        <p:spPr bwMode="gray">
          <a:xfrm>
            <a:off x="5795653" y="4434812"/>
            <a:ext cx="5415685" cy="20695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3200" dirty="0">
                <a:solidFill>
                  <a:schemeClr val="tx1"/>
                </a:solidFill>
                <a:latin typeface="SassoonPrimaryInfant" panose="00000400000000000000" pitchFamily="2" charset="0"/>
              </a:rPr>
              <a:t>2. Create a paragraph containing </a:t>
            </a:r>
            <a:r>
              <a:rPr lang="en-GB" sz="3200" u="sng" dirty="0">
                <a:solidFill>
                  <a:schemeClr val="tx1"/>
                </a:solidFill>
                <a:latin typeface="SassoonPrimaryInfant" panose="00000400000000000000" pitchFamily="2" charset="0"/>
              </a:rPr>
              <a:t>three</a:t>
            </a:r>
            <a:r>
              <a:rPr lang="en-GB" sz="3200" dirty="0">
                <a:solidFill>
                  <a:schemeClr val="tx1"/>
                </a:solidFill>
                <a:latin typeface="SassoonPrimaryInfant" panose="00000400000000000000" pitchFamily="2" charset="0"/>
              </a:rPr>
              <a:t> of this week’s words.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D0BF62-40D1-451E-8C0A-050E2C4659B1}"/>
              </a:ext>
            </a:extLst>
          </p:cNvPr>
          <p:cNvSpPr txBox="1"/>
          <p:nvPr/>
        </p:nvSpPr>
        <p:spPr>
          <a:xfrm>
            <a:off x="5795654" y="2290323"/>
            <a:ext cx="5415685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dirty="0">
                <a:latin typeface="SassoonPrimaryInfant" panose="00000400000000000000" pitchFamily="2" charset="0"/>
              </a:rPr>
              <a:t>1</a:t>
            </a:r>
            <a:r>
              <a:rPr lang="en-GB" sz="3200" dirty="0">
                <a:solidFill>
                  <a:schemeClr val="tx1"/>
                </a:solidFill>
                <a:latin typeface="SassoonPrimaryInfant" panose="00000400000000000000" pitchFamily="2" charset="0"/>
              </a:rPr>
              <a:t>. Choose </a:t>
            </a:r>
            <a:r>
              <a:rPr lang="en-GB" sz="3200" u="sng" dirty="0">
                <a:latin typeface="SassoonPrimaryInfant" panose="00000400000000000000" pitchFamily="2" charset="0"/>
              </a:rPr>
              <a:t>three</a:t>
            </a:r>
            <a:r>
              <a:rPr lang="en-GB" sz="3200" dirty="0">
                <a:solidFill>
                  <a:schemeClr val="tx1"/>
                </a:solidFill>
                <a:latin typeface="SassoonPrimaryInfant" panose="00000400000000000000" pitchFamily="2" charset="0"/>
              </a:rPr>
              <a:t> words and create a crossword clue for each. For example,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  <a:latin typeface="SassoonPrimaryInfant" panose="00000400000000000000" pitchFamily="2" charset="0"/>
              </a:rPr>
              <a:t>latest, 7 letters = current</a:t>
            </a:r>
            <a:r>
              <a:rPr lang="en-GB" sz="3200" dirty="0">
                <a:latin typeface="SassoonPrimaryInfant" panose="00000400000000000000" pitchFamily="2" charset="0"/>
              </a:rPr>
              <a:t>.</a:t>
            </a:r>
            <a:endParaRPr lang="en-GB" sz="3200" dirty="0">
              <a:solidFill>
                <a:schemeClr val="tx1"/>
              </a:solidFill>
              <a:latin typeface="SassoonPrimaryInfan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598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910B7C1-835D-4178-B139-7B86BB99535B}"/>
              </a:ext>
            </a:extLst>
          </p:cNvPr>
          <p:cNvSpPr txBox="1"/>
          <p:nvPr/>
        </p:nvSpPr>
        <p:spPr>
          <a:xfrm>
            <a:off x="556591" y="525622"/>
            <a:ext cx="999213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  <a:latin typeface="SassoonPrimaryInfant" panose="00000400000000000000" pitchFamily="2" charset="0"/>
              </a:rPr>
              <a:t>L.I. – </a:t>
            </a:r>
            <a:r>
              <a:rPr lang="en-GB" sz="3600" dirty="0">
                <a:solidFill>
                  <a:schemeClr val="bg1"/>
                </a:solidFill>
                <a:latin typeface="SassoonPrimaryInfant" panose="00000400000000000000" pitchFamily="2" charset="0"/>
              </a:rPr>
              <a:t>I can focus on homophones &amp; confusions.</a:t>
            </a:r>
            <a:br>
              <a:rPr lang="en-GB" sz="3600" dirty="0">
                <a:solidFill>
                  <a:schemeClr val="bg1"/>
                </a:solidFill>
                <a:latin typeface="SassoonPrimaryInfant" panose="00000400000000000000" pitchFamily="2" charset="0"/>
              </a:rPr>
            </a:br>
            <a:r>
              <a:rPr lang="en-GB" sz="3600" b="1" dirty="0">
                <a:solidFill>
                  <a:schemeClr val="bg1"/>
                </a:solidFill>
                <a:latin typeface="SassoonPrimaryInfant" panose="00000400000000000000" pitchFamily="2" charset="0"/>
              </a:rPr>
              <a:t>S.C. – </a:t>
            </a:r>
            <a:r>
              <a:rPr lang="en-GB" sz="3600" dirty="0">
                <a:solidFill>
                  <a:schemeClr val="bg1"/>
                </a:solidFill>
                <a:latin typeface="SassoonPrimaryInfant" panose="00000400000000000000" pitchFamily="2" charset="0"/>
              </a:rPr>
              <a:t>I will think about meaning &amp; use in context.</a:t>
            </a:r>
            <a:br>
              <a:rPr lang="en-US" sz="1800" b="1" dirty="0">
                <a:latin typeface="SassoonPrimaryInfant" panose="00000400000000000000" pitchFamily="2" charset="0"/>
              </a:rPr>
            </a:br>
            <a:endParaRPr lang="en-GB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62C38602-683A-427E-9BCC-D094B41456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513600"/>
              </p:ext>
            </p:extLst>
          </p:nvPr>
        </p:nvGraphicFramePr>
        <p:xfrm>
          <a:off x="6096000" y="2290323"/>
          <a:ext cx="5888420" cy="42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9186">
                  <a:extLst>
                    <a:ext uri="{9D8B030D-6E8A-4147-A177-3AD203B41FA5}">
                      <a16:colId xmlns:a16="http://schemas.microsoft.com/office/drawing/2014/main" val="615642075"/>
                    </a:ext>
                  </a:extLst>
                </a:gridCol>
                <a:gridCol w="3009234">
                  <a:extLst>
                    <a:ext uri="{9D8B030D-6E8A-4147-A177-3AD203B41FA5}">
                      <a16:colId xmlns:a16="http://schemas.microsoft.com/office/drawing/2014/main" val="2154277615"/>
                    </a:ext>
                  </a:extLst>
                </a:gridCol>
              </a:tblGrid>
              <a:tr h="842808">
                <a:tc>
                  <a:txBody>
                    <a:bodyPr/>
                    <a:lstStyle/>
                    <a:p>
                      <a:r>
                        <a:rPr lang="en-GB" sz="4800" dirty="0">
                          <a:latin typeface="SassoonPrimaryInfant" panose="00000400000000000000" pitchFamily="2" charset="0"/>
                        </a:rPr>
                        <a:t>which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800" dirty="0">
                          <a:latin typeface="SassoonPrimaryInfant" panose="00000400000000000000" pitchFamily="2" charset="0"/>
                        </a:rPr>
                        <a:t>witch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926307"/>
                  </a:ext>
                </a:extLst>
              </a:tr>
              <a:tr h="842808">
                <a:tc>
                  <a:txBody>
                    <a:bodyPr/>
                    <a:lstStyle/>
                    <a:p>
                      <a:r>
                        <a:rPr lang="en-GB" sz="4800" dirty="0">
                          <a:latin typeface="SassoonPrimaryInfant" panose="00000400000000000000" pitchFamily="2" charset="0"/>
                        </a:rPr>
                        <a:t>currant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800" dirty="0">
                          <a:latin typeface="SassoonPrimaryInfant" panose="00000400000000000000" pitchFamily="2" charset="0"/>
                        </a:rPr>
                        <a:t>current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859058"/>
                  </a:ext>
                </a:extLst>
              </a:tr>
              <a:tr h="842808">
                <a:tc>
                  <a:txBody>
                    <a:bodyPr/>
                    <a:lstStyle/>
                    <a:p>
                      <a:r>
                        <a:rPr lang="en-GB" sz="4800" dirty="0">
                          <a:latin typeface="SassoonPrimaryInfant" panose="00000400000000000000" pitchFamily="2" charset="0"/>
                        </a:rPr>
                        <a:t>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800" dirty="0">
                          <a:latin typeface="SassoonPrimaryInfant" panose="00000400000000000000" pitchFamily="2" charset="0"/>
                        </a:rPr>
                        <a:t>write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644704"/>
                  </a:ext>
                </a:extLst>
              </a:tr>
              <a:tr h="842808">
                <a:tc>
                  <a:txBody>
                    <a:bodyPr/>
                    <a:lstStyle/>
                    <a:p>
                      <a:r>
                        <a:rPr lang="en-GB" sz="4800" dirty="0">
                          <a:latin typeface="SassoonPrimaryInfant" panose="00000400000000000000" pitchFamily="2" charset="0"/>
                        </a:rPr>
                        <a:t>would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800" dirty="0">
                          <a:latin typeface="SassoonPrimaryInfant" panose="00000400000000000000" pitchFamily="2" charset="0"/>
                        </a:rPr>
                        <a:t>wood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90987"/>
                  </a:ext>
                </a:extLst>
              </a:tr>
              <a:tr h="842808">
                <a:tc>
                  <a:txBody>
                    <a:bodyPr/>
                    <a:lstStyle/>
                    <a:p>
                      <a:r>
                        <a:rPr lang="en-GB" sz="4800" dirty="0">
                          <a:latin typeface="SassoonPrimaryInfant" panose="00000400000000000000" pitchFamily="2" charset="0"/>
                        </a:rPr>
                        <a:t>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800" dirty="0">
                          <a:latin typeface="SassoonPrimaryInfant" panose="00000400000000000000" pitchFamily="2" charset="0"/>
                        </a:rPr>
                        <a:t>daze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86674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03977FE-2F3D-4E8C-9F01-246C2E0BDA45}"/>
              </a:ext>
            </a:extLst>
          </p:cNvPr>
          <p:cNvSpPr txBox="1"/>
          <p:nvPr/>
        </p:nvSpPr>
        <p:spPr>
          <a:xfrm>
            <a:off x="207580" y="2452275"/>
            <a:ext cx="547314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chemeClr val="tx1"/>
                </a:solidFill>
                <a:latin typeface="SassoonPrimaryInfant" panose="00000400000000000000" pitchFamily="2" charset="0"/>
              </a:rPr>
              <a:t>3. Select </a:t>
            </a:r>
            <a:r>
              <a:rPr lang="en-GB" sz="3200" u="sng" dirty="0">
                <a:solidFill>
                  <a:schemeClr val="tx1"/>
                </a:solidFill>
                <a:latin typeface="SassoonPrimaryInfant" panose="00000400000000000000" pitchFamily="2" charset="0"/>
              </a:rPr>
              <a:t>two</a:t>
            </a:r>
            <a:r>
              <a:rPr lang="en-GB" sz="3200" dirty="0">
                <a:solidFill>
                  <a:schemeClr val="tx1"/>
                </a:solidFill>
                <a:latin typeface="SassoonPrimaryInfant" panose="00000400000000000000" pitchFamily="2" charset="0"/>
              </a:rPr>
              <a:t> words </a:t>
            </a:r>
            <a:r>
              <a:rPr lang="en-GB" sz="3200" dirty="0">
                <a:latin typeface="SassoonPrimaryInfant" panose="00000400000000000000" pitchFamily="2" charset="0"/>
              </a:rPr>
              <a:t>and create a mnemonic for each.</a:t>
            </a:r>
            <a:r>
              <a:rPr lang="en-GB" sz="3200" dirty="0">
                <a:solidFill>
                  <a:schemeClr val="tx1"/>
                </a:solidFill>
                <a:latin typeface="SassoonPrimaryInfant" panose="00000400000000000000" pitchFamily="2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175BFF-1262-4A0C-9E4C-61DE8E8ABFF7}"/>
              </a:ext>
            </a:extLst>
          </p:cNvPr>
          <p:cNvSpPr txBox="1"/>
          <p:nvPr/>
        </p:nvSpPr>
        <p:spPr>
          <a:xfrm>
            <a:off x="207580" y="3678101"/>
            <a:ext cx="547314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>
                <a:latin typeface="SassoonPrimaryInfant" panose="00000400000000000000" pitchFamily="2" charset="0"/>
              </a:rPr>
              <a:t>4</a:t>
            </a:r>
            <a:r>
              <a:rPr lang="en-GB" sz="3200" dirty="0">
                <a:solidFill>
                  <a:schemeClr val="tx1"/>
                </a:solidFill>
                <a:latin typeface="SassoonPrimaryInfant" panose="00000400000000000000" pitchFamily="2" charset="0"/>
              </a:rPr>
              <a:t>. </a:t>
            </a:r>
            <a:r>
              <a:rPr lang="en-GB" sz="3200" dirty="0">
                <a:latin typeface="SassoonPrimaryInfant" panose="00000400000000000000" pitchFamily="2" charset="0"/>
              </a:rPr>
              <a:t>With the</a:t>
            </a:r>
            <a:r>
              <a:rPr lang="en-GB" sz="3200" dirty="0">
                <a:solidFill>
                  <a:schemeClr val="tx1"/>
                </a:solidFill>
                <a:latin typeface="SassoonPrimaryInfant" panose="00000400000000000000" pitchFamily="2" charset="0"/>
              </a:rPr>
              <a:t> </a:t>
            </a:r>
            <a:r>
              <a:rPr lang="en-GB" sz="3200" u="sng" dirty="0">
                <a:solidFill>
                  <a:schemeClr val="tx1"/>
                </a:solidFill>
                <a:latin typeface="SassoonPrimaryInfant" panose="00000400000000000000" pitchFamily="2" charset="0"/>
              </a:rPr>
              <a:t>two</a:t>
            </a:r>
            <a:r>
              <a:rPr lang="en-GB" sz="3200" dirty="0">
                <a:solidFill>
                  <a:schemeClr val="tx1"/>
                </a:solidFill>
                <a:latin typeface="SassoonPrimaryInfant" panose="00000400000000000000" pitchFamily="2" charset="0"/>
              </a:rPr>
              <a:t> words not yet used, write out graffiti style.</a:t>
            </a:r>
          </a:p>
        </p:txBody>
      </p:sp>
    </p:spTree>
    <p:extLst>
      <p:ext uri="{BB962C8B-B14F-4D97-AF65-F5344CB8AC3E}">
        <p14:creationId xmlns:p14="http://schemas.microsoft.com/office/powerpoint/2010/main" val="3840806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{B5062615-904C-4E2B-B4B2-82F7F81D51D7}tf02900722</Template>
  <TotalTime>60</TotalTime>
  <Words>151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SassoonPrimaryInfant</vt:lpstr>
      <vt:lpstr>Wingdings 3</vt:lpstr>
      <vt:lpstr>Ion Boardroom</vt:lpstr>
      <vt:lpstr>Building Vocabulary</vt:lpstr>
      <vt:lpstr>L.I. – I can focus on homophones &amp; confusions. S.C. – I will think about meaning &amp; use in context.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Vocabulary</dc:title>
  <dc:creator>brian gribben</dc:creator>
  <cp:lastModifiedBy>brian gribben</cp:lastModifiedBy>
  <cp:revision>7</cp:revision>
  <dcterms:created xsi:type="dcterms:W3CDTF">2020-11-10T21:59:22Z</dcterms:created>
  <dcterms:modified xsi:type="dcterms:W3CDTF">2021-03-02T12:32:38Z</dcterms:modified>
</cp:coreProperties>
</file>