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28CE7-37BA-4E04-8022-F1458D948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AFE62-EB9A-49FD-BA07-CC49F1ABC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AD0C-99A4-4ADA-8C06-F7CD98EA3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9A84B-362C-4D6D-BF07-8E511C994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BD098-B3B9-4252-B58B-F0D88D6D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62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B88D7-A3C6-4C9A-9039-08A9944A6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9F6BA-EA68-4CD8-ACC4-D6A168DAE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4B21A-8280-4238-96B7-C2E3BE8D3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11AA0-1708-4F5C-9929-BC53B2DF1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25DA8-C171-4771-975A-0218C21CB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1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B0090-6E01-40FC-B6CD-0671245429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5E9E5-6E5B-4DCD-B80A-CA9E52EBF0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0BC7C-6652-4E39-B8E4-90ED83F8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DBB6C-EA04-4B86-8BA1-3DD9D9146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845B0-F242-4BFE-B61E-30E8559D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18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B974-8112-4E3E-BCB9-2BA49C386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293E6-0E31-4DDA-A297-988880F6D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E6C47-CD80-44C0-BE5C-243819DF1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36330-2983-4BDC-B24C-5E7D0D178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EB59E-281A-4E1E-80BE-D90CCD52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C4BE4-1D21-42B9-B4B4-330738AAD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96682-892A-4BC5-BABB-264818870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8F82D-D5D4-4773-86CE-185B31B14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9717C-D90B-426F-BE4D-AE7A53AC7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28B05-BB77-484D-88B8-FC53C916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839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C4EE8-24C1-4F1E-86D1-F7B3D6966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A3BEA-A817-4031-BBE9-54081D5452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4CA199-5E62-4999-9773-057F06185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5F35C-994C-468E-9D0C-275A24A61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FC62E-C086-41EE-B7D3-A22E9E8D6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02BE9-73FB-456C-A07B-7CF371D6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19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7CFFA-0A5D-4449-B865-5037A95E5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DEBB-27C0-4E1C-9E76-5E9B2A4A4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713B7-AB50-43BC-B1DB-95CD956F9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CF619-4F55-4BA5-A6EC-B9EBB1F20B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3617E5-14AD-4575-8EF2-05AE0E854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BABAD-185F-4C55-957C-F02C63B12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2E52FC-1229-47DE-9A36-D73EC5FD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BEB76-E40D-4C82-BC8F-1C32FA095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61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8533D-4040-4FEF-A108-FA78377F3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2C78FC-D0D8-4897-8640-B044E1D6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31507-B8DB-4E4A-AC79-94D9F648A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9E9E9-C7A2-4DB8-A6D3-4C8EFF155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069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AA39AC-F4FF-4D21-909C-7627CF9A8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24BA05-69AF-47E0-BFD8-0FD96924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78108-286F-42CA-BA28-EB66CB55C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50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D3D6F-61E3-4063-9B44-38266B1D4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AE6C7-FED2-4E3F-B15C-978344D3A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FA4453-330A-4D30-8D79-5E402691C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1B07B-CF94-4A8E-8C7C-4C70A52C2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0EC4E-3D08-40D1-909F-2766A104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73333-2618-45B7-9EAB-73F49F90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63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95A02-80E9-4556-9EE4-1DFB7662D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7AA2AE-7205-4A69-B02C-C6B98644D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057D8-A25B-405E-85F8-9E61388D3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6517F8-AA63-4726-88FB-D1E1B325F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50EC7-B4D4-44CE-B089-807426C05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9885F-02F3-4AFB-A230-FC51648E8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35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3EAB9C-27EC-43C0-9AB7-C812D83D7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AACE3-7FF6-4DAB-8B69-7FC42B80A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39824-20CE-4B0B-BD38-B18310AF6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2D323-7F3B-4A4D-99FB-AF111A600C1D}" type="datetimeFigureOut">
              <a:rPr lang="en-GB" smtClean="0"/>
              <a:t>16/02/2021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B45B1-69C6-44F0-9B79-DC336749D6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4AB9E-3270-45D1-8651-099411CD3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9D8E6-E048-430A-844E-2E4CE3052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554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US" sz="4000">
                <a:latin typeface="SassoonPrimaryInfant" panose="00000400000000000000" pitchFamily="2" charset="0"/>
              </a:rPr>
              <a:t>Building Vocabulary - Affixes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latin typeface="SassoonPrimaryInfant" panose="00000400000000000000" pitchFamily="2" charset="0"/>
              </a:rPr>
              <a:t>Monday 1</a:t>
            </a:r>
            <a:r>
              <a:rPr lang="en-US" sz="2000" baseline="30000" dirty="0">
                <a:latin typeface="SassoonPrimaryInfant" panose="00000400000000000000" pitchFamily="2" charset="0"/>
              </a:rPr>
              <a:t>st</a:t>
            </a:r>
            <a:r>
              <a:rPr lang="en-US" sz="2000" dirty="0">
                <a:latin typeface="SassoonPrimaryInfant" panose="00000400000000000000" pitchFamily="2" charset="0"/>
              </a:rPr>
              <a:t> March 2021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28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6A3F491-88FF-4925-AA2C-E403EB66D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83" y="838200"/>
            <a:ext cx="10707755" cy="708025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rgbClr val="0070C0"/>
                </a:solidFill>
                <a:latin typeface="SassoonPrimaryInfant" panose="00000400000000000000" pitchFamily="2" charset="0"/>
              </a:rPr>
              <a:t>L.I.</a:t>
            </a:r>
            <a:r>
              <a:rPr lang="en-GB" sz="4000" dirty="0">
                <a:solidFill>
                  <a:srgbClr val="0070C0"/>
                </a:solidFill>
                <a:latin typeface="SassoonPrimaryInfant" panose="00000400000000000000" pitchFamily="2" charset="0"/>
              </a:rPr>
              <a:t>– I can focus on the affix meaning.</a:t>
            </a:r>
            <a:br>
              <a:rPr lang="en-GB" sz="4000" dirty="0">
                <a:solidFill>
                  <a:srgbClr val="0070C0"/>
                </a:solidFill>
                <a:latin typeface="SassoonPrimaryInfant" panose="00000400000000000000" pitchFamily="2" charset="0"/>
              </a:rPr>
            </a:br>
            <a:r>
              <a:rPr lang="en-GB" sz="4000" b="1" dirty="0">
                <a:solidFill>
                  <a:srgbClr val="0070C0"/>
                </a:solidFill>
                <a:latin typeface="SassoonPrimaryInfant" panose="00000400000000000000" pitchFamily="2" charset="0"/>
              </a:rPr>
              <a:t>S.C.</a:t>
            </a:r>
            <a:r>
              <a:rPr lang="en-GB" sz="4000" dirty="0">
                <a:solidFill>
                  <a:srgbClr val="0070C0"/>
                </a:solidFill>
                <a:latin typeface="SassoonPrimaryInfant" panose="00000400000000000000" pitchFamily="2" charset="0"/>
              </a:rPr>
              <a:t>– I will create examples &amp; use in the correct context.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184043D-9CB1-4D22-A2B7-79E4EC0B4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56" y="2562159"/>
            <a:ext cx="11259888" cy="4090431"/>
          </a:xfrm>
        </p:spPr>
        <p:txBody>
          <a:bodyPr>
            <a:normAutofit fontScale="85000" lnSpcReduction="20000"/>
          </a:bodyPr>
          <a:lstStyle/>
          <a:p>
            <a:r>
              <a:rPr lang="en-GB" sz="3900" b="1" u="sng" dirty="0" err="1">
                <a:latin typeface="SassoonPrimaryInfant" panose="00000400000000000000" pitchFamily="2" charset="0"/>
              </a:rPr>
              <a:t>ous</a:t>
            </a:r>
            <a:r>
              <a:rPr lang="en-GB" sz="3900" dirty="0">
                <a:latin typeface="SassoonPrimaryInfant" panose="00000400000000000000" pitchFamily="2" charset="0"/>
              </a:rPr>
              <a:t> meaning </a:t>
            </a:r>
            <a:r>
              <a:rPr lang="en-GB" sz="3900" b="1" u="sng" dirty="0">
                <a:latin typeface="SassoonPrimaryInfant" panose="00000400000000000000" pitchFamily="2" charset="0"/>
              </a:rPr>
              <a:t>full of</a:t>
            </a:r>
            <a:r>
              <a:rPr lang="en-GB" sz="3900" dirty="0">
                <a:latin typeface="SassoonPrimaryInfant" panose="00000400000000000000" pitchFamily="2" charset="0"/>
              </a:rPr>
              <a:t>. Two minutes to think, how many examples can you jot down?</a:t>
            </a:r>
          </a:p>
          <a:p>
            <a:pPr marL="0" indent="0">
              <a:buNone/>
            </a:pPr>
            <a:endParaRPr lang="en-GB" sz="3900" dirty="0">
              <a:latin typeface="SassoonPrimaryInfant" panose="00000400000000000000" pitchFamily="2" charset="0"/>
            </a:endParaRPr>
          </a:p>
          <a:p>
            <a:r>
              <a:rPr lang="en-GB" sz="3900" b="1" u="sng" dirty="0">
                <a:latin typeface="SassoonPrimaryInfant" panose="00000400000000000000" pitchFamily="2" charset="0"/>
              </a:rPr>
              <a:t>un</a:t>
            </a:r>
            <a:r>
              <a:rPr lang="en-GB" sz="3900" dirty="0">
                <a:latin typeface="SassoonPrimaryInfant" panose="00000400000000000000" pitchFamily="2" charset="0"/>
              </a:rPr>
              <a:t> meaning </a:t>
            </a:r>
            <a:r>
              <a:rPr lang="en-GB" sz="3900" b="1" u="sng" dirty="0">
                <a:latin typeface="SassoonPrimaryInfant" panose="00000400000000000000" pitchFamily="2" charset="0"/>
              </a:rPr>
              <a:t>not.</a:t>
            </a:r>
            <a:r>
              <a:rPr lang="en-GB" sz="3900" dirty="0">
                <a:latin typeface="SassoonPrimaryInfant" panose="00000400000000000000" pitchFamily="2" charset="0"/>
              </a:rPr>
              <a:t> Two minutes, record as many examples as you can. </a:t>
            </a:r>
          </a:p>
          <a:p>
            <a:pPr marL="0" indent="0">
              <a:buNone/>
            </a:pPr>
            <a:endParaRPr lang="en-GB" sz="3900" dirty="0">
              <a:latin typeface="SassoonPrimaryInfant" panose="00000400000000000000" pitchFamily="2" charset="0"/>
            </a:endParaRPr>
          </a:p>
          <a:p>
            <a:r>
              <a:rPr lang="en-GB" sz="3900" i="1" dirty="0">
                <a:latin typeface="SassoonPrimaryInfant" panose="00000400000000000000" pitchFamily="2" charset="0"/>
              </a:rPr>
              <a:t>Don’t worry about handwriting here, focus on thinking &amp; recording examples </a:t>
            </a:r>
            <a:r>
              <a:rPr lang="en-GB" sz="3900" b="1" i="1" u="sng" dirty="0">
                <a:latin typeface="SassoonPrimaryInfant" panose="00000400000000000000" pitchFamily="2" charset="0"/>
              </a:rPr>
              <a:t>but </a:t>
            </a:r>
            <a:r>
              <a:rPr lang="en-GB" sz="3900" i="1" dirty="0">
                <a:latin typeface="SassoonPrimaryInfant" panose="00000400000000000000" pitchFamily="2" charset="0"/>
              </a:rPr>
              <a:t>keep the meaning in mind.</a:t>
            </a:r>
          </a:p>
          <a:p>
            <a:pPr marL="0" indent="0">
              <a:buNone/>
            </a:pPr>
            <a:r>
              <a:rPr lang="en-GB" dirty="0">
                <a:latin typeface="SassoonPrimaryInfant" panose="00000400000000000000" pitchFamily="2" charset="0"/>
              </a:rPr>
              <a:t> </a:t>
            </a:r>
            <a:endParaRPr lang="en-GB" sz="2400" b="1" u="sng" dirty="0">
              <a:latin typeface="SassoonPrimaryInfant" panose="00000400000000000000" pitchFamily="2" charset="0"/>
            </a:endParaRP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0612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921ED2B-FB0B-4CBD-9369-04A5D47CF0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679309"/>
              </p:ext>
            </p:extLst>
          </p:nvPr>
        </p:nvGraphicFramePr>
        <p:xfrm>
          <a:off x="490330" y="1834166"/>
          <a:ext cx="11211339" cy="4547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800">
                  <a:extLst>
                    <a:ext uri="{9D8B030D-6E8A-4147-A177-3AD203B41FA5}">
                      <a16:colId xmlns:a16="http://schemas.microsoft.com/office/drawing/2014/main" val="3314682423"/>
                    </a:ext>
                  </a:extLst>
                </a:gridCol>
                <a:gridCol w="2293948">
                  <a:extLst>
                    <a:ext uri="{9D8B030D-6E8A-4147-A177-3AD203B41FA5}">
                      <a16:colId xmlns:a16="http://schemas.microsoft.com/office/drawing/2014/main" val="582116284"/>
                    </a:ext>
                  </a:extLst>
                </a:gridCol>
                <a:gridCol w="6652591">
                  <a:extLst>
                    <a:ext uri="{9D8B030D-6E8A-4147-A177-3AD203B41FA5}">
                      <a16:colId xmlns:a16="http://schemas.microsoft.com/office/drawing/2014/main" val="879232645"/>
                    </a:ext>
                  </a:extLst>
                </a:gridCol>
              </a:tblGrid>
              <a:tr h="607870">
                <a:tc>
                  <a:txBody>
                    <a:bodyPr/>
                    <a:lstStyle/>
                    <a:p>
                      <a:r>
                        <a:rPr lang="en-GB" sz="3600" dirty="0">
                          <a:latin typeface="SassoonPrimaryInfant" panose="00000400000000000000" pitchFamily="2" charset="0"/>
                        </a:rPr>
                        <a:t>Affix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latin typeface="SassoonPrimaryInfant" panose="00000400000000000000" pitchFamily="2" charset="0"/>
                        </a:rPr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latin typeface="SassoonPrimaryInfant" panose="00000400000000000000" pitchFamily="2" charset="0"/>
                        </a:rPr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357708"/>
                  </a:ext>
                </a:extLst>
              </a:tr>
              <a:tr h="707225">
                <a:tc>
                  <a:txBody>
                    <a:bodyPr/>
                    <a:lstStyle/>
                    <a:p>
                      <a:r>
                        <a:rPr lang="en-GB" sz="3600" b="1" dirty="0" err="1">
                          <a:latin typeface="SassoonPrimaryInfant" panose="00000400000000000000" pitchFamily="2" charset="0"/>
                        </a:rPr>
                        <a:t>ous</a:t>
                      </a:r>
                      <a:endParaRPr lang="en-GB" sz="3600" b="1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latin typeface="SassoonPrimaryInfant" panose="00000400000000000000" pitchFamily="2" charset="0"/>
                        </a:rPr>
                        <a:t>full 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danger</a:t>
                      </a:r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ous</a:t>
                      </a:r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  dubi</a:t>
                      </a:r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ous</a:t>
                      </a:r>
                      <a:endParaRPr lang="en-GB" sz="3600" b="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426096"/>
                  </a:ext>
                </a:extLst>
              </a:tr>
              <a:tr h="607870">
                <a:tc>
                  <a:txBody>
                    <a:bodyPr/>
                    <a:lstStyle/>
                    <a:p>
                      <a:endParaRPr lang="en-GB" sz="360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harmoni</a:t>
                      </a:r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ous  </a:t>
                      </a:r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hazard</a:t>
                      </a:r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ous</a:t>
                      </a:r>
                      <a:endParaRPr lang="en-GB" sz="3600" b="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38076"/>
                  </a:ext>
                </a:extLst>
              </a:tr>
              <a:tr h="607870">
                <a:tc>
                  <a:txBody>
                    <a:bodyPr/>
                    <a:lstStyle/>
                    <a:p>
                      <a:endParaRPr lang="en-GB" sz="360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360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nerv</a:t>
                      </a:r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ous  </a:t>
                      </a:r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outrage</a:t>
                      </a:r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ous</a:t>
                      </a:r>
                      <a:endParaRPr lang="en-GB" sz="3600" b="0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765554"/>
                  </a:ext>
                </a:extLst>
              </a:tr>
              <a:tr h="607870">
                <a:tc>
                  <a:txBody>
                    <a:bodyPr/>
                    <a:lstStyle/>
                    <a:p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dirty="0">
                          <a:latin typeface="SassoonPrimaryInfant" panose="00000400000000000000" pitchFamily="2" charset="0"/>
                        </a:rPr>
                        <a:t>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un</a:t>
                      </a:r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able  </a:t>
                      </a:r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un</a:t>
                      </a:r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affected</a:t>
                      </a:r>
                      <a:endParaRPr lang="en-GB" sz="3600" b="1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737337"/>
                  </a:ext>
                </a:extLst>
              </a:tr>
              <a:tr h="607870">
                <a:tc>
                  <a:txBody>
                    <a:bodyPr/>
                    <a:lstStyle/>
                    <a:p>
                      <a:endParaRPr lang="en-GB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un</a:t>
                      </a:r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clear  </a:t>
                      </a:r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un</a:t>
                      </a:r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known</a:t>
                      </a:r>
                      <a:endParaRPr lang="en-GB" sz="3600" b="1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574082"/>
                  </a:ext>
                </a:extLst>
              </a:tr>
              <a:tr h="607870">
                <a:tc>
                  <a:txBody>
                    <a:bodyPr/>
                    <a:lstStyle/>
                    <a:p>
                      <a:endParaRPr lang="en-GB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un</a:t>
                      </a:r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pleasant  </a:t>
                      </a:r>
                      <a:r>
                        <a:rPr lang="en-GB" sz="3600" b="1" dirty="0">
                          <a:latin typeface="SassoonPrimaryInfant" panose="00000400000000000000" pitchFamily="2" charset="0"/>
                        </a:rPr>
                        <a:t>un</a:t>
                      </a:r>
                      <a:r>
                        <a:rPr lang="en-GB" sz="3600" b="0" dirty="0">
                          <a:latin typeface="SassoonPrimaryInfant" panose="00000400000000000000" pitchFamily="2" charset="0"/>
                        </a:rPr>
                        <a:t>predictable</a:t>
                      </a:r>
                      <a:endParaRPr lang="en-GB" sz="3600" b="1" dirty="0">
                        <a:latin typeface="SassoonPrimaryInfan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075385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00DD3F11-5807-4E7A-9AF7-AEB664357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0" y="329158"/>
            <a:ext cx="9613861" cy="1080938"/>
          </a:xfrm>
        </p:spPr>
        <p:txBody>
          <a:bodyPr>
            <a:noAutofit/>
          </a:bodyPr>
          <a:lstStyle/>
          <a:p>
            <a:r>
              <a:rPr lang="en-GB" sz="4000" dirty="0">
                <a:latin typeface="SassoonPrimaryInfant" panose="00000400000000000000" pitchFamily="2" charset="0"/>
              </a:rPr>
              <a:t>Copy the table below. Use the margin for the affixes column</a:t>
            </a:r>
            <a:r>
              <a:rPr lang="en-GB" dirty="0">
                <a:latin typeface="SassoonPrimaryInfant" panose="00000400000000000000" pitchFamily="2" charset="0"/>
              </a:rPr>
              <a:t> and write prefix in colour.</a:t>
            </a:r>
            <a:endParaRPr lang="en-GB" sz="4000" dirty="0">
              <a:latin typeface="SassoonPrimaryInfan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567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127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SassoonPrimaryInfant</vt:lpstr>
      <vt:lpstr>Office Theme</vt:lpstr>
      <vt:lpstr>Building Vocabulary - Affixes</vt:lpstr>
      <vt:lpstr>L.I.– I can focus on the affix meaning. S.C.– I will create examples &amp; use in the correct context.</vt:lpstr>
      <vt:lpstr>Copy the table below. Use the margin for the affixes column and write prefix in colour.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Vocabulary - Affixes</dc:title>
  <dc:creator>brian gribben</dc:creator>
  <cp:lastModifiedBy>brian gribben</cp:lastModifiedBy>
  <cp:revision>3</cp:revision>
  <dcterms:created xsi:type="dcterms:W3CDTF">2021-02-16T10:17:36Z</dcterms:created>
  <dcterms:modified xsi:type="dcterms:W3CDTF">2021-02-16T11:12:40Z</dcterms:modified>
</cp:coreProperties>
</file>