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4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7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3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8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9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5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44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7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5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3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581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Star*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amratasbd.wordpress.com/2012/06/01/quick-pick-3-footsteps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938A9B-8231-4324-AAFD-A25A2452D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0" y="1524000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en-GB" sz="4400">
                <a:latin typeface="SassoonPrimaryInfant" panose="00000400000000000000" pitchFamily="2" charset="0"/>
              </a:rPr>
              <a:t>Spelling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EFED2-9171-4EE2-8909-D4C4E1C64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0" y="4571999"/>
            <a:ext cx="4572000" cy="1524000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SassoonPrimaryInfant" panose="00000400000000000000" pitchFamily="2" charset="0"/>
              </a:rPr>
              <a:t>Wednesday 24th of February 2021</a:t>
            </a:r>
          </a:p>
          <a:p>
            <a:pPr algn="l"/>
            <a:r>
              <a:rPr lang="en-GB" dirty="0">
                <a:latin typeface="SassoonPrimaryInfant" panose="00000400000000000000" pitchFamily="2" charset="0"/>
              </a:rPr>
              <a:t>Subject Specific Words</a:t>
            </a:r>
          </a:p>
        </p:txBody>
      </p:sp>
      <p:pic>
        <p:nvPicPr>
          <p:cNvPr id="5" name="Picture 4" descr="Wooden letters in a blue background">
            <a:extLst>
              <a:ext uri="{FF2B5EF4-FFF2-40B4-BE49-F238E27FC236}">
                <a16:creationId xmlns:a16="http://schemas.microsoft.com/office/drawing/2014/main" id="{E6956A30-EE82-4CEE-8B22-EFD5276B4E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862" r="-2" b="-2"/>
          <a:stretch/>
        </p:blipFill>
        <p:spPr>
          <a:xfrm>
            <a:off x="-8" y="762006"/>
            <a:ext cx="5948805" cy="6095979"/>
          </a:xfrm>
          <a:custGeom>
            <a:avLst/>
            <a:gdLst/>
            <a:ahLst/>
            <a:cxnLst/>
            <a:rect l="l" t="t" r="r" b="b"/>
            <a:pathLst>
              <a:path w="5948805" h="6095979">
                <a:moveTo>
                  <a:pt x="1573832" y="765"/>
                </a:moveTo>
                <a:cubicBezTo>
                  <a:pt x="1940190" y="-10734"/>
                  <a:pt x="2329345" y="109280"/>
                  <a:pt x="2734663" y="238687"/>
                </a:cubicBezTo>
                <a:cubicBezTo>
                  <a:pt x="4118244" y="680647"/>
                  <a:pt x="5296697" y="1302752"/>
                  <a:pt x="5668316" y="3639516"/>
                </a:cubicBezTo>
                <a:cubicBezTo>
                  <a:pt x="5788298" y="4393559"/>
                  <a:pt x="5890546" y="5142244"/>
                  <a:pt x="5937022" y="5865869"/>
                </a:cubicBezTo>
                <a:lnTo>
                  <a:pt x="5948805" y="6095979"/>
                </a:lnTo>
                <a:lnTo>
                  <a:pt x="0" y="6095979"/>
                </a:lnTo>
                <a:lnTo>
                  <a:pt x="0" y="1621672"/>
                </a:lnTo>
                <a:lnTo>
                  <a:pt x="36310" y="1518814"/>
                </a:lnTo>
                <a:cubicBezTo>
                  <a:pt x="109805" y="1321982"/>
                  <a:pt x="192755" y="1133640"/>
                  <a:pt x="287891" y="956872"/>
                </a:cubicBezTo>
                <a:cubicBezTo>
                  <a:pt x="669453" y="247734"/>
                  <a:pt x="1102800" y="15549"/>
                  <a:pt x="1573832" y="765"/>
                </a:cubicBez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47DB6CD-8E9E-4643-B3B6-01BD80429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23838" y="538152"/>
            <a:ext cx="6095989" cy="654368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410492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6C0DAEB-1B8D-4AB3-A77F-1B57348E9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14085"/>
            <a:ext cx="10267558" cy="1079663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latin typeface="SassoonPrimaryInfant" panose="00000400000000000000" pitchFamily="2" charset="0"/>
              </a:rPr>
              <a:t>L.I. – </a:t>
            </a:r>
            <a:r>
              <a:rPr lang="en-GB" sz="4400" dirty="0">
                <a:latin typeface="SassoonPrimaryInfant" panose="00000400000000000000" pitchFamily="2" charset="0"/>
              </a:rPr>
              <a:t>I can use different spelling strategies.</a:t>
            </a:r>
            <a:br>
              <a:rPr lang="en-GB" sz="4400" dirty="0">
                <a:latin typeface="SassoonPrimaryInfant" panose="00000400000000000000" pitchFamily="2" charset="0"/>
              </a:rPr>
            </a:br>
            <a:r>
              <a:rPr lang="en-GB" sz="4400" b="1" dirty="0">
                <a:latin typeface="SassoonPrimaryInfant" panose="00000400000000000000" pitchFamily="2" charset="0"/>
              </a:rPr>
              <a:t>S.C. – </a:t>
            </a:r>
            <a:r>
              <a:rPr lang="en-GB" sz="4400" dirty="0">
                <a:latin typeface="SassoonPrimaryInfant" panose="00000400000000000000" pitchFamily="2" charset="0"/>
              </a:rPr>
              <a:t>I will review for accuracy.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9A46A18-6BB3-411E-AAE1-4245FE2E80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374790"/>
              </p:ext>
            </p:extLst>
          </p:nvPr>
        </p:nvGraphicFramePr>
        <p:xfrm>
          <a:off x="762000" y="1575686"/>
          <a:ext cx="925001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820">
                  <a:extLst>
                    <a:ext uri="{9D8B030D-6E8A-4147-A177-3AD203B41FA5}">
                      <a16:colId xmlns:a16="http://schemas.microsoft.com/office/drawing/2014/main" val="602885906"/>
                    </a:ext>
                  </a:extLst>
                </a:gridCol>
                <a:gridCol w="3184599">
                  <a:extLst>
                    <a:ext uri="{9D8B030D-6E8A-4147-A177-3AD203B41FA5}">
                      <a16:colId xmlns:a16="http://schemas.microsoft.com/office/drawing/2014/main" val="486379212"/>
                    </a:ext>
                  </a:extLst>
                </a:gridCol>
                <a:gridCol w="3184599">
                  <a:extLst>
                    <a:ext uri="{9D8B030D-6E8A-4147-A177-3AD203B41FA5}">
                      <a16:colId xmlns:a16="http://schemas.microsoft.com/office/drawing/2014/main" val="1700429046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r>
                        <a:rPr lang="en-GB" sz="4000" b="0" dirty="0">
                          <a:solidFill>
                            <a:schemeClr val="bg1"/>
                          </a:solidFill>
                          <a:latin typeface="SassoonPrimaryInfant" panose="00000400000000000000" pitchFamily="2" charset="0"/>
                        </a:rPr>
                        <a:t>addition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="0" dirty="0">
                          <a:solidFill>
                            <a:schemeClr val="bg1"/>
                          </a:solidFill>
                          <a:latin typeface="SassoonPrimaryInfant" panose="00000400000000000000" pitchFamily="2" charset="0"/>
                        </a:rPr>
                        <a:t>subtraction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="0" dirty="0">
                          <a:solidFill>
                            <a:schemeClr val="bg1"/>
                          </a:solidFill>
                          <a:latin typeface="SassoonPrimaryInfant" panose="00000400000000000000" pitchFamily="2" charset="0"/>
                        </a:rPr>
                        <a:t>multiplication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731740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fraction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estimate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41069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radius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co-ordinate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778488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horizontal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perimeter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symmetry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17715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59D7A09-EC1B-4592-8FF8-4F0E77B6308B}"/>
              </a:ext>
            </a:extLst>
          </p:cNvPr>
          <p:cNvSpPr txBox="1"/>
          <p:nvPr/>
        </p:nvSpPr>
        <p:spPr>
          <a:xfrm>
            <a:off x="761999" y="4684315"/>
            <a:ext cx="973372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latin typeface="SassoonPrimaryInfant" panose="00000400000000000000" pitchFamily="2" charset="0"/>
              </a:rPr>
              <a:t>1. L,S,C,W &amp; C. each word just </a:t>
            </a:r>
            <a:r>
              <a:rPr lang="en-GB" sz="3200" u="sng" dirty="0">
                <a:latin typeface="SassoonPrimaryInfant" panose="00000400000000000000" pitchFamily="2" charset="0"/>
              </a:rPr>
              <a:t>once.</a:t>
            </a:r>
            <a:r>
              <a:rPr lang="en-GB" sz="3200" dirty="0">
                <a:latin typeface="SassoonPrimaryInfant" panose="00000400000000000000" pitchFamily="2" charset="0"/>
              </a:rPr>
              <a:t> </a:t>
            </a:r>
          </a:p>
          <a:p>
            <a:r>
              <a:rPr lang="en-GB" sz="3200" dirty="0">
                <a:latin typeface="SassoonPrimaryInfant" panose="00000400000000000000" pitchFamily="2" charset="0"/>
              </a:rPr>
              <a:t>2. Pick </a:t>
            </a:r>
            <a:r>
              <a:rPr lang="en-GB" sz="3200" u="sng" dirty="0">
                <a:latin typeface="SassoonPrimaryInfant" panose="00000400000000000000" pitchFamily="2" charset="0"/>
              </a:rPr>
              <a:t>five</a:t>
            </a:r>
            <a:r>
              <a:rPr lang="en-GB" sz="3200" dirty="0">
                <a:latin typeface="SassoonPrimaryInfant" panose="00000400000000000000" pitchFamily="2" charset="0"/>
              </a:rPr>
              <a:t> words and write a crossword clue for each. For example, </a:t>
            </a:r>
            <a:r>
              <a:rPr lang="en-GB" sz="3200" dirty="0">
                <a:solidFill>
                  <a:schemeClr val="accent1"/>
                </a:solidFill>
                <a:latin typeface="SassoonPrimaryInfant" panose="00000400000000000000" pitchFamily="2" charset="0"/>
              </a:rPr>
              <a:t>rough idea, 5letters = estimate.</a:t>
            </a:r>
          </a:p>
        </p:txBody>
      </p:sp>
    </p:spTree>
    <p:extLst>
      <p:ext uri="{BB962C8B-B14F-4D97-AF65-F5344CB8AC3E}">
        <p14:creationId xmlns:p14="http://schemas.microsoft.com/office/powerpoint/2010/main" val="1442242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A0416B3-3AE5-4F8B-A8E0-69CE9D0AA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14085"/>
            <a:ext cx="10267558" cy="1079663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latin typeface="SassoonPrimaryInfant" panose="00000400000000000000" pitchFamily="2" charset="0"/>
              </a:rPr>
              <a:t>L.I. – </a:t>
            </a:r>
            <a:r>
              <a:rPr lang="en-GB" sz="4400" dirty="0">
                <a:latin typeface="SassoonPrimaryInfant" panose="00000400000000000000" pitchFamily="2" charset="0"/>
              </a:rPr>
              <a:t>I can use different spelling strategies.</a:t>
            </a:r>
            <a:br>
              <a:rPr lang="en-GB" sz="4400" dirty="0">
                <a:latin typeface="SassoonPrimaryInfant" panose="00000400000000000000" pitchFamily="2" charset="0"/>
              </a:rPr>
            </a:br>
            <a:r>
              <a:rPr lang="en-GB" sz="4400" b="1" dirty="0">
                <a:latin typeface="SassoonPrimaryInfant" panose="00000400000000000000" pitchFamily="2" charset="0"/>
              </a:rPr>
              <a:t>S.C. – </a:t>
            </a:r>
            <a:r>
              <a:rPr lang="en-GB" sz="4400" dirty="0">
                <a:latin typeface="SassoonPrimaryInfant" panose="00000400000000000000" pitchFamily="2" charset="0"/>
              </a:rPr>
              <a:t>I will review for accuracy.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2EB265-ABF9-4D43-B7DC-D65DB1D7A2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202090"/>
              </p:ext>
            </p:extLst>
          </p:nvPr>
        </p:nvGraphicFramePr>
        <p:xfrm>
          <a:off x="351182" y="1523506"/>
          <a:ext cx="8103705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2505">
                  <a:extLst>
                    <a:ext uri="{9D8B030D-6E8A-4147-A177-3AD203B41FA5}">
                      <a16:colId xmlns:a16="http://schemas.microsoft.com/office/drawing/2014/main" val="602885906"/>
                    </a:ext>
                  </a:extLst>
                </a:gridCol>
                <a:gridCol w="2690191">
                  <a:extLst>
                    <a:ext uri="{9D8B030D-6E8A-4147-A177-3AD203B41FA5}">
                      <a16:colId xmlns:a16="http://schemas.microsoft.com/office/drawing/2014/main" val="486379212"/>
                    </a:ext>
                  </a:extLst>
                </a:gridCol>
                <a:gridCol w="3101009">
                  <a:extLst>
                    <a:ext uri="{9D8B030D-6E8A-4147-A177-3AD203B41FA5}">
                      <a16:colId xmlns:a16="http://schemas.microsoft.com/office/drawing/2014/main" val="1700429046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r>
                        <a:rPr lang="en-GB" sz="4000" b="0" dirty="0">
                          <a:solidFill>
                            <a:schemeClr val="bg1"/>
                          </a:solidFill>
                          <a:latin typeface="SassoonPrimaryInfant" panose="00000400000000000000" pitchFamily="2" charset="0"/>
                        </a:rPr>
                        <a:t>addition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="0" dirty="0">
                          <a:solidFill>
                            <a:schemeClr val="bg1"/>
                          </a:solidFill>
                          <a:latin typeface="SassoonPrimaryInfant" panose="00000400000000000000" pitchFamily="2" charset="0"/>
                        </a:rPr>
                        <a:t>subtraction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="0" dirty="0">
                          <a:solidFill>
                            <a:schemeClr val="bg1"/>
                          </a:solidFill>
                          <a:latin typeface="SassoonPrimaryInfant" panose="00000400000000000000" pitchFamily="2" charset="0"/>
                        </a:rPr>
                        <a:t>multiplication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731740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fraction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estimate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41069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radius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co-ordinate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778488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horizontal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perimeter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symmetry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17715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0632E7D-48CF-4198-8063-3820C773374D}"/>
              </a:ext>
            </a:extLst>
          </p:cNvPr>
          <p:cNvSpPr txBox="1"/>
          <p:nvPr/>
        </p:nvSpPr>
        <p:spPr>
          <a:xfrm>
            <a:off x="8454887" y="1523506"/>
            <a:ext cx="36045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assoonPrimaryInfant" panose="00000400000000000000" pitchFamily="2" charset="0"/>
              </a:rPr>
              <a:t>3. Choose </a:t>
            </a:r>
            <a:r>
              <a:rPr lang="en-GB" sz="3200" u="sng" dirty="0">
                <a:latin typeface="SassoonPrimaryInfant" panose="00000400000000000000" pitchFamily="2" charset="0"/>
              </a:rPr>
              <a:t>three</a:t>
            </a:r>
            <a:r>
              <a:rPr lang="en-GB" sz="3200" dirty="0">
                <a:latin typeface="SassoonPrimaryInfant" panose="00000400000000000000" pitchFamily="2" charset="0"/>
              </a:rPr>
              <a:t> words to include in a subject related paragraph.</a:t>
            </a:r>
          </a:p>
          <a:p>
            <a:r>
              <a:rPr lang="en-GB" sz="3200" dirty="0">
                <a:latin typeface="SassoonPrimaryInfant" panose="00000400000000000000" pitchFamily="2" charset="0"/>
              </a:rPr>
              <a:t>4. Draw an image to show </a:t>
            </a:r>
            <a:r>
              <a:rPr lang="en-GB" sz="3200" u="sng" dirty="0">
                <a:latin typeface="SassoonPrimaryInfant" panose="00000400000000000000" pitchFamily="2" charset="0"/>
              </a:rPr>
              <a:t>symmetry.</a:t>
            </a:r>
            <a:endParaRPr lang="en-GB" sz="3200" dirty="0">
              <a:latin typeface="SassoonPrimaryInfant" panose="00000400000000000000" pitchFamily="2" charset="0"/>
            </a:endParaRP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B6816F67-0563-4E96-BBDE-4BBACAFB8F33}"/>
              </a:ext>
            </a:extLst>
          </p:cNvPr>
          <p:cNvSpPr/>
          <p:nvPr/>
        </p:nvSpPr>
        <p:spPr>
          <a:xfrm>
            <a:off x="351182" y="5143473"/>
            <a:ext cx="2582539" cy="1333780"/>
          </a:xfrm>
          <a:prstGeom prst="cloudCallout">
            <a:avLst>
              <a:gd name="adj1" fmla="val 46759"/>
              <a:gd name="adj2" fmla="val -944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Look back to our learning intention.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E8A01091-0C97-468E-9C5F-B561E900A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730892" y="4717491"/>
            <a:ext cx="672142" cy="463002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884400C-418E-436B-927C-438EE9D544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730892" y="5612927"/>
            <a:ext cx="672142" cy="67355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66A6964-DFD7-4EE9-9786-0DA0CC292EDB}"/>
              </a:ext>
            </a:extLst>
          </p:cNvPr>
          <p:cNvSpPr txBox="1"/>
          <p:nvPr/>
        </p:nvSpPr>
        <p:spPr>
          <a:xfrm>
            <a:off x="4698767" y="4593131"/>
            <a:ext cx="3090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I’m pleased with my work because…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5643F4-F544-44CC-9F3A-614EB4C93B53}"/>
              </a:ext>
            </a:extLst>
          </p:cNvPr>
          <p:cNvSpPr txBox="1"/>
          <p:nvPr/>
        </p:nvSpPr>
        <p:spPr>
          <a:xfrm>
            <a:off x="4762979" y="5534204"/>
            <a:ext cx="2666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Next time I could try…</a:t>
            </a:r>
          </a:p>
        </p:txBody>
      </p:sp>
    </p:spTree>
    <p:extLst>
      <p:ext uri="{BB962C8B-B14F-4D97-AF65-F5344CB8AC3E}">
        <p14:creationId xmlns:p14="http://schemas.microsoft.com/office/powerpoint/2010/main" val="1093031254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DarkSeedLeftStep">
      <a:dk1>
        <a:srgbClr val="000000"/>
      </a:dk1>
      <a:lt1>
        <a:srgbClr val="FFFFFF"/>
      </a:lt1>
      <a:dk2>
        <a:srgbClr val="2B1C31"/>
      </a:dk2>
      <a:lt2>
        <a:srgbClr val="F0F3F2"/>
      </a:lt2>
      <a:accent1>
        <a:srgbClr val="E7297D"/>
      </a:accent1>
      <a:accent2>
        <a:srgbClr val="D517BA"/>
      </a:accent2>
      <a:accent3>
        <a:srgbClr val="B229E7"/>
      </a:accent3>
      <a:accent4>
        <a:srgbClr val="5B24D7"/>
      </a:accent4>
      <a:accent5>
        <a:srgbClr val="293EE7"/>
      </a:accent5>
      <a:accent6>
        <a:srgbClr val="177BD5"/>
      </a:accent6>
      <a:hlink>
        <a:srgbClr val="473FBF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163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Avenir Next LT Pro</vt:lpstr>
      <vt:lpstr>Avenir Next LT Pro Light</vt:lpstr>
      <vt:lpstr>SassoonPrimaryInfant</vt:lpstr>
      <vt:lpstr>Sitka Subheading</vt:lpstr>
      <vt:lpstr>PebbleVTI</vt:lpstr>
      <vt:lpstr>Spelling</vt:lpstr>
      <vt:lpstr>L.I. – I can use different spelling strategies. S.C. – I will review for accuracy.</vt:lpstr>
      <vt:lpstr>L.I. – I can use different spelling strategies. S.C. – I will review for accuracy.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</dc:title>
  <dc:creator>brian gribben</dc:creator>
  <cp:lastModifiedBy>brian gribben</cp:lastModifiedBy>
  <cp:revision>5</cp:revision>
  <dcterms:created xsi:type="dcterms:W3CDTF">2021-02-16T09:39:36Z</dcterms:created>
  <dcterms:modified xsi:type="dcterms:W3CDTF">2021-02-16T10:13:19Z</dcterms:modified>
</cp:coreProperties>
</file>