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61969-45EA-4D20-B144-DD072CE0C5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1420B3-C2E4-4BB0-9F0E-4406D48577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51E773-12A4-498F-9036-A0368F866C6C}"/>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4DD89E2A-54E3-4084-90E7-793DDF2C0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877186-816D-446C-8555-D928A431C67C}"/>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144604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148B-E54E-4683-8636-AEB2F2F684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07606B-CD86-44A8-8606-F245369B1D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B48D5C-1988-4F7C-85A8-7DB3AC5A4F0C}"/>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3BBEE99D-0ABB-42CC-8076-AF050B9C5E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DDCE9A-6E9A-4957-8AF2-9E50E897A17A}"/>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4222926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9ECEBC-65C3-44D1-9C3A-20347A418F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A46BFA-03CB-4993-AEC5-0526A60AEB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151240-38C0-4CD8-ABE7-0AFC34B106E2}"/>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7A163C9F-173A-4201-8C36-A6CA830245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6949B1-5D70-4631-B856-ACD2F3EED489}"/>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352570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C239-2BB6-419E-9AA3-C288DBDA23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CAB044-0FD1-4C61-AFE5-31EA884F16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79951B-451F-4997-88AE-A989D70D97C9}"/>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F61E0D2B-8019-4702-8F16-FA5CC92D0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A7CFBD-8915-46C7-A96E-0F71F13C7E14}"/>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134023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1045-73C3-4C03-8F77-B355CF1143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13F5A8-F416-4C1E-945F-F32160A15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55BF59-575D-441B-A0BF-478312656FD8}"/>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34F57A1E-920E-418B-BD99-587659DBDD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CAD1A2-A2E1-4A1D-AAB5-34A4BA180D41}"/>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150308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34DE-9A21-4291-B85C-A45D1E8ECA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650947-86C7-4CC6-AF2D-8C03658A7F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1B11A-2564-47B5-89A7-4F10FEBBDA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230F194-E40F-49BD-9FC8-8BB77F4D95AF}"/>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6" name="Footer Placeholder 5">
            <a:extLst>
              <a:ext uri="{FF2B5EF4-FFF2-40B4-BE49-F238E27FC236}">
                <a16:creationId xmlns:a16="http://schemas.microsoft.com/office/drawing/2014/main" id="{1C84CEB2-07DD-4E14-95CD-6742A9B70C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24F3A3-1309-41CA-848B-C52AFAABDC3F}"/>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376553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A8BD-9C8D-4295-AE8F-B132BDA27A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37F278-AD3E-4557-BE03-5726B9A11E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04D8E4-1F5F-4906-B327-8475F46991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235192-6EDF-4589-B94C-FBD10A7611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76D2D9-2CF9-4903-9051-6DBF69B3DC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5D17259-1E55-4137-A477-6F83FB2B8A59}"/>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8" name="Footer Placeholder 7">
            <a:extLst>
              <a:ext uri="{FF2B5EF4-FFF2-40B4-BE49-F238E27FC236}">
                <a16:creationId xmlns:a16="http://schemas.microsoft.com/office/drawing/2014/main" id="{02980FB2-686B-4C75-B76A-BFE0B22C71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B581327-B47B-4EA7-982D-A30DE2E59BE4}"/>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85310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4B01-C84A-40C8-8A69-860BEE6799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9070ED-4B67-4AD5-B638-136DEA0AA3C3}"/>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4" name="Footer Placeholder 3">
            <a:extLst>
              <a:ext uri="{FF2B5EF4-FFF2-40B4-BE49-F238E27FC236}">
                <a16:creationId xmlns:a16="http://schemas.microsoft.com/office/drawing/2014/main" id="{91BFDE0A-0976-4BC0-B922-0AF9D165A6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73048EF-359A-404F-8023-F1FC799F0761}"/>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3151371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AFB604-60A9-44A9-842A-377CDEF71EDF}"/>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3" name="Footer Placeholder 2">
            <a:extLst>
              <a:ext uri="{FF2B5EF4-FFF2-40B4-BE49-F238E27FC236}">
                <a16:creationId xmlns:a16="http://schemas.microsoft.com/office/drawing/2014/main" id="{22448635-C149-4826-82DC-82FCAC56A24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47573C-B5D7-45E1-8DF3-0B2B1F7CE089}"/>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250385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0043B-118E-4F6C-A643-13F0261C4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F5DE3A-8764-423E-8BD5-C2A276AFB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D49FA23-169F-400E-B5CD-2646428387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98D3E3-F9C4-4BA8-9899-7FCDEFF3BD92}"/>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6" name="Footer Placeholder 5">
            <a:extLst>
              <a:ext uri="{FF2B5EF4-FFF2-40B4-BE49-F238E27FC236}">
                <a16:creationId xmlns:a16="http://schemas.microsoft.com/office/drawing/2014/main" id="{B2EBC024-0A8A-447B-96FE-72F4219980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98B985-0908-40C4-8E6F-7D30EAA1036B}"/>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26087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D5202-1D0F-4839-89B9-3586D68950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63AD2F1-B91D-4639-BC4C-108E79D37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0DA0A0-6D66-4712-B7A4-2D7DC4D98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5E9C6F-30E0-4589-80DD-F20D67C28857}"/>
              </a:ext>
            </a:extLst>
          </p:cNvPr>
          <p:cNvSpPr>
            <a:spLocks noGrp="1"/>
          </p:cNvSpPr>
          <p:nvPr>
            <p:ph type="dt" sz="half" idx="10"/>
          </p:nvPr>
        </p:nvSpPr>
        <p:spPr/>
        <p:txBody>
          <a:bodyPr/>
          <a:lstStyle/>
          <a:p>
            <a:fld id="{866CBE9A-9123-45E4-8558-944ACFD55D8F}" type="datetimeFigureOut">
              <a:rPr lang="en-GB" smtClean="0"/>
              <a:t>17/02/2021</a:t>
            </a:fld>
            <a:endParaRPr lang="en-GB"/>
          </a:p>
        </p:txBody>
      </p:sp>
      <p:sp>
        <p:nvSpPr>
          <p:cNvPr id="6" name="Footer Placeholder 5">
            <a:extLst>
              <a:ext uri="{FF2B5EF4-FFF2-40B4-BE49-F238E27FC236}">
                <a16:creationId xmlns:a16="http://schemas.microsoft.com/office/drawing/2014/main" id="{C044D863-5CDF-465D-9867-B4AD52A2A6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50CB8E-AD61-4A35-B1A1-8D97F1F43CE1}"/>
              </a:ext>
            </a:extLst>
          </p:cNvPr>
          <p:cNvSpPr>
            <a:spLocks noGrp="1"/>
          </p:cNvSpPr>
          <p:nvPr>
            <p:ph type="sldNum" sz="quarter" idx="12"/>
          </p:nvPr>
        </p:nvSpPr>
        <p:spPr/>
        <p:txBody>
          <a:bodyPr/>
          <a:lstStyle/>
          <a:p>
            <a:fld id="{D8CA59A8-ECE4-4F6A-9554-1C67C0F01EE8}" type="slidenum">
              <a:rPr lang="en-GB" smtClean="0"/>
              <a:t>‹#›</a:t>
            </a:fld>
            <a:endParaRPr lang="en-GB"/>
          </a:p>
        </p:txBody>
      </p:sp>
    </p:spTree>
    <p:extLst>
      <p:ext uri="{BB962C8B-B14F-4D97-AF65-F5344CB8AC3E}">
        <p14:creationId xmlns:p14="http://schemas.microsoft.com/office/powerpoint/2010/main" val="100864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989146-5916-48EC-BACE-66F1CB25E2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847A2E-6004-481F-BE79-39F19E78FC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B8214F-C536-4DCA-B00D-DDF05569F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CBE9A-9123-45E4-8558-944ACFD55D8F}" type="datetimeFigureOut">
              <a:rPr lang="en-GB" smtClean="0"/>
              <a:t>17/02/2021</a:t>
            </a:fld>
            <a:endParaRPr lang="en-GB"/>
          </a:p>
        </p:txBody>
      </p:sp>
      <p:sp>
        <p:nvSpPr>
          <p:cNvPr id="5" name="Footer Placeholder 4">
            <a:extLst>
              <a:ext uri="{FF2B5EF4-FFF2-40B4-BE49-F238E27FC236}">
                <a16:creationId xmlns:a16="http://schemas.microsoft.com/office/drawing/2014/main" id="{C187F63B-C119-49BE-9CCC-993990D9D7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935D59-CE5D-4247-BBF1-AA886F2CB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A59A8-ECE4-4F6A-9554-1C67C0F01EE8}" type="slidenum">
              <a:rPr lang="en-GB" smtClean="0"/>
              <a:t>‹#›</a:t>
            </a:fld>
            <a:endParaRPr lang="en-GB"/>
          </a:p>
        </p:txBody>
      </p:sp>
    </p:spTree>
    <p:extLst>
      <p:ext uri="{BB962C8B-B14F-4D97-AF65-F5344CB8AC3E}">
        <p14:creationId xmlns:p14="http://schemas.microsoft.com/office/powerpoint/2010/main" val="2555306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1">
            <a:extLst>
              <a:ext uri="{FF2B5EF4-FFF2-40B4-BE49-F238E27FC236}">
                <a16:creationId xmlns:a16="http://schemas.microsoft.com/office/drawing/2014/main" id="{6C1397F3-46DA-401E-A4B7-DB36689F9734}"/>
              </a:ext>
            </a:extLst>
          </p:cNvPr>
          <p:cNvPicPr/>
          <p:nvPr/>
        </p:nvPicPr>
        <p:blipFill rotWithShape="1">
          <a:blip r:embed="rId2" cstate="print"/>
          <a:srcRect t="1747"/>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A9660B44-AC1D-4841-A06D-AC3D47D2727C}"/>
              </a:ext>
            </a:extLst>
          </p:cNvPr>
          <p:cNvSpPr>
            <a:spLocks noGrp="1"/>
          </p:cNvSpPr>
          <p:nvPr>
            <p:ph type="ctrTitle"/>
          </p:nvPr>
        </p:nvSpPr>
        <p:spPr>
          <a:xfrm>
            <a:off x="8022021" y="3231931"/>
            <a:ext cx="3852041" cy="1834056"/>
          </a:xfrm>
        </p:spPr>
        <p:txBody>
          <a:bodyPr>
            <a:normAutofit/>
          </a:bodyPr>
          <a:lstStyle/>
          <a:p>
            <a:r>
              <a:rPr lang="en-GB" sz="4000" dirty="0"/>
              <a:t>Week 2</a:t>
            </a:r>
          </a:p>
        </p:txBody>
      </p:sp>
      <p:sp>
        <p:nvSpPr>
          <p:cNvPr id="3" name="Subtitle 2">
            <a:extLst>
              <a:ext uri="{FF2B5EF4-FFF2-40B4-BE49-F238E27FC236}">
                <a16:creationId xmlns:a16="http://schemas.microsoft.com/office/drawing/2014/main" id="{F4BC1C83-66B2-4610-94EA-B0913324ABC6}"/>
              </a:ext>
            </a:extLst>
          </p:cNvPr>
          <p:cNvSpPr>
            <a:spLocks noGrp="1"/>
          </p:cNvSpPr>
          <p:nvPr>
            <p:ph type="subTitle" idx="1"/>
          </p:nvPr>
        </p:nvSpPr>
        <p:spPr>
          <a:xfrm>
            <a:off x="7782910" y="5242675"/>
            <a:ext cx="4330262" cy="683284"/>
          </a:xfrm>
        </p:spPr>
        <p:txBody>
          <a:bodyPr>
            <a:normAutofit/>
          </a:bodyPr>
          <a:lstStyle/>
          <a:p>
            <a:r>
              <a:rPr lang="en-GB" sz="2000" dirty="0"/>
              <a:t>Confirmation Preparation</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3694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F4455-4907-4ED5-B059-AE2D56A2A822}"/>
              </a:ext>
            </a:extLst>
          </p:cNvPr>
          <p:cNvSpPr>
            <a:spLocks noGrp="1"/>
          </p:cNvSpPr>
          <p:nvPr>
            <p:ph type="title"/>
          </p:nvPr>
        </p:nvSpPr>
        <p:spPr>
          <a:xfrm>
            <a:off x="655320" y="365125"/>
            <a:ext cx="4572000" cy="1182320"/>
          </a:xfrm>
        </p:spPr>
        <p:txBody>
          <a:bodyPr>
            <a:normAutofit/>
          </a:bodyPr>
          <a:lstStyle/>
          <a:p>
            <a:r>
              <a:rPr lang="en-GB" dirty="0">
                <a:latin typeface="SassoonPrimaryInfant" panose="00000400000000000000" pitchFamily="2" charset="0"/>
              </a:rPr>
              <a:t>Called to be Saints</a:t>
            </a:r>
          </a:p>
        </p:txBody>
      </p:sp>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AD5A0140-6ACC-4AD3-B76B-9D62A6E75E94}"/>
              </a:ext>
            </a:extLst>
          </p:cNvPr>
          <p:cNvSpPr>
            <a:spLocks noGrp="1"/>
          </p:cNvSpPr>
          <p:nvPr>
            <p:ph idx="1"/>
          </p:nvPr>
        </p:nvSpPr>
        <p:spPr>
          <a:xfrm>
            <a:off x="655320" y="3283224"/>
            <a:ext cx="5120113" cy="1639156"/>
          </a:xfrm>
        </p:spPr>
        <p:txBody>
          <a:bodyPr>
            <a:normAutofit/>
          </a:bodyPr>
          <a:lstStyle/>
          <a:p>
            <a:pPr marL="0" indent="0">
              <a:buNone/>
            </a:pPr>
            <a:r>
              <a:rPr lang="en-GB" sz="3200" i="1" dirty="0">
                <a:effectLst/>
                <a:latin typeface="SassoonPrimaryInfant" panose="00000400000000000000" pitchFamily="2" charset="0"/>
                <a:ea typeface="Times New Roman" panose="02020603050405020304" pitchFamily="18" charset="0"/>
                <a:cs typeface="Times New Roman" panose="02020603050405020304" pitchFamily="18" charset="0"/>
              </a:rPr>
              <a:t>I know that we are called to be saints and that the Holy Spirit helps us on our journey.</a:t>
            </a:r>
          </a:p>
          <a:p>
            <a:endParaRPr lang="en-US" sz="1800" dirty="0"/>
          </a:p>
        </p:txBody>
      </p:sp>
      <p:pic>
        <p:nvPicPr>
          <p:cNvPr id="4" name="Picture1">
            <a:extLst>
              <a:ext uri="{FF2B5EF4-FFF2-40B4-BE49-F238E27FC236}">
                <a16:creationId xmlns:a16="http://schemas.microsoft.com/office/drawing/2014/main" id="{2A6E008B-5E97-4870-B38A-1DD06B7711AB}"/>
              </a:ext>
            </a:extLst>
          </p:cNvPr>
          <p:cNvPicPr>
            <a:picLocks/>
          </p:cNvPicPr>
          <p:nvPr/>
        </p:nvPicPr>
        <p:blipFill rotWithShape="1">
          <a:blip r:embed="rId2" cstate="print"/>
          <a:srcRect l="25959" r="21340" b="2"/>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99349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1">
            <a:extLst>
              <a:ext uri="{FF2B5EF4-FFF2-40B4-BE49-F238E27FC236}">
                <a16:creationId xmlns:a16="http://schemas.microsoft.com/office/drawing/2014/main" id="{C6FFFDB9-6AF1-40ED-8E28-3EA821F41A5D}"/>
              </a:ext>
            </a:extLst>
          </p:cNvPr>
          <p:cNvPicPr/>
          <p:nvPr/>
        </p:nvPicPr>
        <p:blipFill rotWithShape="1">
          <a:blip r:embed="rId2" cstate="print"/>
          <a:srcRect t="33419" b="6387"/>
          <a:stretch/>
        </p:blipFill>
        <p:spPr>
          <a:xfrm>
            <a:off x="-1" y="11"/>
            <a:ext cx="12192001" cy="3826402"/>
          </a:xfrm>
          <a:prstGeom prst="rect">
            <a:avLst/>
          </a:prstGeom>
        </p:spPr>
      </p:pic>
      <p:grpSp>
        <p:nvGrpSpPr>
          <p:cNvPr id="10" name="Group 9">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41813"/>
            <a:ext cx="12188952" cy="1828800"/>
            <a:chOff x="-305" y="3144820"/>
            <a:chExt cx="9182100" cy="1551136"/>
          </a:xfrm>
        </p:grpSpPr>
        <p:sp useBgFill="1">
          <p:nvSpPr>
            <p:cNvPr id="11" name="Freeform: Shape 10">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3" name="Freeform: Shape 12">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14" name="Freeform: Shape 13">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15" name="Title 1">
            <a:extLst>
              <a:ext uri="{FF2B5EF4-FFF2-40B4-BE49-F238E27FC236}">
                <a16:creationId xmlns:a16="http://schemas.microsoft.com/office/drawing/2014/main" id="{0D8E6E56-57B6-4E12-9EAB-86761CD27540}"/>
              </a:ext>
            </a:extLst>
          </p:cNvPr>
          <p:cNvSpPr txBox="1">
            <a:spLocks/>
          </p:cNvSpPr>
          <p:nvPr/>
        </p:nvSpPr>
        <p:spPr>
          <a:xfrm>
            <a:off x="269048" y="3839058"/>
            <a:ext cx="11730694" cy="320413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1800"/>
              </a:spcBef>
              <a:spcAft>
                <a:spcPts val="1800"/>
              </a:spcAft>
            </a:pPr>
            <a:r>
              <a:rPr lang="en-GB" sz="2400">
                <a:latin typeface="SassoonPrimaryInfant" panose="00000400000000000000" pitchFamily="2" charset="0"/>
                <a:ea typeface="Times New Roman" panose="02020603050405020304" pitchFamily="18" charset="0"/>
                <a:cs typeface="Times New Roman" panose="02020603050405020304" pitchFamily="18" charset="0"/>
              </a:rPr>
              <a:t>Confirmation is one of the Sacraments of Initiation to becoming a full member of the Church. Through the Sacrament of Confirmation God confirms the gifts and life of faith that we received at Baptism through the gifts of the Holy Spirit. </a:t>
            </a:r>
            <a:br>
              <a:rPr lang="en-GB" sz="2400">
                <a:latin typeface="SassoonPrimaryInfant" panose="00000400000000000000" pitchFamily="2" charset="0"/>
                <a:ea typeface="Times New Roman" panose="02020603050405020304" pitchFamily="18" charset="0"/>
                <a:cs typeface="Times New Roman" panose="02020603050405020304" pitchFamily="18" charset="0"/>
              </a:rPr>
            </a:br>
            <a:br>
              <a:rPr lang="en-GB" sz="2400">
                <a:latin typeface="SassoonPrimaryInfant" panose="00000400000000000000" pitchFamily="2" charset="0"/>
                <a:ea typeface="Times New Roman" panose="02020603050405020304" pitchFamily="18" charset="0"/>
                <a:cs typeface="Times New Roman" panose="02020603050405020304" pitchFamily="18" charset="0"/>
              </a:rPr>
            </a:br>
            <a:r>
              <a:rPr lang="en-GB" sz="2400">
                <a:latin typeface="SassoonPrimaryInfant" panose="00000400000000000000" pitchFamily="2" charset="0"/>
                <a:ea typeface="Times New Roman" panose="02020603050405020304" pitchFamily="18" charset="0"/>
                <a:cs typeface="Times New Roman" panose="02020603050405020304" pitchFamily="18" charset="0"/>
              </a:rPr>
              <a:t>In the Sacrament of Confirmation, we receive the gifts of the Holy Spirit which will help us on our journey towards holiness. Throughout this week you will learn about the lives of the saints and look to them for inspiration. We will also learn that we too are called to be saints!</a:t>
            </a:r>
            <a:br>
              <a:rPr lang="en-GB" sz="2400">
                <a:latin typeface="SassoonPrimaryInfant" panose="00000400000000000000" pitchFamily="2" charset="0"/>
                <a:ea typeface="Times New Roman" panose="02020603050405020304" pitchFamily="18" charset="0"/>
                <a:cs typeface="Times New Roman" panose="02020603050405020304" pitchFamily="18" charset="0"/>
              </a:rPr>
            </a:br>
            <a:endParaRPr lang="en-GB" sz="2400" dirty="0">
              <a:latin typeface="SassoonPrimaryInfant" panose="00000400000000000000" pitchFamily="2" charset="0"/>
            </a:endParaRPr>
          </a:p>
        </p:txBody>
      </p:sp>
    </p:spTree>
    <p:extLst>
      <p:ext uri="{BB962C8B-B14F-4D97-AF65-F5344CB8AC3E}">
        <p14:creationId xmlns:p14="http://schemas.microsoft.com/office/powerpoint/2010/main" val="1317787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2F72CBF4-24FB-4F11-AB66-196AE1ECADE5}"/>
              </a:ext>
            </a:extLst>
          </p:cNvPr>
          <p:cNvSpPr>
            <a:spLocks noGrp="1"/>
          </p:cNvSpPr>
          <p:nvPr>
            <p:ph type="title"/>
          </p:nvPr>
        </p:nvSpPr>
        <p:spPr>
          <a:xfrm>
            <a:off x="227182" y="393192"/>
            <a:ext cx="4672584" cy="1104304"/>
          </a:xfrm>
        </p:spPr>
        <p:txBody>
          <a:bodyPr vert="horz" lIns="91440" tIns="45720" rIns="91440" bIns="45720" rtlCol="0" anchor="t">
            <a:noAutofit/>
          </a:bodyPr>
          <a:lstStyle/>
          <a:p>
            <a:r>
              <a:rPr lang="en-GB" sz="1800" dirty="0">
                <a:latin typeface="SassoonPrimaryInfant" panose="00000400000000000000" pitchFamily="2" charset="0"/>
                <a:ea typeface="Times New Roman" panose="02020603050405020304" pitchFamily="18" charset="0"/>
                <a:cs typeface="Times New Roman" panose="02020603050405020304" pitchFamily="18" charset="0"/>
              </a:rPr>
              <a:t>In September 2010,</a:t>
            </a: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 Pope Emeritus Benedict XVI visited the UK. You won't remember his visit but perhaps some members of your family can tell you about it. </a:t>
            </a: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endParaRPr lang="en-US" sz="1800" dirty="0">
              <a:solidFill>
                <a:srgbClr val="000000"/>
              </a:solidFill>
              <a:latin typeface="SassoonPrimaryInfant" panose="00000400000000000000" pitchFamily="2" charset="0"/>
            </a:endParaRPr>
          </a:p>
        </p:txBody>
      </p:sp>
      <p:sp>
        <p:nvSpPr>
          <p:cNvPr id="12"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6">
            <a:extLst>
              <a:ext uri="{FF2B5EF4-FFF2-40B4-BE49-F238E27FC236}">
                <a16:creationId xmlns:a16="http://schemas.microsoft.com/office/drawing/2014/main" id="{C3CD025C-E37E-4964-913E-1E58F1321000}"/>
              </a:ext>
            </a:extLst>
          </p:cNvPr>
          <p:cNvPicPr/>
          <p:nvPr/>
        </p:nvPicPr>
        <p:blipFill rotWithShape="1">
          <a:blip r:embed="rId3" cstate="print"/>
          <a:srcRect l="13100" r="1" b="1"/>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
        <p:nvSpPr>
          <p:cNvPr id="9" name="TextBox 8">
            <a:extLst>
              <a:ext uri="{FF2B5EF4-FFF2-40B4-BE49-F238E27FC236}">
                <a16:creationId xmlns:a16="http://schemas.microsoft.com/office/drawing/2014/main" id="{D899DD11-2231-4B3D-9C49-DA15ADD32DB7}"/>
              </a:ext>
            </a:extLst>
          </p:cNvPr>
          <p:cNvSpPr txBox="1"/>
          <p:nvPr/>
        </p:nvSpPr>
        <p:spPr>
          <a:xfrm>
            <a:off x="227182" y="1890688"/>
            <a:ext cx="6102626" cy="4239687"/>
          </a:xfrm>
          <a:prstGeom prst="rect">
            <a:avLst/>
          </a:prstGeom>
          <a:noFill/>
        </p:spPr>
        <p:txBody>
          <a:bodyPr wrap="square">
            <a:spAutoFit/>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An Extract from Pope Emeritus Benedict XVI Address to Pupils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b="1" i="1" dirty="0">
                <a:effectLst/>
                <a:latin typeface="Calibri" panose="020F0502020204030204" pitchFamily="34" charset="0"/>
                <a:ea typeface="Times New Roman" panose="02020603050405020304" pitchFamily="18" charset="0"/>
                <a:cs typeface="Times New Roman" panose="02020603050405020304" pitchFamily="18" charset="0"/>
              </a:rPr>
              <a:t>Sports Arena of St Mary’s University College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September 2010</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It is not often that a Pope, or indeed anyone else, has the opportunity to speak to the students of all the Catholic schools of England, Wales and Scotland at the same time. And since I have the chance now, there is something I very much want to say to you. I hope that among those of you listening to me today there are some of the future saints of the twenty-first century. What God wants most of all for each one of you is that you should become holy. He loves you much more than you could ever begin to imagine, and he wants the very best for you. And by far the best thing for you is to grow in holiness.</a:t>
            </a:r>
          </a:p>
        </p:txBody>
      </p:sp>
    </p:spTree>
    <p:extLst>
      <p:ext uri="{BB962C8B-B14F-4D97-AF65-F5344CB8AC3E}">
        <p14:creationId xmlns:p14="http://schemas.microsoft.com/office/powerpoint/2010/main" val="259921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89BE832-9245-4628-9337-6296282031AA}"/>
              </a:ext>
            </a:extLst>
          </p:cNvPr>
          <p:cNvSpPr>
            <a:spLocks noGrp="1"/>
          </p:cNvSpPr>
          <p:nvPr>
            <p:ph type="title"/>
          </p:nvPr>
        </p:nvSpPr>
        <p:spPr>
          <a:xfrm>
            <a:off x="6421721" y="422030"/>
            <a:ext cx="4805996" cy="2042873"/>
          </a:xfrm>
        </p:spPr>
        <p:txBody>
          <a:bodyPr vert="horz" lIns="91440" tIns="45720" rIns="91440" bIns="45720" rtlCol="0" anchor="t">
            <a:noAutofit/>
          </a:bodyPr>
          <a:lstStyle/>
          <a:p>
            <a:pPr>
              <a:lnSpc>
                <a:spcPct val="107000"/>
              </a:lnSpc>
              <a:spcAft>
                <a:spcPts val="800"/>
              </a:spcAft>
            </a:pPr>
            <a:r>
              <a:rPr lang="en-GB" sz="1800" b="1" dirty="0">
                <a:effectLst/>
                <a:latin typeface="SassoonPrimaryInfant" panose="00000400000000000000" pitchFamily="2" charset="0"/>
                <a:ea typeface="Times New Roman" panose="02020603050405020304" pitchFamily="18" charset="0"/>
                <a:cs typeface="Times New Roman" panose="02020603050405020304" pitchFamily="18" charset="0"/>
              </a:rPr>
              <a:t>Take some time to discuss the questions below:</a:t>
            </a:r>
            <a:br>
              <a:rPr lang="en-GB" sz="1800" b="1" dirty="0">
                <a:effectLst/>
                <a:latin typeface="SassoonPrimaryInfant" panose="00000400000000000000" pitchFamily="2" charset="0"/>
                <a:ea typeface="Times New Roman" panose="02020603050405020304" pitchFamily="18" charset="0"/>
                <a:cs typeface="Times New Roman" panose="02020603050405020304" pitchFamily="18" charset="0"/>
              </a:rPr>
            </a:b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 What are the qualities you see in others that you would most like to have? </a:t>
            </a: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 What kind of person would you like to be?</a:t>
            </a: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 Who can we look to for examples of how to live a life of virtue?</a:t>
            </a:r>
            <a:b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br>
            <a:endParaRPr lang="en-US" sz="1800" kern="1200" dirty="0">
              <a:solidFill>
                <a:srgbClr val="000000"/>
              </a:solidFill>
              <a:latin typeface="SassoonPrimaryInfant" panose="00000400000000000000" pitchFamily="2" charset="0"/>
            </a:endParaRPr>
          </a:p>
        </p:txBody>
      </p:sp>
      <p:sp>
        <p:nvSpPr>
          <p:cNvPr id="12"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9">
            <a:extLst>
              <a:ext uri="{FF2B5EF4-FFF2-40B4-BE49-F238E27FC236}">
                <a16:creationId xmlns:a16="http://schemas.microsoft.com/office/drawing/2014/main" id="{C9535FD4-09CB-4920-AED4-BD450FD78F84}"/>
              </a:ext>
            </a:extLst>
          </p:cNvPr>
          <p:cNvPicPr/>
          <p:nvPr/>
        </p:nvPicPr>
        <p:blipFill>
          <a:blip r:embed="rId3" cstate="print"/>
          <a:stretch>
            <a:fillRect/>
          </a:stretch>
        </p:blipFill>
        <p:spPr>
          <a:xfrm>
            <a:off x="340470" y="2567028"/>
            <a:ext cx="4141760" cy="2638344"/>
          </a:xfrm>
          <a:custGeom>
            <a:avLst/>
            <a:gdLst/>
            <a:ahLst/>
            <a:cxnLst/>
            <a:rect l="l" t="t" r="r" b="b"/>
            <a:pathLst>
              <a:path w="4141760" h="4377846">
                <a:moveTo>
                  <a:pt x="0" y="0"/>
                </a:moveTo>
                <a:lnTo>
                  <a:pt x="4141760" y="0"/>
                </a:lnTo>
                <a:lnTo>
                  <a:pt x="4141760" y="4377846"/>
                </a:lnTo>
                <a:lnTo>
                  <a:pt x="0" y="4377846"/>
                </a:lnTo>
                <a:close/>
              </a:path>
            </a:pathLst>
          </a:custGeom>
        </p:spPr>
      </p:pic>
      <p:sp>
        <p:nvSpPr>
          <p:cNvPr id="9" name="TextBox 8">
            <a:extLst>
              <a:ext uri="{FF2B5EF4-FFF2-40B4-BE49-F238E27FC236}">
                <a16:creationId xmlns:a16="http://schemas.microsoft.com/office/drawing/2014/main" id="{1B1F41A4-9986-44DC-B582-3E784E391E70}"/>
              </a:ext>
            </a:extLst>
          </p:cNvPr>
          <p:cNvSpPr txBox="1"/>
          <p:nvPr/>
        </p:nvSpPr>
        <p:spPr>
          <a:xfrm>
            <a:off x="6436470" y="3087258"/>
            <a:ext cx="4791247" cy="4247958"/>
          </a:xfrm>
          <a:prstGeom prst="rect">
            <a:avLst/>
          </a:prstGeom>
          <a:noFill/>
        </p:spPr>
        <p:txBody>
          <a:bodyPr wrap="square">
            <a:spAutoFit/>
          </a:bodyPr>
          <a:lstStyle/>
          <a:p>
            <a:pPr>
              <a:lnSpc>
                <a:spcPct val="107000"/>
              </a:lnSpc>
              <a:spcAft>
                <a:spcPts val="800"/>
              </a:spcAft>
            </a:pP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As part of your preparation for Confirmation you will choose a Confirmation name. This should be the name of a saint who inspires you. You can pray to your Confirmation saint for their intercession, for direction and help as you go through life. </a:t>
            </a:r>
          </a:p>
          <a:p>
            <a:pPr>
              <a:lnSpc>
                <a:spcPct val="107000"/>
              </a:lnSpc>
              <a:spcAft>
                <a:spcPts val="800"/>
              </a:spcAft>
            </a:pP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It is important to remember that we choose a name based on the life of the saint and not  purely because it's a name that we like or it's or because it is the name of a relative, celebrity or friend. </a:t>
            </a:r>
          </a:p>
          <a:p>
            <a:pPr>
              <a:lnSpc>
                <a:spcPct val="107000"/>
              </a:lnSpc>
              <a:spcAft>
                <a:spcPts val="800"/>
              </a:spcAft>
            </a:pPr>
            <a:endParaRPr lang="en-GB" dirty="0">
              <a:latin typeface="SassoonPrimaryInfant" panose="00000400000000000000" pitchFamily="2" charset="0"/>
              <a:ea typeface="Times New Roman" panose="02020603050405020304" pitchFamily="18" charset="0"/>
              <a:cs typeface="Times New Roman" panose="02020603050405020304" pitchFamily="18" charset="0"/>
            </a:endParaRPr>
          </a:p>
          <a:p>
            <a:pPr>
              <a:lnSpc>
                <a:spcPct val="107000"/>
              </a:lnSpc>
              <a:spcAft>
                <a:spcPts val="800"/>
              </a:spcAft>
            </a:pPr>
            <a:endPar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58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EAF3D-6880-4F4C-A180-509DAD75132A}"/>
              </a:ext>
            </a:extLst>
          </p:cNvPr>
          <p:cNvSpPr>
            <a:spLocks noGrp="1"/>
          </p:cNvSpPr>
          <p:nvPr>
            <p:ph idx="1"/>
          </p:nvPr>
        </p:nvSpPr>
        <p:spPr>
          <a:xfrm>
            <a:off x="5183188" y="529712"/>
            <a:ext cx="6889542" cy="4757906"/>
          </a:xfrm>
        </p:spPr>
        <p:txBody>
          <a:bodyPr>
            <a:normAutofit/>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Genesis 17:1-7 Good News Translation</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GB" sz="1800" i="1"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When Abram was ninety-nine years old, the Lord appeared to him and said, “I am the Almighty God. Obey me and always do what is right. I will make my covenant with you and give you many descendants.”  Abram bowed down with his face touching the ground, and God said, “I make this covenant with you: I promise that you will be the ancestor of many nations. Your name will no longer be Abram, but Abraham, because I am making you the ancestor of many nations. I will give you many descendants, and some of them will be kings. You will have so many descendants that they will become nations.</a:t>
            </a:r>
          </a:p>
          <a:p>
            <a:pPr marL="0" indent="0">
              <a:lnSpc>
                <a:spcPct val="107000"/>
              </a:lnSpc>
              <a:spcAft>
                <a:spcPts val="800"/>
              </a:spcAft>
              <a:buNone/>
            </a:pPr>
            <a:r>
              <a:rPr lang="en-GB" sz="1800" i="1" dirty="0">
                <a:solidFill>
                  <a:schemeClr val="accent2"/>
                </a:solidFill>
                <a:effectLst/>
                <a:latin typeface="Calibri" panose="020F0502020204030204" pitchFamily="34" charset="0"/>
                <a:ea typeface="Times New Roman" panose="02020603050405020304" pitchFamily="18" charset="0"/>
                <a:cs typeface="Times New Roman" panose="02020603050405020304" pitchFamily="18" charset="0"/>
              </a:rPr>
              <a:t>“I will keep my promise to you and to your descendants in future generations as an everlasting covenant. I will be your God and the God of your descendants.</a:t>
            </a:r>
          </a:p>
          <a:p>
            <a:endParaRPr lang="en-GB" dirty="0"/>
          </a:p>
        </p:txBody>
      </p:sp>
      <p:pic>
        <p:nvPicPr>
          <p:cNvPr id="5" name="Picture18">
            <a:extLst>
              <a:ext uri="{FF2B5EF4-FFF2-40B4-BE49-F238E27FC236}">
                <a16:creationId xmlns:a16="http://schemas.microsoft.com/office/drawing/2014/main" id="{35B2352D-2E34-4A07-85BF-44EFD2A8FBDF}"/>
              </a:ext>
            </a:extLst>
          </p:cNvPr>
          <p:cNvPicPr/>
          <p:nvPr/>
        </p:nvPicPr>
        <p:blipFill>
          <a:blip r:embed="rId2" cstate="print"/>
          <a:stretch>
            <a:fillRect/>
          </a:stretch>
        </p:blipFill>
        <p:spPr>
          <a:xfrm>
            <a:off x="839787" y="2507975"/>
            <a:ext cx="3932237" cy="3353075"/>
          </a:xfrm>
          <a:prstGeom prst="rect">
            <a:avLst/>
          </a:prstGeom>
        </p:spPr>
      </p:pic>
      <p:pic>
        <p:nvPicPr>
          <p:cNvPr id="6" name="Picture17">
            <a:extLst>
              <a:ext uri="{FF2B5EF4-FFF2-40B4-BE49-F238E27FC236}">
                <a16:creationId xmlns:a16="http://schemas.microsoft.com/office/drawing/2014/main" id="{CEDF73DC-FD30-46B9-AC17-42391D66AAF6}"/>
              </a:ext>
            </a:extLst>
          </p:cNvPr>
          <p:cNvPicPr/>
          <p:nvPr/>
        </p:nvPicPr>
        <p:blipFill>
          <a:blip r:embed="rId3" cstate="print"/>
          <a:stretch>
            <a:fillRect/>
          </a:stretch>
        </p:blipFill>
        <p:spPr>
          <a:xfrm>
            <a:off x="836612" y="529711"/>
            <a:ext cx="3932237" cy="1609725"/>
          </a:xfrm>
          <a:prstGeom prst="rect">
            <a:avLst/>
          </a:prstGeom>
        </p:spPr>
      </p:pic>
      <p:sp>
        <p:nvSpPr>
          <p:cNvPr id="8" name="TextBox 7">
            <a:extLst>
              <a:ext uri="{FF2B5EF4-FFF2-40B4-BE49-F238E27FC236}">
                <a16:creationId xmlns:a16="http://schemas.microsoft.com/office/drawing/2014/main" id="{9D41453C-8556-4AD4-8B08-44DCB9C619E8}"/>
              </a:ext>
            </a:extLst>
          </p:cNvPr>
          <p:cNvSpPr txBox="1"/>
          <p:nvPr/>
        </p:nvSpPr>
        <p:spPr>
          <a:xfrm>
            <a:off x="5183187" y="5080547"/>
            <a:ext cx="6783525" cy="1375505"/>
          </a:xfrm>
          <a:prstGeom prst="rect">
            <a:avLst/>
          </a:prstGeom>
          <a:noFill/>
        </p:spPr>
        <p:txBody>
          <a:bodyPr wrap="square">
            <a:spAutoFit/>
          </a:bodyPr>
          <a:lstStyle/>
          <a:p>
            <a:pPr>
              <a:lnSpc>
                <a:spcPct val="107000"/>
              </a:lnSpc>
              <a:spcAft>
                <a:spcPts val="800"/>
              </a:spcAft>
            </a:pP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In this passage Abram is given a new name. In scripture a new name symbolizes that the person has been anointed by God for a special purpose and has taken on a new nature. </a:t>
            </a:r>
          </a:p>
          <a:p>
            <a:pPr>
              <a:lnSpc>
                <a:spcPct val="107000"/>
              </a:lnSpc>
              <a:spcAft>
                <a:spcPts val="800"/>
              </a:spcAft>
            </a:pPr>
            <a:r>
              <a:rPr lang="en-GB" sz="1800" dirty="0">
                <a:effectLst/>
                <a:latin typeface="SassoonPrimaryInfant" panose="00000400000000000000" pitchFamily="2" charset="0"/>
                <a:ea typeface="Times New Roman" panose="02020603050405020304" pitchFamily="18" charset="0"/>
                <a:cs typeface="Times New Roman" panose="02020603050405020304" pitchFamily="18" charset="0"/>
              </a:rPr>
              <a:t>At Confirmation, you too will be anointed and take on a new name.</a:t>
            </a:r>
          </a:p>
        </p:txBody>
      </p:sp>
    </p:spTree>
    <p:extLst>
      <p:ext uri="{BB962C8B-B14F-4D97-AF65-F5344CB8AC3E}">
        <p14:creationId xmlns:p14="http://schemas.microsoft.com/office/powerpoint/2010/main" val="188544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680</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SassoonPrimaryInfant</vt:lpstr>
      <vt:lpstr>Office Theme</vt:lpstr>
      <vt:lpstr>Week 2</vt:lpstr>
      <vt:lpstr>Called to be Saints</vt:lpstr>
      <vt:lpstr>PowerPoint Presentation</vt:lpstr>
      <vt:lpstr>In September 2010, Pope Emeritus Benedict XVI visited the UK. You won't remember his visit but perhaps some members of your family can tell you about it.    </vt:lpstr>
      <vt:lpstr>Take some time to discuss the questions below:  * What are the qualities you see in others that you would most like to have?  * What kind of person would you like to be? * Who can we look to for examples of how to live a life of virtue?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dc:title>
  <dc:creator>brian gribben</dc:creator>
  <cp:lastModifiedBy>brian gribben</cp:lastModifiedBy>
  <cp:revision>4</cp:revision>
  <dcterms:created xsi:type="dcterms:W3CDTF">2021-02-17T12:12:48Z</dcterms:created>
  <dcterms:modified xsi:type="dcterms:W3CDTF">2021-02-17T12:43:31Z</dcterms:modified>
</cp:coreProperties>
</file>