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Star*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amratasbd.wordpress.com/2012/06/01/quick-pick-3-footsteps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14E5E-EEFD-487D-AB6F-6CBBBB59D0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2F4CF5-1C4F-4B10-B72D-5A2A3A4234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SassoonPrimaryInfant" panose="00000400000000000000" pitchFamily="2" charset="0"/>
              </a:rPr>
              <a:t>Common Words</a:t>
            </a:r>
          </a:p>
          <a:p>
            <a:r>
              <a:rPr lang="en-GB" dirty="0">
                <a:latin typeface="SassoonPrimaryInfant" panose="00000400000000000000" pitchFamily="2" charset="0"/>
              </a:rPr>
              <a:t>Wednesday 17</a:t>
            </a:r>
            <a:r>
              <a:rPr lang="en-GB" baseline="30000" dirty="0">
                <a:latin typeface="SassoonPrimaryInfant" panose="00000400000000000000" pitchFamily="2" charset="0"/>
              </a:rPr>
              <a:t>th</a:t>
            </a:r>
            <a:r>
              <a:rPr lang="en-GB" dirty="0">
                <a:latin typeface="SassoonPrimaryInfant" panose="00000400000000000000" pitchFamily="2" charset="0"/>
              </a:rPr>
              <a:t> February 2021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5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A49AE84-8391-4674-B156-B5116E21A89A}"/>
              </a:ext>
            </a:extLst>
          </p:cNvPr>
          <p:cNvSpPr txBox="1"/>
          <p:nvPr/>
        </p:nvSpPr>
        <p:spPr>
          <a:xfrm>
            <a:off x="200508" y="156914"/>
            <a:ext cx="1135048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L.I. – </a:t>
            </a:r>
            <a:r>
              <a:rPr lang="en-GB" sz="3600" dirty="0">
                <a:solidFill>
                  <a:schemeClr val="bg1"/>
                </a:solidFill>
              </a:rPr>
              <a:t>I can use different spelling strategies.</a:t>
            </a:r>
            <a:br>
              <a:rPr lang="en-GB" sz="3600" dirty="0">
                <a:solidFill>
                  <a:schemeClr val="bg1"/>
                </a:solidFill>
              </a:rPr>
            </a:br>
            <a:r>
              <a:rPr lang="en-GB" sz="3600" b="1" dirty="0">
                <a:solidFill>
                  <a:schemeClr val="bg1"/>
                </a:solidFill>
              </a:rPr>
              <a:t>S.C. – </a:t>
            </a:r>
            <a:r>
              <a:rPr lang="en-GB" sz="3600" dirty="0">
                <a:solidFill>
                  <a:schemeClr val="bg1"/>
                </a:solidFill>
              </a:rPr>
              <a:t>I will review for accuracy.</a:t>
            </a:r>
            <a:endParaRPr lang="en-GB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8086CF-616D-4472-A593-CD1F28FFFF62}"/>
              </a:ext>
            </a:extLst>
          </p:cNvPr>
          <p:cNvSpPr txBox="1"/>
          <p:nvPr/>
        </p:nvSpPr>
        <p:spPr>
          <a:xfrm>
            <a:off x="200508" y="1758326"/>
            <a:ext cx="358961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1. Choose </a:t>
            </a:r>
            <a:r>
              <a:rPr lang="en-GB" sz="2800" u="sng" dirty="0">
                <a:solidFill>
                  <a:schemeClr val="bg1"/>
                </a:solidFill>
                <a:latin typeface="SassoonPrimaryInfant" panose="00000400000000000000" pitchFamily="2" charset="0"/>
              </a:rPr>
              <a:t>four</a:t>
            </a:r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 words, try to write down but with your eyes closed! Review spelling.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838B2B-4412-48C9-96F0-32CE037A7725}"/>
              </a:ext>
            </a:extLst>
          </p:cNvPr>
          <p:cNvSpPr txBox="1"/>
          <p:nvPr/>
        </p:nvSpPr>
        <p:spPr>
          <a:xfrm>
            <a:off x="200508" y="3975291"/>
            <a:ext cx="3589614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2. Pick a different </a:t>
            </a:r>
            <a:r>
              <a:rPr lang="en-GB" sz="2800" u="sng" dirty="0">
                <a:solidFill>
                  <a:schemeClr val="bg1"/>
                </a:solidFill>
                <a:latin typeface="SassoonPrimaryInfant" panose="00000400000000000000" pitchFamily="2" charset="0"/>
              </a:rPr>
              <a:t>four</a:t>
            </a:r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 to write out graffiti style.</a:t>
            </a:r>
          </a:p>
          <a:p>
            <a:endParaRPr lang="en-GB" sz="3200" dirty="0">
              <a:solidFill>
                <a:schemeClr val="bg1"/>
              </a:solidFill>
              <a:latin typeface="SassoonPrimaryInfant" panose="00000400000000000000" pitchFamily="2" charset="0"/>
            </a:endParaRP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8FFDFB4E-80E7-44A2-923D-E75ACC04E7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85274"/>
              </p:ext>
            </p:extLst>
          </p:nvPr>
        </p:nvGraphicFramePr>
        <p:xfrm>
          <a:off x="4053439" y="1515703"/>
          <a:ext cx="7938053" cy="4117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749">
                  <a:extLst>
                    <a:ext uri="{9D8B030D-6E8A-4147-A177-3AD203B41FA5}">
                      <a16:colId xmlns:a16="http://schemas.microsoft.com/office/drawing/2014/main" val="3342575019"/>
                    </a:ext>
                  </a:extLst>
                </a:gridCol>
                <a:gridCol w="2456251">
                  <a:extLst>
                    <a:ext uri="{9D8B030D-6E8A-4147-A177-3AD203B41FA5}">
                      <a16:colId xmlns:a16="http://schemas.microsoft.com/office/drawing/2014/main" val="3384665230"/>
                    </a:ext>
                  </a:extLst>
                </a:gridCol>
                <a:gridCol w="2447053">
                  <a:extLst>
                    <a:ext uri="{9D8B030D-6E8A-4147-A177-3AD203B41FA5}">
                      <a16:colId xmlns:a16="http://schemas.microsoft.com/office/drawing/2014/main" val="1895296252"/>
                    </a:ext>
                  </a:extLst>
                </a:gridCol>
              </a:tblGrid>
              <a:tr h="823402">
                <a:tc>
                  <a:txBody>
                    <a:bodyPr/>
                    <a:lstStyle/>
                    <a:p>
                      <a:r>
                        <a:rPr lang="en-GB" sz="4400" b="0" dirty="0">
                          <a:latin typeface="SassoonPrimaryInfant" panose="00000400000000000000" pitchFamily="2" charset="0"/>
                        </a:rPr>
                        <a:t>appointment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b="0" dirty="0">
                          <a:latin typeface="SassoonPrimaryInfant" panose="00000400000000000000" pitchFamily="2" charset="0"/>
                        </a:rPr>
                        <a:t>calendar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b="0" dirty="0">
                          <a:latin typeface="SassoonPrimaryInfant" panose="00000400000000000000" pitchFamily="2" charset="0"/>
                        </a:rPr>
                        <a:t>devotion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991219"/>
                  </a:ext>
                </a:extLst>
              </a:tr>
              <a:tr h="823402"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invention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lawyer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neither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081369"/>
                  </a:ext>
                </a:extLst>
              </a:tr>
              <a:tr h="823402"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passenger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supporter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289905"/>
                  </a:ext>
                </a:extLst>
              </a:tr>
              <a:tr h="823402"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thread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wealth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guardian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04954"/>
                  </a:ext>
                </a:extLst>
              </a:tr>
              <a:tr h="823402"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beginner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approve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8840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3AD3058-099E-4E37-971E-E1D34E23A048}"/>
              </a:ext>
            </a:extLst>
          </p:cNvPr>
          <p:cNvSpPr txBox="1"/>
          <p:nvPr/>
        </p:nvSpPr>
        <p:spPr>
          <a:xfrm>
            <a:off x="200507" y="5884479"/>
            <a:ext cx="94470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3</a:t>
            </a:r>
            <a:r>
              <a:rPr lang="en-GB" sz="1800" dirty="0">
                <a:solidFill>
                  <a:schemeClr val="bg1"/>
                </a:solidFill>
                <a:latin typeface="SassoonPrimaryInfant" panose="00000400000000000000" pitchFamily="2" charset="0"/>
              </a:rPr>
              <a:t>. </a:t>
            </a:r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Select </a:t>
            </a:r>
            <a:r>
              <a:rPr lang="en-GB" sz="2800" u="sng" dirty="0">
                <a:solidFill>
                  <a:schemeClr val="bg1"/>
                </a:solidFill>
                <a:latin typeface="SassoonPrimaryInfant" panose="00000400000000000000" pitchFamily="2" charset="0"/>
              </a:rPr>
              <a:t>two</a:t>
            </a:r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 to create from cut up newspaper/magazine letters.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2474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AB3919-401A-43B1-90E3-88B189984C5B}"/>
              </a:ext>
            </a:extLst>
          </p:cNvPr>
          <p:cNvSpPr txBox="1"/>
          <p:nvPr/>
        </p:nvSpPr>
        <p:spPr>
          <a:xfrm>
            <a:off x="200508" y="156914"/>
            <a:ext cx="1135048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L.I. – </a:t>
            </a:r>
            <a:r>
              <a:rPr lang="en-GB" sz="2400" dirty="0">
                <a:solidFill>
                  <a:schemeClr val="bg1"/>
                </a:solidFill>
              </a:rPr>
              <a:t>I can use different spelling strategies.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b="1" dirty="0">
                <a:solidFill>
                  <a:schemeClr val="bg1"/>
                </a:solidFill>
              </a:rPr>
              <a:t>S.C. – </a:t>
            </a:r>
            <a:r>
              <a:rPr lang="en-GB" sz="2400" dirty="0">
                <a:solidFill>
                  <a:schemeClr val="bg1"/>
                </a:solidFill>
              </a:rPr>
              <a:t>I will review for accuracy.</a:t>
            </a:r>
            <a:endParaRPr lang="en-GB" sz="24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BADFA22-4366-4CE1-8011-36A18A7B83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629469"/>
              </p:ext>
            </p:extLst>
          </p:nvPr>
        </p:nvGraphicFramePr>
        <p:xfrm>
          <a:off x="200508" y="1170744"/>
          <a:ext cx="7938053" cy="4117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749">
                  <a:extLst>
                    <a:ext uri="{9D8B030D-6E8A-4147-A177-3AD203B41FA5}">
                      <a16:colId xmlns:a16="http://schemas.microsoft.com/office/drawing/2014/main" val="3342575019"/>
                    </a:ext>
                  </a:extLst>
                </a:gridCol>
                <a:gridCol w="2456251">
                  <a:extLst>
                    <a:ext uri="{9D8B030D-6E8A-4147-A177-3AD203B41FA5}">
                      <a16:colId xmlns:a16="http://schemas.microsoft.com/office/drawing/2014/main" val="3384665230"/>
                    </a:ext>
                  </a:extLst>
                </a:gridCol>
                <a:gridCol w="2447053">
                  <a:extLst>
                    <a:ext uri="{9D8B030D-6E8A-4147-A177-3AD203B41FA5}">
                      <a16:colId xmlns:a16="http://schemas.microsoft.com/office/drawing/2014/main" val="1895296252"/>
                    </a:ext>
                  </a:extLst>
                </a:gridCol>
              </a:tblGrid>
              <a:tr h="823402">
                <a:tc>
                  <a:txBody>
                    <a:bodyPr/>
                    <a:lstStyle/>
                    <a:p>
                      <a:r>
                        <a:rPr lang="en-GB" sz="4400" b="0" dirty="0">
                          <a:latin typeface="SassoonPrimaryInfant" panose="00000400000000000000" pitchFamily="2" charset="0"/>
                        </a:rPr>
                        <a:t>appointment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b="0" dirty="0">
                          <a:latin typeface="SassoonPrimaryInfant" panose="00000400000000000000" pitchFamily="2" charset="0"/>
                        </a:rPr>
                        <a:t>calendar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b="0" dirty="0">
                          <a:latin typeface="SassoonPrimaryInfant" panose="00000400000000000000" pitchFamily="2" charset="0"/>
                        </a:rPr>
                        <a:t>devotion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991219"/>
                  </a:ext>
                </a:extLst>
              </a:tr>
              <a:tr h="823402"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invention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lawyer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neither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081369"/>
                  </a:ext>
                </a:extLst>
              </a:tr>
              <a:tr h="823402"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passenger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supporter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289905"/>
                  </a:ext>
                </a:extLst>
              </a:tr>
              <a:tr h="823402"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thread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wealth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guardian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04954"/>
                  </a:ext>
                </a:extLst>
              </a:tr>
              <a:tr h="823402"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beginner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400" dirty="0">
                          <a:latin typeface="SassoonPrimaryInfant" panose="00000400000000000000" pitchFamily="2" charset="0"/>
                        </a:rPr>
                        <a:t>approve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884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D64EAB1-D182-45E4-AF46-3FEA1279D512}"/>
              </a:ext>
            </a:extLst>
          </p:cNvPr>
          <p:cNvSpPr txBox="1"/>
          <p:nvPr/>
        </p:nvSpPr>
        <p:spPr>
          <a:xfrm>
            <a:off x="8298403" y="682864"/>
            <a:ext cx="358961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4. If it’s convenient, ask a family member to test you spelling aloud.</a:t>
            </a:r>
          </a:p>
          <a:p>
            <a:endParaRPr lang="en-GB" sz="2800" dirty="0">
              <a:solidFill>
                <a:schemeClr val="bg1"/>
              </a:solidFill>
              <a:latin typeface="SassoonPrimaryInfant" panose="00000400000000000000" pitchFamily="2" charset="0"/>
            </a:endParaRPr>
          </a:p>
          <a:p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5. For the </a:t>
            </a:r>
            <a:r>
              <a:rPr lang="en-GB" sz="2800" u="sng" dirty="0">
                <a:solidFill>
                  <a:schemeClr val="bg1"/>
                </a:solidFill>
                <a:latin typeface="SassoonPrimaryInfant" panose="00000400000000000000" pitchFamily="2" charset="0"/>
              </a:rPr>
              <a:t>five </a:t>
            </a:r>
            <a:r>
              <a:rPr lang="en-GB" sz="2800" dirty="0">
                <a:solidFill>
                  <a:schemeClr val="bg1"/>
                </a:solidFill>
                <a:latin typeface="SassoonPrimaryInfant" panose="00000400000000000000" pitchFamily="2" charset="0"/>
              </a:rPr>
              <a:t>words not yet used, create an interesting paragraph to include them.</a:t>
            </a:r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5F1A1320-FE99-42F6-985F-42FF4CD6195F}"/>
              </a:ext>
            </a:extLst>
          </p:cNvPr>
          <p:cNvSpPr/>
          <p:nvPr/>
        </p:nvSpPr>
        <p:spPr>
          <a:xfrm>
            <a:off x="344465" y="5524220"/>
            <a:ext cx="3178888" cy="1333780"/>
          </a:xfrm>
          <a:prstGeom prst="cloudCallout">
            <a:avLst>
              <a:gd name="adj1" fmla="val 107995"/>
              <a:gd name="adj2" fmla="val -50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Look back to our learning intention.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EAA2F6-0B0E-4BBA-BE56-C6FA7E069224}"/>
              </a:ext>
            </a:extLst>
          </p:cNvPr>
          <p:cNvSpPr txBox="1"/>
          <p:nvPr/>
        </p:nvSpPr>
        <p:spPr>
          <a:xfrm>
            <a:off x="6179734" y="5299806"/>
            <a:ext cx="6012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I’m pleased with my work because…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3B944B-6278-492E-93F0-AE7E1E71578B}"/>
              </a:ext>
            </a:extLst>
          </p:cNvPr>
          <p:cNvSpPr txBox="1"/>
          <p:nvPr/>
        </p:nvSpPr>
        <p:spPr>
          <a:xfrm>
            <a:off x="6211822" y="5960277"/>
            <a:ext cx="6242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Next time I could try…</a:t>
            </a: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5DDECC5F-F2DF-4BFD-ADF7-A120C316E3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539680" y="5285817"/>
            <a:ext cx="672142" cy="463002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DCD0FD56-0F41-4B0A-8271-9169000082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539680" y="5960277"/>
            <a:ext cx="672142" cy="67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77479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</TotalTime>
  <Words>184</Words>
  <Application>Microsoft Office PowerPoint</Application>
  <PresentationFormat>Widescreen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SassoonPrimaryInfant</vt:lpstr>
      <vt:lpstr>Wingdings 3</vt:lpstr>
      <vt:lpstr>Slice</vt:lpstr>
      <vt:lpstr>Spelling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vocabulary</dc:title>
  <dc:creator>brian gribben</dc:creator>
  <cp:lastModifiedBy>brian gribben</cp:lastModifiedBy>
  <cp:revision>3</cp:revision>
  <dcterms:created xsi:type="dcterms:W3CDTF">2020-10-06T21:30:42Z</dcterms:created>
  <dcterms:modified xsi:type="dcterms:W3CDTF">2021-02-05T11:45:45Z</dcterms:modified>
</cp:coreProperties>
</file>