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4" autoAdjust="0"/>
    <p:restoredTop sz="94660"/>
  </p:normalViewPr>
  <p:slideViewPr>
    <p:cSldViewPr snapToGrid="0">
      <p:cViewPr varScale="1">
        <p:scale>
          <a:sx n="72" d="100"/>
          <a:sy n="72" d="100"/>
        </p:scale>
        <p:origin x="53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2/5/2021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8B1D4C-9D06-43AE-BBAA-6E80342D8CD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Spelling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9402BE-74AC-4006-B258-EA1F8A4DA32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>
                <a:latin typeface="SassoonPrimaryInfant" panose="00000400000000000000" pitchFamily="2" charset="0"/>
              </a:rPr>
              <a:t>Common Words</a:t>
            </a:r>
          </a:p>
          <a:p>
            <a:r>
              <a:rPr lang="en-GB" dirty="0">
                <a:latin typeface="SassoonPrimaryInfant" panose="00000400000000000000" pitchFamily="2" charset="0"/>
              </a:rPr>
              <a:t>Tuesday 16</a:t>
            </a:r>
            <a:r>
              <a:rPr lang="en-GB" baseline="30000" dirty="0">
                <a:latin typeface="SassoonPrimaryInfant" panose="00000400000000000000" pitchFamily="2" charset="0"/>
              </a:rPr>
              <a:t>th</a:t>
            </a:r>
            <a:r>
              <a:rPr lang="en-GB" dirty="0">
                <a:latin typeface="SassoonPrimaryInfant" panose="00000400000000000000" pitchFamily="2" charset="0"/>
              </a:rPr>
              <a:t> February 2021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11379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5A49AE84-8391-4674-B156-B5116E21A89A}"/>
              </a:ext>
            </a:extLst>
          </p:cNvPr>
          <p:cNvSpPr txBox="1"/>
          <p:nvPr/>
        </p:nvSpPr>
        <p:spPr>
          <a:xfrm>
            <a:off x="200508" y="156914"/>
            <a:ext cx="1135048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3600" b="1" dirty="0">
                <a:solidFill>
                  <a:schemeClr val="bg1"/>
                </a:solidFill>
              </a:rPr>
              <a:t>L.I. – </a:t>
            </a:r>
            <a:r>
              <a:rPr lang="en-GB" sz="3600" dirty="0">
                <a:solidFill>
                  <a:schemeClr val="bg1"/>
                </a:solidFill>
              </a:rPr>
              <a:t>I can use different spelling strategies.</a:t>
            </a:r>
            <a:br>
              <a:rPr lang="en-GB" sz="3600" dirty="0">
                <a:solidFill>
                  <a:schemeClr val="bg1"/>
                </a:solidFill>
              </a:rPr>
            </a:br>
            <a:r>
              <a:rPr lang="en-GB" sz="3600" b="1" dirty="0">
                <a:solidFill>
                  <a:schemeClr val="bg1"/>
                </a:solidFill>
              </a:rPr>
              <a:t>S.C. – </a:t>
            </a:r>
            <a:r>
              <a:rPr lang="en-GB" sz="3600" dirty="0">
                <a:solidFill>
                  <a:schemeClr val="bg1"/>
                </a:solidFill>
              </a:rPr>
              <a:t>I will review for accuracy.</a:t>
            </a:r>
            <a:endParaRPr lang="en-GB" sz="36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7D2D079-7726-4D20-BC53-169C657CDDCC}"/>
              </a:ext>
            </a:extLst>
          </p:cNvPr>
          <p:cNvSpPr txBox="1"/>
          <p:nvPr/>
        </p:nvSpPr>
        <p:spPr>
          <a:xfrm>
            <a:off x="200508" y="1891747"/>
            <a:ext cx="364262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GB" sz="2800" dirty="0">
                <a:solidFill>
                  <a:schemeClr val="bg1"/>
                </a:solidFill>
                <a:latin typeface="SassoonPrimaryInfant" panose="00000400000000000000" pitchFamily="2" charset="0"/>
              </a:rPr>
              <a:t>For </a:t>
            </a:r>
            <a:r>
              <a:rPr lang="en-GB" sz="2800" u="sng" dirty="0">
                <a:solidFill>
                  <a:schemeClr val="bg1"/>
                </a:solidFill>
                <a:latin typeface="SassoonPrimaryInfant" panose="00000400000000000000" pitchFamily="2" charset="0"/>
              </a:rPr>
              <a:t>five</a:t>
            </a:r>
            <a:r>
              <a:rPr lang="en-GB" sz="2800" dirty="0">
                <a:solidFill>
                  <a:schemeClr val="bg1"/>
                </a:solidFill>
                <a:latin typeface="SassoonPrimaryInfant" panose="00000400000000000000" pitchFamily="2" charset="0"/>
              </a:rPr>
              <a:t> words do (</a:t>
            </a:r>
            <a:r>
              <a:rPr lang="en-GB" sz="2800" dirty="0" err="1">
                <a:solidFill>
                  <a:schemeClr val="bg1"/>
                </a:solidFill>
                <a:latin typeface="SassoonPrimaryInfant" panose="00000400000000000000" pitchFamily="2" charset="0"/>
              </a:rPr>
              <a:t>sy</a:t>
            </a:r>
            <a:r>
              <a:rPr lang="en-GB" sz="2800" dirty="0">
                <a:solidFill>
                  <a:schemeClr val="bg1"/>
                </a:solidFill>
                <a:latin typeface="SassoonPrimaryInfant" panose="00000400000000000000" pitchFamily="2" charset="0"/>
              </a:rPr>
              <a:t>). </a:t>
            </a:r>
          </a:p>
          <a:p>
            <a:endParaRPr lang="en-GB" sz="2800" dirty="0">
              <a:solidFill>
                <a:schemeClr val="bg1"/>
              </a:solidFill>
              <a:latin typeface="SassoonPrimaryInfant" panose="00000400000000000000" pitchFamily="2" charset="0"/>
            </a:endParaRPr>
          </a:p>
          <a:p>
            <a:r>
              <a:rPr lang="en-GB" sz="2800" dirty="0">
                <a:solidFill>
                  <a:schemeClr val="bg1"/>
                </a:solidFill>
                <a:latin typeface="SassoonPrimaryInfant" panose="00000400000000000000" pitchFamily="2" charset="0"/>
              </a:rPr>
              <a:t>* Remember – ideally each part of your word should contain a vowel.</a:t>
            </a:r>
          </a:p>
          <a:p>
            <a:endParaRPr lang="en-GB" sz="2800" dirty="0">
              <a:solidFill>
                <a:schemeClr val="bg1"/>
              </a:solidFill>
              <a:latin typeface="SassoonPrimaryInfant" panose="00000400000000000000" pitchFamily="2" charset="0"/>
            </a:endParaRPr>
          </a:p>
          <a:p>
            <a:r>
              <a:rPr lang="en-GB" sz="2800" dirty="0">
                <a:solidFill>
                  <a:schemeClr val="bg1"/>
                </a:solidFill>
                <a:latin typeface="SassoonPrimaryInfant" panose="00000400000000000000" pitchFamily="2" charset="0"/>
              </a:rPr>
              <a:t>2. Select </a:t>
            </a:r>
            <a:r>
              <a:rPr lang="en-GB" sz="2800" u="sng" dirty="0">
                <a:solidFill>
                  <a:schemeClr val="bg1"/>
                </a:solidFill>
                <a:latin typeface="SassoonPrimaryInfant" panose="00000400000000000000" pitchFamily="2" charset="0"/>
              </a:rPr>
              <a:t>five</a:t>
            </a:r>
            <a:r>
              <a:rPr lang="en-GB" sz="2800" dirty="0">
                <a:solidFill>
                  <a:schemeClr val="bg1"/>
                </a:solidFill>
                <a:latin typeface="SassoonPrimaryInfant" panose="00000400000000000000" pitchFamily="2" charset="0"/>
              </a:rPr>
              <a:t> words to (</a:t>
            </a:r>
            <a:r>
              <a:rPr lang="en-GB" sz="2800" dirty="0" err="1">
                <a:solidFill>
                  <a:schemeClr val="bg1"/>
                </a:solidFill>
                <a:latin typeface="SassoonPrimaryInfant" panose="00000400000000000000" pitchFamily="2" charset="0"/>
              </a:rPr>
              <a:t>rw</a:t>
            </a:r>
            <a:r>
              <a:rPr lang="en-GB" sz="2800" dirty="0">
                <a:solidFill>
                  <a:schemeClr val="bg1"/>
                </a:solidFill>
                <a:latin typeface="SassoonPrimaryInfant" panose="00000400000000000000" pitchFamily="2" charset="0"/>
              </a:rPr>
              <a:t>) the double letters.</a:t>
            </a:r>
          </a:p>
        </p:txBody>
      </p:sp>
      <p:graphicFrame>
        <p:nvGraphicFramePr>
          <p:cNvPr id="7" name="Table 4">
            <a:extLst>
              <a:ext uri="{FF2B5EF4-FFF2-40B4-BE49-F238E27FC236}">
                <a16:creationId xmlns:a16="http://schemas.microsoft.com/office/drawing/2014/main" id="{F0FC8C47-CD7D-42B9-BB90-1E08037FFCB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6280562"/>
              </p:ext>
            </p:extLst>
          </p:nvPr>
        </p:nvGraphicFramePr>
        <p:xfrm>
          <a:off x="4053439" y="1872974"/>
          <a:ext cx="7938053" cy="41170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34749">
                  <a:extLst>
                    <a:ext uri="{9D8B030D-6E8A-4147-A177-3AD203B41FA5}">
                      <a16:colId xmlns:a16="http://schemas.microsoft.com/office/drawing/2014/main" val="3342575019"/>
                    </a:ext>
                  </a:extLst>
                </a:gridCol>
                <a:gridCol w="2456251">
                  <a:extLst>
                    <a:ext uri="{9D8B030D-6E8A-4147-A177-3AD203B41FA5}">
                      <a16:colId xmlns:a16="http://schemas.microsoft.com/office/drawing/2014/main" val="3384665230"/>
                    </a:ext>
                  </a:extLst>
                </a:gridCol>
                <a:gridCol w="2447053">
                  <a:extLst>
                    <a:ext uri="{9D8B030D-6E8A-4147-A177-3AD203B41FA5}">
                      <a16:colId xmlns:a16="http://schemas.microsoft.com/office/drawing/2014/main" val="1895296252"/>
                    </a:ext>
                  </a:extLst>
                </a:gridCol>
              </a:tblGrid>
              <a:tr h="823402">
                <a:tc>
                  <a:txBody>
                    <a:bodyPr/>
                    <a:lstStyle/>
                    <a:p>
                      <a:r>
                        <a:rPr lang="en-GB" sz="4400" b="0" dirty="0">
                          <a:latin typeface="SassoonPrimaryInfant" panose="00000400000000000000" pitchFamily="2" charset="0"/>
                        </a:rPr>
                        <a:t>appointment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400" b="0" dirty="0">
                          <a:latin typeface="SassoonPrimaryInfant" panose="00000400000000000000" pitchFamily="2" charset="0"/>
                        </a:rPr>
                        <a:t>calendar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400" b="0" dirty="0">
                          <a:latin typeface="SassoonPrimaryInfant" panose="00000400000000000000" pitchFamily="2" charset="0"/>
                        </a:rPr>
                        <a:t>devotion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3991219"/>
                  </a:ext>
                </a:extLst>
              </a:tr>
              <a:tr h="823402">
                <a:tc>
                  <a:txBody>
                    <a:bodyPr/>
                    <a:lstStyle/>
                    <a:p>
                      <a:r>
                        <a:rPr lang="en-GB" sz="4400" dirty="0">
                          <a:latin typeface="SassoonPrimaryInfant" panose="00000400000000000000" pitchFamily="2" charset="0"/>
                        </a:rPr>
                        <a:t>invention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400" dirty="0">
                          <a:latin typeface="SassoonPrimaryInfant" panose="00000400000000000000" pitchFamily="2" charset="0"/>
                        </a:rPr>
                        <a:t>lawyer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400" dirty="0">
                          <a:latin typeface="SassoonPrimaryInfant" panose="00000400000000000000" pitchFamily="2" charset="0"/>
                        </a:rPr>
                        <a:t>neither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0081369"/>
                  </a:ext>
                </a:extLst>
              </a:tr>
              <a:tr h="823402">
                <a:tc>
                  <a:txBody>
                    <a:bodyPr/>
                    <a:lstStyle/>
                    <a:p>
                      <a:r>
                        <a:rPr lang="en-GB" sz="4400" dirty="0">
                          <a:latin typeface="SassoonPrimaryInfant" panose="00000400000000000000" pitchFamily="2" charset="0"/>
                        </a:rPr>
                        <a:t>passenger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400" dirty="0">
                          <a:latin typeface="SassoonPrimaryInfant" panose="00000400000000000000" pitchFamily="2" charset="0"/>
                        </a:rPr>
                        <a:t>reduction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400" dirty="0">
                          <a:latin typeface="SassoonPrimaryInfant" panose="00000400000000000000" pitchFamily="2" charset="0"/>
                        </a:rPr>
                        <a:t>supporter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0289905"/>
                  </a:ext>
                </a:extLst>
              </a:tr>
              <a:tr h="823402">
                <a:tc>
                  <a:txBody>
                    <a:bodyPr/>
                    <a:lstStyle/>
                    <a:p>
                      <a:r>
                        <a:rPr lang="en-GB" sz="4400" dirty="0">
                          <a:latin typeface="SassoonPrimaryInfant" panose="00000400000000000000" pitchFamily="2" charset="0"/>
                        </a:rPr>
                        <a:t>thread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400" dirty="0">
                          <a:latin typeface="SassoonPrimaryInfant" panose="00000400000000000000" pitchFamily="2" charset="0"/>
                        </a:rPr>
                        <a:t>wealth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400" dirty="0">
                          <a:latin typeface="SassoonPrimaryInfant" panose="00000400000000000000" pitchFamily="2" charset="0"/>
                        </a:rPr>
                        <a:t>guardian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404954"/>
                  </a:ext>
                </a:extLst>
              </a:tr>
              <a:tr h="823402">
                <a:tc>
                  <a:txBody>
                    <a:bodyPr/>
                    <a:lstStyle/>
                    <a:p>
                      <a:r>
                        <a:rPr lang="en-GB" sz="4400" dirty="0">
                          <a:latin typeface="SassoonPrimaryInfant" panose="00000400000000000000" pitchFamily="2" charset="0"/>
                        </a:rPr>
                        <a:t>condition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400" dirty="0">
                          <a:latin typeface="SassoonPrimaryInfant" panose="00000400000000000000" pitchFamily="2" charset="0"/>
                        </a:rPr>
                        <a:t>beginner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400" dirty="0">
                          <a:latin typeface="SassoonPrimaryInfant" panose="00000400000000000000" pitchFamily="2" charset="0"/>
                        </a:rPr>
                        <a:t>approve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14884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47409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5D434790-2137-451D-AA6F-8FF0E9F75BB5}"/>
              </a:ext>
            </a:extLst>
          </p:cNvPr>
          <p:cNvSpPr txBox="1"/>
          <p:nvPr/>
        </p:nvSpPr>
        <p:spPr>
          <a:xfrm>
            <a:off x="218660" y="180417"/>
            <a:ext cx="11772831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3600" b="1" dirty="0">
                <a:solidFill>
                  <a:schemeClr val="bg1"/>
                </a:solidFill>
              </a:rPr>
              <a:t>L.I. – </a:t>
            </a:r>
            <a:r>
              <a:rPr lang="en-GB" sz="3600" dirty="0">
                <a:solidFill>
                  <a:schemeClr val="bg1"/>
                </a:solidFill>
              </a:rPr>
              <a:t>I can use different spelling strategies.</a:t>
            </a:r>
            <a:br>
              <a:rPr lang="en-GB" sz="3600" dirty="0">
                <a:solidFill>
                  <a:schemeClr val="bg1"/>
                </a:solidFill>
              </a:rPr>
            </a:br>
            <a:r>
              <a:rPr lang="en-GB" sz="3600" b="1" dirty="0">
                <a:solidFill>
                  <a:schemeClr val="bg1"/>
                </a:solidFill>
              </a:rPr>
              <a:t>S.C. – </a:t>
            </a:r>
            <a:r>
              <a:rPr lang="en-GB" sz="3600" dirty="0">
                <a:solidFill>
                  <a:schemeClr val="bg1"/>
                </a:solidFill>
              </a:rPr>
              <a:t>I will review for accuracy.</a:t>
            </a:r>
            <a:endParaRPr lang="en-GB" sz="36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20EF977-FC31-46C0-9253-4D3EE28A697F}"/>
              </a:ext>
            </a:extLst>
          </p:cNvPr>
          <p:cNvSpPr txBox="1"/>
          <p:nvPr/>
        </p:nvSpPr>
        <p:spPr>
          <a:xfrm>
            <a:off x="8613913" y="1699183"/>
            <a:ext cx="3167270" cy="29788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AA27C90-BE13-4C54-B86A-C7FE4D132F0A}"/>
              </a:ext>
            </a:extLst>
          </p:cNvPr>
          <p:cNvSpPr txBox="1"/>
          <p:nvPr/>
        </p:nvSpPr>
        <p:spPr>
          <a:xfrm>
            <a:off x="8746435" y="1699183"/>
            <a:ext cx="288897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bg1"/>
                </a:solidFill>
                <a:latin typeface="SassoonPrimaryInfant" panose="00000400000000000000" pitchFamily="2" charset="0"/>
              </a:rPr>
              <a:t>3. Choose </a:t>
            </a:r>
            <a:r>
              <a:rPr lang="en-GB" sz="2800" u="sng" dirty="0">
                <a:solidFill>
                  <a:schemeClr val="bg1"/>
                </a:solidFill>
                <a:latin typeface="SassoonPrimaryInfant" panose="00000400000000000000" pitchFamily="2" charset="0"/>
              </a:rPr>
              <a:t>five</a:t>
            </a:r>
            <a:r>
              <a:rPr lang="en-GB" sz="2800" dirty="0">
                <a:solidFill>
                  <a:schemeClr val="bg1"/>
                </a:solidFill>
                <a:latin typeface="SassoonPrimaryInfant" panose="00000400000000000000" pitchFamily="2" charset="0"/>
              </a:rPr>
              <a:t> words to draw a small illustration of. Write the word beneath.</a:t>
            </a:r>
          </a:p>
        </p:txBody>
      </p:sp>
      <p:graphicFrame>
        <p:nvGraphicFramePr>
          <p:cNvPr id="9" name="Table 4">
            <a:extLst>
              <a:ext uri="{FF2B5EF4-FFF2-40B4-BE49-F238E27FC236}">
                <a16:creationId xmlns:a16="http://schemas.microsoft.com/office/drawing/2014/main" id="{77177242-89FB-454C-B8F8-F49BB8B95C7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468977"/>
              </p:ext>
            </p:extLst>
          </p:nvPr>
        </p:nvGraphicFramePr>
        <p:xfrm>
          <a:off x="556591" y="1887447"/>
          <a:ext cx="7938053" cy="41170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34749">
                  <a:extLst>
                    <a:ext uri="{9D8B030D-6E8A-4147-A177-3AD203B41FA5}">
                      <a16:colId xmlns:a16="http://schemas.microsoft.com/office/drawing/2014/main" val="3342575019"/>
                    </a:ext>
                  </a:extLst>
                </a:gridCol>
                <a:gridCol w="2456251">
                  <a:extLst>
                    <a:ext uri="{9D8B030D-6E8A-4147-A177-3AD203B41FA5}">
                      <a16:colId xmlns:a16="http://schemas.microsoft.com/office/drawing/2014/main" val="3384665230"/>
                    </a:ext>
                  </a:extLst>
                </a:gridCol>
                <a:gridCol w="2447053">
                  <a:extLst>
                    <a:ext uri="{9D8B030D-6E8A-4147-A177-3AD203B41FA5}">
                      <a16:colId xmlns:a16="http://schemas.microsoft.com/office/drawing/2014/main" val="1895296252"/>
                    </a:ext>
                  </a:extLst>
                </a:gridCol>
              </a:tblGrid>
              <a:tr h="823402">
                <a:tc>
                  <a:txBody>
                    <a:bodyPr/>
                    <a:lstStyle/>
                    <a:p>
                      <a:r>
                        <a:rPr lang="en-GB" sz="4400" b="0" dirty="0">
                          <a:latin typeface="SassoonPrimaryInfant" panose="00000400000000000000" pitchFamily="2" charset="0"/>
                        </a:rPr>
                        <a:t>appointment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400" b="0" dirty="0">
                          <a:latin typeface="SassoonPrimaryInfant" panose="00000400000000000000" pitchFamily="2" charset="0"/>
                        </a:rPr>
                        <a:t>calendar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400" b="0" dirty="0">
                          <a:latin typeface="SassoonPrimaryInfant" panose="00000400000000000000" pitchFamily="2" charset="0"/>
                        </a:rPr>
                        <a:t>devotion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3991219"/>
                  </a:ext>
                </a:extLst>
              </a:tr>
              <a:tr h="823402">
                <a:tc>
                  <a:txBody>
                    <a:bodyPr/>
                    <a:lstStyle/>
                    <a:p>
                      <a:r>
                        <a:rPr lang="en-GB" sz="4400" dirty="0">
                          <a:latin typeface="SassoonPrimaryInfant" panose="00000400000000000000" pitchFamily="2" charset="0"/>
                        </a:rPr>
                        <a:t>invention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400" dirty="0">
                          <a:latin typeface="SassoonPrimaryInfant" panose="00000400000000000000" pitchFamily="2" charset="0"/>
                        </a:rPr>
                        <a:t>lawyer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400" dirty="0">
                          <a:latin typeface="SassoonPrimaryInfant" panose="00000400000000000000" pitchFamily="2" charset="0"/>
                        </a:rPr>
                        <a:t>neither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0081369"/>
                  </a:ext>
                </a:extLst>
              </a:tr>
              <a:tr h="823402">
                <a:tc>
                  <a:txBody>
                    <a:bodyPr/>
                    <a:lstStyle/>
                    <a:p>
                      <a:r>
                        <a:rPr lang="en-GB" sz="4400" dirty="0">
                          <a:latin typeface="SassoonPrimaryInfant" panose="00000400000000000000" pitchFamily="2" charset="0"/>
                        </a:rPr>
                        <a:t>passenger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400" dirty="0">
                          <a:latin typeface="SassoonPrimaryInfant" panose="00000400000000000000" pitchFamily="2" charset="0"/>
                        </a:rPr>
                        <a:t>reduction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400" dirty="0">
                          <a:latin typeface="SassoonPrimaryInfant" panose="00000400000000000000" pitchFamily="2" charset="0"/>
                        </a:rPr>
                        <a:t>supporter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0289905"/>
                  </a:ext>
                </a:extLst>
              </a:tr>
              <a:tr h="823402">
                <a:tc>
                  <a:txBody>
                    <a:bodyPr/>
                    <a:lstStyle/>
                    <a:p>
                      <a:r>
                        <a:rPr lang="en-GB" sz="4400" dirty="0">
                          <a:latin typeface="SassoonPrimaryInfant" panose="00000400000000000000" pitchFamily="2" charset="0"/>
                        </a:rPr>
                        <a:t>thread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400" dirty="0">
                          <a:latin typeface="SassoonPrimaryInfant" panose="00000400000000000000" pitchFamily="2" charset="0"/>
                        </a:rPr>
                        <a:t>wealth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400" dirty="0">
                          <a:latin typeface="SassoonPrimaryInfant" panose="00000400000000000000" pitchFamily="2" charset="0"/>
                        </a:rPr>
                        <a:t>guardian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404954"/>
                  </a:ext>
                </a:extLst>
              </a:tr>
              <a:tr h="823402">
                <a:tc>
                  <a:txBody>
                    <a:bodyPr/>
                    <a:lstStyle/>
                    <a:p>
                      <a:r>
                        <a:rPr lang="en-GB" sz="4400" dirty="0">
                          <a:latin typeface="SassoonPrimaryInfant" panose="00000400000000000000" pitchFamily="2" charset="0"/>
                        </a:rPr>
                        <a:t>condition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400" dirty="0">
                          <a:latin typeface="SassoonPrimaryInfant" panose="00000400000000000000" pitchFamily="2" charset="0"/>
                        </a:rPr>
                        <a:t>beginner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400" dirty="0">
                          <a:latin typeface="SassoonPrimaryInfant" panose="00000400000000000000" pitchFamily="2" charset="0"/>
                        </a:rPr>
                        <a:t>approve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14884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4192212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34</TotalTime>
  <Words>136</Words>
  <Application>Microsoft Office PowerPoint</Application>
  <PresentationFormat>Widescreen</PresentationFormat>
  <Paragraphs>41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Century Gothic</vt:lpstr>
      <vt:lpstr>SassoonPrimaryInfant</vt:lpstr>
      <vt:lpstr>Wingdings 3</vt:lpstr>
      <vt:lpstr>Slice</vt:lpstr>
      <vt:lpstr>Spelling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vocabulary</dc:title>
  <dc:creator>brian gribben</dc:creator>
  <cp:lastModifiedBy>brian gribben</cp:lastModifiedBy>
  <cp:revision>4</cp:revision>
  <dcterms:created xsi:type="dcterms:W3CDTF">2020-10-06T21:15:10Z</dcterms:created>
  <dcterms:modified xsi:type="dcterms:W3CDTF">2021-02-05T11:28:59Z</dcterms:modified>
</cp:coreProperties>
</file>