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8" r:id="rId2"/>
    <p:sldId id="263" r:id="rId3"/>
    <p:sldId id="264" r:id="rId4"/>
    <p:sldId id="276" r:id="rId5"/>
    <p:sldId id="277" r:id="rId6"/>
    <p:sldId id="278" r:id="rId7"/>
    <p:sldId id="279" r:id="rId8"/>
    <p:sldId id="280" r:id="rId9"/>
    <p:sldId id="282" r:id="rId10"/>
    <p:sldId id="281" r:id="rId11"/>
    <p:sldId id="283" r:id="rId12"/>
    <p:sldId id="284" r:id="rId13"/>
    <p:sldId id="285" r:id="rId14"/>
    <p:sldId id="286" r:id="rId15"/>
    <p:sldId id="287" r:id="rId16"/>
    <p:sldId id="288" r:id="rId17"/>
    <p:sldId id="26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84C"/>
    <a:srgbClr val="F8BD95"/>
    <a:srgbClr val="C27120"/>
    <a:srgbClr val="47B1E5"/>
    <a:srgbClr val="FBD092"/>
    <a:srgbClr val="E6E6E6"/>
    <a:srgbClr val="DB8327"/>
    <a:srgbClr val="FFFAEE"/>
    <a:srgbClr val="F9B000"/>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showGuides="1">
      <p:cViewPr varScale="1">
        <p:scale>
          <a:sx n="72" d="100"/>
          <a:sy n="72" d="100"/>
        </p:scale>
        <p:origin x="1146"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C3D5EC6-90CA-4D92-80D1-1D957FF01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5004" y="1276405"/>
            <a:ext cx="2389760" cy="2398314"/>
          </a:xfrm>
          <a:prstGeom prst="rect">
            <a:avLst/>
          </a:prstGeom>
        </p:spPr>
      </p:pic>
      <p:sp>
        <p:nvSpPr>
          <p:cNvPr id="2" name="Title 1">
            <a:extLst>
              <a:ext uri="{FF2B5EF4-FFF2-40B4-BE49-F238E27FC236}">
                <a16:creationId xmlns:a16="http://schemas.microsoft.com/office/drawing/2014/main" id="{88DBFAB0-CD14-4250-B11D-DE89FBC3C96B}"/>
              </a:ext>
            </a:extLst>
          </p:cNvPr>
          <p:cNvSpPr>
            <a:spLocks noGrp="1"/>
          </p:cNvSpPr>
          <p:nvPr>
            <p:ph type="title"/>
          </p:nvPr>
        </p:nvSpPr>
        <p:spPr/>
        <p:txBody>
          <a:bodyPr/>
          <a:lstStyle/>
          <a:p>
            <a:r>
              <a:rPr lang="en-GB" altLang="en-US" sz="4000" dirty="0"/>
              <a:t>Pancake Races</a:t>
            </a:r>
            <a:endParaRPr lang="en-AU" dirty="0"/>
          </a:p>
        </p:txBody>
      </p:sp>
      <p:sp>
        <p:nvSpPr>
          <p:cNvPr id="3" name="Rectangle: Rounded Corners 2">
            <a:extLst>
              <a:ext uri="{FF2B5EF4-FFF2-40B4-BE49-F238E27FC236}">
                <a16:creationId xmlns:a16="http://schemas.microsoft.com/office/drawing/2014/main" id="{C425AA56-48FB-45EC-8D11-BF70882636EE}"/>
              </a:ext>
            </a:extLst>
          </p:cNvPr>
          <p:cNvSpPr/>
          <p:nvPr/>
        </p:nvSpPr>
        <p:spPr>
          <a:xfrm>
            <a:off x="755650" y="1448902"/>
            <a:ext cx="7697788" cy="839312"/>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bg1"/>
                </a:solidFill>
              </a:rPr>
              <a:t>Across the United Kingdom, pancake races </a:t>
            </a:r>
            <a:br>
              <a:rPr lang="en-GB" dirty="0">
                <a:solidFill>
                  <a:schemeClr val="bg1"/>
                </a:solidFill>
              </a:rPr>
            </a:br>
            <a:r>
              <a:rPr lang="en-GB" dirty="0">
                <a:solidFill>
                  <a:schemeClr val="bg1"/>
                </a:solidFill>
              </a:rPr>
              <a:t>have often been part of the celebrations.</a:t>
            </a:r>
          </a:p>
        </p:txBody>
      </p:sp>
      <p:sp>
        <p:nvSpPr>
          <p:cNvPr id="4" name="Rectangle: Rounded Corners 3">
            <a:extLst>
              <a:ext uri="{FF2B5EF4-FFF2-40B4-BE49-F238E27FC236}">
                <a16:creationId xmlns:a16="http://schemas.microsoft.com/office/drawing/2014/main" id="{EFB61A45-A121-4572-9027-0EA55E345913}"/>
              </a:ext>
            </a:extLst>
          </p:cNvPr>
          <p:cNvSpPr/>
          <p:nvPr/>
        </p:nvSpPr>
        <p:spPr>
          <a:xfrm>
            <a:off x="755650" y="2418909"/>
            <a:ext cx="7697788" cy="839312"/>
          </a:xfrm>
          <a:prstGeom prst="roundRect">
            <a:avLst>
              <a:gd name="adj" fmla="val 13955"/>
            </a:avLst>
          </a:prstGeom>
          <a:solidFill>
            <a:srgbClr val="F188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People run (often dressed in costumes or fancy dress) whilst </a:t>
            </a:r>
            <a:br>
              <a:rPr lang="en-GB" dirty="0">
                <a:solidFill>
                  <a:schemeClr val="bg1"/>
                </a:solidFill>
              </a:rPr>
            </a:br>
            <a:r>
              <a:rPr lang="en-GB" dirty="0">
                <a:solidFill>
                  <a:schemeClr val="bg1"/>
                </a:solidFill>
              </a:rPr>
              <a:t>tossing a cooked pancake in a frying pan at the same time. </a:t>
            </a:r>
          </a:p>
        </p:txBody>
      </p:sp>
      <p:sp>
        <p:nvSpPr>
          <p:cNvPr id="5" name="Rectangle: Rounded Corners 4">
            <a:extLst>
              <a:ext uri="{FF2B5EF4-FFF2-40B4-BE49-F238E27FC236}">
                <a16:creationId xmlns:a16="http://schemas.microsoft.com/office/drawing/2014/main" id="{33EB79A0-EED1-4583-8CF7-DF2339C6FCF5}"/>
              </a:ext>
            </a:extLst>
          </p:cNvPr>
          <p:cNvSpPr/>
          <p:nvPr/>
        </p:nvSpPr>
        <p:spPr>
          <a:xfrm>
            <a:off x="755650" y="3388916"/>
            <a:ext cx="7697788" cy="538203"/>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The first person to cross the finish line is the winner.</a:t>
            </a:r>
          </a:p>
        </p:txBody>
      </p:sp>
      <p:pic>
        <p:nvPicPr>
          <p:cNvPr id="25" name="Picture 24">
            <a:extLst>
              <a:ext uri="{FF2B5EF4-FFF2-40B4-BE49-F238E27FC236}">
                <a16:creationId xmlns:a16="http://schemas.microsoft.com/office/drawing/2014/main" id="{86DFC73F-7D84-4F48-8D69-47B179EB5A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3325"/>
          <a:stretch/>
        </p:blipFill>
        <p:spPr>
          <a:xfrm>
            <a:off x="5705004" y="1276405"/>
            <a:ext cx="2389760" cy="1119416"/>
          </a:xfrm>
          <a:prstGeom prst="rect">
            <a:avLst/>
          </a:prstGeom>
        </p:spPr>
      </p:pic>
      <p:grpSp>
        <p:nvGrpSpPr>
          <p:cNvPr id="27" name="Group 26">
            <a:extLst>
              <a:ext uri="{FF2B5EF4-FFF2-40B4-BE49-F238E27FC236}">
                <a16:creationId xmlns:a16="http://schemas.microsoft.com/office/drawing/2014/main" id="{754D72E5-AEE2-4B93-9BE9-30D9EEC5C25A}"/>
              </a:ext>
            </a:extLst>
          </p:cNvPr>
          <p:cNvGrpSpPr/>
          <p:nvPr/>
        </p:nvGrpSpPr>
        <p:grpSpPr>
          <a:xfrm>
            <a:off x="9387046" y="4391851"/>
            <a:ext cx="8431257" cy="2586729"/>
            <a:chOff x="9397095" y="4271271"/>
            <a:chExt cx="8431257" cy="2586729"/>
          </a:xfrm>
        </p:grpSpPr>
        <p:grpSp>
          <p:nvGrpSpPr>
            <p:cNvPr id="22" name="Group 21">
              <a:extLst>
                <a:ext uri="{FF2B5EF4-FFF2-40B4-BE49-F238E27FC236}">
                  <a16:creationId xmlns:a16="http://schemas.microsoft.com/office/drawing/2014/main" id="{C062E577-8D3A-4D68-9B97-B95FABCDEE08}"/>
                </a:ext>
              </a:extLst>
            </p:cNvPr>
            <p:cNvGrpSpPr/>
            <p:nvPr/>
          </p:nvGrpSpPr>
          <p:grpSpPr>
            <a:xfrm>
              <a:off x="14634746" y="4271271"/>
              <a:ext cx="3193606" cy="2535457"/>
              <a:chOff x="4921832" y="4322543"/>
              <a:chExt cx="3193606" cy="2535457"/>
            </a:xfrm>
          </p:grpSpPr>
          <p:pic>
            <p:nvPicPr>
              <p:cNvPr id="15" name="Picture 14">
                <a:extLst>
                  <a:ext uri="{FF2B5EF4-FFF2-40B4-BE49-F238E27FC236}">
                    <a16:creationId xmlns:a16="http://schemas.microsoft.com/office/drawing/2014/main" id="{0EF7D76E-0466-4F36-9A1D-6C4FF72871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6503" b="71313"/>
              <a:stretch/>
            </p:blipFill>
            <p:spPr>
              <a:xfrm rot="20580206">
                <a:off x="4921832" y="4582191"/>
                <a:ext cx="1011526" cy="1160209"/>
              </a:xfrm>
              <a:prstGeom prst="rect">
                <a:avLst/>
              </a:prstGeom>
            </p:spPr>
          </p:pic>
          <p:pic>
            <p:nvPicPr>
              <p:cNvPr id="7" name="Picture 6">
                <a:extLst>
                  <a:ext uri="{FF2B5EF4-FFF2-40B4-BE49-F238E27FC236}">
                    <a16:creationId xmlns:a16="http://schemas.microsoft.com/office/drawing/2014/main" id="{DD14C82E-1E27-418E-A8AA-6E55D994E9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196"/>
              <a:stretch/>
            </p:blipFill>
            <p:spPr>
              <a:xfrm>
                <a:off x="5781940" y="4322543"/>
                <a:ext cx="2333498" cy="2535457"/>
              </a:xfrm>
              <a:prstGeom prst="rect">
                <a:avLst/>
              </a:prstGeom>
            </p:spPr>
          </p:pic>
        </p:grpSp>
        <p:pic>
          <p:nvPicPr>
            <p:cNvPr id="11" name="Picture 10">
              <a:extLst>
                <a:ext uri="{FF2B5EF4-FFF2-40B4-BE49-F238E27FC236}">
                  <a16:creationId xmlns:a16="http://schemas.microsoft.com/office/drawing/2014/main" id="{5E61BD46-7529-42DF-B2C3-67AC7DB03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403322" y="4408413"/>
              <a:ext cx="1966962" cy="2449587"/>
            </a:xfrm>
            <a:prstGeom prst="rect">
              <a:avLst/>
            </a:prstGeom>
          </p:spPr>
        </p:pic>
        <p:grpSp>
          <p:nvGrpSpPr>
            <p:cNvPr id="21" name="Group 20">
              <a:extLst>
                <a:ext uri="{FF2B5EF4-FFF2-40B4-BE49-F238E27FC236}">
                  <a16:creationId xmlns:a16="http://schemas.microsoft.com/office/drawing/2014/main" id="{05FC23AF-3B5B-4704-8641-5B97DB3D33F4}"/>
                </a:ext>
              </a:extLst>
            </p:cNvPr>
            <p:cNvGrpSpPr/>
            <p:nvPr/>
          </p:nvGrpSpPr>
          <p:grpSpPr>
            <a:xfrm>
              <a:off x="9397095" y="4408414"/>
              <a:ext cx="2834849" cy="2449586"/>
              <a:chOff x="1435704" y="4459686"/>
              <a:chExt cx="2834849" cy="2449586"/>
            </a:xfrm>
          </p:grpSpPr>
          <p:pic>
            <p:nvPicPr>
              <p:cNvPr id="20" name="Picture 19">
                <a:extLst>
                  <a:ext uri="{FF2B5EF4-FFF2-40B4-BE49-F238E27FC236}">
                    <a16:creationId xmlns:a16="http://schemas.microsoft.com/office/drawing/2014/main" id="{A76332AE-9F78-4BC0-AF11-2FC27086DC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489" r="61015" b="75272"/>
              <a:stretch/>
            </p:blipFill>
            <p:spPr>
              <a:xfrm rot="21208683" flipH="1">
                <a:off x="2836912" y="4903829"/>
                <a:ext cx="1063094" cy="446975"/>
              </a:xfrm>
              <a:prstGeom prst="rtTriangle">
                <a:avLst/>
              </a:prstGeom>
            </p:spPr>
          </p:pic>
          <p:pic>
            <p:nvPicPr>
              <p:cNvPr id="9" name="Picture 8">
                <a:extLst>
                  <a:ext uri="{FF2B5EF4-FFF2-40B4-BE49-F238E27FC236}">
                    <a16:creationId xmlns:a16="http://schemas.microsoft.com/office/drawing/2014/main" id="{D6235FAF-9AD7-444C-A8C4-AAC3EDED4F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6850"/>
              <a:stretch/>
            </p:blipFill>
            <p:spPr>
              <a:xfrm>
                <a:off x="1435704" y="4459686"/>
                <a:ext cx="2834849" cy="2449586"/>
              </a:xfrm>
              <a:prstGeom prst="rect">
                <a:avLst/>
              </a:prstGeom>
            </p:spPr>
          </p:pic>
        </p:grpSp>
      </p:grpSp>
    </p:spTree>
    <p:extLst>
      <p:ext uri="{BB962C8B-B14F-4D97-AF65-F5344CB8AC3E}">
        <p14:creationId xmlns:p14="http://schemas.microsoft.com/office/powerpoint/2010/main" val="30429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0.37639 0.0118 L -0.37639 0.01111 L -0.38819 0.0081 C -0.39809 0.00393 -0.39427 0.00277 -0.40608 0.00046 L -0.45851 -0.00718 L -0.65278 -0.00325 C -0.65573 -0.00325 -0.65851 0.00347 -0.66128 0.00462 C -0.66753 0.00694 -0.67396 0.00694 -0.68021 0.0081 L -0.70677 0.01944 C -0.70955 0.0206 -0.7125 0.02245 -0.71528 0.02361 C -0.73299 0.02777 -0.72535 0.02476 -0.73837 0.03078 L -0.78229 0.02708 C -0.78403 0.02708 -0.78559 0.02523 -0.78733 0.02361 C -0.79844 0.0118 -0.78767 0.01875 -0.79792 0.0118 L -0.80955 0.00462 L -0.88715 0.0081 C -0.92396 0.0081 -0.91337 0.02523 -0.92743 0.00046 L -0.94045 0.00462 L -0.96198 0.0081 C -0.97656 0.01226 -0.96545 0.0118 -0.9691 0.0118 L -0.9691 0.01111 " pathEditMode="relative" rAng="0" ptsTypes="AAAAAAAAAAAAAAAAAAAAA">
                                      <p:cBhvr>
                                        <p:cTn id="15" dur="2000" fill="hold"/>
                                        <p:tgtEl>
                                          <p:spTgt spid="27"/>
                                        </p:tgtEl>
                                        <p:attrNameLst>
                                          <p:attrName>ppt_x</p:attrName>
                                          <p:attrName>ppt_y</p:attrName>
                                        </p:attrNameLst>
                                      </p:cBhvr>
                                      <p:rCtr x="-296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2C07-D170-4ED4-82B6-B412118C58CE}"/>
              </a:ext>
            </a:extLst>
          </p:cNvPr>
          <p:cNvSpPr>
            <a:spLocks noGrp="1"/>
          </p:cNvSpPr>
          <p:nvPr>
            <p:ph type="title"/>
          </p:nvPr>
        </p:nvSpPr>
        <p:spPr/>
        <p:txBody>
          <a:bodyPr/>
          <a:lstStyle/>
          <a:p>
            <a:r>
              <a:rPr lang="en-GB" altLang="en-US" sz="4000" dirty="0"/>
              <a:t>Quiz Time!</a:t>
            </a:r>
            <a:endParaRPr lang="en-AU" dirty="0"/>
          </a:p>
        </p:txBody>
      </p:sp>
      <p:sp>
        <p:nvSpPr>
          <p:cNvPr id="5" name="Rectangle: Rounded Corners 4">
            <a:extLst>
              <a:ext uri="{FF2B5EF4-FFF2-40B4-BE49-F238E27FC236}">
                <a16:creationId xmlns:a16="http://schemas.microsoft.com/office/drawing/2014/main" id="{7E046D01-1CDC-4F05-B9D9-F5E0D0547639}"/>
              </a:ext>
            </a:extLst>
          </p:cNvPr>
          <p:cNvSpPr/>
          <p:nvPr/>
        </p:nvSpPr>
        <p:spPr>
          <a:xfrm>
            <a:off x="841108" y="2559802"/>
            <a:ext cx="5790428" cy="638573"/>
          </a:xfrm>
          <a:prstGeom prst="roundRect">
            <a:avLst>
              <a:gd name="adj" fmla="val 13955"/>
            </a:avLst>
          </a:prstGeom>
          <a:solidFill>
            <a:srgbClr val="F188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solidFill>
                  <a:schemeClr val="bg1"/>
                </a:solidFill>
              </a:rPr>
              <a:t>How many can you get right?</a:t>
            </a:r>
          </a:p>
        </p:txBody>
      </p:sp>
      <p:pic>
        <p:nvPicPr>
          <p:cNvPr id="4" name="Picture 3">
            <a:extLst>
              <a:ext uri="{FF2B5EF4-FFF2-40B4-BE49-F238E27FC236}">
                <a16:creationId xmlns:a16="http://schemas.microsoft.com/office/drawing/2014/main" id="{D0934714-AACD-431C-94D8-F7F1B7C0C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0841" y="1781687"/>
            <a:ext cx="3542051" cy="3294626"/>
          </a:xfrm>
          <a:prstGeom prst="rect">
            <a:avLst/>
          </a:prstGeom>
        </p:spPr>
      </p:pic>
    </p:spTree>
    <p:extLst>
      <p:ext uri="{BB962C8B-B14F-4D97-AF65-F5344CB8AC3E}">
        <p14:creationId xmlns:p14="http://schemas.microsoft.com/office/powerpoint/2010/main" val="161172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
            <a:extLst>
              <a:ext uri="{FF2B5EF4-FFF2-40B4-BE49-F238E27FC236}">
                <a16:creationId xmlns:a16="http://schemas.microsoft.com/office/drawing/2014/main" id="{E3CC7E29-43FB-41B5-8B69-3FC635862D26}"/>
              </a:ext>
            </a:extLst>
          </p:cNvPr>
          <p:cNvGrpSpPr>
            <a:grpSpLocks/>
          </p:cNvGrpSpPr>
          <p:nvPr/>
        </p:nvGrpSpPr>
        <p:grpSpPr bwMode="auto">
          <a:xfrm>
            <a:off x="695830" y="2930653"/>
            <a:ext cx="3670300" cy="923925"/>
            <a:chOff x="755650" y="3559445"/>
            <a:chExt cx="3669701" cy="923027"/>
          </a:xfrm>
        </p:grpSpPr>
        <p:sp>
          <p:nvSpPr>
            <p:cNvPr id="13" name="Rounded Rectangle 5">
              <a:extLst>
                <a:ext uri="{FF2B5EF4-FFF2-40B4-BE49-F238E27FC236}">
                  <a16:creationId xmlns:a16="http://schemas.microsoft.com/office/drawing/2014/main" id="{5BCC812D-6360-4A9E-9638-22FF53AB70A0}"/>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day before Christmas day.</a:t>
              </a:r>
            </a:p>
          </p:txBody>
        </p:sp>
        <p:sp>
          <p:nvSpPr>
            <p:cNvPr id="14" name="Oval 13">
              <a:extLst>
                <a:ext uri="{FF2B5EF4-FFF2-40B4-BE49-F238E27FC236}">
                  <a16:creationId xmlns:a16="http://schemas.microsoft.com/office/drawing/2014/main" id="{B56DF11E-64C5-40F7-BB86-FB4ABAF02AB8}"/>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15" name="b">
            <a:extLst>
              <a:ext uri="{FF2B5EF4-FFF2-40B4-BE49-F238E27FC236}">
                <a16:creationId xmlns:a16="http://schemas.microsoft.com/office/drawing/2014/main" id="{E6DD2AFF-A42E-4784-96B7-A87C04A33FD7}"/>
              </a:ext>
            </a:extLst>
          </p:cNvPr>
          <p:cNvGrpSpPr>
            <a:grpSpLocks/>
          </p:cNvGrpSpPr>
          <p:nvPr/>
        </p:nvGrpSpPr>
        <p:grpSpPr bwMode="auto">
          <a:xfrm>
            <a:off x="4658230" y="2930653"/>
            <a:ext cx="3670300" cy="923925"/>
            <a:chOff x="4718649" y="3559445"/>
            <a:chExt cx="3669701" cy="923027"/>
          </a:xfrm>
        </p:grpSpPr>
        <p:sp>
          <p:nvSpPr>
            <p:cNvPr id="16" name="Rounded Rectangle 15">
              <a:extLst>
                <a:ext uri="{FF2B5EF4-FFF2-40B4-BE49-F238E27FC236}">
                  <a16:creationId xmlns:a16="http://schemas.microsoft.com/office/drawing/2014/main" id="{632938E8-9994-4D0D-B0C0-FC1AC4E2104A}"/>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It is the last day before Lent begins.</a:t>
              </a:r>
            </a:p>
          </p:txBody>
        </p:sp>
        <p:sp>
          <p:nvSpPr>
            <p:cNvPr id="17" name="Oval 16">
              <a:extLst>
                <a:ext uri="{FF2B5EF4-FFF2-40B4-BE49-F238E27FC236}">
                  <a16:creationId xmlns:a16="http://schemas.microsoft.com/office/drawing/2014/main" id="{E72E385A-615C-48F2-84C4-BCE12476214C}"/>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18" name="c">
            <a:extLst>
              <a:ext uri="{FF2B5EF4-FFF2-40B4-BE49-F238E27FC236}">
                <a16:creationId xmlns:a16="http://schemas.microsoft.com/office/drawing/2014/main" id="{B97342DE-65DD-44BA-8369-0E2A72572228}"/>
              </a:ext>
            </a:extLst>
          </p:cNvPr>
          <p:cNvGrpSpPr>
            <a:grpSpLocks/>
          </p:cNvGrpSpPr>
          <p:nvPr/>
        </p:nvGrpSpPr>
        <p:grpSpPr bwMode="auto">
          <a:xfrm>
            <a:off x="695830" y="4373691"/>
            <a:ext cx="3670300" cy="922337"/>
            <a:chOff x="755650" y="5001796"/>
            <a:chExt cx="3669701" cy="923028"/>
          </a:xfrm>
        </p:grpSpPr>
        <p:sp>
          <p:nvSpPr>
            <p:cNvPr id="19" name="Rounded Rectangle 17">
              <a:extLst>
                <a:ext uri="{FF2B5EF4-FFF2-40B4-BE49-F238E27FC236}">
                  <a16:creationId xmlns:a16="http://schemas.microsoft.com/office/drawing/2014/main" id="{67566B6B-972C-4E71-99CD-76FBABF831A0}"/>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first day of the year.</a:t>
              </a:r>
            </a:p>
          </p:txBody>
        </p:sp>
        <p:sp>
          <p:nvSpPr>
            <p:cNvPr id="20" name="Oval 19">
              <a:extLst>
                <a:ext uri="{FF2B5EF4-FFF2-40B4-BE49-F238E27FC236}">
                  <a16:creationId xmlns:a16="http://schemas.microsoft.com/office/drawing/2014/main" id="{BC2F9D10-EB8C-4C57-A9A4-0B49F47AAC07}"/>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21" name="d">
            <a:extLst>
              <a:ext uri="{FF2B5EF4-FFF2-40B4-BE49-F238E27FC236}">
                <a16:creationId xmlns:a16="http://schemas.microsoft.com/office/drawing/2014/main" id="{F845FD98-38ED-412D-AFEF-56D83672A1A8}"/>
              </a:ext>
            </a:extLst>
          </p:cNvPr>
          <p:cNvGrpSpPr>
            <a:grpSpLocks/>
          </p:cNvGrpSpPr>
          <p:nvPr/>
        </p:nvGrpSpPr>
        <p:grpSpPr bwMode="auto">
          <a:xfrm>
            <a:off x="4658230" y="4373691"/>
            <a:ext cx="3670300" cy="922337"/>
            <a:chOff x="4718649" y="5001797"/>
            <a:chExt cx="3669701" cy="923027"/>
          </a:xfrm>
        </p:grpSpPr>
        <p:sp>
          <p:nvSpPr>
            <p:cNvPr id="22" name="Rounded Rectangle 19">
              <a:extLst>
                <a:ext uri="{FF2B5EF4-FFF2-40B4-BE49-F238E27FC236}">
                  <a16:creationId xmlns:a16="http://schemas.microsoft.com/office/drawing/2014/main" id="{6AF7F081-ECC7-4B2B-98DA-027EB6B7685D}"/>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last day of the year.</a:t>
              </a:r>
            </a:p>
          </p:txBody>
        </p:sp>
        <p:sp>
          <p:nvSpPr>
            <p:cNvPr id="23" name="Oval 22">
              <a:extLst>
                <a:ext uri="{FF2B5EF4-FFF2-40B4-BE49-F238E27FC236}">
                  <a16:creationId xmlns:a16="http://schemas.microsoft.com/office/drawing/2014/main" id="{DB85258D-DF2D-4E27-85F2-FA4DC81118D0}"/>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
        <p:nvSpPr>
          <p:cNvPr id="24" name="Rectangle: Rounded Corners 23">
            <a:extLst>
              <a:ext uri="{FF2B5EF4-FFF2-40B4-BE49-F238E27FC236}">
                <a16:creationId xmlns:a16="http://schemas.microsoft.com/office/drawing/2014/main" id="{8C39F939-28E4-4671-8E8A-00EA709156D5}"/>
              </a:ext>
            </a:extLst>
          </p:cNvPr>
          <p:cNvSpPr/>
          <p:nvPr/>
        </p:nvSpPr>
        <p:spPr>
          <a:xfrm>
            <a:off x="2030586" y="1228419"/>
            <a:ext cx="6414418" cy="638573"/>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When is Shrove Tuesday?</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1</a:t>
              </a:r>
            </a:p>
          </p:txBody>
        </p:sp>
      </p:grpSp>
    </p:spTree>
    <p:extLst>
      <p:ext uri="{BB962C8B-B14F-4D97-AF65-F5344CB8AC3E}">
        <p14:creationId xmlns:p14="http://schemas.microsoft.com/office/powerpoint/2010/main" val="2892359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5.55556E-7 4.07407E-6 L -0.21667 0.0956 " pathEditMode="relative" rAng="0" ptsTypes="AA">
                                      <p:cBhvr>
                                        <p:cTn id="15" dur="1000" fill="hold"/>
                                        <p:tgtEl>
                                          <p:spTgt spid="15"/>
                                        </p:tgtEl>
                                        <p:attrNameLst>
                                          <p:attrName>ppt_x</p:attrName>
                                          <p:attrName>ppt_y</p:attrName>
                                        </p:attrNameLst>
                                      </p:cBhvr>
                                      <p:rCtr x="-10833" y="4769"/>
                                    </p:animMotion>
                                  </p:childTnLst>
                                </p:cTn>
                              </p:par>
                              <p:par>
                                <p:cTn id="16" presetID="10" presetClass="exit" presetSubtype="0" fill="hold"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8"/>
                                        </p:tgtEl>
                                        <p:attrNameLst>
                                          <p:attrName>r</p:attrName>
                                        </p:attrNameLst>
                                      </p:cBhvr>
                                    </p:animRot>
                                    <p:animRot by="-240000">
                                      <p:cBhvr>
                                        <p:cTn id="30" dur="200" fill="hold">
                                          <p:stCondLst>
                                            <p:cond delay="200"/>
                                          </p:stCondLst>
                                        </p:cTn>
                                        <p:tgtEl>
                                          <p:spTgt spid="18"/>
                                        </p:tgtEl>
                                        <p:attrNameLst>
                                          <p:attrName>r</p:attrName>
                                        </p:attrNameLst>
                                      </p:cBhvr>
                                    </p:animRot>
                                    <p:animRot by="240000">
                                      <p:cBhvr>
                                        <p:cTn id="31" dur="200" fill="hold">
                                          <p:stCondLst>
                                            <p:cond delay="400"/>
                                          </p:stCondLst>
                                        </p:cTn>
                                        <p:tgtEl>
                                          <p:spTgt spid="18"/>
                                        </p:tgtEl>
                                        <p:attrNameLst>
                                          <p:attrName>r</p:attrName>
                                        </p:attrNameLst>
                                      </p:cBhvr>
                                    </p:animRot>
                                    <p:animRot by="-240000">
                                      <p:cBhvr>
                                        <p:cTn id="32" dur="200" fill="hold">
                                          <p:stCondLst>
                                            <p:cond delay="600"/>
                                          </p:stCondLst>
                                        </p:cTn>
                                        <p:tgtEl>
                                          <p:spTgt spid="18"/>
                                        </p:tgtEl>
                                        <p:attrNameLst>
                                          <p:attrName>r</p:attrName>
                                        </p:attrNameLst>
                                      </p:cBhvr>
                                    </p:animRot>
                                    <p:animRot by="120000">
                                      <p:cBhvr>
                                        <p:cTn id="33"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1"/>
                                        </p:tgtEl>
                                        <p:attrNameLst>
                                          <p:attrName>r</p:attrName>
                                        </p:attrNameLst>
                                      </p:cBhvr>
                                    </p:animRot>
                                    <p:animRot by="-240000">
                                      <p:cBhvr>
                                        <p:cTn id="39" dur="200" fill="hold">
                                          <p:stCondLst>
                                            <p:cond delay="200"/>
                                          </p:stCondLst>
                                        </p:cTn>
                                        <p:tgtEl>
                                          <p:spTgt spid="21"/>
                                        </p:tgtEl>
                                        <p:attrNameLst>
                                          <p:attrName>r</p:attrName>
                                        </p:attrNameLst>
                                      </p:cBhvr>
                                    </p:animRot>
                                    <p:animRot by="240000">
                                      <p:cBhvr>
                                        <p:cTn id="40" dur="200" fill="hold">
                                          <p:stCondLst>
                                            <p:cond delay="400"/>
                                          </p:stCondLst>
                                        </p:cTn>
                                        <p:tgtEl>
                                          <p:spTgt spid="21"/>
                                        </p:tgtEl>
                                        <p:attrNameLst>
                                          <p:attrName>r</p:attrName>
                                        </p:attrNameLst>
                                      </p:cBhvr>
                                    </p:animRot>
                                    <p:animRot by="-240000">
                                      <p:cBhvr>
                                        <p:cTn id="41" dur="200" fill="hold">
                                          <p:stCondLst>
                                            <p:cond delay="600"/>
                                          </p:stCondLst>
                                        </p:cTn>
                                        <p:tgtEl>
                                          <p:spTgt spid="21"/>
                                        </p:tgtEl>
                                        <p:attrNameLst>
                                          <p:attrName>r</p:attrName>
                                        </p:attrNameLst>
                                      </p:cBhvr>
                                    </p:animRot>
                                    <p:animRot by="120000">
                                      <p:cBhvr>
                                        <p:cTn id="42" dur="200" fill="hold">
                                          <p:stCondLst>
                                            <p:cond delay="800"/>
                                          </p:stCondLst>
                                        </p:cTn>
                                        <p:tgtEl>
                                          <p:spTgt spid="21"/>
                                        </p:tgtEl>
                                        <p:attrNameLst>
                                          <p:attrName>r</p:attrName>
                                        </p:attrNameLst>
                                      </p:cBhvr>
                                    </p:animRot>
                                  </p:childTnLst>
                                </p:cTn>
                              </p:par>
                            </p:childTnLst>
                          </p:cTn>
                        </p:par>
                      </p:childTnLst>
                    </p:cTn>
                  </p:par>
                </p:childTnLst>
              </p:cTn>
              <p:nextCondLst>
                <p:cond evt="onClick" delay="0">
                  <p:tgtEl>
                    <p:spTgt spid="2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C39F939-28E4-4671-8E8A-00EA709156D5}"/>
              </a:ext>
            </a:extLst>
          </p:cNvPr>
          <p:cNvSpPr/>
          <p:nvPr/>
        </p:nvSpPr>
        <p:spPr>
          <a:xfrm>
            <a:off x="1854437" y="1027680"/>
            <a:ext cx="6590567" cy="1040051"/>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How many countries are </a:t>
            </a:r>
            <a:br>
              <a:rPr lang="en-GB" sz="2400" dirty="0">
                <a:solidFill>
                  <a:schemeClr val="bg1"/>
                </a:solidFill>
              </a:rPr>
            </a:br>
            <a:r>
              <a:rPr lang="en-GB" sz="2400" dirty="0">
                <a:solidFill>
                  <a:schemeClr val="bg1"/>
                </a:solidFill>
              </a:rPr>
              <a:t>in the United Kingdom?</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2</a:t>
              </a:r>
            </a:p>
          </p:txBody>
        </p:sp>
      </p:grpSp>
      <p:grpSp>
        <p:nvGrpSpPr>
          <p:cNvPr id="26" name="a">
            <a:extLst>
              <a:ext uri="{FF2B5EF4-FFF2-40B4-BE49-F238E27FC236}">
                <a16:creationId xmlns:a16="http://schemas.microsoft.com/office/drawing/2014/main" id="{7FF3B0D5-D09C-40D7-8829-F4929C170EAE}"/>
              </a:ext>
            </a:extLst>
          </p:cNvPr>
          <p:cNvGrpSpPr>
            <a:grpSpLocks/>
          </p:cNvGrpSpPr>
          <p:nvPr/>
        </p:nvGrpSpPr>
        <p:grpSpPr bwMode="auto">
          <a:xfrm>
            <a:off x="755650" y="2967037"/>
            <a:ext cx="3670300" cy="923925"/>
            <a:chOff x="755650" y="3559445"/>
            <a:chExt cx="3669701" cy="923027"/>
          </a:xfrm>
        </p:grpSpPr>
        <p:sp>
          <p:nvSpPr>
            <p:cNvPr id="27" name="Rounded Rectangle 5">
              <a:extLst>
                <a:ext uri="{FF2B5EF4-FFF2-40B4-BE49-F238E27FC236}">
                  <a16:creationId xmlns:a16="http://schemas.microsoft.com/office/drawing/2014/main" id="{39669C04-38E2-4240-A24F-407D90FB2CFB}"/>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684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2</a:t>
              </a:r>
            </a:p>
          </p:txBody>
        </p:sp>
        <p:sp>
          <p:nvSpPr>
            <p:cNvPr id="28" name="Oval 27">
              <a:extLst>
                <a:ext uri="{FF2B5EF4-FFF2-40B4-BE49-F238E27FC236}">
                  <a16:creationId xmlns:a16="http://schemas.microsoft.com/office/drawing/2014/main" id="{F150A990-D656-4049-A5BD-AB464951EC95}"/>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29" name="b">
            <a:extLst>
              <a:ext uri="{FF2B5EF4-FFF2-40B4-BE49-F238E27FC236}">
                <a16:creationId xmlns:a16="http://schemas.microsoft.com/office/drawing/2014/main" id="{A7558216-342C-4115-BEDF-45B158845832}"/>
              </a:ext>
            </a:extLst>
          </p:cNvPr>
          <p:cNvGrpSpPr>
            <a:grpSpLocks/>
          </p:cNvGrpSpPr>
          <p:nvPr/>
        </p:nvGrpSpPr>
        <p:grpSpPr bwMode="auto">
          <a:xfrm>
            <a:off x="4718050" y="2967037"/>
            <a:ext cx="3670300" cy="923925"/>
            <a:chOff x="4718649" y="3559445"/>
            <a:chExt cx="3669701" cy="923027"/>
          </a:xfrm>
        </p:grpSpPr>
        <p:sp>
          <p:nvSpPr>
            <p:cNvPr id="30" name="Rounded Rectangle 15">
              <a:extLst>
                <a:ext uri="{FF2B5EF4-FFF2-40B4-BE49-F238E27FC236}">
                  <a16:creationId xmlns:a16="http://schemas.microsoft.com/office/drawing/2014/main" id="{47A3F2B9-3F8B-4088-9399-F4A197AC7267}"/>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684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6</a:t>
              </a:r>
            </a:p>
          </p:txBody>
        </p:sp>
        <p:sp>
          <p:nvSpPr>
            <p:cNvPr id="31" name="Oval 30">
              <a:extLst>
                <a:ext uri="{FF2B5EF4-FFF2-40B4-BE49-F238E27FC236}">
                  <a16:creationId xmlns:a16="http://schemas.microsoft.com/office/drawing/2014/main" id="{DAFEBB13-6449-4657-AFDF-D32F309D8113}"/>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32" name="c">
            <a:extLst>
              <a:ext uri="{FF2B5EF4-FFF2-40B4-BE49-F238E27FC236}">
                <a16:creationId xmlns:a16="http://schemas.microsoft.com/office/drawing/2014/main" id="{3643F314-7736-4D01-A841-DF27A55B92DC}"/>
              </a:ext>
            </a:extLst>
          </p:cNvPr>
          <p:cNvGrpSpPr>
            <a:grpSpLocks/>
          </p:cNvGrpSpPr>
          <p:nvPr/>
        </p:nvGrpSpPr>
        <p:grpSpPr bwMode="auto">
          <a:xfrm>
            <a:off x="755650" y="4410075"/>
            <a:ext cx="3670300" cy="922337"/>
            <a:chOff x="755650" y="5001796"/>
            <a:chExt cx="3669701" cy="923028"/>
          </a:xfrm>
        </p:grpSpPr>
        <p:sp>
          <p:nvSpPr>
            <p:cNvPr id="33" name="Rounded Rectangle 17">
              <a:extLst>
                <a:ext uri="{FF2B5EF4-FFF2-40B4-BE49-F238E27FC236}">
                  <a16:creationId xmlns:a16="http://schemas.microsoft.com/office/drawing/2014/main" id="{F760895C-0621-434E-B005-F90801621984}"/>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684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1</a:t>
              </a:r>
            </a:p>
          </p:txBody>
        </p:sp>
        <p:sp>
          <p:nvSpPr>
            <p:cNvPr id="34" name="Oval 33">
              <a:extLst>
                <a:ext uri="{FF2B5EF4-FFF2-40B4-BE49-F238E27FC236}">
                  <a16:creationId xmlns:a16="http://schemas.microsoft.com/office/drawing/2014/main" id="{66A56BC3-2538-4802-823E-D56DE9A59ACB}"/>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35" name="d">
            <a:extLst>
              <a:ext uri="{FF2B5EF4-FFF2-40B4-BE49-F238E27FC236}">
                <a16:creationId xmlns:a16="http://schemas.microsoft.com/office/drawing/2014/main" id="{1E139A90-CB2A-4804-84DC-EF56B26E861E}"/>
              </a:ext>
            </a:extLst>
          </p:cNvPr>
          <p:cNvGrpSpPr>
            <a:grpSpLocks/>
          </p:cNvGrpSpPr>
          <p:nvPr/>
        </p:nvGrpSpPr>
        <p:grpSpPr bwMode="auto">
          <a:xfrm>
            <a:off x="4718050" y="4410075"/>
            <a:ext cx="3670300" cy="922337"/>
            <a:chOff x="4718649" y="5001797"/>
            <a:chExt cx="3669701" cy="923027"/>
          </a:xfrm>
        </p:grpSpPr>
        <p:sp>
          <p:nvSpPr>
            <p:cNvPr id="36" name="Rounded Rectangle 19">
              <a:extLst>
                <a:ext uri="{FF2B5EF4-FFF2-40B4-BE49-F238E27FC236}">
                  <a16:creationId xmlns:a16="http://schemas.microsoft.com/office/drawing/2014/main" id="{1AE7F98C-CEEE-4151-8F86-55B1A3A794C3}"/>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684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4</a:t>
              </a:r>
            </a:p>
          </p:txBody>
        </p:sp>
        <p:sp>
          <p:nvSpPr>
            <p:cNvPr id="37" name="Oval 36">
              <a:extLst>
                <a:ext uri="{FF2B5EF4-FFF2-40B4-BE49-F238E27FC236}">
                  <a16:creationId xmlns:a16="http://schemas.microsoft.com/office/drawing/2014/main" id="{335BAC50-941B-4C3C-8804-288A4C7BCCC4}"/>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Tree>
    <p:extLst>
      <p:ext uri="{BB962C8B-B14F-4D97-AF65-F5344CB8AC3E}">
        <p14:creationId xmlns:p14="http://schemas.microsoft.com/office/powerpoint/2010/main" val="1258018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childTnLst>
              </p:cTn>
              <p:nextCondLst>
                <p:cond evt="onClick" delay="0">
                  <p:tgtEl>
                    <p:spTgt spid="26"/>
                  </p:tgtEl>
                </p:cond>
              </p:nextCondLst>
            </p:seq>
            <p:seq concurrent="1" nextAc="seek">
              <p:cTn id="11" restart="whenNotActive" fill="hold" evtFilter="cancelBubble" nodeType="interactiveSeq">
                <p:stCondLst>
                  <p:cond evt="onClick" delay="0">
                    <p:tgtEl>
                      <p:spTgt spid="3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2"/>
                                        </p:tgtEl>
                                        <p:attrNameLst>
                                          <p:attrName>r</p:attrName>
                                        </p:attrNameLst>
                                      </p:cBhvr>
                                    </p:animRot>
                                    <p:animRot by="-240000">
                                      <p:cBhvr>
                                        <p:cTn id="16" dur="200" fill="hold">
                                          <p:stCondLst>
                                            <p:cond delay="200"/>
                                          </p:stCondLst>
                                        </p:cTn>
                                        <p:tgtEl>
                                          <p:spTgt spid="32"/>
                                        </p:tgtEl>
                                        <p:attrNameLst>
                                          <p:attrName>r</p:attrName>
                                        </p:attrNameLst>
                                      </p:cBhvr>
                                    </p:animRot>
                                    <p:animRot by="240000">
                                      <p:cBhvr>
                                        <p:cTn id="17" dur="200" fill="hold">
                                          <p:stCondLst>
                                            <p:cond delay="400"/>
                                          </p:stCondLst>
                                        </p:cTn>
                                        <p:tgtEl>
                                          <p:spTgt spid="32"/>
                                        </p:tgtEl>
                                        <p:attrNameLst>
                                          <p:attrName>r</p:attrName>
                                        </p:attrNameLst>
                                      </p:cBhvr>
                                    </p:animRot>
                                    <p:animRot by="-240000">
                                      <p:cBhvr>
                                        <p:cTn id="18" dur="200" fill="hold">
                                          <p:stCondLst>
                                            <p:cond delay="600"/>
                                          </p:stCondLst>
                                        </p:cTn>
                                        <p:tgtEl>
                                          <p:spTgt spid="32"/>
                                        </p:tgtEl>
                                        <p:attrNameLst>
                                          <p:attrName>r</p:attrName>
                                        </p:attrNameLst>
                                      </p:cBhvr>
                                    </p:animRot>
                                    <p:animRot by="120000">
                                      <p:cBhvr>
                                        <p:cTn id="19"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4.81481E-6 L -0.21667 -0.11459 " pathEditMode="relative" rAng="0" ptsTypes="AA">
                                      <p:cBhvr>
                                        <p:cTn id="24" dur="1000" fill="hold"/>
                                        <p:tgtEl>
                                          <p:spTgt spid="35"/>
                                        </p:tgtEl>
                                        <p:attrNameLst>
                                          <p:attrName>ppt_x</p:attrName>
                                          <p:attrName>ppt_y</p:attrName>
                                        </p:attrNameLst>
                                      </p:cBhvr>
                                      <p:rCtr x="-10833" y="-5741"/>
                                    </p:animMotion>
                                  </p:childTnLst>
                                </p:cTn>
                              </p:par>
                              <p:par>
                                <p:cTn id="25" presetID="10" presetClass="exit" presetSubtype="0" fill="hold" nodeType="with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9"/>
                                        </p:tgtEl>
                                        <p:attrNameLst>
                                          <p:attrName>r</p:attrName>
                                        </p:attrNameLst>
                                      </p:cBhvr>
                                    </p:animRot>
                                    <p:animRot by="-240000">
                                      <p:cBhvr>
                                        <p:cTn id="39" dur="200" fill="hold">
                                          <p:stCondLst>
                                            <p:cond delay="200"/>
                                          </p:stCondLst>
                                        </p:cTn>
                                        <p:tgtEl>
                                          <p:spTgt spid="29"/>
                                        </p:tgtEl>
                                        <p:attrNameLst>
                                          <p:attrName>r</p:attrName>
                                        </p:attrNameLst>
                                      </p:cBhvr>
                                    </p:animRot>
                                    <p:animRot by="240000">
                                      <p:cBhvr>
                                        <p:cTn id="40" dur="200" fill="hold">
                                          <p:stCondLst>
                                            <p:cond delay="400"/>
                                          </p:stCondLst>
                                        </p:cTn>
                                        <p:tgtEl>
                                          <p:spTgt spid="29"/>
                                        </p:tgtEl>
                                        <p:attrNameLst>
                                          <p:attrName>r</p:attrName>
                                        </p:attrNameLst>
                                      </p:cBhvr>
                                    </p:animRot>
                                    <p:animRot by="-240000">
                                      <p:cBhvr>
                                        <p:cTn id="41" dur="200" fill="hold">
                                          <p:stCondLst>
                                            <p:cond delay="600"/>
                                          </p:stCondLst>
                                        </p:cTn>
                                        <p:tgtEl>
                                          <p:spTgt spid="29"/>
                                        </p:tgtEl>
                                        <p:attrNameLst>
                                          <p:attrName>r</p:attrName>
                                        </p:attrNameLst>
                                      </p:cBhvr>
                                    </p:animRot>
                                    <p:animRot by="120000">
                                      <p:cBhvr>
                                        <p:cTn id="42"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C39F939-28E4-4671-8E8A-00EA709156D5}"/>
              </a:ext>
            </a:extLst>
          </p:cNvPr>
          <p:cNvSpPr/>
          <p:nvPr/>
        </p:nvSpPr>
        <p:spPr>
          <a:xfrm>
            <a:off x="1854437" y="1027680"/>
            <a:ext cx="6590567" cy="1040051"/>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In some parts of Scotland, what </a:t>
            </a:r>
            <a:br>
              <a:rPr lang="en-GB" sz="2400" dirty="0">
                <a:solidFill>
                  <a:schemeClr val="bg1"/>
                </a:solidFill>
              </a:rPr>
            </a:br>
            <a:r>
              <a:rPr lang="en-GB" sz="2400" dirty="0">
                <a:solidFill>
                  <a:schemeClr val="bg1"/>
                </a:solidFill>
              </a:rPr>
              <a:t>are Scotch pancakes also known as?</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3</a:t>
              </a:r>
            </a:p>
          </p:txBody>
        </p:sp>
      </p:grpSp>
      <p:grpSp>
        <p:nvGrpSpPr>
          <p:cNvPr id="20" name="a">
            <a:extLst>
              <a:ext uri="{FF2B5EF4-FFF2-40B4-BE49-F238E27FC236}">
                <a16:creationId xmlns:a16="http://schemas.microsoft.com/office/drawing/2014/main" id="{25EBFC19-2673-4E8C-845A-30E42E501BFD}"/>
              </a:ext>
            </a:extLst>
          </p:cNvPr>
          <p:cNvGrpSpPr>
            <a:grpSpLocks/>
          </p:cNvGrpSpPr>
          <p:nvPr/>
        </p:nvGrpSpPr>
        <p:grpSpPr bwMode="auto">
          <a:xfrm>
            <a:off x="755650" y="2967037"/>
            <a:ext cx="3670300" cy="923925"/>
            <a:chOff x="755650" y="3559445"/>
            <a:chExt cx="3669701" cy="923027"/>
          </a:xfrm>
        </p:grpSpPr>
        <p:sp>
          <p:nvSpPr>
            <p:cNvPr id="21" name="Rounded Rectangle 5">
              <a:extLst>
                <a:ext uri="{FF2B5EF4-FFF2-40B4-BE49-F238E27FC236}">
                  <a16:creationId xmlns:a16="http://schemas.microsoft.com/office/drawing/2014/main" id="{AD8EEEA0-10B0-4325-B18D-C02F736B0754}"/>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fairy cakes</a:t>
              </a:r>
            </a:p>
          </p:txBody>
        </p:sp>
        <p:sp>
          <p:nvSpPr>
            <p:cNvPr id="22" name="Oval 21">
              <a:extLst>
                <a:ext uri="{FF2B5EF4-FFF2-40B4-BE49-F238E27FC236}">
                  <a16:creationId xmlns:a16="http://schemas.microsoft.com/office/drawing/2014/main" id="{B8D99B88-5F31-41C6-B703-E75C3685F692}"/>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23" name="b">
            <a:extLst>
              <a:ext uri="{FF2B5EF4-FFF2-40B4-BE49-F238E27FC236}">
                <a16:creationId xmlns:a16="http://schemas.microsoft.com/office/drawing/2014/main" id="{B45052D3-EA04-45E2-B673-D647D4BE03E4}"/>
              </a:ext>
            </a:extLst>
          </p:cNvPr>
          <p:cNvGrpSpPr>
            <a:grpSpLocks/>
          </p:cNvGrpSpPr>
          <p:nvPr/>
        </p:nvGrpSpPr>
        <p:grpSpPr bwMode="auto">
          <a:xfrm>
            <a:off x="4718050" y="2967037"/>
            <a:ext cx="3670300" cy="923925"/>
            <a:chOff x="4718649" y="3559445"/>
            <a:chExt cx="3669701" cy="923027"/>
          </a:xfrm>
        </p:grpSpPr>
        <p:sp>
          <p:nvSpPr>
            <p:cNvPr id="38" name="Rounded Rectangle 15">
              <a:extLst>
                <a:ext uri="{FF2B5EF4-FFF2-40B4-BE49-F238E27FC236}">
                  <a16:creationId xmlns:a16="http://schemas.microsoft.com/office/drawing/2014/main" id="{72734078-A96B-459F-9C6B-7601CF326035}"/>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drop scones</a:t>
              </a:r>
            </a:p>
          </p:txBody>
        </p:sp>
        <p:sp>
          <p:nvSpPr>
            <p:cNvPr id="39" name="Oval 38">
              <a:extLst>
                <a:ext uri="{FF2B5EF4-FFF2-40B4-BE49-F238E27FC236}">
                  <a16:creationId xmlns:a16="http://schemas.microsoft.com/office/drawing/2014/main" id="{BC670794-1B76-4A32-8D5C-AD1305E8CB89}"/>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40" name="c">
            <a:extLst>
              <a:ext uri="{FF2B5EF4-FFF2-40B4-BE49-F238E27FC236}">
                <a16:creationId xmlns:a16="http://schemas.microsoft.com/office/drawing/2014/main" id="{C643022C-6184-44EA-A48D-763FEAF317B4}"/>
              </a:ext>
            </a:extLst>
          </p:cNvPr>
          <p:cNvGrpSpPr>
            <a:grpSpLocks/>
          </p:cNvGrpSpPr>
          <p:nvPr/>
        </p:nvGrpSpPr>
        <p:grpSpPr bwMode="auto">
          <a:xfrm>
            <a:off x="755650" y="4410075"/>
            <a:ext cx="3670300" cy="922337"/>
            <a:chOff x="755650" y="5001796"/>
            <a:chExt cx="3669701" cy="923028"/>
          </a:xfrm>
        </p:grpSpPr>
        <p:sp>
          <p:nvSpPr>
            <p:cNvPr id="41" name="Rounded Rectangle 17">
              <a:extLst>
                <a:ext uri="{FF2B5EF4-FFF2-40B4-BE49-F238E27FC236}">
                  <a16:creationId xmlns:a16="http://schemas.microsoft.com/office/drawing/2014/main" id="{D39CB345-6DDF-42B0-85FC-43D7E163B51B}"/>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biscuits</a:t>
              </a:r>
            </a:p>
          </p:txBody>
        </p:sp>
        <p:sp>
          <p:nvSpPr>
            <p:cNvPr id="42" name="Oval 41">
              <a:extLst>
                <a:ext uri="{FF2B5EF4-FFF2-40B4-BE49-F238E27FC236}">
                  <a16:creationId xmlns:a16="http://schemas.microsoft.com/office/drawing/2014/main" id="{CBE2A082-BF43-4936-83FE-2E246895A678}"/>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43" name="d">
            <a:extLst>
              <a:ext uri="{FF2B5EF4-FFF2-40B4-BE49-F238E27FC236}">
                <a16:creationId xmlns:a16="http://schemas.microsoft.com/office/drawing/2014/main" id="{94631717-2F03-4873-A51C-AD5E93E2C670}"/>
              </a:ext>
            </a:extLst>
          </p:cNvPr>
          <p:cNvGrpSpPr>
            <a:grpSpLocks/>
          </p:cNvGrpSpPr>
          <p:nvPr/>
        </p:nvGrpSpPr>
        <p:grpSpPr bwMode="auto">
          <a:xfrm>
            <a:off x="4718050" y="4410075"/>
            <a:ext cx="3670300" cy="922337"/>
            <a:chOff x="4718649" y="5001797"/>
            <a:chExt cx="3669701" cy="923027"/>
          </a:xfrm>
        </p:grpSpPr>
        <p:sp>
          <p:nvSpPr>
            <p:cNvPr id="44" name="Rounded Rectangle 19">
              <a:extLst>
                <a:ext uri="{FF2B5EF4-FFF2-40B4-BE49-F238E27FC236}">
                  <a16:creationId xmlns:a16="http://schemas.microsoft.com/office/drawing/2014/main" id="{BCB1C6CC-3AE1-4109-A3DC-54DDB1CE59E2}"/>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flapjacks</a:t>
              </a:r>
            </a:p>
          </p:txBody>
        </p:sp>
        <p:sp>
          <p:nvSpPr>
            <p:cNvPr id="45" name="Oval 44">
              <a:extLst>
                <a:ext uri="{FF2B5EF4-FFF2-40B4-BE49-F238E27FC236}">
                  <a16:creationId xmlns:a16="http://schemas.microsoft.com/office/drawing/2014/main" id="{799484C6-650D-40F0-95AA-B2B490355D99}"/>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Tree>
    <p:extLst>
      <p:ext uri="{BB962C8B-B14F-4D97-AF65-F5344CB8AC3E}">
        <p14:creationId xmlns:p14="http://schemas.microsoft.com/office/powerpoint/2010/main" val="3519007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20"/>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33333E-6 0 L -0.21667 0.0956 " pathEditMode="relative" rAng="0" ptsTypes="AA">
                                      <p:cBhvr>
                                        <p:cTn id="15" dur="1000" fill="hold"/>
                                        <p:tgtEl>
                                          <p:spTgt spid="23"/>
                                        </p:tgtEl>
                                        <p:attrNameLst>
                                          <p:attrName>ppt_x</p:attrName>
                                          <p:attrName>ppt_y</p:attrName>
                                        </p:attrNameLst>
                                      </p:cBhvr>
                                      <p:rCtr x="-10833" y="4769"/>
                                    </p:animMotion>
                                  </p:childTnLst>
                                </p:cTn>
                              </p:par>
                              <p:par>
                                <p:cTn id="16" presetID="10" presetClass="exit" presetSubtype="0" fill="hold" nodeType="withEffect">
                                  <p:stCondLst>
                                    <p:cond delay="0"/>
                                  </p:stCondLst>
                                  <p:childTnLst>
                                    <p:animEffect transition="out" filter="fade">
                                      <p:cBhvr>
                                        <p:cTn id="17" dur="500"/>
                                        <p:tgtEl>
                                          <p:spTgt spid="40"/>
                                        </p:tgtEl>
                                      </p:cBhvr>
                                    </p:animEffect>
                                    <p:set>
                                      <p:cBhvr>
                                        <p:cTn id="18" dur="1" fill="hold">
                                          <p:stCondLst>
                                            <p:cond delay="499"/>
                                          </p:stCondLst>
                                        </p:cTn>
                                        <p:tgtEl>
                                          <p:spTgt spid="4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3"/>
                                        </p:tgtEl>
                                      </p:cBhvr>
                                    </p:animEffect>
                                    <p:set>
                                      <p:cBhvr>
                                        <p:cTn id="21" dur="1" fill="hold">
                                          <p:stCondLst>
                                            <p:cond delay="499"/>
                                          </p:stCondLst>
                                        </p:cTn>
                                        <p:tgtEl>
                                          <p:spTgt spid="4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5" restart="whenNotActive" fill="hold" evtFilter="cancelBubble" nodeType="interactiveSeq">
                <p:stCondLst>
                  <p:cond evt="onClick" delay="0">
                    <p:tgtEl>
                      <p:spTgt spid="40"/>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40"/>
                                        </p:tgtEl>
                                        <p:attrNameLst>
                                          <p:attrName>r</p:attrName>
                                        </p:attrNameLst>
                                      </p:cBhvr>
                                    </p:animRot>
                                    <p:animRot by="-240000">
                                      <p:cBhvr>
                                        <p:cTn id="30" dur="200" fill="hold">
                                          <p:stCondLst>
                                            <p:cond delay="200"/>
                                          </p:stCondLst>
                                        </p:cTn>
                                        <p:tgtEl>
                                          <p:spTgt spid="40"/>
                                        </p:tgtEl>
                                        <p:attrNameLst>
                                          <p:attrName>r</p:attrName>
                                        </p:attrNameLst>
                                      </p:cBhvr>
                                    </p:animRot>
                                    <p:animRot by="240000">
                                      <p:cBhvr>
                                        <p:cTn id="31" dur="200" fill="hold">
                                          <p:stCondLst>
                                            <p:cond delay="400"/>
                                          </p:stCondLst>
                                        </p:cTn>
                                        <p:tgtEl>
                                          <p:spTgt spid="40"/>
                                        </p:tgtEl>
                                        <p:attrNameLst>
                                          <p:attrName>r</p:attrName>
                                        </p:attrNameLst>
                                      </p:cBhvr>
                                    </p:animRot>
                                    <p:animRot by="-240000">
                                      <p:cBhvr>
                                        <p:cTn id="32" dur="200" fill="hold">
                                          <p:stCondLst>
                                            <p:cond delay="600"/>
                                          </p:stCondLst>
                                        </p:cTn>
                                        <p:tgtEl>
                                          <p:spTgt spid="40"/>
                                        </p:tgtEl>
                                        <p:attrNameLst>
                                          <p:attrName>r</p:attrName>
                                        </p:attrNameLst>
                                      </p:cBhvr>
                                    </p:animRot>
                                    <p:animRot by="120000">
                                      <p:cBhvr>
                                        <p:cTn id="33" dur="200" fill="hold">
                                          <p:stCondLst>
                                            <p:cond delay="800"/>
                                          </p:stCondLst>
                                        </p:cTn>
                                        <p:tgtEl>
                                          <p:spTgt spid="40"/>
                                        </p:tgtEl>
                                        <p:attrNameLst>
                                          <p:attrName>r</p:attrName>
                                        </p:attrNameLst>
                                      </p:cBhvr>
                                    </p:animRot>
                                  </p:childTnLst>
                                </p:cTn>
                              </p:par>
                            </p:childTnLst>
                          </p:cTn>
                        </p:par>
                      </p:childTnLst>
                    </p:cTn>
                  </p:par>
                </p:childTnLst>
              </p:cTn>
              <p:nextCondLst>
                <p:cond evt="onClick" delay="0">
                  <p:tgtEl>
                    <p:spTgt spid="40"/>
                  </p:tgtEl>
                </p:cond>
              </p:nextCondLst>
            </p:seq>
            <p:seq concurrent="1" nextAc="seek">
              <p:cTn id="34" restart="whenNotActive" fill="hold" evtFilter="cancelBubble" nodeType="interactiveSeq">
                <p:stCondLst>
                  <p:cond evt="onClick" delay="0">
                    <p:tgtEl>
                      <p:spTgt spid="43"/>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43"/>
                                        </p:tgtEl>
                                        <p:attrNameLst>
                                          <p:attrName>r</p:attrName>
                                        </p:attrNameLst>
                                      </p:cBhvr>
                                    </p:animRot>
                                    <p:animRot by="-240000">
                                      <p:cBhvr>
                                        <p:cTn id="39" dur="200" fill="hold">
                                          <p:stCondLst>
                                            <p:cond delay="200"/>
                                          </p:stCondLst>
                                        </p:cTn>
                                        <p:tgtEl>
                                          <p:spTgt spid="43"/>
                                        </p:tgtEl>
                                        <p:attrNameLst>
                                          <p:attrName>r</p:attrName>
                                        </p:attrNameLst>
                                      </p:cBhvr>
                                    </p:animRot>
                                    <p:animRot by="240000">
                                      <p:cBhvr>
                                        <p:cTn id="40" dur="200" fill="hold">
                                          <p:stCondLst>
                                            <p:cond delay="400"/>
                                          </p:stCondLst>
                                        </p:cTn>
                                        <p:tgtEl>
                                          <p:spTgt spid="43"/>
                                        </p:tgtEl>
                                        <p:attrNameLst>
                                          <p:attrName>r</p:attrName>
                                        </p:attrNameLst>
                                      </p:cBhvr>
                                    </p:animRot>
                                    <p:animRot by="-240000">
                                      <p:cBhvr>
                                        <p:cTn id="41" dur="200" fill="hold">
                                          <p:stCondLst>
                                            <p:cond delay="600"/>
                                          </p:stCondLst>
                                        </p:cTn>
                                        <p:tgtEl>
                                          <p:spTgt spid="43"/>
                                        </p:tgtEl>
                                        <p:attrNameLst>
                                          <p:attrName>r</p:attrName>
                                        </p:attrNameLst>
                                      </p:cBhvr>
                                    </p:animRot>
                                    <p:animRot by="120000">
                                      <p:cBhvr>
                                        <p:cTn id="42" dur="200" fill="hold">
                                          <p:stCondLst>
                                            <p:cond delay="800"/>
                                          </p:stCondLst>
                                        </p:cTn>
                                        <p:tgtEl>
                                          <p:spTgt spid="43"/>
                                        </p:tgtEl>
                                        <p:attrNameLst>
                                          <p:attrName>r</p:attrName>
                                        </p:attrNameLst>
                                      </p:cBhvr>
                                    </p:animRot>
                                  </p:childTnLst>
                                </p:cTn>
                              </p:par>
                            </p:childTnLst>
                          </p:cTn>
                        </p:par>
                      </p:childTnLst>
                    </p:cTn>
                  </p:par>
                </p:childTnLst>
              </p:cTn>
              <p:nextCondLst>
                <p:cond evt="onClick" delay="0">
                  <p:tgtEl>
                    <p:spTgt spid="4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C39F939-28E4-4671-8E8A-00EA709156D5}"/>
              </a:ext>
            </a:extLst>
          </p:cNvPr>
          <p:cNvSpPr/>
          <p:nvPr/>
        </p:nvSpPr>
        <p:spPr>
          <a:xfrm>
            <a:off x="1854437" y="1027680"/>
            <a:ext cx="6590567" cy="1040051"/>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What were Welsh crempogs </a:t>
            </a:r>
            <a:br>
              <a:rPr lang="en-GB" sz="2400" dirty="0">
                <a:solidFill>
                  <a:schemeClr val="bg1"/>
                </a:solidFill>
              </a:rPr>
            </a:br>
            <a:r>
              <a:rPr lang="en-GB" sz="2400" dirty="0">
                <a:solidFill>
                  <a:schemeClr val="bg1"/>
                </a:solidFill>
              </a:rPr>
              <a:t>traditionally cooked on?</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4</a:t>
              </a:r>
            </a:p>
          </p:txBody>
        </p:sp>
      </p:grpSp>
      <p:grpSp>
        <p:nvGrpSpPr>
          <p:cNvPr id="26" name="a">
            <a:extLst>
              <a:ext uri="{FF2B5EF4-FFF2-40B4-BE49-F238E27FC236}">
                <a16:creationId xmlns:a16="http://schemas.microsoft.com/office/drawing/2014/main" id="{5F478E87-4308-4496-987F-D80253C06634}"/>
              </a:ext>
            </a:extLst>
          </p:cNvPr>
          <p:cNvGrpSpPr>
            <a:grpSpLocks/>
          </p:cNvGrpSpPr>
          <p:nvPr/>
        </p:nvGrpSpPr>
        <p:grpSpPr bwMode="auto">
          <a:xfrm>
            <a:off x="755650" y="2967037"/>
            <a:ext cx="3670300" cy="923925"/>
            <a:chOff x="755650" y="3559445"/>
            <a:chExt cx="3669701" cy="923027"/>
          </a:xfrm>
        </p:grpSpPr>
        <p:sp>
          <p:nvSpPr>
            <p:cNvPr id="27" name="Rounded Rectangle 5">
              <a:extLst>
                <a:ext uri="{FF2B5EF4-FFF2-40B4-BE49-F238E27FC236}">
                  <a16:creationId xmlns:a16="http://schemas.microsoft.com/office/drawing/2014/main" id="{B522BA00-0333-40DC-8B42-F4520054529F}"/>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tray</a:t>
              </a:r>
            </a:p>
          </p:txBody>
        </p:sp>
        <p:sp>
          <p:nvSpPr>
            <p:cNvPr id="28" name="Oval 27">
              <a:extLst>
                <a:ext uri="{FF2B5EF4-FFF2-40B4-BE49-F238E27FC236}">
                  <a16:creationId xmlns:a16="http://schemas.microsoft.com/office/drawing/2014/main" id="{1769D3E2-411B-46AB-8DD0-5B4454025017}"/>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29" name="b">
            <a:extLst>
              <a:ext uri="{FF2B5EF4-FFF2-40B4-BE49-F238E27FC236}">
                <a16:creationId xmlns:a16="http://schemas.microsoft.com/office/drawing/2014/main" id="{7E43F56D-E241-4213-84A4-CE524FCCE42E}"/>
              </a:ext>
            </a:extLst>
          </p:cNvPr>
          <p:cNvGrpSpPr>
            <a:grpSpLocks/>
          </p:cNvGrpSpPr>
          <p:nvPr/>
        </p:nvGrpSpPr>
        <p:grpSpPr bwMode="auto">
          <a:xfrm>
            <a:off x="4718050" y="2967037"/>
            <a:ext cx="3670300" cy="923925"/>
            <a:chOff x="4718649" y="3559445"/>
            <a:chExt cx="3669701" cy="923027"/>
          </a:xfrm>
        </p:grpSpPr>
        <p:sp>
          <p:nvSpPr>
            <p:cNvPr id="30" name="Rounded Rectangle 15">
              <a:extLst>
                <a:ext uri="{FF2B5EF4-FFF2-40B4-BE49-F238E27FC236}">
                  <a16:creationId xmlns:a16="http://schemas.microsoft.com/office/drawing/2014/main" id="{7933A0F6-DE1B-4341-8D4A-CB7E8D4661C6}"/>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saucepan</a:t>
              </a:r>
            </a:p>
          </p:txBody>
        </p:sp>
        <p:sp>
          <p:nvSpPr>
            <p:cNvPr id="31" name="Oval 30">
              <a:extLst>
                <a:ext uri="{FF2B5EF4-FFF2-40B4-BE49-F238E27FC236}">
                  <a16:creationId xmlns:a16="http://schemas.microsoft.com/office/drawing/2014/main" id="{83CD1B2B-FD8F-4DA1-91D4-D83FBD03D09B}"/>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32" name="c">
            <a:extLst>
              <a:ext uri="{FF2B5EF4-FFF2-40B4-BE49-F238E27FC236}">
                <a16:creationId xmlns:a16="http://schemas.microsoft.com/office/drawing/2014/main" id="{839FC3A5-FBBC-463C-8AC2-2FDB9AE23F3C}"/>
              </a:ext>
            </a:extLst>
          </p:cNvPr>
          <p:cNvGrpSpPr>
            <a:grpSpLocks/>
          </p:cNvGrpSpPr>
          <p:nvPr/>
        </p:nvGrpSpPr>
        <p:grpSpPr bwMode="auto">
          <a:xfrm>
            <a:off x="755650" y="4410075"/>
            <a:ext cx="3670300" cy="922337"/>
            <a:chOff x="755650" y="5001796"/>
            <a:chExt cx="3669701" cy="923028"/>
          </a:xfrm>
        </p:grpSpPr>
        <p:sp>
          <p:nvSpPr>
            <p:cNvPr id="33" name="Rounded Rectangle 17">
              <a:extLst>
                <a:ext uri="{FF2B5EF4-FFF2-40B4-BE49-F238E27FC236}">
                  <a16:creationId xmlns:a16="http://schemas.microsoft.com/office/drawing/2014/main" id="{FF3FE47F-9C13-4649-A722-44C8842D725C}"/>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cast-iron bake stone, griddle or ‘planc’.</a:t>
              </a:r>
            </a:p>
          </p:txBody>
        </p:sp>
        <p:sp>
          <p:nvSpPr>
            <p:cNvPr id="34" name="Oval 33">
              <a:extLst>
                <a:ext uri="{FF2B5EF4-FFF2-40B4-BE49-F238E27FC236}">
                  <a16:creationId xmlns:a16="http://schemas.microsoft.com/office/drawing/2014/main" id="{1A12B37F-689E-4A3B-A3AB-AB1E703AB9B0}"/>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35" name="d">
            <a:extLst>
              <a:ext uri="{FF2B5EF4-FFF2-40B4-BE49-F238E27FC236}">
                <a16:creationId xmlns:a16="http://schemas.microsoft.com/office/drawing/2014/main" id="{5F5ACAC7-4323-49FB-8204-5AB82916CC51}"/>
              </a:ext>
            </a:extLst>
          </p:cNvPr>
          <p:cNvGrpSpPr>
            <a:grpSpLocks/>
          </p:cNvGrpSpPr>
          <p:nvPr/>
        </p:nvGrpSpPr>
        <p:grpSpPr bwMode="auto">
          <a:xfrm>
            <a:off x="4718050" y="4410075"/>
            <a:ext cx="3670300" cy="922337"/>
            <a:chOff x="4718649" y="5001797"/>
            <a:chExt cx="3669701" cy="923027"/>
          </a:xfrm>
        </p:grpSpPr>
        <p:sp>
          <p:nvSpPr>
            <p:cNvPr id="36" name="Rounded Rectangle 19">
              <a:extLst>
                <a:ext uri="{FF2B5EF4-FFF2-40B4-BE49-F238E27FC236}">
                  <a16:creationId xmlns:a16="http://schemas.microsoft.com/office/drawing/2014/main" id="{7FBA6513-65C5-49EF-8221-C3483D3771DB}"/>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shelf</a:t>
              </a:r>
            </a:p>
          </p:txBody>
        </p:sp>
        <p:sp>
          <p:nvSpPr>
            <p:cNvPr id="37" name="Oval 36">
              <a:extLst>
                <a:ext uri="{FF2B5EF4-FFF2-40B4-BE49-F238E27FC236}">
                  <a16:creationId xmlns:a16="http://schemas.microsoft.com/office/drawing/2014/main" id="{89816CF7-54BA-4A83-A82A-3241CC7A6ED3}"/>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Tree>
    <p:extLst>
      <p:ext uri="{BB962C8B-B14F-4D97-AF65-F5344CB8AC3E}">
        <p14:creationId xmlns:p14="http://schemas.microsoft.com/office/powerpoint/2010/main" val="3292255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childTnLst>
              </p:cTn>
              <p:nextCondLst>
                <p:cond evt="onClick" delay="0">
                  <p:tgtEl>
                    <p:spTgt spid="26"/>
                  </p:tgtEl>
                </p:cond>
              </p:nextCondLst>
            </p:seq>
            <p:seq concurrent="1" nextAc="seek">
              <p:cTn id="11" restart="whenNotActive" fill="hold" evtFilter="cancelBubble" nodeType="interactiveSeq">
                <p:stCondLst>
                  <p:cond evt="onClick" delay="0">
                    <p:tgtEl>
                      <p:spTgt spid="35"/>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5"/>
                                        </p:tgtEl>
                                        <p:attrNameLst>
                                          <p:attrName>r</p:attrName>
                                        </p:attrNameLst>
                                      </p:cBhvr>
                                    </p:animRot>
                                    <p:animRot by="-240000">
                                      <p:cBhvr>
                                        <p:cTn id="16" dur="200" fill="hold">
                                          <p:stCondLst>
                                            <p:cond delay="200"/>
                                          </p:stCondLst>
                                        </p:cTn>
                                        <p:tgtEl>
                                          <p:spTgt spid="35"/>
                                        </p:tgtEl>
                                        <p:attrNameLst>
                                          <p:attrName>r</p:attrName>
                                        </p:attrNameLst>
                                      </p:cBhvr>
                                    </p:animRot>
                                    <p:animRot by="240000">
                                      <p:cBhvr>
                                        <p:cTn id="17" dur="200" fill="hold">
                                          <p:stCondLst>
                                            <p:cond delay="400"/>
                                          </p:stCondLst>
                                        </p:cTn>
                                        <p:tgtEl>
                                          <p:spTgt spid="35"/>
                                        </p:tgtEl>
                                        <p:attrNameLst>
                                          <p:attrName>r</p:attrName>
                                        </p:attrNameLst>
                                      </p:cBhvr>
                                    </p:animRot>
                                    <p:animRot by="-240000">
                                      <p:cBhvr>
                                        <p:cTn id="18" dur="200" fill="hold">
                                          <p:stCondLst>
                                            <p:cond delay="600"/>
                                          </p:stCondLst>
                                        </p:cTn>
                                        <p:tgtEl>
                                          <p:spTgt spid="35"/>
                                        </p:tgtEl>
                                        <p:attrNameLst>
                                          <p:attrName>r</p:attrName>
                                        </p:attrNameLst>
                                      </p:cBhvr>
                                    </p:animRot>
                                    <p:animRot by="120000">
                                      <p:cBhvr>
                                        <p:cTn id="19"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4.81481E-6 L 0.21667 -0.11436 " pathEditMode="relative" rAng="0" ptsTypes="AA">
                                      <p:cBhvr>
                                        <p:cTn id="24" dur="1000" fill="hold"/>
                                        <p:tgtEl>
                                          <p:spTgt spid="32"/>
                                        </p:tgtEl>
                                        <p:attrNameLst>
                                          <p:attrName>ppt_x</p:attrName>
                                          <p:attrName>ppt_y</p:attrName>
                                        </p:attrNameLst>
                                      </p:cBhvr>
                                      <p:rCtr x="10833" y="-5718"/>
                                    </p:animMotion>
                                  </p:childTnLst>
                                </p:cTn>
                              </p:par>
                              <p:par>
                                <p:cTn id="25" presetID="10" presetClass="exit" presetSubtype="0" fill="hold" nodeType="with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9"/>
                                        </p:tgtEl>
                                        <p:attrNameLst>
                                          <p:attrName>r</p:attrName>
                                        </p:attrNameLst>
                                      </p:cBhvr>
                                    </p:animRot>
                                    <p:animRot by="-240000">
                                      <p:cBhvr>
                                        <p:cTn id="39" dur="200" fill="hold">
                                          <p:stCondLst>
                                            <p:cond delay="200"/>
                                          </p:stCondLst>
                                        </p:cTn>
                                        <p:tgtEl>
                                          <p:spTgt spid="29"/>
                                        </p:tgtEl>
                                        <p:attrNameLst>
                                          <p:attrName>r</p:attrName>
                                        </p:attrNameLst>
                                      </p:cBhvr>
                                    </p:animRot>
                                    <p:animRot by="240000">
                                      <p:cBhvr>
                                        <p:cTn id="40" dur="200" fill="hold">
                                          <p:stCondLst>
                                            <p:cond delay="400"/>
                                          </p:stCondLst>
                                        </p:cTn>
                                        <p:tgtEl>
                                          <p:spTgt spid="29"/>
                                        </p:tgtEl>
                                        <p:attrNameLst>
                                          <p:attrName>r</p:attrName>
                                        </p:attrNameLst>
                                      </p:cBhvr>
                                    </p:animRot>
                                    <p:animRot by="-240000">
                                      <p:cBhvr>
                                        <p:cTn id="41" dur="200" fill="hold">
                                          <p:stCondLst>
                                            <p:cond delay="600"/>
                                          </p:stCondLst>
                                        </p:cTn>
                                        <p:tgtEl>
                                          <p:spTgt spid="29"/>
                                        </p:tgtEl>
                                        <p:attrNameLst>
                                          <p:attrName>r</p:attrName>
                                        </p:attrNameLst>
                                      </p:cBhvr>
                                    </p:animRot>
                                    <p:animRot by="120000">
                                      <p:cBhvr>
                                        <p:cTn id="42"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C39F939-28E4-4671-8E8A-00EA709156D5}"/>
              </a:ext>
            </a:extLst>
          </p:cNvPr>
          <p:cNvSpPr/>
          <p:nvPr/>
        </p:nvSpPr>
        <p:spPr>
          <a:xfrm>
            <a:off x="1854437" y="1027680"/>
            <a:ext cx="6590567" cy="1040051"/>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dirty="0">
                <a:solidFill>
                  <a:schemeClr val="bg1"/>
                </a:solidFill>
              </a:rPr>
              <a:t>During a traditional pancake race </a:t>
            </a:r>
            <a:br>
              <a:rPr lang="en-GB" sz="2400" dirty="0">
                <a:solidFill>
                  <a:schemeClr val="bg1"/>
                </a:solidFill>
              </a:rPr>
            </a:br>
            <a:r>
              <a:rPr lang="en-GB" sz="2400" dirty="0">
                <a:solidFill>
                  <a:schemeClr val="bg1"/>
                </a:solidFill>
              </a:rPr>
              <a:t>what would contestants usually do?</a:t>
            </a:r>
          </a:p>
        </p:txBody>
      </p:sp>
      <p:grpSp>
        <p:nvGrpSpPr>
          <p:cNvPr id="25" name="Group 24">
            <a:extLst>
              <a:ext uri="{FF2B5EF4-FFF2-40B4-BE49-F238E27FC236}">
                <a16:creationId xmlns:a16="http://schemas.microsoft.com/office/drawing/2014/main" id="{44C420D2-E94D-4064-A947-6AA01E462149}"/>
              </a:ext>
            </a:extLst>
          </p:cNvPr>
          <p:cNvGrpSpPr/>
          <p:nvPr/>
        </p:nvGrpSpPr>
        <p:grpSpPr>
          <a:xfrm>
            <a:off x="570594" y="696893"/>
            <a:ext cx="1711133" cy="1702234"/>
            <a:chOff x="339858" y="525977"/>
            <a:chExt cx="1711133" cy="1702234"/>
          </a:xfrm>
        </p:grpSpPr>
        <p:grpSp>
          <p:nvGrpSpPr>
            <p:cNvPr id="8" name="Group 7">
              <a:extLst>
                <a:ext uri="{FF2B5EF4-FFF2-40B4-BE49-F238E27FC236}">
                  <a16:creationId xmlns:a16="http://schemas.microsoft.com/office/drawing/2014/main" id="{6EDDE967-F02F-4BCC-9216-6C3B209A87A6}"/>
                </a:ext>
              </a:extLst>
            </p:cNvPr>
            <p:cNvGrpSpPr/>
            <p:nvPr/>
          </p:nvGrpSpPr>
          <p:grpSpPr>
            <a:xfrm>
              <a:off x="339858" y="525977"/>
              <a:ext cx="1711133" cy="1702234"/>
              <a:chOff x="645717" y="1676129"/>
              <a:chExt cx="2516933" cy="2493199"/>
            </a:xfrm>
          </p:grpSpPr>
          <p:pic>
            <p:nvPicPr>
              <p:cNvPr id="9" name="Picture 8">
                <a:extLst>
                  <a:ext uri="{FF2B5EF4-FFF2-40B4-BE49-F238E27FC236}">
                    <a16:creationId xmlns:a16="http://schemas.microsoft.com/office/drawing/2014/main" id="{DE9F274A-94DB-4DF5-A1E3-84410F3B7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0" name="Oval 9">
                <a:extLst>
                  <a:ext uri="{FF2B5EF4-FFF2-40B4-BE49-F238E27FC236}">
                    <a16:creationId xmlns:a16="http://schemas.microsoft.com/office/drawing/2014/main" id="{1854D2EB-F985-4925-8E34-7B35EF7D0EB3}"/>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18F73F1-4B77-485A-81AB-95135370D662}"/>
                </a:ext>
              </a:extLst>
            </p:cNvPr>
            <p:cNvSpPr txBox="1"/>
            <p:nvPr/>
          </p:nvSpPr>
          <p:spPr>
            <a:xfrm>
              <a:off x="567343" y="776626"/>
              <a:ext cx="1247686" cy="1200329"/>
            </a:xfrm>
            <a:prstGeom prst="rect">
              <a:avLst/>
            </a:prstGeom>
            <a:noFill/>
          </p:spPr>
          <p:txBody>
            <a:bodyPr wrap="square" rtlCol="0">
              <a:spAutoFit/>
            </a:bodyPr>
            <a:lstStyle/>
            <a:p>
              <a:pPr algn="ctr"/>
              <a:r>
                <a:rPr lang="en-AU" sz="7200" b="1" dirty="0">
                  <a:solidFill>
                    <a:srgbClr val="C27120"/>
                  </a:solidFill>
                </a:rPr>
                <a:t>5</a:t>
              </a:r>
            </a:p>
          </p:txBody>
        </p:sp>
      </p:grpSp>
      <p:grpSp>
        <p:nvGrpSpPr>
          <p:cNvPr id="20" name="a">
            <a:extLst>
              <a:ext uri="{FF2B5EF4-FFF2-40B4-BE49-F238E27FC236}">
                <a16:creationId xmlns:a16="http://schemas.microsoft.com/office/drawing/2014/main" id="{7DBC777C-4077-4E40-9938-5CEBF552C70E}"/>
              </a:ext>
            </a:extLst>
          </p:cNvPr>
          <p:cNvGrpSpPr>
            <a:grpSpLocks/>
          </p:cNvGrpSpPr>
          <p:nvPr/>
        </p:nvGrpSpPr>
        <p:grpSpPr bwMode="auto">
          <a:xfrm>
            <a:off x="755650" y="2967037"/>
            <a:ext cx="3670300" cy="923925"/>
            <a:chOff x="755650" y="3559445"/>
            <a:chExt cx="3669701" cy="923027"/>
          </a:xfrm>
        </p:grpSpPr>
        <p:sp>
          <p:nvSpPr>
            <p:cNvPr id="21" name="Rounded Rectangle 5">
              <a:extLst>
                <a:ext uri="{FF2B5EF4-FFF2-40B4-BE49-F238E27FC236}">
                  <a16:creationId xmlns:a16="http://schemas.microsoft.com/office/drawing/2014/main" id="{0E3F7BFC-2BA5-4744-902F-33866DC3DC46}"/>
                </a:ext>
              </a:extLst>
            </p:cNvPr>
            <p:cNvSpPr>
              <a:spLocks noChangeArrowheads="1"/>
            </p:cNvSpPr>
            <p:nvPr/>
          </p:nvSpPr>
          <p:spPr bwMode="auto">
            <a:xfrm>
              <a:off x="1155939"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run whilst tossing their pancakes in a pan</a:t>
              </a:r>
            </a:p>
          </p:txBody>
        </p:sp>
        <p:sp>
          <p:nvSpPr>
            <p:cNvPr id="22" name="Oval 21">
              <a:extLst>
                <a:ext uri="{FF2B5EF4-FFF2-40B4-BE49-F238E27FC236}">
                  <a16:creationId xmlns:a16="http://schemas.microsoft.com/office/drawing/2014/main" id="{A4BAB14E-7DCF-4811-9A56-70CBBF884E94}"/>
                </a:ext>
              </a:extLst>
            </p:cNvPr>
            <p:cNvSpPr/>
            <p:nvPr/>
          </p:nvSpPr>
          <p:spPr>
            <a:xfrm>
              <a:off x="755650"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A</a:t>
              </a:r>
            </a:p>
          </p:txBody>
        </p:sp>
      </p:grpSp>
      <p:grpSp>
        <p:nvGrpSpPr>
          <p:cNvPr id="23" name="b">
            <a:extLst>
              <a:ext uri="{FF2B5EF4-FFF2-40B4-BE49-F238E27FC236}">
                <a16:creationId xmlns:a16="http://schemas.microsoft.com/office/drawing/2014/main" id="{0A87A2A7-FCFB-4598-9176-630CE8FEA008}"/>
              </a:ext>
            </a:extLst>
          </p:cNvPr>
          <p:cNvGrpSpPr>
            <a:grpSpLocks/>
          </p:cNvGrpSpPr>
          <p:nvPr/>
        </p:nvGrpSpPr>
        <p:grpSpPr bwMode="auto">
          <a:xfrm>
            <a:off x="4718050" y="2967037"/>
            <a:ext cx="3670300" cy="923925"/>
            <a:chOff x="4718649" y="3559445"/>
            <a:chExt cx="3669701" cy="923027"/>
          </a:xfrm>
        </p:grpSpPr>
        <p:sp>
          <p:nvSpPr>
            <p:cNvPr id="38" name="Rounded Rectangle 15">
              <a:extLst>
                <a:ext uri="{FF2B5EF4-FFF2-40B4-BE49-F238E27FC236}">
                  <a16:creationId xmlns:a16="http://schemas.microsoft.com/office/drawing/2014/main" id="{F2496C4E-7342-475C-8A41-C7B011578C40}"/>
                </a:ext>
              </a:extLst>
            </p:cNvPr>
            <p:cNvSpPr>
              <a:spLocks noChangeArrowheads="1"/>
            </p:cNvSpPr>
            <p:nvPr/>
          </p:nvSpPr>
          <p:spPr bwMode="auto">
            <a:xfrm>
              <a:off x="5118938" y="3559445"/>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stand still</a:t>
              </a:r>
            </a:p>
          </p:txBody>
        </p:sp>
        <p:sp>
          <p:nvSpPr>
            <p:cNvPr id="39" name="Oval 38">
              <a:extLst>
                <a:ext uri="{FF2B5EF4-FFF2-40B4-BE49-F238E27FC236}">
                  <a16:creationId xmlns:a16="http://schemas.microsoft.com/office/drawing/2014/main" id="{48EC43D2-D4C9-4B69-B7B1-CE101A8E7EBA}"/>
                </a:ext>
              </a:extLst>
            </p:cNvPr>
            <p:cNvSpPr/>
            <p:nvPr/>
          </p:nvSpPr>
          <p:spPr>
            <a:xfrm>
              <a:off x="4718649" y="3559445"/>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B</a:t>
              </a:r>
            </a:p>
          </p:txBody>
        </p:sp>
      </p:grpSp>
      <p:grpSp>
        <p:nvGrpSpPr>
          <p:cNvPr id="40" name="c">
            <a:extLst>
              <a:ext uri="{FF2B5EF4-FFF2-40B4-BE49-F238E27FC236}">
                <a16:creationId xmlns:a16="http://schemas.microsoft.com/office/drawing/2014/main" id="{115A7B00-4627-4D62-A483-1F57CADA9B96}"/>
              </a:ext>
            </a:extLst>
          </p:cNvPr>
          <p:cNvGrpSpPr>
            <a:grpSpLocks/>
          </p:cNvGrpSpPr>
          <p:nvPr/>
        </p:nvGrpSpPr>
        <p:grpSpPr bwMode="auto">
          <a:xfrm>
            <a:off x="755650" y="4410075"/>
            <a:ext cx="3670300" cy="922337"/>
            <a:chOff x="755650" y="5001796"/>
            <a:chExt cx="3669701" cy="923028"/>
          </a:xfrm>
        </p:grpSpPr>
        <p:sp>
          <p:nvSpPr>
            <p:cNvPr id="41" name="Rounded Rectangle 17">
              <a:extLst>
                <a:ext uri="{FF2B5EF4-FFF2-40B4-BE49-F238E27FC236}">
                  <a16:creationId xmlns:a16="http://schemas.microsoft.com/office/drawing/2014/main" id="{0861C266-E842-406E-A9A9-15B2D6AC3F4C}"/>
                </a:ext>
              </a:extLst>
            </p:cNvPr>
            <p:cNvSpPr>
              <a:spLocks noChangeArrowheads="1"/>
            </p:cNvSpPr>
            <p:nvPr/>
          </p:nvSpPr>
          <p:spPr bwMode="auto">
            <a:xfrm>
              <a:off x="1155939" y="5001796"/>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eat all of the pancakes</a:t>
              </a:r>
            </a:p>
          </p:txBody>
        </p:sp>
        <p:sp>
          <p:nvSpPr>
            <p:cNvPr id="42" name="Oval 41">
              <a:extLst>
                <a:ext uri="{FF2B5EF4-FFF2-40B4-BE49-F238E27FC236}">
                  <a16:creationId xmlns:a16="http://schemas.microsoft.com/office/drawing/2014/main" id="{24219016-8F53-416F-9515-909F06CC68F1}"/>
                </a:ext>
              </a:extLst>
            </p:cNvPr>
            <p:cNvSpPr/>
            <p:nvPr/>
          </p:nvSpPr>
          <p:spPr>
            <a:xfrm>
              <a:off x="755650" y="5001796"/>
              <a:ext cx="923774" cy="923028"/>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C</a:t>
              </a:r>
            </a:p>
          </p:txBody>
        </p:sp>
      </p:grpSp>
      <p:grpSp>
        <p:nvGrpSpPr>
          <p:cNvPr id="43" name="d">
            <a:extLst>
              <a:ext uri="{FF2B5EF4-FFF2-40B4-BE49-F238E27FC236}">
                <a16:creationId xmlns:a16="http://schemas.microsoft.com/office/drawing/2014/main" id="{F35F09FA-B4BF-4067-8C6E-0857EB2B57A8}"/>
              </a:ext>
            </a:extLst>
          </p:cNvPr>
          <p:cNvGrpSpPr>
            <a:grpSpLocks/>
          </p:cNvGrpSpPr>
          <p:nvPr/>
        </p:nvGrpSpPr>
        <p:grpSpPr bwMode="auto">
          <a:xfrm>
            <a:off x="4718050" y="4410075"/>
            <a:ext cx="3670300" cy="922337"/>
            <a:chOff x="4718649" y="5001797"/>
            <a:chExt cx="3669701" cy="923027"/>
          </a:xfrm>
        </p:grpSpPr>
        <p:sp>
          <p:nvSpPr>
            <p:cNvPr id="44" name="Rounded Rectangle 19">
              <a:extLst>
                <a:ext uri="{FF2B5EF4-FFF2-40B4-BE49-F238E27FC236}">
                  <a16:creationId xmlns:a16="http://schemas.microsoft.com/office/drawing/2014/main" id="{41CDCDD9-1D25-4D1C-9271-B8E7B96E01A1}"/>
                </a:ext>
              </a:extLst>
            </p:cNvPr>
            <p:cNvSpPr>
              <a:spLocks noChangeArrowheads="1"/>
            </p:cNvSpPr>
            <p:nvPr/>
          </p:nvSpPr>
          <p:spPr bwMode="auto">
            <a:xfrm>
              <a:off x="5118938" y="5001797"/>
              <a:ext cx="3269412" cy="869181"/>
            </a:xfrm>
            <a:prstGeom prst="roundRect">
              <a:avLst>
                <a:gd name="adj" fmla="val 19694"/>
              </a:avLst>
            </a:prstGeom>
            <a:solidFill>
              <a:srgbClr val="F7BC91"/>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cook pancakes</a:t>
              </a:r>
            </a:p>
          </p:txBody>
        </p:sp>
        <p:sp>
          <p:nvSpPr>
            <p:cNvPr id="45" name="Oval 44">
              <a:extLst>
                <a:ext uri="{FF2B5EF4-FFF2-40B4-BE49-F238E27FC236}">
                  <a16:creationId xmlns:a16="http://schemas.microsoft.com/office/drawing/2014/main" id="{F7BE400F-01D5-42EC-9C02-082DBF0040C9}"/>
                </a:ext>
              </a:extLst>
            </p:cNvPr>
            <p:cNvSpPr/>
            <p:nvPr/>
          </p:nvSpPr>
          <p:spPr>
            <a:xfrm>
              <a:off x="4718649" y="5001797"/>
              <a:ext cx="923774" cy="923027"/>
            </a:xfrm>
            <a:prstGeom prst="ellipse">
              <a:avLst/>
            </a:prstGeom>
            <a:solidFill>
              <a:schemeClr val="bg1"/>
            </a:solidFill>
            <a:ln w="28575">
              <a:solidFill>
                <a:srgbClr val="F182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solidFill>
                    <a:srgbClr val="F18216"/>
                  </a:solidFill>
                </a:rPr>
                <a:t>D</a:t>
              </a:r>
            </a:p>
          </p:txBody>
        </p:sp>
      </p:grpSp>
    </p:spTree>
    <p:extLst>
      <p:ext uri="{BB962C8B-B14F-4D97-AF65-F5344CB8AC3E}">
        <p14:creationId xmlns:p14="http://schemas.microsoft.com/office/powerpoint/2010/main" val="326807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childTnLst>
                          </p:cTn>
                        </p:par>
                      </p:childTnLst>
                    </p:cTn>
                  </p:par>
                </p:childTnLst>
              </p:cTn>
              <p:nextCondLst>
                <p:cond evt="onClick" delay="0">
                  <p:tgtEl>
                    <p:spTgt spid="43"/>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3"/>
                                        </p:tgtEl>
                                        <p:attrNameLst>
                                          <p:attrName>r</p:attrName>
                                        </p:attrNameLst>
                                      </p:cBhvr>
                                    </p:animRot>
                                    <p:animRot by="-240000">
                                      <p:cBhvr>
                                        <p:cTn id="16" dur="200" fill="hold">
                                          <p:stCondLst>
                                            <p:cond delay="200"/>
                                          </p:stCondLst>
                                        </p:cTn>
                                        <p:tgtEl>
                                          <p:spTgt spid="23"/>
                                        </p:tgtEl>
                                        <p:attrNameLst>
                                          <p:attrName>r</p:attrName>
                                        </p:attrNameLst>
                                      </p:cBhvr>
                                    </p:animRot>
                                    <p:animRot by="240000">
                                      <p:cBhvr>
                                        <p:cTn id="17" dur="200" fill="hold">
                                          <p:stCondLst>
                                            <p:cond delay="400"/>
                                          </p:stCondLst>
                                        </p:cTn>
                                        <p:tgtEl>
                                          <p:spTgt spid="23"/>
                                        </p:tgtEl>
                                        <p:attrNameLst>
                                          <p:attrName>r</p:attrName>
                                        </p:attrNameLst>
                                      </p:cBhvr>
                                    </p:animRot>
                                    <p:animRot by="-240000">
                                      <p:cBhvr>
                                        <p:cTn id="18" dur="200" fill="hold">
                                          <p:stCondLst>
                                            <p:cond delay="600"/>
                                          </p:stCondLst>
                                        </p:cTn>
                                        <p:tgtEl>
                                          <p:spTgt spid="23"/>
                                        </p:tgtEl>
                                        <p:attrNameLst>
                                          <p:attrName>r</p:attrName>
                                        </p:attrNameLst>
                                      </p:cBhvr>
                                    </p:animRot>
                                    <p:animRot by="120000">
                                      <p:cBhvr>
                                        <p:cTn id="19" dur="200" fill="hold">
                                          <p:stCondLst>
                                            <p:cond delay="800"/>
                                          </p:stCondLst>
                                        </p:cTn>
                                        <p:tgtEl>
                                          <p:spTgt spid="23"/>
                                        </p:tgtEl>
                                        <p:attrNameLst>
                                          <p:attrName>r</p:attrName>
                                        </p:attrNameLst>
                                      </p:cBhvr>
                                    </p:animRo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0 L 0.21667 0.10208 " pathEditMode="relative" rAng="0" ptsTypes="AA">
                                      <p:cBhvr>
                                        <p:cTn id="24" dur="1000" fill="hold"/>
                                        <p:tgtEl>
                                          <p:spTgt spid="20"/>
                                        </p:tgtEl>
                                        <p:attrNameLst>
                                          <p:attrName>ppt_x</p:attrName>
                                          <p:attrName>ppt_y</p:attrName>
                                        </p:attrNameLst>
                                      </p:cBhvr>
                                      <p:rCtr x="10833" y="5093"/>
                                    </p:animMotion>
                                  </p:childTnLst>
                                </p:cTn>
                              </p:par>
                              <p:par>
                                <p:cTn id="25" presetID="10" presetClass="exit" presetSubtype="0" fill="hold" nodeType="withEffect">
                                  <p:stCondLst>
                                    <p:cond delay="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40"/>
                                        </p:tgtEl>
                                        <p:attrNameLst>
                                          <p:attrName>r</p:attrName>
                                        </p:attrNameLst>
                                      </p:cBhvr>
                                    </p:animRot>
                                    <p:animRot by="-240000">
                                      <p:cBhvr>
                                        <p:cTn id="39" dur="200" fill="hold">
                                          <p:stCondLst>
                                            <p:cond delay="200"/>
                                          </p:stCondLst>
                                        </p:cTn>
                                        <p:tgtEl>
                                          <p:spTgt spid="40"/>
                                        </p:tgtEl>
                                        <p:attrNameLst>
                                          <p:attrName>r</p:attrName>
                                        </p:attrNameLst>
                                      </p:cBhvr>
                                    </p:animRot>
                                    <p:animRot by="240000">
                                      <p:cBhvr>
                                        <p:cTn id="40" dur="200" fill="hold">
                                          <p:stCondLst>
                                            <p:cond delay="400"/>
                                          </p:stCondLst>
                                        </p:cTn>
                                        <p:tgtEl>
                                          <p:spTgt spid="40"/>
                                        </p:tgtEl>
                                        <p:attrNameLst>
                                          <p:attrName>r</p:attrName>
                                        </p:attrNameLst>
                                      </p:cBhvr>
                                    </p:animRot>
                                    <p:animRot by="-240000">
                                      <p:cBhvr>
                                        <p:cTn id="41" dur="200" fill="hold">
                                          <p:stCondLst>
                                            <p:cond delay="600"/>
                                          </p:stCondLst>
                                        </p:cTn>
                                        <p:tgtEl>
                                          <p:spTgt spid="40"/>
                                        </p:tgtEl>
                                        <p:attrNameLst>
                                          <p:attrName>r</p:attrName>
                                        </p:attrNameLst>
                                      </p:cBhvr>
                                    </p:animRot>
                                    <p:animRot by="120000">
                                      <p:cBhvr>
                                        <p:cTn id="42" dur="200" fill="hold">
                                          <p:stCondLst>
                                            <p:cond delay="800"/>
                                          </p:stCondLst>
                                        </p:cTn>
                                        <p:tgtEl>
                                          <p:spTgt spid="40"/>
                                        </p:tgtEl>
                                        <p:attrNameLst>
                                          <p:attrName>r</p:attrName>
                                        </p:attrNameLst>
                                      </p:cBhvr>
                                    </p:animRot>
                                  </p:childTnLst>
                                </p:cTn>
                              </p:par>
                            </p:childTnLst>
                          </p:cTn>
                        </p:par>
                      </p:childTnLst>
                    </p:cTn>
                  </p:par>
                </p:childTnLst>
              </p:cTn>
              <p:nextCondLst>
                <p:cond evt="onClick" delay="0">
                  <p:tgtEl>
                    <p:spTgt spid="4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pPr eaLnBrk="1" hangingPunct="1"/>
            <a:r>
              <a:rPr lang="en-GB" altLang="en-US" dirty="0">
                <a:latin typeface="Twinkl" pitchFamily="2" charset="0"/>
              </a:rPr>
              <a:t>How is Shrove Tuesday celebrated around the British Isles?</a:t>
            </a:r>
          </a:p>
        </p:txBody>
      </p:sp>
      <p:sp>
        <p:nvSpPr>
          <p:cNvPr id="20" name="Content Placeholder 15"/>
          <p:cNvSpPr txBox="1">
            <a:spLocks/>
          </p:cNvSpPr>
          <p:nvPr/>
        </p:nvSpPr>
        <p:spPr>
          <a:xfrm>
            <a:off x="904352" y="3611286"/>
            <a:ext cx="4772967" cy="2166603"/>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anose="02000503030000020003"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anose="02000503030000020003"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GB" altLang="en-US" dirty="0"/>
              <a:t>To learn about why people celebrate Shrove Tuesday.</a:t>
            </a:r>
          </a:p>
          <a:p>
            <a:pPr eaLnBrk="1" hangingPunct="1"/>
            <a:r>
              <a:rPr lang="en-GB" altLang="en-US" dirty="0"/>
              <a:t>Understand some of the different ways in which Shrove Tuesday has been celebrated in each of the four countries of the United Kingdom.</a:t>
            </a:r>
          </a:p>
        </p:txBody>
      </p:sp>
      <p:pic>
        <p:nvPicPr>
          <p:cNvPr id="3" name="Picture 2">
            <a:extLst>
              <a:ext uri="{FF2B5EF4-FFF2-40B4-BE49-F238E27FC236}">
                <a16:creationId xmlns:a16="http://schemas.microsoft.com/office/drawing/2014/main" id="{842E2256-075A-40CE-89EF-DCC150D78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99437" y="4059535"/>
            <a:ext cx="4144563" cy="2798466"/>
          </a:xfrm>
          <a:prstGeom prst="rect">
            <a:avLst/>
          </a:prstGeom>
        </p:spPr>
      </p:pic>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Starter Activity</a:t>
            </a:r>
            <a:endParaRPr lang="en-GB" sz="3600" dirty="0">
              <a:latin typeface="+mn-lt"/>
            </a:endParaRPr>
          </a:p>
        </p:txBody>
      </p:sp>
      <p:pic>
        <p:nvPicPr>
          <p:cNvPr id="13" name="Picture 12">
            <a:extLst>
              <a:ext uri="{FF2B5EF4-FFF2-40B4-BE49-F238E27FC236}">
                <a16:creationId xmlns:a16="http://schemas.microsoft.com/office/drawing/2014/main" id="{A1A70053-42D1-40C0-84C7-A5FE51B09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6462" y="2872005"/>
            <a:ext cx="3218687" cy="3230208"/>
          </a:xfrm>
          <a:prstGeom prst="rect">
            <a:avLst/>
          </a:prstGeom>
        </p:spPr>
      </p:pic>
      <p:pic>
        <p:nvPicPr>
          <p:cNvPr id="15" name="Picture 14">
            <a:extLst>
              <a:ext uri="{FF2B5EF4-FFF2-40B4-BE49-F238E27FC236}">
                <a16:creationId xmlns:a16="http://schemas.microsoft.com/office/drawing/2014/main" id="{1BBEE651-86AE-46EC-8460-4E8E79F1D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014" y="2712450"/>
            <a:ext cx="3218687" cy="3230208"/>
          </a:xfrm>
          <a:prstGeom prst="rect">
            <a:avLst/>
          </a:prstGeom>
        </p:spPr>
      </p:pic>
      <p:grpSp>
        <p:nvGrpSpPr>
          <p:cNvPr id="11" name="Group 10">
            <a:extLst>
              <a:ext uri="{FF2B5EF4-FFF2-40B4-BE49-F238E27FC236}">
                <a16:creationId xmlns:a16="http://schemas.microsoft.com/office/drawing/2014/main" id="{41B9344B-8234-4809-861A-69D1778BE360}"/>
              </a:ext>
            </a:extLst>
          </p:cNvPr>
          <p:cNvGrpSpPr/>
          <p:nvPr/>
        </p:nvGrpSpPr>
        <p:grpSpPr>
          <a:xfrm>
            <a:off x="2659075" y="2422749"/>
            <a:ext cx="3218687" cy="3230208"/>
            <a:chOff x="4392577" y="2472709"/>
            <a:chExt cx="3218687" cy="3230208"/>
          </a:xfrm>
        </p:grpSpPr>
        <p:pic>
          <p:nvPicPr>
            <p:cNvPr id="4" name="Picture 3">
              <a:extLst>
                <a:ext uri="{FF2B5EF4-FFF2-40B4-BE49-F238E27FC236}">
                  <a16:creationId xmlns:a16="http://schemas.microsoft.com/office/drawing/2014/main" id="{025A8634-92CC-4C8F-8C1B-EB2DA3F6F3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577" y="2472709"/>
              <a:ext cx="3218687" cy="3230208"/>
            </a:xfrm>
            <a:prstGeom prst="rect">
              <a:avLst/>
            </a:prstGeom>
          </p:spPr>
        </p:pic>
        <p:sp>
          <p:nvSpPr>
            <p:cNvPr id="12" name="TextBox 11">
              <a:extLst>
                <a:ext uri="{FF2B5EF4-FFF2-40B4-BE49-F238E27FC236}">
                  <a16:creationId xmlns:a16="http://schemas.microsoft.com/office/drawing/2014/main" id="{A6F8F234-2FAC-4EB5-8BD0-CFDBFD3ACB22}"/>
                </a:ext>
              </a:extLst>
            </p:cNvPr>
            <p:cNvSpPr txBox="1"/>
            <p:nvPr/>
          </p:nvSpPr>
          <p:spPr>
            <a:xfrm>
              <a:off x="4552436" y="3074207"/>
              <a:ext cx="2898967" cy="1947565"/>
            </a:xfrm>
            <a:prstGeom prst="ellipse">
              <a:avLst/>
            </a:prstGeom>
            <a:solidFill>
              <a:srgbClr val="FBD092"/>
            </a:solidFill>
          </p:spPr>
          <p:txBody>
            <a:bodyPr wrap="square">
              <a:spAutoFit/>
            </a:bodyPr>
            <a:lstStyle/>
            <a:p>
              <a:pPr algn="ctr"/>
              <a:r>
                <a:rPr lang="en-GB" sz="2800" b="1" dirty="0">
                  <a:solidFill>
                    <a:srgbClr val="C27120"/>
                  </a:solidFill>
                </a:rPr>
                <a:t>Think, pair, share your ideas.</a:t>
              </a:r>
            </a:p>
          </p:txBody>
        </p:sp>
      </p:grpSp>
      <p:sp>
        <p:nvSpPr>
          <p:cNvPr id="16" name="Rectangle: Rounded Corners 15">
            <a:extLst>
              <a:ext uri="{FF2B5EF4-FFF2-40B4-BE49-F238E27FC236}">
                <a16:creationId xmlns:a16="http://schemas.microsoft.com/office/drawing/2014/main" id="{9D507BF5-7DED-4C56-BD20-BA3D3779DD69}"/>
              </a:ext>
            </a:extLst>
          </p:cNvPr>
          <p:cNvSpPr/>
          <p:nvPr/>
        </p:nvSpPr>
        <p:spPr>
          <a:xfrm>
            <a:off x="834610" y="1409771"/>
            <a:ext cx="7465250" cy="538203"/>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ctr"/>
            <a:r>
              <a:rPr lang="en-GB" dirty="0">
                <a:solidFill>
                  <a:schemeClr val="bg1"/>
                </a:solidFill>
              </a:rPr>
              <a:t>What do you know about Shrove Tuesday?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65FC-6F42-4838-B4F4-44C6DEE0E940}"/>
              </a:ext>
            </a:extLst>
          </p:cNvPr>
          <p:cNvSpPr>
            <a:spLocks noGrp="1"/>
          </p:cNvSpPr>
          <p:nvPr>
            <p:ph type="title"/>
          </p:nvPr>
        </p:nvSpPr>
        <p:spPr/>
        <p:txBody>
          <a:bodyPr/>
          <a:lstStyle/>
          <a:p>
            <a:r>
              <a:rPr lang="en-GB" altLang="en-US" sz="4000" dirty="0"/>
              <a:t>A Few Facts</a:t>
            </a:r>
            <a:endParaRPr lang="en-AU" dirty="0"/>
          </a:p>
        </p:txBody>
      </p:sp>
      <p:grpSp>
        <p:nvGrpSpPr>
          <p:cNvPr id="33" name="Group 32">
            <a:extLst>
              <a:ext uri="{FF2B5EF4-FFF2-40B4-BE49-F238E27FC236}">
                <a16:creationId xmlns:a16="http://schemas.microsoft.com/office/drawing/2014/main" id="{3710D501-68BA-48AD-B6B5-74EC76307C9F}"/>
              </a:ext>
            </a:extLst>
          </p:cNvPr>
          <p:cNvGrpSpPr/>
          <p:nvPr/>
        </p:nvGrpSpPr>
        <p:grpSpPr>
          <a:xfrm>
            <a:off x="656052" y="1057257"/>
            <a:ext cx="2516933" cy="2493199"/>
            <a:chOff x="656052" y="1057257"/>
            <a:chExt cx="2516933" cy="2493199"/>
          </a:xfrm>
        </p:grpSpPr>
        <p:grpSp>
          <p:nvGrpSpPr>
            <p:cNvPr id="7" name="Group 6">
              <a:extLst>
                <a:ext uri="{FF2B5EF4-FFF2-40B4-BE49-F238E27FC236}">
                  <a16:creationId xmlns:a16="http://schemas.microsoft.com/office/drawing/2014/main" id="{D4975554-92F3-4F9C-84A0-F238E8B380FA}"/>
                </a:ext>
              </a:extLst>
            </p:cNvPr>
            <p:cNvGrpSpPr/>
            <p:nvPr/>
          </p:nvGrpSpPr>
          <p:grpSpPr>
            <a:xfrm>
              <a:off x="656052" y="1057257"/>
              <a:ext cx="2516933" cy="2493199"/>
              <a:chOff x="645717" y="1676129"/>
              <a:chExt cx="2516933" cy="2493199"/>
            </a:xfrm>
          </p:grpSpPr>
          <p:pic>
            <p:nvPicPr>
              <p:cNvPr id="4" name="Picture 3">
                <a:extLst>
                  <a:ext uri="{FF2B5EF4-FFF2-40B4-BE49-F238E27FC236}">
                    <a16:creationId xmlns:a16="http://schemas.microsoft.com/office/drawing/2014/main" id="{894233A6-68B6-405A-AF37-01C07C508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6" name="Oval 5">
                <a:extLst>
                  <a:ext uri="{FF2B5EF4-FFF2-40B4-BE49-F238E27FC236}">
                    <a16:creationId xmlns:a16="http://schemas.microsoft.com/office/drawing/2014/main" id="{57547FBD-27F6-4AAD-A5D3-9F237F6504EB}"/>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1A7A4641-5472-402C-9CF0-01375F1FAE10}"/>
                </a:ext>
              </a:extLst>
            </p:cNvPr>
            <p:cNvSpPr txBox="1"/>
            <p:nvPr/>
          </p:nvSpPr>
          <p:spPr>
            <a:xfrm>
              <a:off x="945589" y="1796470"/>
              <a:ext cx="1925392" cy="923330"/>
            </a:xfrm>
            <a:prstGeom prst="rect">
              <a:avLst/>
            </a:prstGeom>
            <a:noFill/>
          </p:spPr>
          <p:txBody>
            <a:bodyPr wrap="square">
              <a:spAutoFit/>
            </a:bodyPr>
            <a:lstStyle/>
            <a:p>
              <a:pPr algn="ctr"/>
              <a:r>
                <a:rPr lang="en-GB" b="1" dirty="0">
                  <a:solidFill>
                    <a:srgbClr val="C27120"/>
                  </a:solidFill>
                </a:rPr>
                <a:t>Shrove Tuesday is also known as Pancake Day.</a:t>
              </a:r>
            </a:p>
          </p:txBody>
        </p:sp>
      </p:grpSp>
      <p:grpSp>
        <p:nvGrpSpPr>
          <p:cNvPr id="30" name="Group 29">
            <a:extLst>
              <a:ext uri="{FF2B5EF4-FFF2-40B4-BE49-F238E27FC236}">
                <a16:creationId xmlns:a16="http://schemas.microsoft.com/office/drawing/2014/main" id="{76524B63-7D77-4EDC-BF3D-D504E54FABDD}"/>
              </a:ext>
            </a:extLst>
          </p:cNvPr>
          <p:cNvGrpSpPr/>
          <p:nvPr/>
        </p:nvGrpSpPr>
        <p:grpSpPr>
          <a:xfrm>
            <a:off x="3188349" y="2158542"/>
            <a:ext cx="2223201" cy="2089546"/>
            <a:chOff x="3188349" y="2384227"/>
            <a:chExt cx="2223201" cy="2089546"/>
          </a:xfrm>
        </p:grpSpPr>
        <p:grpSp>
          <p:nvGrpSpPr>
            <p:cNvPr id="10" name="Group 9">
              <a:extLst>
                <a:ext uri="{FF2B5EF4-FFF2-40B4-BE49-F238E27FC236}">
                  <a16:creationId xmlns:a16="http://schemas.microsoft.com/office/drawing/2014/main" id="{CDA35534-0E9D-4FDF-963A-F411A25FF15B}"/>
                </a:ext>
              </a:extLst>
            </p:cNvPr>
            <p:cNvGrpSpPr/>
            <p:nvPr/>
          </p:nvGrpSpPr>
          <p:grpSpPr>
            <a:xfrm>
              <a:off x="3188349" y="2384227"/>
              <a:ext cx="2223201" cy="2089546"/>
              <a:chOff x="645717" y="1676129"/>
              <a:chExt cx="2516933" cy="2493199"/>
            </a:xfrm>
          </p:grpSpPr>
          <p:pic>
            <p:nvPicPr>
              <p:cNvPr id="11" name="Picture 10">
                <a:extLst>
                  <a:ext uri="{FF2B5EF4-FFF2-40B4-BE49-F238E27FC236}">
                    <a16:creationId xmlns:a16="http://schemas.microsoft.com/office/drawing/2014/main" id="{FBFBD795-BAD5-4ED3-BA5E-27AA3F8A2D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2" name="Oval 11">
                <a:extLst>
                  <a:ext uri="{FF2B5EF4-FFF2-40B4-BE49-F238E27FC236}">
                    <a16:creationId xmlns:a16="http://schemas.microsoft.com/office/drawing/2014/main" id="{8CCBB6DA-7AC6-451D-B7A9-356BDFEB2DAB}"/>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TextBox 12">
              <a:extLst>
                <a:ext uri="{FF2B5EF4-FFF2-40B4-BE49-F238E27FC236}">
                  <a16:creationId xmlns:a16="http://schemas.microsoft.com/office/drawing/2014/main" id="{B10551D8-FA97-4D57-98C9-9D8A1BECF83B}"/>
                </a:ext>
              </a:extLst>
            </p:cNvPr>
            <p:cNvSpPr txBox="1"/>
            <p:nvPr/>
          </p:nvSpPr>
          <p:spPr>
            <a:xfrm>
              <a:off x="3394724" y="2929016"/>
              <a:ext cx="1799440" cy="923330"/>
            </a:xfrm>
            <a:prstGeom prst="rect">
              <a:avLst/>
            </a:prstGeom>
            <a:noFill/>
          </p:spPr>
          <p:txBody>
            <a:bodyPr wrap="square">
              <a:spAutoFit/>
            </a:bodyPr>
            <a:lstStyle/>
            <a:p>
              <a:pPr algn="ctr"/>
              <a:r>
                <a:rPr lang="en-GB" b="1" dirty="0">
                  <a:solidFill>
                    <a:srgbClr val="C27120"/>
                  </a:solidFill>
                </a:rPr>
                <a:t>It is the last day before Lent begins.</a:t>
              </a:r>
            </a:p>
          </p:txBody>
        </p:sp>
      </p:grpSp>
      <p:grpSp>
        <p:nvGrpSpPr>
          <p:cNvPr id="31" name="Group 30">
            <a:extLst>
              <a:ext uri="{FF2B5EF4-FFF2-40B4-BE49-F238E27FC236}">
                <a16:creationId xmlns:a16="http://schemas.microsoft.com/office/drawing/2014/main" id="{ADB73DC4-6B7E-40FE-BC59-77BB92CCEC23}"/>
              </a:ext>
            </a:extLst>
          </p:cNvPr>
          <p:cNvGrpSpPr/>
          <p:nvPr/>
        </p:nvGrpSpPr>
        <p:grpSpPr>
          <a:xfrm>
            <a:off x="5451097" y="1017485"/>
            <a:ext cx="3061034" cy="2881786"/>
            <a:chOff x="5510058" y="1111052"/>
            <a:chExt cx="3061034" cy="2881786"/>
          </a:xfrm>
        </p:grpSpPr>
        <p:grpSp>
          <p:nvGrpSpPr>
            <p:cNvPr id="14" name="Group 13">
              <a:extLst>
                <a:ext uri="{FF2B5EF4-FFF2-40B4-BE49-F238E27FC236}">
                  <a16:creationId xmlns:a16="http://schemas.microsoft.com/office/drawing/2014/main" id="{42C6202B-0C13-42B2-85E0-8A8AA096AE86}"/>
                </a:ext>
              </a:extLst>
            </p:cNvPr>
            <p:cNvGrpSpPr/>
            <p:nvPr/>
          </p:nvGrpSpPr>
          <p:grpSpPr>
            <a:xfrm>
              <a:off x="5510058" y="1111052"/>
              <a:ext cx="3061034" cy="2881786"/>
              <a:chOff x="645717" y="1676129"/>
              <a:chExt cx="2516933" cy="2493199"/>
            </a:xfrm>
          </p:grpSpPr>
          <p:pic>
            <p:nvPicPr>
              <p:cNvPr id="15" name="Picture 14">
                <a:extLst>
                  <a:ext uri="{FF2B5EF4-FFF2-40B4-BE49-F238E27FC236}">
                    <a16:creationId xmlns:a16="http://schemas.microsoft.com/office/drawing/2014/main" id="{B6FFB97F-35A3-4AFC-851C-D39DF81712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17" y="1676129"/>
                <a:ext cx="2516933" cy="2493199"/>
              </a:xfrm>
              <a:prstGeom prst="rect">
                <a:avLst/>
              </a:prstGeom>
            </p:spPr>
          </p:pic>
          <p:sp>
            <p:nvSpPr>
              <p:cNvPr id="16" name="Oval 15">
                <a:extLst>
                  <a:ext uri="{FF2B5EF4-FFF2-40B4-BE49-F238E27FC236}">
                    <a16:creationId xmlns:a16="http://schemas.microsoft.com/office/drawing/2014/main" id="{F4B19CC9-97AF-4F81-BCDB-76ADC28BC971}"/>
                  </a:ext>
                </a:extLst>
              </p:cNvPr>
              <p:cNvSpPr/>
              <p:nvPr/>
            </p:nvSpPr>
            <p:spPr>
              <a:xfrm>
                <a:off x="834586" y="1945411"/>
                <a:ext cx="2126728" cy="186319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TextBox 16">
              <a:extLst>
                <a:ext uri="{FF2B5EF4-FFF2-40B4-BE49-F238E27FC236}">
                  <a16:creationId xmlns:a16="http://schemas.microsoft.com/office/drawing/2014/main" id="{B0E09EDD-7492-4E59-ACFC-7A0A6E5CA31A}"/>
                </a:ext>
              </a:extLst>
            </p:cNvPr>
            <p:cNvSpPr txBox="1"/>
            <p:nvPr/>
          </p:nvSpPr>
          <p:spPr>
            <a:xfrm>
              <a:off x="5839586" y="1877712"/>
              <a:ext cx="2432315" cy="1477328"/>
            </a:xfrm>
            <a:prstGeom prst="rect">
              <a:avLst/>
            </a:prstGeom>
            <a:noFill/>
          </p:spPr>
          <p:txBody>
            <a:bodyPr wrap="square">
              <a:spAutoFit/>
            </a:bodyPr>
            <a:lstStyle/>
            <a:p>
              <a:pPr algn="ctr"/>
              <a:r>
                <a:rPr lang="en-GB" b="1" dirty="0">
                  <a:solidFill>
                    <a:srgbClr val="C27120"/>
                  </a:solidFill>
                </a:rPr>
                <a:t>Lent is the Christian period leading up </a:t>
              </a:r>
              <a:br>
                <a:rPr lang="en-GB" b="1" dirty="0">
                  <a:solidFill>
                    <a:srgbClr val="C27120"/>
                  </a:solidFill>
                </a:rPr>
              </a:br>
              <a:r>
                <a:rPr lang="en-GB" b="1" dirty="0">
                  <a:solidFill>
                    <a:srgbClr val="C27120"/>
                  </a:solidFill>
                </a:rPr>
                <a:t>to Easter, when people often give </a:t>
              </a:r>
              <a:br>
                <a:rPr lang="en-GB" b="1" dirty="0">
                  <a:solidFill>
                    <a:srgbClr val="C27120"/>
                  </a:solidFill>
                </a:rPr>
              </a:br>
              <a:r>
                <a:rPr lang="en-GB" b="1" dirty="0">
                  <a:solidFill>
                    <a:srgbClr val="C27120"/>
                  </a:solidFill>
                </a:rPr>
                <a:t>up something.</a:t>
              </a:r>
            </a:p>
          </p:txBody>
        </p:sp>
      </p:grpSp>
      <p:sp>
        <p:nvSpPr>
          <p:cNvPr id="22" name="Rectangle: Rounded Corners 21">
            <a:extLst>
              <a:ext uri="{FF2B5EF4-FFF2-40B4-BE49-F238E27FC236}">
                <a16:creationId xmlns:a16="http://schemas.microsoft.com/office/drawing/2014/main" id="{41EA647F-7A6E-40C2-B541-53110076ADA2}"/>
              </a:ext>
            </a:extLst>
          </p:cNvPr>
          <p:cNvSpPr/>
          <p:nvPr/>
        </p:nvSpPr>
        <p:spPr>
          <a:xfrm>
            <a:off x="2318712" y="4567192"/>
            <a:ext cx="6169236" cy="1454355"/>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ctr"/>
            <a:r>
              <a:rPr lang="en-GB" dirty="0">
                <a:solidFill>
                  <a:schemeClr val="bg1"/>
                </a:solidFill>
              </a:rPr>
              <a:t>In the past people were not allowed to eat foods such as eggs, so to use them before Lent began, people would mix them with other rich foods such as milk, flour and butter to make pancakes. </a:t>
            </a:r>
          </a:p>
        </p:txBody>
      </p:sp>
      <p:grpSp>
        <p:nvGrpSpPr>
          <p:cNvPr id="32" name="Group 31">
            <a:extLst>
              <a:ext uri="{FF2B5EF4-FFF2-40B4-BE49-F238E27FC236}">
                <a16:creationId xmlns:a16="http://schemas.microsoft.com/office/drawing/2014/main" id="{53781579-5964-41FF-929C-5C603A22AA8E}"/>
              </a:ext>
            </a:extLst>
          </p:cNvPr>
          <p:cNvGrpSpPr/>
          <p:nvPr/>
        </p:nvGrpSpPr>
        <p:grpSpPr>
          <a:xfrm>
            <a:off x="656052" y="4023545"/>
            <a:ext cx="2141439" cy="2248055"/>
            <a:chOff x="656052" y="4023545"/>
            <a:chExt cx="2141439" cy="2248055"/>
          </a:xfrm>
        </p:grpSpPr>
        <p:grpSp>
          <p:nvGrpSpPr>
            <p:cNvPr id="24" name="Group 3">
              <a:extLst>
                <a:ext uri="{FF2B5EF4-FFF2-40B4-BE49-F238E27FC236}">
                  <a16:creationId xmlns:a16="http://schemas.microsoft.com/office/drawing/2014/main" id="{A6871FF5-A019-42B3-BF34-1ACE1CD94B86}"/>
                </a:ext>
              </a:extLst>
            </p:cNvPr>
            <p:cNvGrpSpPr>
              <a:grpSpLocks/>
            </p:cNvGrpSpPr>
            <p:nvPr/>
          </p:nvGrpSpPr>
          <p:grpSpPr bwMode="auto">
            <a:xfrm>
              <a:off x="656052" y="4186773"/>
              <a:ext cx="1064228" cy="1699112"/>
              <a:chOff x="6438318" y="3451598"/>
              <a:chExt cx="1950032" cy="2778945"/>
            </a:xfrm>
          </p:grpSpPr>
          <p:pic>
            <p:nvPicPr>
              <p:cNvPr id="25" name="Picture 1">
                <a:extLst>
                  <a:ext uri="{FF2B5EF4-FFF2-40B4-BE49-F238E27FC236}">
                    <a16:creationId xmlns:a16="http://schemas.microsoft.com/office/drawing/2014/main" id="{ADE87298-F0A2-4A66-8581-6BD88FECEB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318" y="3451598"/>
                <a:ext cx="1950032" cy="277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81571BC2-1988-4055-85BF-FDA0CC79065E}"/>
                  </a:ext>
                </a:extLst>
              </p:cNvPr>
              <p:cNvSpPr/>
              <p:nvPr/>
            </p:nvSpPr>
            <p:spPr>
              <a:xfrm>
                <a:off x="7015746" y="5140341"/>
                <a:ext cx="1191793" cy="60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grpSp>
        <p:pic>
          <p:nvPicPr>
            <p:cNvPr id="27" name="Picture 8">
              <a:extLst>
                <a:ext uri="{FF2B5EF4-FFF2-40B4-BE49-F238E27FC236}">
                  <a16:creationId xmlns:a16="http://schemas.microsoft.com/office/drawing/2014/main" id="{3B485FC9-C2FD-42D9-84C5-50CDE8890B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4222" y="4023545"/>
              <a:ext cx="943269" cy="22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a:extLst>
                <a:ext uri="{FF2B5EF4-FFF2-40B4-BE49-F238E27FC236}">
                  <a16:creationId xmlns:a16="http://schemas.microsoft.com/office/drawing/2014/main" id="{AE14A6DE-126E-4EB3-9361-A349FCD1602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584" y="5017429"/>
              <a:ext cx="1135318" cy="12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31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8EDB-DCA3-403F-8D8E-9153942DD0CA}"/>
              </a:ext>
            </a:extLst>
          </p:cNvPr>
          <p:cNvSpPr>
            <a:spLocks noGrp="1"/>
          </p:cNvSpPr>
          <p:nvPr>
            <p:ph type="title"/>
          </p:nvPr>
        </p:nvSpPr>
        <p:spPr/>
        <p:txBody>
          <a:bodyPr/>
          <a:lstStyle/>
          <a:p>
            <a:r>
              <a:rPr lang="en-GB" dirty="0"/>
              <a:t>Shrove Tuesday around the UK</a:t>
            </a:r>
            <a:endParaRPr lang="en-AU" dirty="0"/>
          </a:p>
        </p:txBody>
      </p:sp>
      <p:sp>
        <p:nvSpPr>
          <p:cNvPr id="3" name="Rectangle: Rounded Corners 2">
            <a:extLst>
              <a:ext uri="{FF2B5EF4-FFF2-40B4-BE49-F238E27FC236}">
                <a16:creationId xmlns:a16="http://schemas.microsoft.com/office/drawing/2014/main" id="{12F4E16D-AE55-4423-ACB3-47E873D1C2E4}"/>
              </a:ext>
            </a:extLst>
          </p:cNvPr>
          <p:cNvSpPr/>
          <p:nvPr/>
        </p:nvSpPr>
        <p:spPr>
          <a:xfrm>
            <a:off x="834610" y="1409771"/>
            <a:ext cx="7465250" cy="538203"/>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ctr"/>
            <a:r>
              <a:rPr lang="en-GB" dirty="0">
                <a:solidFill>
                  <a:schemeClr val="bg1"/>
                </a:solidFill>
              </a:rPr>
              <a:t>What are the four countries of the United Kingdom?</a:t>
            </a:r>
          </a:p>
        </p:txBody>
      </p:sp>
      <p:pic>
        <p:nvPicPr>
          <p:cNvPr id="4" name="Uk">
            <a:extLst>
              <a:ext uri="{FF2B5EF4-FFF2-40B4-BE49-F238E27FC236}">
                <a16:creationId xmlns:a16="http://schemas.microsoft.com/office/drawing/2014/main" id="{6880F0CD-9B5E-4790-889B-65855B3636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ngland">
            <a:extLst>
              <a:ext uri="{FF2B5EF4-FFF2-40B4-BE49-F238E27FC236}">
                <a16:creationId xmlns:a16="http://schemas.microsoft.com/office/drawing/2014/main" id="{225E3077-F169-459D-A0AB-61ED180D1D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Northen Ireland">
            <a:extLst>
              <a:ext uri="{FF2B5EF4-FFF2-40B4-BE49-F238E27FC236}">
                <a16:creationId xmlns:a16="http://schemas.microsoft.com/office/drawing/2014/main" id="{375316F0-58A7-4BFC-90F9-3B2E14CAAC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cotland">
            <a:extLst>
              <a:ext uri="{FF2B5EF4-FFF2-40B4-BE49-F238E27FC236}">
                <a16:creationId xmlns:a16="http://schemas.microsoft.com/office/drawing/2014/main" id="{58CF07A2-27F2-4159-B9B5-7CE3755784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Wales">
            <a:extLst>
              <a:ext uri="{FF2B5EF4-FFF2-40B4-BE49-F238E27FC236}">
                <a16:creationId xmlns:a16="http://schemas.microsoft.com/office/drawing/2014/main" id="{099F8A97-A46E-4DFF-99B0-6ED10E3FF99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6510" y="1537574"/>
            <a:ext cx="33178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I Text">
            <a:extLst>
              <a:ext uri="{FF2B5EF4-FFF2-40B4-BE49-F238E27FC236}">
                <a16:creationId xmlns:a16="http://schemas.microsoft.com/office/drawing/2014/main" id="{3E7F7AE1-196A-44F8-B40C-023FB2BB5151}"/>
              </a:ext>
            </a:extLst>
          </p:cNvPr>
          <p:cNvSpPr>
            <a:spLocks noChangeArrowheads="1"/>
          </p:cNvSpPr>
          <p:nvPr/>
        </p:nvSpPr>
        <p:spPr bwMode="auto">
          <a:xfrm>
            <a:off x="4395785" y="3067924"/>
            <a:ext cx="1949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Northern Ireland</a:t>
            </a:r>
          </a:p>
        </p:txBody>
      </p:sp>
      <p:sp>
        <p:nvSpPr>
          <p:cNvPr id="10" name="England Text">
            <a:extLst>
              <a:ext uri="{FF2B5EF4-FFF2-40B4-BE49-F238E27FC236}">
                <a16:creationId xmlns:a16="http://schemas.microsoft.com/office/drawing/2014/main" id="{1F155EE6-B248-45DF-97F4-13349F9BB225}"/>
              </a:ext>
            </a:extLst>
          </p:cNvPr>
          <p:cNvSpPr>
            <a:spLocks noChangeArrowheads="1"/>
          </p:cNvSpPr>
          <p:nvPr/>
        </p:nvSpPr>
        <p:spPr bwMode="auto">
          <a:xfrm>
            <a:off x="6727822" y="5038012"/>
            <a:ext cx="1949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England</a:t>
            </a:r>
          </a:p>
        </p:txBody>
      </p:sp>
      <p:sp>
        <p:nvSpPr>
          <p:cNvPr id="11" name="Wales Text">
            <a:extLst>
              <a:ext uri="{FF2B5EF4-FFF2-40B4-BE49-F238E27FC236}">
                <a16:creationId xmlns:a16="http://schemas.microsoft.com/office/drawing/2014/main" id="{32D6E04D-6A05-4DE6-95F5-E854EB1A0C42}"/>
              </a:ext>
            </a:extLst>
          </p:cNvPr>
          <p:cNvSpPr>
            <a:spLocks noChangeArrowheads="1"/>
          </p:cNvSpPr>
          <p:nvPr/>
        </p:nvSpPr>
        <p:spPr bwMode="auto">
          <a:xfrm>
            <a:off x="4379910" y="5606337"/>
            <a:ext cx="1949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Wales</a:t>
            </a:r>
          </a:p>
        </p:txBody>
      </p:sp>
      <p:sp>
        <p:nvSpPr>
          <p:cNvPr id="12" name="Scotland Text">
            <a:extLst>
              <a:ext uri="{FF2B5EF4-FFF2-40B4-BE49-F238E27FC236}">
                <a16:creationId xmlns:a16="http://schemas.microsoft.com/office/drawing/2014/main" id="{CFFD07A0-8144-48F7-8DC5-8D911AE47EAE}"/>
              </a:ext>
            </a:extLst>
          </p:cNvPr>
          <p:cNvSpPr>
            <a:spLocks noChangeArrowheads="1"/>
          </p:cNvSpPr>
          <p:nvPr/>
        </p:nvSpPr>
        <p:spPr bwMode="auto">
          <a:xfrm>
            <a:off x="4244972" y="2261474"/>
            <a:ext cx="1949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Scotland</a:t>
            </a:r>
          </a:p>
        </p:txBody>
      </p:sp>
      <p:cxnSp>
        <p:nvCxnSpPr>
          <p:cNvPr id="13" name="Straight Arrow Connector 12">
            <a:extLst>
              <a:ext uri="{FF2B5EF4-FFF2-40B4-BE49-F238E27FC236}">
                <a16:creationId xmlns:a16="http://schemas.microsoft.com/office/drawing/2014/main" id="{5D9AAAB7-30F8-42BF-91F0-D17C4F88BA22}"/>
              </a:ext>
            </a:extLst>
          </p:cNvPr>
          <p:cNvCxnSpPr/>
          <p:nvPr/>
        </p:nvCxnSpPr>
        <p:spPr>
          <a:xfrm>
            <a:off x="5495922" y="3474324"/>
            <a:ext cx="698500" cy="603250"/>
          </a:xfrm>
          <a:prstGeom prst="straightConnector1">
            <a:avLst/>
          </a:prstGeom>
          <a:ln w="38100">
            <a:solidFill>
              <a:srgbClr val="F1821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8578EE-99C2-40CC-8912-10BD37C71141}"/>
              </a:ext>
            </a:extLst>
          </p:cNvPr>
          <p:cNvCxnSpPr/>
          <p:nvPr/>
        </p:nvCxnSpPr>
        <p:spPr>
          <a:xfrm>
            <a:off x="5767385" y="2632949"/>
            <a:ext cx="1211262" cy="558800"/>
          </a:xfrm>
          <a:prstGeom prst="straightConnector1">
            <a:avLst/>
          </a:prstGeom>
          <a:ln w="38100">
            <a:solidFill>
              <a:srgbClr val="F1821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9DDFB57-F56F-4FB1-A57E-B2769DABE50A}"/>
              </a:ext>
            </a:extLst>
          </p:cNvPr>
          <p:cNvCxnSpPr/>
          <p:nvPr/>
        </p:nvCxnSpPr>
        <p:spPr>
          <a:xfrm flipV="1">
            <a:off x="5895972" y="5393612"/>
            <a:ext cx="1027113" cy="406400"/>
          </a:xfrm>
          <a:prstGeom prst="straightConnector1">
            <a:avLst/>
          </a:prstGeom>
          <a:ln w="38100">
            <a:solidFill>
              <a:srgbClr val="F18216"/>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81C03E4-2F1B-4367-BDB8-DE9CA65DA198}"/>
              </a:ext>
            </a:extLst>
          </p:cNvPr>
          <p:cNvGrpSpPr/>
          <p:nvPr/>
        </p:nvGrpSpPr>
        <p:grpSpPr>
          <a:xfrm>
            <a:off x="1177098" y="2410019"/>
            <a:ext cx="3218687" cy="3230208"/>
            <a:chOff x="4392577" y="2472709"/>
            <a:chExt cx="3218687" cy="3230208"/>
          </a:xfrm>
        </p:grpSpPr>
        <p:pic>
          <p:nvPicPr>
            <p:cNvPr id="17" name="Picture 16">
              <a:extLst>
                <a:ext uri="{FF2B5EF4-FFF2-40B4-BE49-F238E27FC236}">
                  <a16:creationId xmlns:a16="http://schemas.microsoft.com/office/drawing/2014/main" id="{619D6842-1C42-4808-9E1E-4B892AC7DB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2577" y="2472709"/>
              <a:ext cx="3218687" cy="3230208"/>
            </a:xfrm>
            <a:prstGeom prst="rect">
              <a:avLst/>
            </a:prstGeom>
          </p:spPr>
        </p:pic>
        <p:sp>
          <p:nvSpPr>
            <p:cNvPr id="18" name="TextBox 17">
              <a:extLst>
                <a:ext uri="{FF2B5EF4-FFF2-40B4-BE49-F238E27FC236}">
                  <a16:creationId xmlns:a16="http://schemas.microsoft.com/office/drawing/2014/main" id="{70F5DFC0-4447-43D0-9B64-B2F15476B772}"/>
                </a:ext>
              </a:extLst>
            </p:cNvPr>
            <p:cNvSpPr txBox="1"/>
            <p:nvPr/>
          </p:nvSpPr>
          <p:spPr>
            <a:xfrm>
              <a:off x="4552436" y="3065818"/>
              <a:ext cx="2898967" cy="735747"/>
            </a:xfrm>
            <a:prstGeom prst="ellipse">
              <a:avLst/>
            </a:prstGeom>
            <a:solidFill>
              <a:srgbClr val="FBD092"/>
            </a:solidFill>
          </p:spPr>
          <p:txBody>
            <a:bodyPr wrap="square">
              <a:spAutoFit/>
            </a:bodyPr>
            <a:lstStyle/>
            <a:p>
              <a:pPr algn="ctr"/>
              <a:endParaRPr lang="en-GB" sz="2800" b="1" dirty="0">
                <a:solidFill>
                  <a:srgbClr val="C27120"/>
                </a:solidFill>
              </a:endParaRPr>
            </a:p>
          </p:txBody>
        </p:sp>
      </p:grpSp>
    </p:spTree>
    <p:extLst>
      <p:ext uri="{BB962C8B-B14F-4D97-AF65-F5344CB8AC3E}">
        <p14:creationId xmlns:p14="http://schemas.microsoft.com/office/powerpoint/2010/main" val="34631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xit" presetSubtype="0" fill="hold" grpId="1" nodeType="afterEffect">
                                  <p:stCondLst>
                                    <p:cond delay="75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75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1750"/>
                            </p:stCondLst>
                            <p:childTnLst>
                              <p:par>
                                <p:cTn id="24" presetID="10" presetClass="entr" presetSubtype="0" fill="hold" nodeType="afterEffect">
                                  <p:stCondLst>
                                    <p:cond delay="7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75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000"/>
                            </p:stCondLst>
                            <p:childTnLst>
                              <p:par>
                                <p:cTn id="34" presetID="10" presetClass="exit" presetSubtype="0" fill="hold" nodeType="afterEffect">
                                  <p:stCondLst>
                                    <p:cond delay="75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75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nodeType="withEffect">
                                  <p:stCondLst>
                                    <p:cond delay="75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par>
                          <p:cTn id="43" fill="hold">
                            <p:stCondLst>
                              <p:cond delay="4250"/>
                            </p:stCondLst>
                            <p:childTnLst>
                              <p:par>
                                <p:cTn id="44" presetID="10" presetClass="entr" presetSubtype="0" fill="hold" grpId="0" nodeType="afterEffect">
                                  <p:stCondLst>
                                    <p:cond delay="7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75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75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500"/>
                            </p:stCondLst>
                            <p:childTnLst>
                              <p:par>
                                <p:cTn id="54" presetID="10" presetClass="exit" presetSubtype="0" fill="hold" grpId="1" nodeType="afterEffect">
                                  <p:stCondLst>
                                    <p:cond delay="75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nodeType="withEffect">
                                  <p:stCondLst>
                                    <p:cond delay="75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xit" presetSubtype="0" fill="hold" nodeType="withEffect">
                                  <p:stCondLst>
                                    <p:cond delay="75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par>
                          <p:cTn id="63" fill="hold">
                            <p:stCondLst>
                              <p:cond delay="6750"/>
                            </p:stCondLst>
                            <p:childTnLst>
                              <p:par>
                                <p:cTn id="64" presetID="10" presetClass="entr" presetSubtype="0" fill="hold" grpId="0" nodeType="afterEffect">
                                  <p:stCondLst>
                                    <p:cond delay="75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nodeType="withEffect">
                                  <p:stCondLst>
                                    <p:cond delay="75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nodeType="withEffect">
                                  <p:stCondLst>
                                    <p:cond delay="75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8000"/>
                            </p:stCondLst>
                            <p:childTnLst>
                              <p:par>
                                <p:cTn id="74" presetID="10" presetClass="exit" presetSubtype="0" fill="hold" grpId="1" nodeType="afterEffect">
                                  <p:stCondLst>
                                    <p:cond delay="750"/>
                                  </p:stCondLst>
                                  <p:childTnLst>
                                    <p:animEffect transition="out" filter="fad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par>
                                <p:cTn id="77" presetID="10" presetClass="exit" presetSubtype="0" fill="hold" nodeType="withEffect">
                                  <p:stCondLst>
                                    <p:cond delay="75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nodeType="withEffect">
                                  <p:stCondLst>
                                    <p:cond delay="75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1C56-0160-483A-A9B5-DB8A9CC4836D}"/>
              </a:ext>
            </a:extLst>
          </p:cNvPr>
          <p:cNvSpPr>
            <a:spLocks noGrp="1"/>
          </p:cNvSpPr>
          <p:nvPr>
            <p:ph type="title"/>
          </p:nvPr>
        </p:nvSpPr>
        <p:spPr/>
        <p:txBody>
          <a:bodyPr/>
          <a:lstStyle/>
          <a:p>
            <a:r>
              <a:rPr lang="en-GB" altLang="en-US" sz="4000" dirty="0"/>
              <a:t>Northern Ireland</a:t>
            </a:r>
            <a:endParaRPr lang="en-AU" dirty="0"/>
          </a:p>
        </p:txBody>
      </p:sp>
      <p:sp>
        <p:nvSpPr>
          <p:cNvPr id="3" name="Rectangle: Rounded Corners 2">
            <a:extLst>
              <a:ext uri="{FF2B5EF4-FFF2-40B4-BE49-F238E27FC236}">
                <a16:creationId xmlns:a16="http://schemas.microsoft.com/office/drawing/2014/main" id="{39DE8C39-5C64-4A93-99D7-BF233CC98186}"/>
              </a:ext>
            </a:extLst>
          </p:cNvPr>
          <p:cNvSpPr/>
          <p:nvPr/>
        </p:nvSpPr>
        <p:spPr>
          <a:xfrm>
            <a:off x="755650" y="1448902"/>
            <a:ext cx="7697788" cy="839312"/>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In the past, pancakes were cooked over a fire, which families </a:t>
            </a:r>
            <a:br>
              <a:rPr lang="en-GB" dirty="0">
                <a:solidFill>
                  <a:schemeClr val="bg1"/>
                </a:solidFill>
              </a:rPr>
            </a:br>
            <a:r>
              <a:rPr lang="en-GB" dirty="0">
                <a:solidFill>
                  <a:schemeClr val="bg1"/>
                </a:solidFill>
              </a:rPr>
              <a:t>and friends would gather around, eager to enjoy the food.</a:t>
            </a:r>
          </a:p>
        </p:txBody>
      </p:sp>
      <p:sp>
        <p:nvSpPr>
          <p:cNvPr id="4" name="Rectangle: Rounded Corners 3">
            <a:extLst>
              <a:ext uri="{FF2B5EF4-FFF2-40B4-BE49-F238E27FC236}">
                <a16:creationId xmlns:a16="http://schemas.microsoft.com/office/drawing/2014/main" id="{6A36038C-3E34-47C7-A31F-406D91ADF347}"/>
              </a:ext>
            </a:extLst>
          </p:cNvPr>
          <p:cNvSpPr>
            <a:spLocks noChangeArrowheads="1"/>
          </p:cNvSpPr>
          <p:nvPr/>
        </p:nvSpPr>
        <p:spPr bwMode="auto">
          <a:xfrm>
            <a:off x="755650" y="2574754"/>
            <a:ext cx="4202244" cy="854246"/>
          </a:xfrm>
          <a:prstGeom prst="roundRect">
            <a:avLst/>
          </a:prstGeom>
          <a:solidFill>
            <a:srgbClr val="F1884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bg1"/>
                </a:solidFill>
              </a:rPr>
              <a:t>The eldest unmarried daughter of the </a:t>
            </a:r>
            <a:br>
              <a:rPr lang="en-GB" altLang="en-US" dirty="0">
                <a:solidFill>
                  <a:schemeClr val="bg1"/>
                </a:solidFill>
              </a:rPr>
            </a:br>
            <a:r>
              <a:rPr lang="en-GB" altLang="en-US" dirty="0">
                <a:solidFill>
                  <a:schemeClr val="bg1"/>
                </a:solidFill>
              </a:rPr>
              <a:t>family would toss the first pancake. </a:t>
            </a:r>
          </a:p>
        </p:txBody>
      </p:sp>
      <p:grpSp>
        <p:nvGrpSpPr>
          <p:cNvPr id="15" name="Group 14">
            <a:extLst>
              <a:ext uri="{FF2B5EF4-FFF2-40B4-BE49-F238E27FC236}">
                <a16:creationId xmlns:a16="http://schemas.microsoft.com/office/drawing/2014/main" id="{1C3BB9B0-6A8B-4A77-908D-FA99F5BCEEDF}"/>
              </a:ext>
            </a:extLst>
          </p:cNvPr>
          <p:cNvGrpSpPr/>
          <p:nvPr/>
        </p:nvGrpSpPr>
        <p:grpSpPr>
          <a:xfrm>
            <a:off x="5121275" y="2109347"/>
            <a:ext cx="3332163" cy="3770651"/>
            <a:chOff x="5121275" y="2109347"/>
            <a:chExt cx="3332163" cy="3770651"/>
          </a:xfrm>
        </p:grpSpPr>
        <p:sp>
          <p:nvSpPr>
            <p:cNvPr id="5" name="Oval 4">
              <a:extLst>
                <a:ext uri="{FF2B5EF4-FFF2-40B4-BE49-F238E27FC236}">
                  <a16:creationId xmlns:a16="http://schemas.microsoft.com/office/drawing/2014/main" id="{796E3B31-8DF1-4F3C-940C-4E92985D0422}"/>
                </a:ext>
              </a:extLst>
            </p:cNvPr>
            <p:cNvSpPr/>
            <p:nvPr/>
          </p:nvSpPr>
          <p:spPr>
            <a:xfrm>
              <a:off x="5121275" y="2547836"/>
              <a:ext cx="3332163" cy="333216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Northen Ireland">
              <a:extLst>
                <a:ext uri="{FF2B5EF4-FFF2-40B4-BE49-F238E27FC236}">
                  <a16:creationId xmlns:a16="http://schemas.microsoft.com/office/drawing/2014/main" id="{25AFECE8-CE04-4A89-A2DC-539CA05025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925" y="2109347"/>
              <a:ext cx="2658769" cy="3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Rounded Corners 8">
            <a:extLst>
              <a:ext uri="{FF2B5EF4-FFF2-40B4-BE49-F238E27FC236}">
                <a16:creationId xmlns:a16="http://schemas.microsoft.com/office/drawing/2014/main" id="{51B7F2DF-DDEF-4193-9498-AF1B4B83632D}"/>
              </a:ext>
            </a:extLst>
          </p:cNvPr>
          <p:cNvSpPr/>
          <p:nvPr/>
        </p:nvSpPr>
        <p:spPr>
          <a:xfrm>
            <a:off x="755651" y="3706368"/>
            <a:ext cx="4202244" cy="1971017"/>
          </a:xfrm>
          <a:prstGeom prst="roundRect">
            <a:avLst>
              <a:gd name="adj" fmla="val 9141"/>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bg1"/>
                </a:solidFill>
              </a:rPr>
              <a:t>It was thought that if she tossed </a:t>
            </a:r>
            <a:br>
              <a:rPr lang="en-GB" dirty="0">
                <a:solidFill>
                  <a:schemeClr val="bg1"/>
                </a:solidFill>
              </a:rPr>
            </a:br>
            <a:r>
              <a:rPr lang="en-GB" dirty="0">
                <a:solidFill>
                  <a:schemeClr val="bg1"/>
                </a:solidFill>
              </a:rPr>
              <a:t>it and it landed back in the pan </a:t>
            </a:r>
            <a:br>
              <a:rPr lang="en-GB" dirty="0">
                <a:solidFill>
                  <a:schemeClr val="bg1"/>
                </a:solidFill>
              </a:rPr>
            </a:br>
            <a:r>
              <a:rPr lang="en-GB" dirty="0">
                <a:solidFill>
                  <a:schemeClr val="bg1"/>
                </a:solidFill>
              </a:rPr>
              <a:t>she would be married that year, </a:t>
            </a:r>
            <a:br>
              <a:rPr lang="en-GB" dirty="0">
                <a:solidFill>
                  <a:schemeClr val="bg1"/>
                </a:solidFill>
              </a:rPr>
            </a:br>
            <a:r>
              <a:rPr lang="en-GB" dirty="0">
                <a:solidFill>
                  <a:schemeClr val="bg1"/>
                </a:solidFill>
              </a:rPr>
              <a:t>but if it didn't turn over when </a:t>
            </a:r>
            <a:br>
              <a:rPr lang="en-GB" dirty="0">
                <a:solidFill>
                  <a:schemeClr val="bg1"/>
                </a:solidFill>
              </a:rPr>
            </a:br>
            <a:r>
              <a:rPr lang="en-GB" dirty="0">
                <a:solidFill>
                  <a:schemeClr val="bg1"/>
                </a:solidFill>
              </a:rPr>
              <a:t>tossed or she dropped it, she </a:t>
            </a:r>
            <a:br>
              <a:rPr lang="en-GB" dirty="0">
                <a:solidFill>
                  <a:schemeClr val="bg1"/>
                </a:solidFill>
              </a:rPr>
            </a:br>
            <a:r>
              <a:rPr lang="en-GB" dirty="0">
                <a:solidFill>
                  <a:schemeClr val="bg1"/>
                </a:solidFill>
              </a:rPr>
              <a:t>would stay single.</a:t>
            </a:r>
          </a:p>
        </p:txBody>
      </p:sp>
      <p:pic>
        <p:nvPicPr>
          <p:cNvPr id="7" name="Picture 6">
            <a:extLst>
              <a:ext uri="{FF2B5EF4-FFF2-40B4-BE49-F238E27FC236}">
                <a16:creationId xmlns:a16="http://schemas.microsoft.com/office/drawing/2014/main" id="{E1B72EA6-861F-4933-87DE-30DAD8B2B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5198" y="4781003"/>
            <a:ext cx="1715152" cy="1482596"/>
          </a:xfrm>
          <a:prstGeom prst="rect">
            <a:avLst/>
          </a:prstGeom>
        </p:spPr>
      </p:pic>
    </p:spTree>
    <p:extLst>
      <p:ext uri="{BB962C8B-B14F-4D97-AF65-F5344CB8AC3E}">
        <p14:creationId xmlns:p14="http://schemas.microsoft.com/office/powerpoint/2010/main" val="36928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1C56-0160-483A-A9B5-DB8A9CC4836D}"/>
              </a:ext>
            </a:extLst>
          </p:cNvPr>
          <p:cNvSpPr>
            <a:spLocks noGrp="1"/>
          </p:cNvSpPr>
          <p:nvPr>
            <p:ph type="title"/>
          </p:nvPr>
        </p:nvSpPr>
        <p:spPr/>
        <p:txBody>
          <a:bodyPr/>
          <a:lstStyle/>
          <a:p>
            <a:r>
              <a:rPr lang="en-GB" altLang="en-US" sz="4000" dirty="0"/>
              <a:t>Scotland</a:t>
            </a:r>
            <a:endParaRPr lang="en-AU" dirty="0"/>
          </a:p>
        </p:txBody>
      </p:sp>
      <p:sp>
        <p:nvSpPr>
          <p:cNvPr id="3" name="Rectangle: Rounded Corners 2">
            <a:extLst>
              <a:ext uri="{FF2B5EF4-FFF2-40B4-BE49-F238E27FC236}">
                <a16:creationId xmlns:a16="http://schemas.microsoft.com/office/drawing/2014/main" id="{39DE8C39-5C64-4A93-99D7-BF233CC98186}"/>
              </a:ext>
            </a:extLst>
          </p:cNvPr>
          <p:cNvSpPr/>
          <p:nvPr/>
        </p:nvSpPr>
        <p:spPr>
          <a:xfrm>
            <a:off x="755650" y="1448902"/>
            <a:ext cx="7697788" cy="839312"/>
          </a:xfrm>
          <a:prstGeom prst="roundRect">
            <a:avLst>
              <a:gd name="adj" fmla="val 13955"/>
            </a:avLst>
          </a:prstGeom>
          <a:solidFill>
            <a:srgbClr val="F188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Scottish pancakes are much smaller and thicker than traditional pancakes which are often made in England.</a:t>
            </a:r>
          </a:p>
        </p:txBody>
      </p:sp>
      <p:sp>
        <p:nvSpPr>
          <p:cNvPr id="4" name="Rectangle: Rounded Corners 3">
            <a:extLst>
              <a:ext uri="{FF2B5EF4-FFF2-40B4-BE49-F238E27FC236}">
                <a16:creationId xmlns:a16="http://schemas.microsoft.com/office/drawing/2014/main" id="{6A36038C-3E34-47C7-A31F-406D91ADF347}"/>
              </a:ext>
            </a:extLst>
          </p:cNvPr>
          <p:cNvSpPr>
            <a:spLocks noChangeArrowheads="1"/>
          </p:cNvSpPr>
          <p:nvPr/>
        </p:nvSpPr>
        <p:spPr bwMode="auto">
          <a:xfrm>
            <a:off x="755649" y="2574754"/>
            <a:ext cx="4365625" cy="854246"/>
          </a:xfrm>
          <a:prstGeom prst="roundRect">
            <a:avLst/>
          </a:prstGeom>
          <a:solidFill>
            <a:srgbClr val="47B1E5"/>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In some parts of Scotland they are called “drop scone” or “dropped scone.” </a:t>
            </a:r>
          </a:p>
        </p:txBody>
      </p:sp>
      <p:grpSp>
        <p:nvGrpSpPr>
          <p:cNvPr id="6" name="Group 5">
            <a:extLst>
              <a:ext uri="{FF2B5EF4-FFF2-40B4-BE49-F238E27FC236}">
                <a16:creationId xmlns:a16="http://schemas.microsoft.com/office/drawing/2014/main" id="{73C40BE0-9D6A-41D1-B32D-E1193366EB7D}"/>
              </a:ext>
            </a:extLst>
          </p:cNvPr>
          <p:cNvGrpSpPr/>
          <p:nvPr/>
        </p:nvGrpSpPr>
        <p:grpSpPr>
          <a:xfrm>
            <a:off x="5121275" y="2096025"/>
            <a:ext cx="3332163" cy="3783973"/>
            <a:chOff x="5121275" y="2096025"/>
            <a:chExt cx="3332163" cy="3783973"/>
          </a:xfrm>
        </p:grpSpPr>
        <p:sp>
          <p:nvSpPr>
            <p:cNvPr id="5" name="Oval 4">
              <a:extLst>
                <a:ext uri="{FF2B5EF4-FFF2-40B4-BE49-F238E27FC236}">
                  <a16:creationId xmlns:a16="http://schemas.microsoft.com/office/drawing/2014/main" id="{796E3B31-8DF1-4F3C-940C-4E92985D0422}"/>
                </a:ext>
              </a:extLst>
            </p:cNvPr>
            <p:cNvSpPr/>
            <p:nvPr/>
          </p:nvSpPr>
          <p:spPr>
            <a:xfrm>
              <a:off x="5121275" y="2547836"/>
              <a:ext cx="3332163" cy="333216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Scotland">
              <a:extLst>
                <a:ext uri="{FF2B5EF4-FFF2-40B4-BE49-F238E27FC236}">
                  <a16:creationId xmlns:a16="http://schemas.microsoft.com/office/drawing/2014/main" id="{DD0B5CE2-5D77-4C35-9A09-417A06252D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899" y="2096025"/>
              <a:ext cx="2682699" cy="378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C44A1EB7-1472-4924-B0A2-5626D1CAA6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65" b="2790"/>
          <a:stretch/>
        </p:blipFill>
        <p:spPr>
          <a:xfrm>
            <a:off x="806318" y="3715540"/>
            <a:ext cx="3940118" cy="2231286"/>
          </a:xfrm>
          <a:prstGeom prst="roundRect">
            <a:avLst>
              <a:gd name="adj" fmla="val 9352"/>
            </a:avLst>
          </a:prstGeom>
          <a:ln w="28575">
            <a:solidFill>
              <a:srgbClr val="F1884C"/>
            </a:solidFill>
          </a:ln>
        </p:spPr>
      </p:pic>
    </p:spTree>
    <p:extLst>
      <p:ext uri="{BB962C8B-B14F-4D97-AF65-F5344CB8AC3E}">
        <p14:creationId xmlns:p14="http://schemas.microsoft.com/office/powerpoint/2010/main" val="41488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D53D9C7-7786-40DF-A4BC-845E5A2F6B10}"/>
              </a:ext>
            </a:extLst>
          </p:cNvPr>
          <p:cNvSpPr>
            <a:spLocks noChangeArrowheads="1"/>
          </p:cNvSpPr>
          <p:nvPr/>
        </p:nvSpPr>
        <p:spPr bwMode="auto">
          <a:xfrm>
            <a:off x="755649" y="4183307"/>
            <a:ext cx="4542744" cy="1109983"/>
          </a:xfrm>
          <a:prstGeom prst="roundRect">
            <a:avLst>
              <a:gd name="adj" fmla="val 10045"/>
            </a:avLst>
          </a:prstGeom>
          <a:solidFill>
            <a:srgbClr val="47B1E5"/>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Crempogs, also known as </a:t>
            </a:r>
            <a:r>
              <a:rPr lang="en-GB" altLang="en-US" dirty="0" err="1">
                <a:solidFill>
                  <a:schemeClr val="bg1"/>
                </a:solidFill>
              </a:rPr>
              <a:t>ffroes</a:t>
            </a:r>
            <a:r>
              <a:rPr lang="en-GB" altLang="en-US" dirty="0">
                <a:solidFill>
                  <a:schemeClr val="bg1"/>
                </a:solidFill>
              </a:rPr>
              <a:t>, are thicker than the traditional English-style pancakes often eaten on Pancake Day.</a:t>
            </a:r>
          </a:p>
        </p:txBody>
      </p:sp>
      <p:sp>
        <p:nvSpPr>
          <p:cNvPr id="2" name="Title 1">
            <a:extLst>
              <a:ext uri="{FF2B5EF4-FFF2-40B4-BE49-F238E27FC236}">
                <a16:creationId xmlns:a16="http://schemas.microsoft.com/office/drawing/2014/main" id="{C5411C56-0160-483A-A9B5-DB8A9CC4836D}"/>
              </a:ext>
            </a:extLst>
          </p:cNvPr>
          <p:cNvSpPr>
            <a:spLocks noGrp="1"/>
          </p:cNvSpPr>
          <p:nvPr>
            <p:ph type="title"/>
          </p:nvPr>
        </p:nvSpPr>
        <p:spPr/>
        <p:txBody>
          <a:bodyPr/>
          <a:lstStyle/>
          <a:p>
            <a:r>
              <a:rPr lang="en-GB" altLang="en-US" sz="4000" dirty="0"/>
              <a:t>Wales</a:t>
            </a:r>
            <a:endParaRPr lang="en-AU" dirty="0"/>
          </a:p>
        </p:txBody>
      </p:sp>
      <p:sp>
        <p:nvSpPr>
          <p:cNvPr id="3" name="Rectangle: Rounded Corners 2">
            <a:extLst>
              <a:ext uri="{FF2B5EF4-FFF2-40B4-BE49-F238E27FC236}">
                <a16:creationId xmlns:a16="http://schemas.microsoft.com/office/drawing/2014/main" id="{39DE8C39-5C64-4A93-99D7-BF233CC98186}"/>
              </a:ext>
            </a:extLst>
          </p:cNvPr>
          <p:cNvSpPr/>
          <p:nvPr/>
        </p:nvSpPr>
        <p:spPr>
          <a:xfrm>
            <a:off x="755650" y="1448902"/>
            <a:ext cx="7697788" cy="839312"/>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rPr>
              <a:t>On the evening before Shrove Tuesday, in some parts of Wales tin cans were kicked up and down the streets.</a:t>
            </a:r>
          </a:p>
        </p:txBody>
      </p:sp>
      <p:sp>
        <p:nvSpPr>
          <p:cNvPr id="4" name="Rectangle: Rounded Corners 3">
            <a:extLst>
              <a:ext uri="{FF2B5EF4-FFF2-40B4-BE49-F238E27FC236}">
                <a16:creationId xmlns:a16="http://schemas.microsoft.com/office/drawing/2014/main" id="{6A36038C-3E34-47C7-A31F-406D91ADF347}"/>
              </a:ext>
            </a:extLst>
          </p:cNvPr>
          <p:cNvSpPr>
            <a:spLocks noChangeArrowheads="1"/>
          </p:cNvSpPr>
          <p:nvPr/>
        </p:nvSpPr>
        <p:spPr bwMode="auto">
          <a:xfrm>
            <a:off x="755650" y="2387697"/>
            <a:ext cx="4269530" cy="1696127"/>
          </a:xfrm>
          <a:prstGeom prst="roundRect">
            <a:avLst>
              <a:gd name="adj" fmla="val 10045"/>
            </a:avLst>
          </a:prstGeom>
          <a:solidFill>
            <a:srgbClr val="F1884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It is thought this was to remember the task of putting away all the pots, pans and utensils used to make the tastier food that was not allowed to be eaten during the period of Lent.</a:t>
            </a:r>
          </a:p>
        </p:txBody>
      </p:sp>
      <p:grpSp>
        <p:nvGrpSpPr>
          <p:cNvPr id="6" name="Group 5">
            <a:extLst>
              <a:ext uri="{FF2B5EF4-FFF2-40B4-BE49-F238E27FC236}">
                <a16:creationId xmlns:a16="http://schemas.microsoft.com/office/drawing/2014/main" id="{AA3D7315-EB60-4659-99C0-FA9FA1B5E969}"/>
              </a:ext>
            </a:extLst>
          </p:cNvPr>
          <p:cNvGrpSpPr/>
          <p:nvPr/>
        </p:nvGrpSpPr>
        <p:grpSpPr>
          <a:xfrm>
            <a:off x="5121275" y="2109347"/>
            <a:ext cx="3332163" cy="3770651"/>
            <a:chOff x="5121275" y="2109347"/>
            <a:chExt cx="3332163" cy="3770651"/>
          </a:xfrm>
        </p:grpSpPr>
        <p:sp>
          <p:nvSpPr>
            <p:cNvPr id="5" name="Oval 4">
              <a:extLst>
                <a:ext uri="{FF2B5EF4-FFF2-40B4-BE49-F238E27FC236}">
                  <a16:creationId xmlns:a16="http://schemas.microsoft.com/office/drawing/2014/main" id="{796E3B31-8DF1-4F3C-940C-4E92985D0422}"/>
                </a:ext>
              </a:extLst>
            </p:cNvPr>
            <p:cNvSpPr/>
            <p:nvPr/>
          </p:nvSpPr>
          <p:spPr>
            <a:xfrm>
              <a:off x="5121275" y="2547836"/>
              <a:ext cx="3332163" cy="3332162"/>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Scotland">
              <a:extLst>
                <a:ext uri="{FF2B5EF4-FFF2-40B4-BE49-F238E27FC236}">
                  <a16:creationId xmlns:a16="http://schemas.microsoft.com/office/drawing/2014/main" id="{37D8202D-24B3-4F2F-B280-BEBCFB6774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924" y="2109347"/>
              <a:ext cx="2658769" cy="3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Rounded Corners 12">
            <a:extLst>
              <a:ext uri="{FF2B5EF4-FFF2-40B4-BE49-F238E27FC236}">
                <a16:creationId xmlns:a16="http://schemas.microsoft.com/office/drawing/2014/main" id="{4BB7E745-963D-47FD-B125-C58C3BF82A92}"/>
              </a:ext>
            </a:extLst>
          </p:cNvPr>
          <p:cNvSpPr>
            <a:spLocks noChangeArrowheads="1"/>
          </p:cNvSpPr>
          <p:nvPr/>
        </p:nvSpPr>
        <p:spPr bwMode="auto">
          <a:xfrm>
            <a:off x="755650" y="5392773"/>
            <a:ext cx="4269530" cy="816910"/>
          </a:xfrm>
          <a:prstGeom prst="roundRect">
            <a:avLst>
              <a:gd name="adj" fmla="val 10045"/>
            </a:avLst>
          </a:prstGeom>
          <a:solidFill>
            <a:srgbClr val="F1884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Traditionally, they were cooked on a cast-iron bake stone, griddle or ‘</a:t>
            </a:r>
            <a:r>
              <a:rPr lang="en-GB" altLang="en-US" dirty="0" err="1">
                <a:solidFill>
                  <a:schemeClr val="bg1"/>
                </a:solidFill>
              </a:rPr>
              <a:t>planc</a:t>
            </a:r>
            <a:r>
              <a:rPr lang="en-GB" altLang="en-US" dirty="0">
                <a:solidFill>
                  <a:schemeClr val="bg1"/>
                </a:solidFill>
              </a:rPr>
              <a:t>’.</a:t>
            </a:r>
          </a:p>
        </p:txBody>
      </p:sp>
    </p:spTree>
    <p:extLst>
      <p:ext uri="{BB962C8B-B14F-4D97-AF65-F5344CB8AC3E}">
        <p14:creationId xmlns:p14="http://schemas.microsoft.com/office/powerpoint/2010/main" val="22040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1C56-0160-483A-A9B5-DB8A9CC4836D}"/>
              </a:ext>
            </a:extLst>
          </p:cNvPr>
          <p:cNvSpPr>
            <a:spLocks noGrp="1"/>
          </p:cNvSpPr>
          <p:nvPr>
            <p:ph type="title"/>
          </p:nvPr>
        </p:nvSpPr>
        <p:spPr/>
        <p:txBody>
          <a:bodyPr/>
          <a:lstStyle/>
          <a:p>
            <a:r>
              <a:rPr lang="en-GB" altLang="en-US" sz="4000" dirty="0"/>
              <a:t>England</a:t>
            </a:r>
            <a:endParaRPr lang="en-AU" dirty="0"/>
          </a:p>
        </p:txBody>
      </p:sp>
      <p:sp>
        <p:nvSpPr>
          <p:cNvPr id="3" name="Rectangle: Rounded Corners 2">
            <a:extLst>
              <a:ext uri="{FF2B5EF4-FFF2-40B4-BE49-F238E27FC236}">
                <a16:creationId xmlns:a16="http://schemas.microsoft.com/office/drawing/2014/main" id="{39DE8C39-5C64-4A93-99D7-BF233CC98186}"/>
              </a:ext>
            </a:extLst>
          </p:cNvPr>
          <p:cNvSpPr/>
          <p:nvPr/>
        </p:nvSpPr>
        <p:spPr>
          <a:xfrm>
            <a:off x="755650" y="1448902"/>
            <a:ext cx="7697788" cy="839312"/>
          </a:xfrm>
          <a:prstGeom prst="roundRect">
            <a:avLst>
              <a:gd name="adj" fmla="val 13955"/>
            </a:avLst>
          </a:prstGeom>
          <a:solidFill>
            <a:srgbClr val="47B1E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bg1"/>
                </a:solidFill>
              </a:rPr>
              <a:t>One of the most famous pancake races takes </a:t>
            </a:r>
            <a:br>
              <a:rPr lang="en-GB" dirty="0">
                <a:solidFill>
                  <a:schemeClr val="bg1"/>
                </a:solidFill>
              </a:rPr>
            </a:br>
            <a:r>
              <a:rPr lang="en-GB" dirty="0">
                <a:solidFill>
                  <a:schemeClr val="bg1"/>
                </a:solidFill>
              </a:rPr>
              <a:t>place in Olney in Buckinghamshire, England.</a:t>
            </a:r>
          </a:p>
        </p:txBody>
      </p:sp>
      <p:sp>
        <p:nvSpPr>
          <p:cNvPr id="13" name="Rectangle: Rounded Corners 12">
            <a:extLst>
              <a:ext uri="{FF2B5EF4-FFF2-40B4-BE49-F238E27FC236}">
                <a16:creationId xmlns:a16="http://schemas.microsoft.com/office/drawing/2014/main" id="{4BB7E745-963D-47FD-B125-C58C3BF82A92}"/>
              </a:ext>
            </a:extLst>
          </p:cNvPr>
          <p:cNvSpPr>
            <a:spLocks noChangeArrowheads="1"/>
          </p:cNvSpPr>
          <p:nvPr/>
        </p:nvSpPr>
        <p:spPr bwMode="auto">
          <a:xfrm>
            <a:off x="755647" y="4259152"/>
            <a:ext cx="7697789" cy="1989200"/>
          </a:xfrm>
          <a:prstGeom prst="roundRect">
            <a:avLst>
              <a:gd name="adj" fmla="val 10045"/>
            </a:avLst>
          </a:prstGeom>
          <a:solidFill>
            <a:srgbClr val="47B1E5"/>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Today, women who live in Olney take part in </a:t>
            </a:r>
            <a:br>
              <a:rPr lang="en-GB" altLang="en-US" dirty="0">
                <a:solidFill>
                  <a:schemeClr val="bg1"/>
                </a:solidFill>
              </a:rPr>
            </a:br>
            <a:r>
              <a:rPr lang="en-GB" altLang="en-US" dirty="0">
                <a:solidFill>
                  <a:schemeClr val="bg1"/>
                </a:solidFill>
              </a:rPr>
              <a:t>the race, wearing an apron and a hat or scarf </a:t>
            </a:r>
            <a:br>
              <a:rPr lang="en-GB" altLang="en-US" dirty="0">
                <a:solidFill>
                  <a:schemeClr val="bg1"/>
                </a:solidFill>
              </a:rPr>
            </a:br>
            <a:r>
              <a:rPr lang="en-GB" altLang="en-US" dirty="0">
                <a:solidFill>
                  <a:schemeClr val="bg1"/>
                </a:solidFill>
              </a:rPr>
              <a:t>and of course carrying a pan containing a pancake. </a:t>
            </a:r>
            <a:br>
              <a:rPr lang="en-GB" altLang="en-US" dirty="0">
                <a:solidFill>
                  <a:schemeClr val="bg1"/>
                </a:solidFill>
              </a:rPr>
            </a:br>
            <a:r>
              <a:rPr lang="en-GB" altLang="en-US" dirty="0">
                <a:solidFill>
                  <a:schemeClr val="bg1"/>
                </a:solidFill>
              </a:rPr>
              <a:t>They must flip their pancakes three times during the race. The first person to cross the finish line at the church and receive a kiss from </a:t>
            </a:r>
            <a:br>
              <a:rPr lang="en-GB" altLang="en-US" dirty="0">
                <a:solidFill>
                  <a:schemeClr val="bg1"/>
                </a:solidFill>
              </a:rPr>
            </a:br>
            <a:r>
              <a:rPr lang="en-GB" altLang="en-US" dirty="0">
                <a:solidFill>
                  <a:schemeClr val="bg1"/>
                </a:solidFill>
              </a:rPr>
              <a:t>the verger wins the race!</a:t>
            </a:r>
          </a:p>
        </p:txBody>
      </p:sp>
      <p:grpSp>
        <p:nvGrpSpPr>
          <p:cNvPr id="6" name="Group 5">
            <a:extLst>
              <a:ext uri="{FF2B5EF4-FFF2-40B4-BE49-F238E27FC236}">
                <a16:creationId xmlns:a16="http://schemas.microsoft.com/office/drawing/2014/main" id="{E43176C6-484E-4ABE-B3B8-84695319E6A4}"/>
              </a:ext>
            </a:extLst>
          </p:cNvPr>
          <p:cNvGrpSpPr/>
          <p:nvPr/>
        </p:nvGrpSpPr>
        <p:grpSpPr>
          <a:xfrm>
            <a:off x="5259897" y="1556384"/>
            <a:ext cx="3337172" cy="3670367"/>
            <a:chOff x="5259897" y="1556384"/>
            <a:chExt cx="3337172" cy="3670367"/>
          </a:xfrm>
        </p:grpSpPr>
        <p:sp>
          <p:nvSpPr>
            <p:cNvPr id="5" name="Oval 4">
              <a:extLst>
                <a:ext uri="{FF2B5EF4-FFF2-40B4-BE49-F238E27FC236}">
                  <a16:creationId xmlns:a16="http://schemas.microsoft.com/office/drawing/2014/main" id="{796E3B31-8DF1-4F3C-940C-4E92985D0422}"/>
                </a:ext>
              </a:extLst>
            </p:cNvPr>
            <p:cNvSpPr/>
            <p:nvPr/>
          </p:nvSpPr>
          <p:spPr>
            <a:xfrm>
              <a:off x="5259897" y="1898578"/>
              <a:ext cx="3337172" cy="3328173"/>
            </a:xfrm>
            <a:prstGeom prst="ellipse">
              <a:avLst/>
            </a:prstGeom>
            <a:solidFill>
              <a:srgbClr val="FBD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Scotland">
              <a:extLst>
                <a:ext uri="{FF2B5EF4-FFF2-40B4-BE49-F238E27FC236}">
                  <a16:creationId xmlns:a16="http://schemas.microsoft.com/office/drawing/2014/main" id="{1B48ADB1-A9A0-4A65-A5B8-F04218FAEE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4774" y="1556384"/>
              <a:ext cx="2378697" cy="335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Rounded Corners 3">
            <a:extLst>
              <a:ext uri="{FF2B5EF4-FFF2-40B4-BE49-F238E27FC236}">
                <a16:creationId xmlns:a16="http://schemas.microsoft.com/office/drawing/2014/main" id="{6A36038C-3E34-47C7-A31F-406D91ADF347}"/>
              </a:ext>
            </a:extLst>
          </p:cNvPr>
          <p:cNvSpPr>
            <a:spLocks noChangeArrowheads="1"/>
          </p:cNvSpPr>
          <p:nvPr/>
        </p:nvSpPr>
        <p:spPr bwMode="auto">
          <a:xfrm>
            <a:off x="755649" y="2443208"/>
            <a:ext cx="4816209" cy="1696127"/>
          </a:xfrm>
          <a:prstGeom prst="roundRect">
            <a:avLst>
              <a:gd name="adj" fmla="val 10045"/>
            </a:avLst>
          </a:prstGeom>
          <a:solidFill>
            <a:srgbClr val="F1884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dirty="0">
                <a:solidFill>
                  <a:schemeClr val="bg1"/>
                </a:solidFill>
              </a:rPr>
              <a:t>According to tradition, in 1445 a woman living in Olney heard the church bell while she was making pancakes and, not wanting to be late for the service, ran to the church in her apron, still holding her frying pan! </a:t>
            </a:r>
          </a:p>
        </p:txBody>
      </p:sp>
    </p:spTree>
    <p:extLst>
      <p:ext uri="{BB962C8B-B14F-4D97-AF65-F5344CB8AC3E}">
        <p14:creationId xmlns:p14="http://schemas.microsoft.com/office/powerpoint/2010/main" val="189272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136</TotalTime>
  <Words>727</Words>
  <Application>Microsoft Office PowerPoint</Application>
  <PresentationFormat>On-screen Show (4:3)</PresentationFormat>
  <Paragraphs>93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Twinkl</vt:lpstr>
      <vt:lpstr>Office Theme</vt:lpstr>
      <vt:lpstr>PowerPoint Presentation</vt:lpstr>
      <vt:lpstr>PowerPoint Presentation</vt:lpstr>
      <vt:lpstr>Starter Activity</vt:lpstr>
      <vt:lpstr>A Few Facts</vt:lpstr>
      <vt:lpstr>Shrove Tuesday around the UK</vt:lpstr>
      <vt:lpstr>Northern Ireland</vt:lpstr>
      <vt:lpstr>Scotland</vt:lpstr>
      <vt:lpstr>Wales</vt:lpstr>
      <vt:lpstr>England</vt:lpstr>
      <vt:lpstr>Pancake Races</vt:lpstr>
      <vt:lpstr>Quiz Time!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brian gribben</cp:lastModifiedBy>
  <cp:revision>23</cp:revision>
  <dcterms:created xsi:type="dcterms:W3CDTF">2020-11-26T00:46:28Z</dcterms:created>
  <dcterms:modified xsi:type="dcterms:W3CDTF">2021-02-10T15:45:12Z</dcterms:modified>
</cp:coreProperties>
</file>