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58" r:id="rId2"/>
    <p:sldId id="264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67" r:id="rId1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Twinkl" panose="020B0604020202020204" charset="0"/>
      <p:regular r:id="rId19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B1E3"/>
    <a:srgbClr val="00A7E6"/>
    <a:srgbClr val="87BD33"/>
    <a:srgbClr val="C9085B"/>
    <a:srgbClr val="F08115"/>
    <a:srgbClr val="EC6D76"/>
    <a:srgbClr val="EAC400"/>
    <a:srgbClr val="18A0DB"/>
    <a:srgbClr val="DE1E5A"/>
    <a:srgbClr val="BC01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308" y="66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75830E-FD80-4DE7-8F7D-116A354371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3468" y="1805789"/>
            <a:ext cx="3334881" cy="41894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5651" y="1938698"/>
            <a:ext cx="4159250" cy="1049106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altLang="en-US" dirty="0"/>
              <a:t>William Morris adapted the pattern and used it in his wallpaper designs </a:t>
            </a:r>
            <a:br>
              <a:rPr lang="en-GB" altLang="en-US" dirty="0"/>
            </a:br>
            <a:r>
              <a:rPr lang="en-GB" altLang="en-US" dirty="0"/>
              <a:t>in the Victorian era. 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539749" y="478895"/>
            <a:ext cx="8064501" cy="994306"/>
          </a:xfrm>
          <a:solidFill>
            <a:srgbClr val="C9085B"/>
          </a:solidFill>
          <a:ln w="19050">
            <a:solidFill>
              <a:schemeClr val="bg1"/>
            </a:solidFill>
          </a:ln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Fashion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EDAF37-CC24-4537-A92B-FD1DE8E5797B}"/>
              </a:ext>
            </a:extLst>
          </p:cNvPr>
          <p:cNvSpPr/>
          <p:nvPr/>
        </p:nvSpPr>
        <p:spPr>
          <a:xfrm>
            <a:off x="755650" y="3161255"/>
            <a:ext cx="4159250" cy="1326105"/>
          </a:xfrm>
          <a:prstGeom prst="rect">
            <a:avLst/>
          </a:prstGeom>
          <a:solidFill>
            <a:srgbClr val="C90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altLang="en-US" dirty="0"/>
              <a:t>Paisley became popular again in the 1960s, when Mick Jagger and the Beatles were seen wearing it. It also became popular again in the 1990s.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DF7266-760A-4648-976D-53504DAED311}"/>
              </a:ext>
            </a:extLst>
          </p:cNvPr>
          <p:cNvSpPr/>
          <p:nvPr/>
        </p:nvSpPr>
        <p:spPr>
          <a:xfrm>
            <a:off x="755650" y="4675858"/>
            <a:ext cx="4159250" cy="1049106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altLang="en-US" dirty="0"/>
              <a:t>Paisley pattern shirts, T-shirts and bandanas are sold online and in high street shops today. </a:t>
            </a:r>
          </a:p>
        </p:txBody>
      </p:sp>
    </p:spTree>
    <p:extLst>
      <p:ext uri="{BB962C8B-B14F-4D97-AF65-F5344CB8AC3E}">
        <p14:creationId xmlns:p14="http://schemas.microsoft.com/office/powerpoint/2010/main" val="147851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5648" y="2241530"/>
            <a:ext cx="3665956" cy="1049106"/>
          </a:xfrm>
          <a:prstGeom prst="rect">
            <a:avLst/>
          </a:prstGeom>
          <a:solidFill>
            <a:srgbClr val="C90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altLang="en-US" dirty="0"/>
              <a:t>Paisley is one of the biggest towns in Scotland and it a short 10-minute drive from Glasgow.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EDAF37-CC24-4537-A92B-FD1DE8E5797B}"/>
              </a:ext>
            </a:extLst>
          </p:cNvPr>
          <p:cNvSpPr/>
          <p:nvPr/>
        </p:nvSpPr>
        <p:spPr>
          <a:xfrm>
            <a:off x="755648" y="3567499"/>
            <a:ext cx="3816351" cy="772107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altLang="en-US" dirty="0"/>
              <a:t>Paisley is famous for making </a:t>
            </a:r>
            <a:br>
              <a:rPr lang="en-GB" altLang="en-US" dirty="0"/>
            </a:br>
            <a:r>
              <a:rPr lang="en-GB" altLang="en-US" dirty="0"/>
              <a:t>and weaving textiles.</a:t>
            </a:r>
          </a:p>
        </p:txBody>
      </p:sp>
      <p:sp>
        <p:nvSpPr>
          <p:cNvPr id="14" name="Title 20">
            <a:extLst>
              <a:ext uri="{FF2B5EF4-FFF2-40B4-BE49-F238E27FC236}">
                <a16:creationId xmlns:a16="http://schemas.microsoft.com/office/drawing/2014/main" id="{9AB8069E-A4E3-43A5-ABCF-DFBC7D4029CF}"/>
              </a:ext>
            </a:extLst>
          </p:cNvPr>
          <p:cNvSpPr txBox="1">
            <a:spLocks/>
          </p:cNvSpPr>
          <p:nvPr/>
        </p:nvSpPr>
        <p:spPr>
          <a:xfrm>
            <a:off x="539749" y="478895"/>
            <a:ext cx="8064501" cy="994306"/>
          </a:xfrm>
          <a:prstGeom prst="roundRect">
            <a:avLst>
              <a:gd name="adj" fmla="val 9641"/>
            </a:avLst>
          </a:prstGeom>
          <a:solidFill>
            <a:srgbClr val="C9085B"/>
          </a:solidFill>
          <a:ln w="19050">
            <a:solidFill>
              <a:schemeClr val="bg1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</a:rPr>
              <a:t>Paisley, Scotland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1E41A5-E40E-4CF1-8874-89E837A4C4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1603" y="1604724"/>
            <a:ext cx="3530439" cy="4488102"/>
          </a:xfrm>
          <a:prstGeom prst="rect">
            <a:avLst/>
          </a:prstGeom>
          <a:ln w="38100">
            <a:solidFill>
              <a:srgbClr val="C9085B"/>
            </a:solidFill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FDA334B-9468-4119-A8D8-0ADE30BEA2BA}"/>
              </a:ext>
            </a:extLst>
          </p:cNvPr>
          <p:cNvGrpSpPr/>
          <p:nvPr/>
        </p:nvGrpSpPr>
        <p:grpSpPr>
          <a:xfrm>
            <a:off x="5606659" y="4499160"/>
            <a:ext cx="960326" cy="987246"/>
            <a:chOff x="5606659" y="4499160"/>
            <a:chExt cx="960326" cy="98724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D9F4C27-0527-49D7-82D5-E3FA078C98B1}"/>
                </a:ext>
              </a:extLst>
            </p:cNvPr>
            <p:cNvSpPr/>
            <p:nvPr/>
          </p:nvSpPr>
          <p:spPr>
            <a:xfrm>
              <a:off x="6017343" y="5376950"/>
              <a:ext cx="123885" cy="109456"/>
            </a:xfrm>
            <a:prstGeom prst="ellipse">
              <a:avLst/>
            </a:prstGeom>
            <a:noFill/>
            <a:ln w="38100">
              <a:solidFill>
                <a:srgbClr val="C908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53BD38-3B35-48B6-857B-FDA0BA11F478}"/>
                </a:ext>
              </a:extLst>
            </p:cNvPr>
            <p:cNvSpPr/>
            <p:nvPr/>
          </p:nvSpPr>
          <p:spPr>
            <a:xfrm>
              <a:off x="5606659" y="4499160"/>
              <a:ext cx="960326" cy="495108"/>
            </a:xfrm>
            <a:prstGeom prst="rect">
              <a:avLst/>
            </a:prstGeom>
            <a:solidFill>
              <a:srgbClr val="C908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altLang="en-US" dirty="0"/>
                <a:t>Paisley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C2645FB-135C-42AC-8893-FA27893DC883}"/>
                </a:ext>
              </a:extLst>
            </p:cNvPr>
            <p:cNvCxnSpPr>
              <a:cxnSpLocks/>
            </p:cNvCxnSpPr>
            <p:nvPr/>
          </p:nvCxnSpPr>
          <p:spPr>
            <a:xfrm>
              <a:off x="6069126" y="4994268"/>
              <a:ext cx="4261" cy="382682"/>
            </a:xfrm>
            <a:prstGeom prst="line">
              <a:avLst/>
            </a:prstGeom>
            <a:ln w="28575">
              <a:solidFill>
                <a:srgbClr val="C908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87858" y="1917874"/>
            <a:ext cx="3100492" cy="1880103"/>
          </a:xfrm>
          <a:prstGeom prst="rect">
            <a:avLst/>
          </a:prstGeom>
          <a:solidFill>
            <a:srgbClr val="87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altLang="en-US" dirty="0"/>
              <a:t>Weaving began in Paisley as a cottage industry during the 17</a:t>
            </a:r>
            <a:r>
              <a:rPr lang="en-GB" altLang="en-US" baseline="30000" dirty="0"/>
              <a:t>th</a:t>
            </a:r>
            <a:r>
              <a:rPr lang="en-GB" altLang="en-US" dirty="0"/>
              <a:t> century. This meant that weavers would work from their homes on hand looms.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EDAF37-CC24-4537-A92B-FD1DE8E5797B}"/>
              </a:ext>
            </a:extLst>
          </p:cNvPr>
          <p:cNvSpPr/>
          <p:nvPr/>
        </p:nvSpPr>
        <p:spPr>
          <a:xfrm>
            <a:off x="5287858" y="3988784"/>
            <a:ext cx="3100491" cy="1049106"/>
          </a:xfrm>
          <a:prstGeom prst="rect">
            <a:avLst/>
          </a:prstGeom>
          <a:solidFill>
            <a:srgbClr val="C90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altLang="en-US" dirty="0"/>
              <a:t>Weavers could make muslin, lawn and silk materials on their hand looms.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6B6E7E7-4B98-4136-A20F-9CC5CA3A3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Title 20">
            <a:extLst>
              <a:ext uri="{FF2B5EF4-FFF2-40B4-BE49-F238E27FC236}">
                <a16:creationId xmlns:a16="http://schemas.microsoft.com/office/drawing/2014/main" id="{84C8C49E-822A-4195-939A-411691E8234E}"/>
              </a:ext>
            </a:extLst>
          </p:cNvPr>
          <p:cNvSpPr txBox="1">
            <a:spLocks/>
          </p:cNvSpPr>
          <p:nvPr/>
        </p:nvSpPr>
        <p:spPr>
          <a:xfrm>
            <a:off x="539749" y="478895"/>
            <a:ext cx="8064501" cy="994306"/>
          </a:xfrm>
          <a:prstGeom prst="roundRect">
            <a:avLst>
              <a:gd name="adj" fmla="val 9641"/>
            </a:avLst>
          </a:prstGeom>
          <a:solidFill>
            <a:srgbClr val="C9085B"/>
          </a:solidFill>
          <a:ln w="19050">
            <a:solidFill>
              <a:schemeClr val="bg1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</a:rPr>
              <a:t>Cottage History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C00912-06BE-48FC-B478-FD686F57FE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50" y="1664008"/>
            <a:ext cx="4872335" cy="442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4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8782" y="1906780"/>
            <a:ext cx="5514031" cy="772107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altLang="en-US" dirty="0"/>
              <a:t>In the 1800s, patterned shawls were brought </a:t>
            </a:r>
            <a:br>
              <a:rPr lang="en-GB" altLang="en-US" dirty="0"/>
            </a:br>
            <a:r>
              <a:rPr lang="en-GB" altLang="en-US" dirty="0"/>
              <a:t>into Europe by the East India Company. 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539749" y="478895"/>
            <a:ext cx="8064501" cy="994306"/>
          </a:xfrm>
          <a:solidFill>
            <a:srgbClr val="C9085B"/>
          </a:solidFill>
          <a:ln w="19050">
            <a:solidFill>
              <a:schemeClr val="bg1"/>
            </a:solidFill>
          </a:ln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Patterned Shawls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EDAF37-CC24-4537-A92B-FD1DE8E5797B}"/>
              </a:ext>
            </a:extLst>
          </p:cNvPr>
          <p:cNvSpPr/>
          <p:nvPr/>
        </p:nvSpPr>
        <p:spPr>
          <a:xfrm>
            <a:off x="768782" y="2888618"/>
            <a:ext cx="5391478" cy="772107"/>
          </a:xfrm>
          <a:prstGeom prst="rect">
            <a:avLst/>
          </a:prstGeom>
          <a:solidFill>
            <a:srgbClr val="C90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altLang="en-US" dirty="0"/>
              <a:t>These patterned shawls were very </a:t>
            </a:r>
            <a:br>
              <a:rPr lang="en-GB" altLang="en-US" dirty="0"/>
            </a:br>
            <a:r>
              <a:rPr lang="en-GB" altLang="en-US" dirty="0"/>
              <a:t>fashionable but very expensive.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4D2085-4F24-45E4-94E9-37398F489262}"/>
              </a:ext>
            </a:extLst>
          </p:cNvPr>
          <p:cNvSpPr/>
          <p:nvPr/>
        </p:nvSpPr>
        <p:spPr>
          <a:xfrm>
            <a:off x="755650" y="3880873"/>
            <a:ext cx="5391478" cy="772107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altLang="en-US" dirty="0"/>
              <a:t>Weavers in Paisley could create copies </a:t>
            </a:r>
            <a:br>
              <a:rPr lang="en-GB" altLang="en-US" dirty="0"/>
            </a:br>
            <a:r>
              <a:rPr lang="en-GB" altLang="en-US" dirty="0"/>
              <a:t>of these shawls and sell them more cheaply.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9810E9-D37F-46B6-98AD-5BCFF0CA9821}"/>
              </a:ext>
            </a:extLst>
          </p:cNvPr>
          <p:cNvSpPr/>
          <p:nvPr/>
        </p:nvSpPr>
        <p:spPr>
          <a:xfrm>
            <a:off x="755650" y="4873128"/>
            <a:ext cx="5391478" cy="772107"/>
          </a:xfrm>
          <a:prstGeom prst="rect">
            <a:avLst/>
          </a:prstGeom>
          <a:solidFill>
            <a:srgbClr val="C90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altLang="en-US" dirty="0"/>
              <a:t>The Paisley shawls were very popular </a:t>
            </a:r>
            <a:br>
              <a:rPr lang="en-GB" altLang="en-US" dirty="0"/>
            </a:br>
            <a:r>
              <a:rPr lang="en-GB" altLang="en-US" dirty="0"/>
              <a:t>and demand for the imitations grew.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F12E7B-3E95-4A53-ACAE-189BB5AD94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006" y="1400664"/>
            <a:ext cx="2985725" cy="500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0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3359FC-0029-4219-9629-A8E538385C3A}"/>
              </a:ext>
            </a:extLst>
          </p:cNvPr>
          <p:cNvSpPr/>
          <p:nvPr/>
        </p:nvSpPr>
        <p:spPr>
          <a:xfrm>
            <a:off x="755650" y="2747581"/>
            <a:ext cx="3550878" cy="772107"/>
          </a:xfrm>
          <a:prstGeom prst="rect">
            <a:avLst/>
          </a:prstGeom>
          <a:solidFill>
            <a:srgbClr val="87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altLang="en-US" dirty="0"/>
              <a:t>The hand loom was improved to </a:t>
            </a:r>
            <a:br>
              <a:rPr lang="en-GB" altLang="en-US" dirty="0"/>
            </a:br>
            <a:r>
              <a:rPr lang="en-GB" altLang="en-US" dirty="0"/>
              <a:t>use five colours rather than two.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539749" y="478895"/>
            <a:ext cx="8064501" cy="994306"/>
          </a:xfrm>
          <a:solidFill>
            <a:srgbClr val="C9085B"/>
          </a:solidFill>
          <a:ln w="19050">
            <a:solidFill>
              <a:schemeClr val="bg1"/>
            </a:solidFill>
          </a:ln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Increasing Demand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EDAF37-CC24-4537-A92B-FD1DE8E5797B}"/>
              </a:ext>
            </a:extLst>
          </p:cNvPr>
          <p:cNvSpPr/>
          <p:nvPr/>
        </p:nvSpPr>
        <p:spPr>
          <a:xfrm>
            <a:off x="755650" y="1795718"/>
            <a:ext cx="4117218" cy="772107"/>
          </a:xfrm>
          <a:prstGeom prst="rect">
            <a:avLst/>
          </a:prstGeom>
          <a:solidFill>
            <a:srgbClr val="C90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altLang="en-US" dirty="0"/>
              <a:t>Weavers in Paisley came up with new </a:t>
            </a:r>
            <a:br>
              <a:rPr lang="en-GB" altLang="en-US" dirty="0"/>
            </a:br>
            <a:r>
              <a:rPr lang="en-GB" altLang="en-US" dirty="0"/>
              <a:t>ideas to cope with increasing demand.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E2700A7-F240-4E01-BC77-44AF9EDAD7FA}"/>
              </a:ext>
            </a:extLst>
          </p:cNvPr>
          <p:cNvGrpSpPr/>
          <p:nvPr/>
        </p:nvGrpSpPr>
        <p:grpSpPr>
          <a:xfrm>
            <a:off x="4229836" y="1863475"/>
            <a:ext cx="4198475" cy="4331414"/>
            <a:chOff x="4229836" y="1863475"/>
            <a:chExt cx="4198475" cy="433141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B4D2085-4F24-45E4-94E9-37398F489262}"/>
                </a:ext>
              </a:extLst>
            </p:cNvPr>
            <p:cNvSpPr/>
            <p:nvPr/>
          </p:nvSpPr>
          <p:spPr>
            <a:xfrm>
              <a:off x="6832786" y="2171381"/>
              <a:ext cx="1555564" cy="1049106"/>
            </a:xfrm>
            <a:prstGeom prst="rect">
              <a:avLst/>
            </a:prstGeom>
            <a:solidFill>
              <a:srgbClr val="87BD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altLang="en-US" dirty="0"/>
                <a:t>The jacquard loom was introduced.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5111246-E268-470C-B282-C466CADE9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9836" y="1863475"/>
              <a:ext cx="4198475" cy="4331414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F79810E9-D37F-46B6-98AD-5BCFF0CA9821}"/>
              </a:ext>
            </a:extLst>
          </p:cNvPr>
          <p:cNvSpPr/>
          <p:nvPr/>
        </p:nvSpPr>
        <p:spPr>
          <a:xfrm>
            <a:off x="755650" y="3707046"/>
            <a:ext cx="3208716" cy="772107"/>
          </a:xfrm>
          <a:prstGeom prst="rect">
            <a:avLst/>
          </a:prstGeom>
          <a:solidFill>
            <a:srgbClr val="C90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altLang="en-US" dirty="0"/>
              <a:t>Weaving jobs were divided </a:t>
            </a:r>
            <a:br>
              <a:rPr lang="en-GB" altLang="en-US" dirty="0"/>
            </a:br>
            <a:r>
              <a:rPr lang="en-GB" altLang="en-US" dirty="0"/>
              <a:t>to speed up production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CF73F-5F86-455C-9432-41F49A618822}"/>
              </a:ext>
            </a:extLst>
          </p:cNvPr>
          <p:cNvSpPr/>
          <p:nvPr/>
        </p:nvSpPr>
        <p:spPr>
          <a:xfrm>
            <a:off x="755650" y="4685478"/>
            <a:ext cx="3208716" cy="1049106"/>
          </a:xfrm>
          <a:prstGeom prst="rect">
            <a:avLst/>
          </a:prstGeom>
          <a:solidFill>
            <a:srgbClr val="87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altLang="en-US" dirty="0"/>
              <a:t>These changes helped shawl manufacturing move from a cottages into factories. </a:t>
            </a:r>
          </a:p>
        </p:txBody>
      </p:sp>
    </p:spTree>
    <p:extLst>
      <p:ext uri="{BB962C8B-B14F-4D97-AF65-F5344CB8AC3E}">
        <p14:creationId xmlns:p14="http://schemas.microsoft.com/office/powerpoint/2010/main" val="383431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5650" y="1650068"/>
            <a:ext cx="7632700" cy="772107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altLang="en-US" dirty="0"/>
              <a:t>For 75 years, from 1800, Paisley was the </a:t>
            </a:r>
            <a:br>
              <a:rPr lang="en-GB" altLang="en-US" dirty="0"/>
            </a:br>
            <a:r>
              <a:rPr lang="en-GB" altLang="en-US" dirty="0"/>
              <a:t>largest producer of shawls in the world. 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539749" y="478895"/>
            <a:ext cx="8064501" cy="994306"/>
          </a:xfrm>
          <a:solidFill>
            <a:srgbClr val="C9085B"/>
          </a:solidFill>
          <a:ln w="19050">
            <a:solidFill>
              <a:schemeClr val="bg1"/>
            </a:solidFill>
          </a:ln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Weaving in Paisley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EDAF37-CC24-4537-A92B-FD1DE8E5797B}"/>
              </a:ext>
            </a:extLst>
          </p:cNvPr>
          <p:cNvSpPr/>
          <p:nvPr/>
        </p:nvSpPr>
        <p:spPr>
          <a:xfrm>
            <a:off x="1805202" y="2688067"/>
            <a:ext cx="5533595" cy="772107"/>
          </a:xfrm>
          <a:prstGeom prst="rect">
            <a:avLst/>
          </a:prstGeom>
          <a:solidFill>
            <a:srgbClr val="C90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altLang="en-US" dirty="0"/>
              <a:t>By 1834, Paisley was producing shawls </a:t>
            </a:r>
            <a:br>
              <a:rPr lang="en-GB" altLang="en-US" dirty="0"/>
            </a:br>
            <a:r>
              <a:rPr lang="en-GB" altLang="en-US" dirty="0"/>
              <a:t>with a value of over £1,000,000.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4D2085-4F24-45E4-94E9-37398F489262}"/>
              </a:ext>
            </a:extLst>
          </p:cNvPr>
          <p:cNvSpPr/>
          <p:nvPr/>
        </p:nvSpPr>
        <p:spPr>
          <a:xfrm>
            <a:off x="2631112" y="3747783"/>
            <a:ext cx="5757238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r"/>
            <a:r>
              <a:rPr lang="en-GB" altLang="en-US" dirty="0"/>
              <a:t>Queen Victoria is said to have bought 17 shawls.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9810E9-D37F-46B6-98AD-5BCFF0CA9821}"/>
              </a:ext>
            </a:extLst>
          </p:cNvPr>
          <p:cNvSpPr/>
          <p:nvPr/>
        </p:nvSpPr>
        <p:spPr>
          <a:xfrm>
            <a:off x="2849922" y="4589960"/>
            <a:ext cx="4595064" cy="772107"/>
          </a:xfrm>
          <a:prstGeom prst="rect">
            <a:avLst/>
          </a:prstGeom>
          <a:solidFill>
            <a:srgbClr val="C90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r"/>
            <a:r>
              <a:rPr lang="en-GB" altLang="en-US" dirty="0"/>
              <a:t>By 1860, there were over 71 shawl manufacturers in the town.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3E06AD-F5D9-48F7-B55E-EAADE98911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" y="1937677"/>
            <a:ext cx="3017561" cy="400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5650" y="1982225"/>
            <a:ext cx="2384593" cy="1326105"/>
          </a:xfrm>
          <a:prstGeom prst="rect">
            <a:avLst/>
          </a:prstGeom>
          <a:solidFill>
            <a:srgbClr val="87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altLang="en-US" dirty="0"/>
              <a:t>The original imported shawls came from Persia (Iran) or Kashmir.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539749" y="478895"/>
            <a:ext cx="8064501" cy="994306"/>
          </a:xfrm>
          <a:solidFill>
            <a:srgbClr val="C9085B"/>
          </a:solidFill>
          <a:ln w="19050">
            <a:solidFill>
              <a:schemeClr val="bg1"/>
            </a:solidFill>
          </a:ln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Origins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EDAF37-CC24-4537-A92B-FD1DE8E5797B}"/>
              </a:ext>
            </a:extLst>
          </p:cNvPr>
          <p:cNvSpPr/>
          <p:nvPr/>
        </p:nvSpPr>
        <p:spPr>
          <a:xfrm>
            <a:off x="6003757" y="1988180"/>
            <a:ext cx="2384593" cy="1326105"/>
          </a:xfrm>
          <a:prstGeom prst="rect">
            <a:avLst/>
          </a:prstGeom>
          <a:solidFill>
            <a:srgbClr val="C90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altLang="en-US" dirty="0"/>
              <a:t>These shawls </a:t>
            </a:r>
            <a:br>
              <a:rPr lang="en-GB" altLang="en-US" dirty="0"/>
            </a:br>
            <a:r>
              <a:rPr lang="en-GB" altLang="en-US" dirty="0"/>
              <a:t>were decorated </a:t>
            </a:r>
            <a:br>
              <a:rPr lang="en-GB" altLang="en-US" dirty="0"/>
            </a:br>
            <a:r>
              <a:rPr lang="en-GB" altLang="en-US" dirty="0"/>
              <a:t>with a tear-drop shaped pattern.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4D2085-4F24-45E4-94E9-37398F489262}"/>
              </a:ext>
            </a:extLst>
          </p:cNvPr>
          <p:cNvSpPr/>
          <p:nvPr/>
        </p:nvSpPr>
        <p:spPr>
          <a:xfrm>
            <a:off x="6003759" y="3501191"/>
            <a:ext cx="2384591" cy="1603104"/>
          </a:xfrm>
          <a:prstGeom prst="rect">
            <a:avLst/>
          </a:prstGeom>
          <a:solidFill>
            <a:srgbClr val="87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altLang="en-US" dirty="0"/>
              <a:t>This tear-drop pattern can be traced back to around AD 221 </a:t>
            </a:r>
            <a:br>
              <a:rPr lang="en-GB" altLang="en-US" dirty="0"/>
            </a:br>
            <a:r>
              <a:rPr lang="en-GB" altLang="en-US" dirty="0"/>
              <a:t>in Persia.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9810E9-D37F-46B6-98AD-5BCFF0CA9821}"/>
              </a:ext>
            </a:extLst>
          </p:cNvPr>
          <p:cNvSpPr/>
          <p:nvPr/>
        </p:nvSpPr>
        <p:spPr>
          <a:xfrm>
            <a:off x="755649" y="3501191"/>
            <a:ext cx="2384593" cy="1880103"/>
          </a:xfrm>
          <a:prstGeom prst="rect">
            <a:avLst/>
          </a:prstGeom>
          <a:solidFill>
            <a:srgbClr val="C90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altLang="en-US" dirty="0"/>
              <a:t>It is thought to </a:t>
            </a:r>
            <a:br>
              <a:rPr lang="en-GB" altLang="en-US" dirty="0"/>
            </a:br>
            <a:r>
              <a:rPr lang="en-GB" altLang="en-US" dirty="0"/>
              <a:t>be a symbol the Zoroastrian religion and represented a cypress tree, a sign of life and eternity.  </a:t>
            </a:r>
            <a:endParaRPr lang="en-GB" alt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357F0C-94E6-4D58-B988-C0DF34811B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8607" y="1763015"/>
            <a:ext cx="2806638" cy="413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90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E5A4A8-7F77-4E83-B5D5-F214E6B8D9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3373" y="1753621"/>
            <a:ext cx="5517252" cy="3901334"/>
          </a:xfrm>
          <a:prstGeom prst="rect">
            <a:avLst/>
          </a:prstGeom>
          <a:ln w="38100">
            <a:solidFill>
              <a:srgbClr val="C9085B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2023143" y="1590155"/>
            <a:ext cx="5097713" cy="772107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altLang="en-US" dirty="0"/>
              <a:t>Due to the size of shawl production in Paisley, </a:t>
            </a:r>
            <a:br>
              <a:rPr lang="en-GB" altLang="en-US" dirty="0"/>
            </a:br>
            <a:r>
              <a:rPr lang="en-GB" altLang="en-US" dirty="0"/>
              <a:t>the pattern began to be known as paisley. 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539749" y="478895"/>
            <a:ext cx="8064501" cy="994306"/>
          </a:xfrm>
          <a:solidFill>
            <a:srgbClr val="C9085B"/>
          </a:solidFill>
          <a:ln w="19050">
            <a:solidFill>
              <a:schemeClr val="bg1"/>
            </a:solidFill>
          </a:ln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Pattern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EDAF37-CC24-4537-A92B-FD1DE8E5797B}"/>
              </a:ext>
            </a:extLst>
          </p:cNvPr>
          <p:cNvSpPr/>
          <p:nvPr/>
        </p:nvSpPr>
        <p:spPr>
          <a:xfrm>
            <a:off x="755650" y="5046314"/>
            <a:ext cx="2962108" cy="1049106"/>
          </a:xfrm>
          <a:prstGeom prst="rect">
            <a:avLst/>
          </a:prstGeom>
          <a:solidFill>
            <a:srgbClr val="C90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altLang="en-US" dirty="0"/>
              <a:t>However, the pattern is known by different names in different countries.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4D2085-4F24-45E4-94E9-37398F489262}"/>
              </a:ext>
            </a:extLst>
          </p:cNvPr>
          <p:cNvSpPr/>
          <p:nvPr/>
        </p:nvSpPr>
        <p:spPr>
          <a:xfrm>
            <a:off x="4419950" y="5046314"/>
            <a:ext cx="3968400" cy="1049106"/>
          </a:xfrm>
          <a:prstGeom prst="rect">
            <a:avLst/>
          </a:prstGeom>
          <a:solidFill>
            <a:srgbClr val="C90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altLang="en-US" dirty="0"/>
              <a:t>It is called Persian pickles in America, </a:t>
            </a:r>
            <a:r>
              <a:rPr lang="en-GB" altLang="en-US" dirty="0" err="1"/>
              <a:t>peizuli</a:t>
            </a:r>
            <a:r>
              <a:rPr lang="en-GB" altLang="en-US" dirty="0"/>
              <a:t> in Japan, </a:t>
            </a:r>
            <a:r>
              <a:rPr lang="en-GB" altLang="en-US" dirty="0" err="1"/>
              <a:t>palme</a:t>
            </a:r>
            <a:r>
              <a:rPr lang="en-GB" altLang="en-US" dirty="0"/>
              <a:t> in France, and </a:t>
            </a:r>
            <a:r>
              <a:rPr lang="en-GB" altLang="en-US" dirty="0" err="1"/>
              <a:t>bota</a:t>
            </a:r>
            <a:r>
              <a:rPr lang="en-GB" altLang="en-US" dirty="0"/>
              <a:t> in the Netherlands. </a:t>
            </a:r>
          </a:p>
        </p:txBody>
      </p:sp>
    </p:spTree>
    <p:extLst>
      <p:ext uri="{BB962C8B-B14F-4D97-AF65-F5344CB8AC3E}">
        <p14:creationId xmlns:p14="http://schemas.microsoft.com/office/powerpoint/2010/main" val="30414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5649" y="1747471"/>
            <a:ext cx="4022827" cy="1049106"/>
          </a:xfrm>
          <a:prstGeom prst="rect">
            <a:avLst/>
          </a:prstGeom>
          <a:solidFill>
            <a:srgbClr val="C90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altLang="en-US" dirty="0"/>
              <a:t>Although the shawls went out of fashion in Europe in the 1870s, the paisley pattern is still popular today.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539749" y="478895"/>
            <a:ext cx="8064501" cy="994306"/>
          </a:xfrm>
          <a:solidFill>
            <a:srgbClr val="C9085B"/>
          </a:solidFill>
          <a:ln w="19050">
            <a:solidFill>
              <a:schemeClr val="bg1"/>
            </a:solidFill>
          </a:ln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Paisley Pattern Fashion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EDAF37-CC24-4537-A92B-FD1DE8E5797B}"/>
              </a:ext>
            </a:extLst>
          </p:cNvPr>
          <p:cNvSpPr/>
          <p:nvPr/>
        </p:nvSpPr>
        <p:spPr>
          <a:xfrm>
            <a:off x="4999120" y="1747471"/>
            <a:ext cx="3389229" cy="1603104"/>
          </a:xfrm>
          <a:prstGeom prst="rect">
            <a:avLst/>
          </a:prstGeom>
          <a:solidFill>
            <a:srgbClr val="87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altLang="en-US" dirty="0"/>
              <a:t>The design has been used in fashion across the world for hundreds of years. It is seen in clothing, jewellery, wallpaper, vases, carpets and rugs.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2764FB-3EB4-4EBD-B157-E7189D73DC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" y="2887578"/>
            <a:ext cx="5437873" cy="328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7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64</TotalTime>
  <Words>493</Words>
  <Application>Microsoft Office PowerPoint</Application>
  <PresentationFormat>On-screen Show (4:3)</PresentationFormat>
  <Paragraphs>39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Twinkl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Patterned Shawls</vt:lpstr>
      <vt:lpstr>Increasing Demand</vt:lpstr>
      <vt:lpstr>Weaving in Paisley</vt:lpstr>
      <vt:lpstr>Origins</vt:lpstr>
      <vt:lpstr>Pattern</vt:lpstr>
      <vt:lpstr>Paisley Pattern Fashion</vt:lpstr>
      <vt:lpstr>Fashion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Buckland</dc:creator>
  <cp:lastModifiedBy>brian gribben</cp:lastModifiedBy>
  <cp:revision>18</cp:revision>
  <dcterms:created xsi:type="dcterms:W3CDTF">2019-05-27T12:34:39Z</dcterms:created>
  <dcterms:modified xsi:type="dcterms:W3CDTF">2021-02-03T09:36:49Z</dcterms:modified>
</cp:coreProperties>
</file>