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</p:sldMasterIdLst>
  <p:sldIdLst>
    <p:sldId id="257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19" autoAdjust="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1/26/2021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1/26/2021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Star*.svg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namratasbd.wordpress.com/2012/06/01/quick-pick-3-footsteps/" TargetMode="Externa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solidFill>
                  <a:schemeClr val="tx1"/>
                </a:solidFill>
                <a:latin typeface="SassoonPrimaryInfant" panose="00000400000000000000" pitchFamily="2" charset="0"/>
              </a:rPr>
              <a:t>Building Vocabulary - Affixes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  <a:latin typeface="SassoonPrimaryInfant" panose="00000400000000000000" pitchFamily="2" charset="0"/>
              </a:rPr>
              <a:t>Wednesday 3</a:t>
            </a:r>
            <a:r>
              <a:rPr lang="en-US" baseline="30000" dirty="0">
                <a:solidFill>
                  <a:schemeClr val="tx1"/>
                </a:solidFill>
                <a:latin typeface="SassoonPrimaryInfant" panose="00000400000000000000" pitchFamily="2" charset="0"/>
              </a:rPr>
              <a:t>rd</a:t>
            </a:r>
            <a:r>
              <a:rPr lang="en-US" dirty="0">
                <a:solidFill>
                  <a:schemeClr val="tx1"/>
                </a:solidFill>
                <a:latin typeface="SassoonPrimaryInfant" panose="00000400000000000000" pitchFamily="2" charset="0"/>
              </a:rPr>
              <a:t> February 2021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2BBBC1E-D91A-4617-9D17-81DDECC6E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836" y="516835"/>
            <a:ext cx="10774016" cy="1378226"/>
          </a:xfrm>
        </p:spPr>
        <p:txBody>
          <a:bodyPr>
            <a:noAutofit/>
          </a:bodyPr>
          <a:lstStyle/>
          <a:p>
            <a:r>
              <a:rPr lang="en-GB" b="1" dirty="0">
                <a:latin typeface="SassoonPrimaryInfant" panose="00000400000000000000" pitchFamily="2" charset="0"/>
              </a:rPr>
              <a:t>L.I.</a:t>
            </a:r>
            <a:r>
              <a:rPr lang="en-GB" dirty="0">
                <a:latin typeface="SassoonPrimaryInfant" panose="00000400000000000000" pitchFamily="2" charset="0"/>
              </a:rPr>
              <a:t>– I can focus on the affix meaning.</a:t>
            </a:r>
            <a:br>
              <a:rPr lang="en-GB" dirty="0">
                <a:latin typeface="SassoonPrimaryInfant" panose="00000400000000000000" pitchFamily="2" charset="0"/>
              </a:rPr>
            </a:br>
            <a:r>
              <a:rPr lang="en-GB" b="1" dirty="0">
                <a:latin typeface="SassoonPrimaryInfant" panose="00000400000000000000" pitchFamily="2" charset="0"/>
              </a:rPr>
              <a:t>S.C.</a:t>
            </a:r>
            <a:r>
              <a:rPr lang="en-GB" dirty="0">
                <a:latin typeface="SassoonPrimaryInfant" panose="00000400000000000000" pitchFamily="2" charset="0"/>
              </a:rPr>
              <a:t>– I will create examples &amp; use in the correct context.</a:t>
            </a:r>
            <a:endParaRPr lang="en-GB" dirty="0"/>
          </a:p>
        </p:txBody>
      </p:sp>
      <p:pic>
        <p:nvPicPr>
          <p:cNvPr id="5" name="Content Placeholder 4" descr="Spider web">
            <a:extLst>
              <a:ext uri="{FF2B5EF4-FFF2-40B4-BE49-F238E27FC236}">
                <a16:creationId xmlns:a16="http://schemas.microsoft.com/office/drawing/2014/main" id="{C3192813-2920-4F96-A40F-95CEE2C956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3723" y="2243764"/>
            <a:ext cx="2553454" cy="1569660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A9A8D9B-A560-4570-B8FB-9EB38E94BC2E}"/>
              </a:ext>
            </a:extLst>
          </p:cNvPr>
          <p:cNvSpPr txBox="1"/>
          <p:nvPr/>
        </p:nvSpPr>
        <p:spPr>
          <a:xfrm>
            <a:off x="3532035" y="2243764"/>
            <a:ext cx="82943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SassoonPrimaryInfant" panose="00000400000000000000" pitchFamily="2" charset="0"/>
              </a:rPr>
              <a:t>Look back at the webs you created yesterday.</a:t>
            </a:r>
          </a:p>
          <a:p>
            <a:r>
              <a:rPr lang="en-GB" sz="3200" dirty="0">
                <a:latin typeface="SassoonPrimaryInfant" panose="00000400000000000000" pitchFamily="2" charset="0"/>
              </a:rPr>
              <a:t>Select </a:t>
            </a:r>
            <a:r>
              <a:rPr lang="en-GB" sz="3200" u="sng" dirty="0">
                <a:latin typeface="SassoonPrimaryInfant" panose="00000400000000000000" pitchFamily="2" charset="0"/>
              </a:rPr>
              <a:t>three</a:t>
            </a:r>
            <a:r>
              <a:rPr lang="en-GB" sz="3200" dirty="0">
                <a:latin typeface="SassoonPrimaryInfant" panose="00000400000000000000" pitchFamily="2" charset="0"/>
              </a:rPr>
              <a:t> words from each to draw a small illustration of. Write the word below.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5AF4CE8-3EB0-4185-8AF3-786906330061}"/>
              </a:ext>
            </a:extLst>
          </p:cNvPr>
          <p:cNvSpPr txBox="1"/>
          <p:nvPr/>
        </p:nvSpPr>
        <p:spPr>
          <a:xfrm flipH="1">
            <a:off x="3061252" y="5918851"/>
            <a:ext cx="14179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SassoonPrimaryInfant" panose="00000400000000000000" pitchFamily="2" charset="0"/>
              </a:rPr>
              <a:t>re</a:t>
            </a:r>
            <a:r>
              <a:rPr lang="en-GB" sz="3200" dirty="0">
                <a:latin typeface="SassoonPrimaryInfant" panose="00000400000000000000" pitchFamily="2" charset="0"/>
              </a:rPr>
              <a:t>verse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3B831DF-4577-47C5-ABF6-5510F46AB9C7}"/>
              </a:ext>
            </a:extLst>
          </p:cNvPr>
          <p:cNvSpPr txBox="1"/>
          <p:nvPr/>
        </p:nvSpPr>
        <p:spPr>
          <a:xfrm flipH="1">
            <a:off x="7212556" y="5931176"/>
            <a:ext cx="17425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SassoonPrimaryInfant" panose="00000400000000000000" pitchFamily="2" charset="0"/>
              </a:rPr>
              <a:t>trans</a:t>
            </a:r>
            <a:r>
              <a:rPr lang="en-GB" sz="3200" dirty="0">
                <a:latin typeface="SassoonPrimaryInfant" panose="00000400000000000000" pitchFamily="2" charset="0"/>
              </a:rPr>
              <a:t>mit</a:t>
            </a:r>
            <a:endParaRPr lang="en-GB" sz="3200" b="1" dirty="0">
              <a:latin typeface="SassoonPrimaryInfant" panose="00000400000000000000" pitchFamily="2" charset="0"/>
            </a:endParaRPr>
          </a:p>
        </p:txBody>
      </p:sp>
      <p:pic>
        <p:nvPicPr>
          <p:cNvPr id="2" name="Picture 2" descr="Please Reverse Park Sign | The Sign Shed">
            <a:extLst>
              <a:ext uri="{FF2B5EF4-FFF2-40B4-BE49-F238E27FC236}">
                <a16:creationId xmlns:a16="http://schemas.microsoft.com/office/drawing/2014/main" id="{C08364E6-C2F4-4159-88E7-AB18C62FBB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9448" y="4243388"/>
            <a:ext cx="1687788" cy="1687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Design and Development Services – Transmit Studio">
            <a:extLst>
              <a:ext uri="{FF2B5EF4-FFF2-40B4-BE49-F238E27FC236}">
                <a16:creationId xmlns:a16="http://schemas.microsoft.com/office/drawing/2014/main" id="{37EC7016-973B-452D-8B76-5A0CD4C7C6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9499" y="381342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8941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46E3323-2826-4CF1-80F3-B0CD796E9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340" y="620706"/>
            <a:ext cx="10628242" cy="1080938"/>
          </a:xfrm>
        </p:spPr>
        <p:txBody>
          <a:bodyPr>
            <a:noAutofit/>
          </a:bodyPr>
          <a:lstStyle/>
          <a:p>
            <a:r>
              <a:rPr lang="en-GB" b="1" dirty="0">
                <a:latin typeface="SassoonPrimaryInfant" panose="00000400000000000000" pitchFamily="2" charset="0"/>
              </a:rPr>
              <a:t>L.I.</a:t>
            </a:r>
            <a:r>
              <a:rPr lang="en-GB" dirty="0">
                <a:latin typeface="SassoonPrimaryInfant" panose="00000400000000000000" pitchFamily="2" charset="0"/>
              </a:rPr>
              <a:t>– I can focus on the affix meaning.</a:t>
            </a:r>
            <a:br>
              <a:rPr lang="en-GB" dirty="0">
                <a:latin typeface="SassoonPrimaryInfant" panose="00000400000000000000" pitchFamily="2" charset="0"/>
              </a:rPr>
            </a:br>
            <a:r>
              <a:rPr lang="en-GB" b="1" dirty="0">
                <a:latin typeface="SassoonPrimaryInfant" panose="00000400000000000000" pitchFamily="2" charset="0"/>
              </a:rPr>
              <a:t>S.C.</a:t>
            </a:r>
            <a:r>
              <a:rPr lang="en-GB" dirty="0">
                <a:latin typeface="SassoonPrimaryInfant" panose="00000400000000000000" pitchFamily="2" charset="0"/>
              </a:rPr>
              <a:t>– I will create examples &amp; use in the correct context.</a:t>
            </a:r>
            <a:endParaRPr lang="en-GB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EDD25C1-9CF5-484A-A8B5-30FEDD3A0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340" y="2350126"/>
            <a:ext cx="9613861" cy="17978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3600" dirty="0">
                <a:latin typeface="SassoonPrimaryInfant" panose="00000400000000000000" pitchFamily="2" charset="0"/>
              </a:rPr>
              <a:t>Review the words that you’ve </a:t>
            </a:r>
            <a:r>
              <a:rPr lang="en-GB" sz="3600" u="sng" dirty="0">
                <a:latin typeface="SassoonPrimaryInfant" panose="00000400000000000000" pitchFamily="2" charset="0"/>
              </a:rPr>
              <a:t>not yet used</a:t>
            </a:r>
            <a:r>
              <a:rPr lang="en-GB" sz="3600" dirty="0">
                <a:latin typeface="SassoonPrimaryInfant" panose="00000400000000000000" pitchFamily="2" charset="0"/>
              </a:rPr>
              <a:t>. Pick one word from each affix and use them in super sentences of their own. Two sentences in total.</a:t>
            </a:r>
          </a:p>
          <a:p>
            <a:pPr marL="0" indent="0">
              <a:buNone/>
            </a:pPr>
            <a:endParaRPr lang="en-GB" sz="3600" dirty="0">
              <a:latin typeface="SassoonPrimaryInfant" panose="00000400000000000000" pitchFamily="2" charset="0"/>
            </a:endParaRPr>
          </a:p>
        </p:txBody>
      </p:sp>
      <p:sp>
        <p:nvSpPr>
          <p:cNvPr id="7" name="Thought Bubble: Cloud 6">
            <a:extLst>
              <a:ext uri="{FF2B5EF4-FFF2-40B4-BE49-F238E27FC236}">
                <a16:creationId xmlns:a16="http://schemas.microsoft.com/office/drawing/2014/main" id="{7E64685D-C415-44BF-8CBF-8F00ABE0EEC0}"/>
              </a:ext>
            </a:extLst>
          </p:cNvPr>
          <p:cNvSpPr/>
          <p:nvPr/>
        </p:nvSpPr>
        <p:spPr>
          <a:xfrm>
            <a:off x="8296642" y="4276230"/>
            <a:ext cx="3294549" cy="1797804"/>
          </a:xfrm>
          <a:prstGeom prst="cloudCallout">
            <a:avLst>
              <a:gd name="adj1" fmla="val -78793"/>
              <a:gd name="adj2" fmla="val 39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Look back to our learning intention &amp; success criteria.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319072-DE0E-4863-BB8C-6863A79BED0A}"/>
              </a:ext>
            </a:extLst>
          </p:cNvPr>
          <p:cNvSpPr txBox="1"/>
          <p:nvPr/>
        </p:nvSpPr>
        <p:spPr>
          <a:xfrm>
            <a:off x="1352463" y="4680227"/>
            <a:ext cx="6771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i="1" dirty="0">
                <a:latin typeface="SassoonPrimaryInfant" panose="00000400000000000000" pitchFamily="2" charset="0"/>
              </a:rPr>
              <a:t>I’m pleased with my work because…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CBAE41C-CDB5-4E5A-A0E2-7AD5E828DD53}"/>
              </a:ext>
            </a:extLst>
          </p:cNvPr>
          <p:cNvSpPr txBox="1"/>
          <p:nvPr/>
        </p:nvSpPr>
        <p:spPr>
          <a:xfrm>
            <a:off x="1617506" y="5542719"/>
            <a:ext cx="4478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i="1" dirty="0">
                <a:latin typeface="SassoonPrimaryInfant" panose="00000400000000000000" pitchFamily="2" charset="0"/>
              </a:rPr>
              <a:t>Next time, I could try…</a:t>
            </a:r>
          </a:p>
        </p:txBody>
      </p:sp>
      <p:pic>
        <p:nvPicPr>
          <p:cNvPr id="13" name="Picture 12" descr="A close up of a sign&#10;&#10;Description automatically generated">
            <a:extLst>
              <a:ext uri="{FF2B5EF4-FFF2-40B4-BE49-F238E27FC236}">
                <a16:creationId xmlns:a16="http://schemas.microsoft.com/office/drawing/2014/main" id="{746002BE-AF1F-4DA9-AE3A-A96A474494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00809" y="4528801"/>
            <a:ext cx="672142" cy="646331"/>
          </a:xfrm>
          <a:prstGeom prst="rect">
            <a:avLst/>
          </a:prstGeom>
        </p:spPr>
      </p:pic>
      <p:pic>
        <p:nvPicPr>
          <p:cNvPr id="15" name="Picture 14" descr="A close up of a logo&#10;&#10;Description automatically generated">
            <a:extLst>
              <a:ext uri="{FF2B5EF4-FFF2-40B4-BE49-F238E27FC236}">
                <a16:creationId xmlns:a16="http://schemas.microsoft.com/office/drawing/2014/main" id="{347824B9-8FE3-4169-A806-DB2BFFC592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508335" y="5480170"/>
            <a:ext cx="1109171" cy="786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7748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iginal 5_01_Win32" id="{77344C68-A3F1-476B-8680-97D7F429B46B}" vid="{89780073-58E8-4DFF-BF29-BA99F805284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7651BA-F45C-4845-9AB3-E0A65B39F5E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CDB58277-F8DF-46FF-84EC-EF41B835E6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276E62-80A3-44DD-9BCC-97ED2B99B5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{527B2CAC-43AA-4451-A10F-6154F469FE07}tf78438558_win32</Template>
  <TotalTime>16</TotalTime>
  <Words>146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Garamond</vt:lpstr>
      <vt:lpstr>SassoonPrimaryInfant</vt:lpstr>
      <vt:lpstr>SavonVTI</vt:lpstr>
      <vt:lpstr>Building Vocabulary - Affixes</vt:lpstr>
      <vt:lpstr>L.I.– I can focus on the affix meaning. S.C.– I will create examples &amp; use in the correct context.</vt:lpstr>
      <vt:lpstr>L.I.– I can focus on the affix meaning. S.C.– I will create examples &amp; use in the correct context.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Vocabulary - Affixes</dc:title>
  <dc:creator>brian gribben</dc:creator>
  <cp:lastModifiedBy>brian gribben</cp:lastModifiedBy>
  <cp:revision>2</cp:revision>
  <dcterms:created xsi:type="dcterms:W3CDTF">2021-01-26T09:41:16Z</dcterms:created>
  <dcterms:modified xsi:type="dcterms:W3CDTF">2021-01-26T09:57:58Z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