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SassoonPrimaryInfant" panose="00000400000000000000" pitchFamily="2" charset="0"/>
              </a:rPr>
              <a:t>Building Vocabulary - Affixes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SassoonPrimaryInfant" panose="00000400000000000000" pitchFamily="2" charset="0"/>
              </a:rPr>
              <a:t>Tuesday 2</a:t>
            </a:r>
            <a:r>
              <a:rPr lang="en-US" baseline="30000" dirty="0">
                <a:solidFill>
                  <a:schemeClr val="tx1"/>
                </a:solidFill>
                <a:latin typeface="SassoonPrimaryInfant" panose="00000400000000000000" pitchFamily="2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SassoonPrimaryInfant" panose="00000400000000000000" pitchFamily="2" charset="0"/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21ED2B-FB0B-4CBD-9369-04A5D47CF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260680"/>
              </p:ext>
            </p:extLst>
          </p:nvPr>
        </p:nvGraphicFramePr>
        <p:xfrm>
          <a:off x="1709529" y="1795227"/>
          <a:ext cx="8375373" cy="3267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097">
                  <a:extLst>
                    <a:ext uri="{9D8B030D-6E8A-4147-A177-3AD203B41FA5}">
                      <a16:colId xmlns:a16="http://schemas.microsoft.com/office/drawing/2014/main" val="3314682423"/>
                    </a:ext>
                  </a:extLst>
                </a:gridCol>
                <a:gridCol w="1994751">
                  <a:extLst>
                    <a:ext uri="{9D8B030D-6E8A-4147-A177-3AD203B41FA5}">
                      <a16:colId xmlns:a16="http://schemas.microsoft.com/office/drawing/2014/main" val="582116284"/>
                    </a:ext>
                  </a:extLst>
                </a:gridCol>
                <a:gridCol w="5103525">
                  <a:extLst>
                    <a:ext uri="{9D8B030D-6E8A-4147-A177-3AD203B41FA5}">
                      <a16:colId xmlns:a16="http://schemas.microsoft.com/office/drawing/2014/main" val="879232645"/>
                    </a:ext>
                  </a:extLst>
                </a:gridCol>
              </a:tblGrid>
              <a:tr h="607870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57708"/>
                  </a:ext>
                </a:extLst>
              </a:tr>
              <a:tr h="707225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iterate    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2609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 sz="360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                    </a:t>
                      </a:r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re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3807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late    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737337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                </a:t>
                      </a:r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trans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7408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A752B3D-6AC6-4C3D-911D-C05BBFF48393}"/>
              </a:ext>
            </a:extLst>
          </p:cNvPr>
          <p:cNvSpPr txBox="1">
            <a:spLocks/>
          </p:cNvSpPr>
          <p:nvPr/>
        </p:nvSpPr>
        <p:spPr bwMode="gray">
          <a:xfrm>
            <a:off x="543339" y="764899"/>
            <a:ext cx="10707755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>
                <a:solidFill>
                  <a:schemeClr val="tx1"/>
                </a:solidFill>
                <a:latin typeface="SassoonPrimaryInfant" panose="00000400000000000000" pitchFamily="2" charset="0"/>
              </a:rPr>
              <a:t>L.I.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– I can focus on the affix meaning.</a:t>
            </a:r>
            <a:b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</a:br>
            <a:r>
              <a:rPr lang="en-GB" b="1" dirty="0">
                <a:solidFill>
                  <a:schemeClr val="tx1"/>
                </a:solidFill>
                <a:latin typeface="SassoonPrimaryInfant" panose="00000400000000000000" pitchFamily="2" charset="0"/>
              </a:rPr>
              <a:t>S.C.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– I will create examples &amp; use in the correct context</a:t>
            </a:r>
            <a:r>
              <a:rPr lang="en-GB" dirty="0">
                <a:latin typeface="SassoonPrimaryInfant" panose="00000400000000000000" pitchFamily="2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734CD4-8360-475A-BEA6-1A7E0C7491E8}"/>
              </a:ext>
            </a:extLst>
          </p:cNvPr>
          <p:cNvSpPr txBox="1"/>
          <p:nvPr/>
        </p:nvSpPr>
        <p:spPr>
          <a:xfrm>
            <a:off x="543339" y="5062772"/>
            <a:ext cx="111053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>
                <a:latin typeface="SassoonPrimaryInfant" panose="00000400000000000000" pitchFamily="2" charset="0"/>
              </a:rPr>
              <a:t>Let’s record further examples. Aim for </a:t>
            </a:r>
            <a:r>
              <a:rPr lang="en-GB" sz="4000" u="sng" dirty="0">
                <a:latin typeface="SassoonPrimaryInfant" panose="00000400000000000000" pitchFamily="2" charset="0"/>
              </a:rPr>
              <a:t>three more</a:t>
            </a:r>
            <a:r>
              <a:rPr lang="en-GB" sz="4000" dirty="0">
                <a:latin typeface="SassoonPrimaryInfant" panose="00000400000000000000" pitchFamily="2" charset="0"/>
              </a:rPr>
              <a:t> for each affix.</a:t>
            </a:r>
          </a:p>
        </p:txBody>
      </p:sp>
    </p:spTree>
    <p:extLst>
      <p:ext uri="{BB962C8B-B14F-4D97-AF65-F5344CB8AC3E}">
        <p14:creationId xmlns:p14="http://schemas.microsoft.com/office/powerpoint/2010/main" val="351756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7F0697-C471-4D45-83F8-B2F7AC3B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5" y="607454"/>
            <a:ext cx="10283687" cy="1247850"/>
          </a:xfrm>
        </p:spPr>
        <p:txBody>
          <a:bodyPr>
            <a:noAutofit/>
          </a:bodyPr>
          <a:lstStyle/>
          <a:p>
            <a:r>
              <a:rPr lang="en-GB" sz="4000" dirty="0">
                <a:latin typeface="SassoonPrimaryInfant" panose="00000400000000000000" pitchFamily="2" charset="0"/>
              </a:rPr>
              <a:t>In your jotter create a web of words. </a:t>
            </a:r>
            <a:br>
              <a:rPr lang="en-GB" sz="4000" dirty="0">
                <a:latin typeface="SassoonPrimaryInfant" panose="00000400000000000000" pitchFamily="2" charset="0"/>
              </a:rPr>
            </a:br>
            <a:r>
              <a:rPr lang="en-GB" sz="4000" dirty="0">
                <a:latin typeface="SassoonPrimaryInfant" panose="00000400000000000000" pitchFamily="2" charset="0"/>
              </a:rPr>
              <a:t>Aim to record at least eight words for each web.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96E102-3202-4675-B211-E5D28F42F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526" y="2330434"/>
            <a:ext cx="5525951" cy="4104865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F3599D3-DDBD-4D0E-A277-1C487812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25" y="2330434"/>
            <a:ext cx="5525951" cy="41048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F447C6-9558-4A04-9106-1C4EADD1A47D}"/>
              </a:ext>
            </a:extLst>
          </p:cNvPr>
          <p:cNvSpPr txBox="1"/>
          <p:nvPr/>
        </p:nvSpPr>
        <p:spPr>
          <a:xfrm>
            <a:off x="1871966" y="3971700"/>
            <a:ext cx="659199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A0ABE-C53A-4621-A2C0-BFB776C32DFE}"/>
              </a:ext>
            </a:extLst>
          </p:cNvPr>
          <p:cNvSpPr txBox="1"/>
          <p:nvPr/>
        </p:nvSpPr>
        <p:spPr>
          <a:xfrm>
            <a:off x="3800604" y="2669065"/>
            <a:ext cx="116896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re</a:t>
            </a:r>
            <a:r>
              <a:rPr lang="en-GB" sz="3200" dirty="0">
                <a:solidFill>
                  <a:schemeClr val="bg1"/>
                </a:solidFill>
                <a:latin typeface="SassoonPrimaryInfant" panose="00000400000000000000" pitchFamily="2" charset="0"/>
              </a:rPr>
              <a:t>call</a:t>
            </a:r>
            <a:endParaRPr lang="en-GB" sz="3200" b="1" dirty="0">
              <a:solidFill>
                <a:schemeClr val="bg1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117AD0-E809-429D-953A-67C81C852C31}"/>
              </a:ext>
            </a:extLst>
          </p:cNvPr>
          <p:cNvSpPr txBox="1"/>
          <p:nvPr/>
        </p:nvSpPr>
        <p:spPr>
          <a:xfrm>
            <a:off x="7602002" y="4090478"/>
            <a:ext cx="107817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trans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FC408D-4323-4947-90C5-FFAF92FE8A6E}"/>
              </a:ext>
            </a:extLst>
          </p:cNvPr>
          <p:cNvSpPr txBox="1"/>
          <p:nvPr/>
        </p:nvSpPr>
        <p:spPr>
          <a:xfrm>
            <a:off x="9717207" y="2844225"/>
            <a:ext cx="145437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SassoonPrimaryInfant" panose="00000400000000000000" pitchFamily="2" charset="0"/>
              </a:rPr>
              <a:t>trans</a:t>
            </a:r>
            <a:r>
              <a:rPr lang="en-GB" sz="3200">
                <a:solidFill>
                  <a:schemeClr val="bg1"/>
                </a:solidFill>
                <a:latin typeface="SassoonPrimaryInfant" panose="00000400000000000000" pitchFamily="2" charset="0"/>
              </a:rPr>
              <a:t>fer</a:t>
            </a:r>
            <a:endParaRPr lang="en-GB" sz="32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16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{527B2CAC-43AA-4451-A10F-6154F469FE07}tf78438558_win32</Template>
  <TotalTime>11</TotalTime>
  <Words>89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SassoonPrimaryInfant</vt:lpstr>
      <vt:lpstr>SavonVTI</vt:lpstr>
      <vt:lpstr>Building Vocabulary - Affixes</vt:lpstr>
      <vt:lpstr>PowerPoint Presentation</vt:lpstr>
      <vt:lpstr>In your jotter create a web of words.  Aim to record at least eight words for each web.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 - Affixes</dc:title>
  <dc:creator>brian gribben</dc:creator>
  <cp:lastModifiedBy>brian gribben</cp:lastModifiedBy>
  <cp:revision>2</cp:revision>
  <dcterms:created xsi:type="dcterms:W3CDTF">2021-01-26T09:28:17Z</dcterms:created>
  <dcterms:modified xsi:type="dcterms:W3CDTF">2021-01-26T09:39:44Z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