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  <a:latin typeface="SassoonPrimaryInfant" panose="00000400000000000000" pitchFamily="2" charset="0"/>
              </a:rPr>
              <a:t>Building Vocabulary - Affixes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SassoonPrimaryInfant" panose="00000400000000000000" pitchFamily="2" charset="0"/>
              </a:rPr>
              <a:t>Monday 1</a:t>
            </a:r>
            <a:r>
              <a:rPr lang="en-US" baseline="30000" dirty="0">
                <a:solidFill>
                  <a:schemeClr val="tx1"/>
                </a:solidFill>
                <a:latin typeface="SassoonPrimaryInfant" panose="00000400000000000000" pitchFamily="2" charset="0"/>
              </a:rPr>
              <a:t>st</a:t>
            </a:r>
            <a:r>
              <a:rPr lang="en-US" dirty="0">
                <a:solidFill>
                  <a:schemeClr val="tx1"/>
                </a:solidFill>
                <a:latin typeface="SassoonPrimaryInfant" panose="00000400000000000000" pitchFamily="2" charset="0"/>
              </a:rPr>
              <a:t> February 2021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6A3F491-88FF-4925-AA2C-E403EB66D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83" y="838200"/>
            <a:ext cx="10707755" cy="708025"/>
          </a:xfrm>
        </p:spPr>
        <p:txBody>
          <a:bodyPr>
            <a:noAutofit/>
          </a:bodyPr>
          <a:lstStyle/>
          <a:p>
            <a:r>
              <a:rPr lang="en-GB" b="1" dirty="0">
                <a:latin typeface="SassoonPrimaryInfant" panose="00000400000000000000" pitchFamily="2" charset="0"/>
              </a:rPr>
              <a:t>L.I.</a:t>
            </a:r>
            <a:r>
              <a:rPr lang="en-GB" dirty="0">
                <a:latin typeface="SassoonPrimaryInfant" panose="00000400000000000000" pitchFamily="2" charset="0"/>
              </a:rPr>
              <a:t>– I can focus on the affix meaning.</a:t>
            </a:r>
            <a:br>
              <a:rPr lang="en-GB" dirty="0">
                <a:latin typeface="SassoonPrimaryInfant" panose="00000400000000000000" pitchFamily="2" charset="0"/>
              </a:rPr>
            </a:br>
            <a:r>
              <a:rPr lang="en-GB" b="1" dirty="0">
                <a:latin typeface="SassoonPrimaryInfant" panose="00000400000000000000" pitchFamily="2" charset="0"/>
              </a:rPr>
              <a:t>S.C.</a:t>
            </a:r>
            <a:r>
              <a:rPr lang="en-GB" dirty="0">
                <a:latin typeface="SassoonPrimaryInfant" panose="00000400000000000000" pitchFamily="2" charset="0"/>
              </a:rPr>
              <a:t>– I will create examples &amp; use in the correct context.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184043D-9CB1-4D22-A2B7-79E4EC0B4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056" y="2310368"/>
            <a:ext cx="11259888" cy="4090431"/>
          </a:xfrm>
        </p:spPr>
        <p:txBody>
          <a:bodyPr>
            <a:normAutofit fontScale="70000" lnSpcReduction="20000"/>
          </a:bodyPr>
          <a:lstStyle/>
          <a:p>
            <a:r>
              <a:rPr lang="en-GB" sz="3900" b="1" u="sng" dirty="0">
                <a:latin typeface="SassoonPrimaryInfant" panose="00000400000000000000" pitchFamily="2" charset="0"/>
              </a:rPr>
              <a:t>re</a:t>
            </a:r>
            <a:r>
              <a:rPr lang="en-GB" sz="3900" dirty="0">
                <a:latin typeface="SassoonPrimaryInfant" panose="00000400000000000000" pitchFamily="2" charset="0"/>
              </a:rPr>
              <a:t> meaning </a:t>
            </a:r>
            <a:r>
              <a:rPr lang="en-GB" sz="3900" b="1" u="sng" dirty="0">
                <a:latin typeface="SassoonPrimaryInfant" panose="00000400000000000000" pitchFamily="2" charset="0"/>
              </a:rPr>
              <a:t>again</a:t>
            </a:r>
            <a:r>
              <a:rPr lang="en-GB" sz="3900" dirty="0">
                <a:latin typeface="SassoonPrimaryInfant" panose="00000400000000000000" pitchFamily="2" charset="0"/>
              </a:rPr>
              <a:t>. Two minutes to think, how many examples can you jot down?</a:t>
            </a:r>
          </a:p>
          <a:p>
            <a:pPr marL="0" indent="0">
              <a:buNone/>
            </a:pPr>
            <a:endParaRPr lang="en-GB" sz="3900" dirty="0">
              <a:latin typeface="SassoonPrimaryInfant" panose="00000400000000000000" pitchFamily="2" charset="0"/>
            </a:endParaRPr>
          </a:p>
          <a:p>
            <a:r>
              <a:rPr lang="en-GB" sz="3900" b="1" u="sng" dirty="0">
                <a:latin typeface="SassoonPrimaryInfant" panose="00000400000000000000" pitchFamily="2" charset="0"/>
              </a:rPr>
              <a:t>trans</a:t>
            </a:r>
            <a:r>
              <a:rPr lang="en-GB" sz="3900" dirty="0">
                <a:latin typeface="SassoonPrimaryInfant" panose="00000400000000000000" pitchFamily="2" charset="0"/>
              </a:rPr>
              <a:t> meaning </a:t>
            </a:r>
            <a:r>
              <a:rPr lang="en-GB" sz="3900" b="1" u="sng" dirty="0">
                <a:latin typeface="SassoonPrimaryInfant" panose="00000400000000000000" pitchFamily="2" charset="0"/>
              </a:rPr>
              <a:t>across.</a:t>
            </a:r>
            <a:r>
              <a:rPr lang="en-GB" sz="3900" dirty="0">
                <a:latin typeface="SassoonPrimaryInfant" panose="00000400000000000000" pitchFamily="2" charset="0"/>
              </a:rPr>
              <a:t> Two minutes, record as many examples as you can. </a:t>
            </a:r>
          </a:p>
          <a:p>
            <a:pPr marL="0" indent="0">
              <a:buNone/>
            </a:pPr>
            <a:endParaRPr lang="en-GB" sz="3900" dirty="0">
              <a:latin typeface="SassoonPrimaryInfant" panose="00000400000000000000" pitchFamily="2" charset="0"/>
            </a:endParaRPr>
          </a:p>
          <a:p>
            <a:r>
              <a:rPr lang="en-GB" sz="3900" i="1" dirty="0">
                <a:latin typeface="SassoonPrimaryInfant" panose="00000400000000000000" pitchFamily="2" charset="0"/>
              </a:rPr>
              <a:t>Don’t worry about handwriting here, focus on thinking &amp; recording examples </a:t>
            </a:r>
            <a:r>
              <a:rPr lang="en-GB" sz="3900" b="1" i="1" u="sng" dirty="0">
                <a:latin typeface="SassoonPrimaryInfant" panose="00000400000000000000" pitchFamily="2" charset="0"/>
              </a:rPr>
              <a:t>but </a:t>
            </a:r>
            <a:r>
              <a:rPr lang="en-GB" sz="3900" i="1" dirty="0">
                <a:latin typeface="SassoonPrimaryInfant" panose="00000400000000000000" pitchFamily="2" charset="0"/>
              </a:rPr>
              <a:t>keep the meaning in mind.</a:t>
            </a:r>
          </a:p>
          <a:p>
            <a:pPr marL="0" indent="0">
              <a:buNone/>
            </a:pPr>
            <a:r>
              <a:rPr lang="en-GB" dirty="0">
                <a:latin typeface="SassoonPrimaryInfant" panose="00000400000000000000" pitchFamily="2" charset="0"/>
              </a:rPr>
              <a:t> </a:t>
            </a:r>
            <a:endParaRPr lang="en-GB" sz="2400" b="1" u="sng" dirty="0">
              <a:latin typeface="SassoonPrimaryInfant" panose="00000400000000000000" pitchFamily="2" charset="0"/>
            </a:endParaRP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061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921ED2B-FB0B-4CBD-9369-04A5D47CF0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294145"/>
              </p:ext>
            </p:extLst>
          </p:nvPr>
        </p:nvGraphicFramePr>
        <p:xfrm>
          <a:off x="490330" y="1834166"/>
          <a:ext cx="11211339" cy="4547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800">
                  <a:extLst>
                    <a:ext uri="{9D8B030D-6E8A-4147-A177-3AD203B41FA5}">
                      <a16:colId xmlns:a16="http://schemas.microsoft.com/office/drawing/2014/main" val="3314682423"/>
                    </a:ext>
                  </a:extLst>
                </a:gridCol>
                <a:gridCol w="2293948">
                  <a:extLst>
                    <a:ext uri="{9D8B030D-6E8A-4147-A177-3AD203B41FA5}">
                      <a16:colId xmlns:a16="http://schemas.microsoft.com/office/drawing/2014/main" val="582116284"/>
                    </a:ext>
                  </a:extLst>
                </a:gridCol>
                <a:gridCol w="6652591">
                  <a:extLst>
                    <a:ext uri="{9D8B030D-6E8A-4147-A177-3AD203B41FA5}">
                      <a16:colId xmlns:a16="http://schemas.microsoft.com/office/drawing/2014/main" val="879232645"/>
                    </a:ext>
                  </a:extLst>
                </a:gridCol>
              </a:tblGrid>
              <a:tr h="607870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Affix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357708"/>
                  </a:ext>
                </a:extLst>
              </a:tr>
              <a:tr h="707225"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again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re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construct        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re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launch</a:t>
                      </a:r>
                      <a:endParaRPr lang="en-GB" sz="3600" b="1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426096"/>
                  </a:ext>
                </a:extLst>
              </a:tr>
              <a:tr h="607870">
                <a:tc>
                  <a:txBody>
                    <a:bodyPr/>
                    <a:lstStyle/>
                    <a:p>
                      <a:endParaRPr lang="en-GB" sz="360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re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appear    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       re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locate</a:t>
                      </a:r>
                      <a:endParaRPr lang="en-GB" sz="3600" b="1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38076"/>
                  </a:ext>
                </a:extLst>
              </a:tr>
              <a:tr h="607870">
                <a:tc>
                  <a:txBody>
                    <a:bodyPr/>
                    <a:lstStyle/>
                    <a:p>
                      <a:endParaRPr lang="en-GB" sz="360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re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plenish          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 re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inforce</a:t>
                      </a:r>
                      <a:endParaRPr lang="en-GB" sz="3600" b="1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765554"/>
                  </a:ext>
                </a:extLst>
              </a:tr>
              <a:tr h="607870"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trans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across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trans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atlantic      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trans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port</a:t>
                      </a:r>
                      <a:endParaRPr lang="en-GB" sz="3600" b="1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737337"/>
                  </a:ext>
                </a:extLst>
              </a:tr>
              <a:tr h="607870">
                <a:tc>
                  <a:txBody>
                    <a:bodyPr/>
                    <a:lstStyle/>
                    <a:p>
                      <a:endParaRPr lang="en-GB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trans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parent       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trans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plant</a:t>
                      </a:r>
                      <a:endParaRPr lang="en-GB" sz="3600" b="1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574082"/>
                  </a:ext>
                </a:extLst>
              </a:tr>
              <a:tr h="607870">
                <a:tc>
                  <a:txBody>
                    <a:bodyPr/>
                    <a:lstStyle/>
                    <a:p>
                      <a:endParaRPr lang="en-GB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trans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verse         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trans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lucent</a:t>
                      </a:r>
                      <a:endParaRPr lang="en-GB" sz="3600" b="1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075385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0DD3F11-5807-4E7A-9AF7-AEB664357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Autofit/>
          </a:bodyPr>
          <a:lstStyle/>
          <a:p>
            <a:r>
              <a:rPr lang="en-GB" sz="4000" dirty="0">
                <a:latin typeface="SassoonPrimaryInfant" panose="00000400000000000000" pitchFamily="2" charset="0"/>
              </a:rPr>
              <a:t>Copy the table below. Use the margin for the affixes column</a:t>
            </a:r>
            <a:r>
              <a:rPr lang="en-GB" dirty="0">
                <a:latin typeface="SassoonPrimaryInfant" panose="00000400000000000000" pitchFamily="2" charset="0"/>
              </a:rPr>
              <a:t> and write prefix in colour.</a:t>
            </a:r>
            <a:endParaRPr lang="en-GB" sz="4000" dirty="0"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67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{527B2CAC-43AA-4451-A10F-6154F469FE07}tf78438558_win32</Template>
  <TotalTime>60</TotalTime>
  <Words>125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Garamond</vt:lpstr>
      <vt:lpstr>SassoonPrimaryInfant</vt:lpstr>
      <vt:lpstr>SavonVTI</vt:lpstr>
      <vt:lpstr>Building Vocabulary - Affixes</vt:lpstr>
      <vt:lpstr>L.I.– I can focus on the affix meaning. S.C.– I will create examples &amp; use in the correct context.</vt:lpstr>
      <vt:lpstr>Copy the table below. Use the margin for the affixes column and write prefix in colour.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Vocabulary - Affixes</dc:title>
  <dc:creator>brian gribben</dc:creator>
  <cp:lastModifiedBy>brian gribben</cp:lastModifiedBy>
  <cp:revision>4</cp:revision>
  <dcterms:created xsi:type="dcterms:W3CDTF">2021-01-26T09:06:36Z</dcterms:created>
  <dcterms:modified xsi:type="dcterms:W3CDTF">2021-01-26T10:07:29Z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