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Smith" initials="CS" lastIdx="15" clrIdx="0"/>
  <p:cmAuthor id="2" name="Anna Budzynska" initials="AB" lastIdx="5" clrIdx="1"/>
  <p:cmAuthor id="3" name="Karen White" initials="KW" lastIdx="1" clrIdx="2"/>
  <p:cmAuthor id="4" name="Shellie Marlowe Proofreading" initials="SMP" lastIdx="3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45F"/>
    <a:srgbClr val="06B3BB"/>
    <a:srgbClr val="FFBC22"/>
    <a:srgbClr val="FFFFFF"/>
    <a:srgbClr val="E74960"/>
    <a:srgbClr val="480F63"/>
    <a:srgbClr val="660066"/>
    <a:srgbClr val="FFE4BD"/>
    <a:srgbClr val="FFDDA1"/>
    <a:srgbClr val="3CA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478" autoAdjust="0"/>
  </p:normalViewPr>
  <p:slideViewPr>
    <p:cSldViewPr snapToGrid="0">
      <p:cViewPr varScale="1">
        <p:scale>
          <a:sx n="66" d="100"/>
          <a:sy n="66" d="100"/>
        </p:scale>
        <p:origin x="870" y="60"/>
      </p:cViewPr>
      <p:guideLst>
        <p:guide orient="horz" pos="731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2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64213B2-A162-4A62-90F6-5FAF5EE8BE44}" type="datetimeFigureOut">
              <a:rPr lang="en-GB" smtClean="0"/>
              <a:pPr/>
              <a:t>26/01/2021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0AE14C2-A320-4604-92A5-6304752E0A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931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A14053A-BF36-4632-B38A-A823DD821C50}" type="datetimeFigureOut">
              <a:rPr lang="en-GB" smtClean="0"/>
              <a:pPr/>
              <a:t>26/01/2021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F6B6AD-975A-420F-A004-332AAEDBAB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14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85381-6D12-A444-9F01-AA75B100E9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AE12F8-EA97-914B-8A1E-204EE3AAD737}"/>
              </a:ext>
            </a:extLst>
          </p:cNvPr>
          <p:cNvSpPr/>
          <p:nvPr userDrawn="1"/>
        </p:nvSpPr>
        <p:spPr>
          <a:xfrm>
            <a:off x="6970210" y="6376331"/>
            <a:ext cx="4847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i="0" kern="1200" dirty="0">
                <a:solidFill>
                  <a:srgbClr val="42145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do I understand information about money from around the world? </a:t>
            </a:r>
            <a:r>
              <a:rPr lang="en-US" sz="1100" b="1" i="0" baseline="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fld id="{DC05E1EE-818C-8646-B2D7-09A9D629E3D2}" type="slidenum">
              <a:rPr lang="en-US" sz="1100" b="1" i="0" baseline="0" smtClean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b="1" i="0" baseline="0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8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50ED3-0242-2248-9A04-C2182E266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14ED52-8996-A64D-BF02-3ED0D9DD708E}"/>
              </a:ext>
            </a:extLst>
          </p:cNvPr>
          <p:cNvSpPr/>
          <p:nvPr userDrawn="1"/>
        </p:nvSpPr>
        <p:spPr>
          <a:xfrm>
            <a:off x="6970210" y="6376331"/>
            <a:ext cx="4847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do I understand information about money from around the world? </a:t>
            </a:r>
            <a:r>
              <a:rPr lang="en-US" sz="1100" b="1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fld id="{DC05E1EE-818C-8646-B2D7-09A9D629E3D2}" type="slidenum">
              <a:rPr lang="en-US" sz="1100" b="1" i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b="1" i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0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E059F-A58F-1C47-AADF-A310A3542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EF506C-DDC7-904B-83FA-0A9202A04C42}"/>
              </a:ext>
            </a:extLst>
          </p:cNvPr>
          <p:cNvSpPr/>
          <p:nvPr userDrawn="1"/>
        </p:nvSpPr>
        <p:spPr>
          <a:xfrm>
            <a:off x="6970210" y="6376331"/>
            <a:ext cx="4847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i="0" kern="1200" dirty="0">
                <a:solidFill>
                  <a:srgbClr val="42145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do I understand information about money from around the world? </a:t>
            </a:r>
            <a:r>
              <a:rPr lang="en-US" sz="1100" b="1" i="0" baseline="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fld id="{DC05E1EE-818C-8646-B2D7-09A9D629E3D2}" type="slidenum">
              <a:rPr lang="en-US" sz="1100" b="1" i="0" baseline="0" smtClean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b="1" i="0" baseline="0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1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253F0-8C21-6A42-AEB2-9FF56FA98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970210" y="6376331"/>
            <a:ext cx="4847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do I understand information about money from around the world? </a:t>
            </a:r>
            <a:r>
              <a:rPr lang="en-US" sz="1100" b="1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fld id="{DC05E1EE-818C-8646-B2D7-09A9D629E3D2}" type="slidenum">
              <a:rPr lang="en-US" sz="1100" b="1" i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b="1" i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3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881263" y="6376331"/>
            <a:ext cx="19367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i="0" baseline="0" dirty="0">
                <a:solidFill>
                  <a:srgbClr val="34889F"/>
                </a:solidFill>
              </a:rPr>
              <a:t>Fraud scene investigators| </a:t>
            </a:r>
            <a:fld id="{DC05E1EE-818C-8646-B2D7-09A9D629E3D2}" type="slidenum">
              <a:rPr lang="en-US" sz="1100" b="1" i="0" baseline="0" smtClean="0">
                <a:solidFill>
                  <a:srgbClr val="34889F"/>
                </a:solidFill>
              </a:rPr>
              <a:pPr algn="r"/>
              <a:t>‹#›</a:t>
            </a:fld>
            <a:endParaRPr lang="en-US" sz="1100" b="1" i="0" baseline="0" dirty="0">
              <a:solidFill>
                <a:srgbClr val="3488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3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24B812B-F0CE-430D-B5E4-B2A69C4F7CFE}" type="datetime1">
              <a:rPr lang="en-GB" smtClean="0"/>
              <a:pPr/>
              <a:t>26/01/2021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24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E1BAF9-4F3B-D94B-B937-29EC88D3BEE3}"/>
              </a:ext>
            </a:extLst>
          </p:cNvPr>
          <p:cNvSpPr/>
          <p:nvPr userDrawn="1"/>
        </p:nvSpPr>
        <p:spPr>
          <a:xfrm>
            <a:off x="6970210" y="6376331"/>
            <a:ext cx="4847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i="0" kern="1200" dirty="0">
                <a:solidFill>
                  <a:srgbClr val="42145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do I understand information about money from around the world? </a:t>
            </a:r>
            <a:r>
              <a:rPr lang="en-US" sz="1100" b="1" i="0" baseline="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fld id="{DC05E1EE-818C-8646-B2D7-09A9D629E3D2}" type="slidenum">
              <a:rPr lang="en-US" sz="1100" b="1" i="0" baseline="0" smtClean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b="1" i="0" baseline="0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3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  <p:sldLayoutId id="2147483675" r:id="rId5"/>
    <p:sldLayoutId id="214748367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CCA7ECD-D2C1-9C4C-B5B7-F7D7B693B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11" b="54990"/>
          <a:stretch/>
        </p:blipFill>
        <p:spPr>
          <a:xfrm>
            <a:off x="3922218" y="2054273"/>
            <a:ext cx="8269782" cy="482804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9B62FA3-9BA0-FD48-A96A-C7014501788B}"/>
              </a:ext>
            </a:extLst>
          </p:cNvPr>
          <p:cNvSpPr/>
          <p:nvPr/>
        </p:nvSpPr>
        <p:spPr>
          <a:xfrm rot="18921999">
            <a:off x="4702917" y="4592175"/>
            <a:ext cx="686585" cy="195632"/>
          </a:xfrm>
          <a:prstGeom prst="ellipse">
            <a:avLst/>
          </a:prstGeom>
          <a:solidFill>
            <a:schemeClr val="tx1">
              <a:lumMod val="65000"/>
              <a:lumOff val="35000"/>
              <a:alpha val="3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C80E4F-B797-4845-BD65-41A25CFF6670}"/>
              </a:ext>
            </a:extLst>
          </p:cNvPr>
          <p:cNvSpPr txBox="1">
            <a:spLocks/>
          </p:cNvSpPr>
          <p:nvPr/>
        </p:nvSpPr>
        <p:spPr>
          <a:xfrm>
            <a:off x="366944" y="1093228"/>
            <a:ext cx="8528556" cy="29913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understand </a:t>
            </a:r>
            <a:b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b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money </a:t>
            </a:r>
            <a:b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around </a:t>
            </a:r>
            <a:b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3E728F3-9907-DD43-958C-8E4720F37A2B}"/>
              </a:ext>
            </a:extLst>
          </p:cNvPr>
          <p:cNvSpPr/>
          <p:nvPr/>
        </p:nvSpPr>
        <p:spPr>
          <a:xfrm rot="21279098">
            <a:off x="9603936" y="6183642"/>
            <a:ext cx="696618" cy="118868"/>
          </a:xfrm>
          <a:prstGeom prst="ellipse">
            <a:avLst/>
          </a:prstGeom>
          <a:solidFill>
            <a:schemeClr val="tx1">
              <a:lumMod val="65000"/>
              <a:lumOff val="35000"/>
              <a:alpha val="3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4FD79D0-0CEA-4948-BC92-1E86497BC4FA}"/>
              </a:ext>
            </a:extLst>
          </p:cNvPr>
          <p:cNvSpPr/>
          <p:nvPr/>
        </p:nvSpPr>
        <p:spPr>
          <a:xfrm rot="19694298">
            <a:off x="5731278" y="4149329"/>
            <a:ext cx="657305" cy="187289"/>
          </a:xfrm>
          <a:prstGeom prst="ellipse">
            <a:avLst/>
          </a:prstGeom>
          <a:solidFill>
            <a:schemeClr val="tx1">
              <a:lumMod val="65000"/>
              <a:lumOff val="35000"/>
              <a:alpha val="3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4CD947-9DC3-A747-BFF2-3089FD3A6EA3}"/>
              </a:ext>
            </a:extLst>
          </p:cNvPr>
          <p:cNvSpPr/>
          <p:nvPr/>
        </p:nvSpPr>
        <p:spPr>
          <a:xfrm rot="851536">
            <a:off x="10837740" y="3569318"/>
            <a:ext cx="696618" cy="118868"/>
          </a:xfrm>
          <a:prstGeom prst="ellipse">
            <a:avLst/>
          </a:prstGeom>
          <a:solidFill>
            <a:schemeClr val="tx1">
              <a:lumMod val="65000"/>
              <a:lumOff val="35000"/>
              <a:alpha val="3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09039CB-2DBF-1A48-9C3C-AB7B16628908}"/>
              </a:ext>
            </a:extLst>
          </p:cNvPr>
          <p:cNvSpPr/>
          <p:nvPr/>
        </p:nvSpPr>
        <p:spPr>
          <a:xfrm rot="158843">
            <a:off x="10404031" y="6192320"/>
            <a:ext cx="1145638" cy="212683"/>
          </a:xfrm>
          <a:prstGeom prst="ellipse">
            <a:avLst/>
          </a:prstGeom>
          <a:solidFill>
            <a:schemeClr val="tx1">
              <a:lumMod val="65000"/>
              <a:lumOff val="35000"/>
              <a:alpha val="3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4A4A2B8-C0EC-744F-9DAA-A94FCDF92DFC}"/>
              </a:ext>
            </a:extLst>
          </p:cNvPr>
          <p:cNvSpPr/>
          <p:nvPr/>
        </p:nvSpPr>
        <p:spPr>
          <a:xfrm>
            <a:off x="9059628" y="4135483"/>
            <a:ext cx="377902" cy="74342"/>
          </a:xfrm>
          <a:prstGeom prst="ellipse">
            <a:avLst/>
          </a:prstGeom>
          <a:solidFill>
            <a:schemeClr val="tx1">
              <a:lumMod val="65000"/>
              <a:lumOff val="35000"/>
              <a:alpha val="3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blue 2.psd">
            <a:extLst>
              <a:ext uri="{FF2B5EF4-FFF2-40B4-BE49-F238E27FC236}">
                <a16:creationId xmlns:a16="http://schemas.microsoft.com/office/drawing/2014/main" id="{D8636A0C-66E7-AC4D-93C6-88F1B39513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r="43776"/>
          <a:stretch/>
        </p:blipFill>
        <p:spPr>
          <a:xfrm rot="1001705">
            <a:off x="10772924" y="1525922"/>
            <a:ext cx="1360629" cy="2138820"/>
          </a:xfrm>
          <a:prstGeom prst="rect">
            <a:avLst/>
          </a:prstGeom>
        </p:spPr>
      </p:pic>
      <p:pic>
        <p:nvPicPr>
          <p:cNvPr id="21" name="Picture 20" descr="red">
            <a:extLst>
              <a:ext uri="{FF2B5EF4-FFF2-40B4-BE49-F238E27FC236}">
                <a16:creationId xmlns:a16="http://schemas.microsoft.com/office/drawing/2014/main" id="{76C42A78-75CF-DF43-A915-50DF3FBED0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2"/>
          <a:stretch/>
        </p:blipFill>
        <p:spPr>
          <a:xfrm rot="21216669">
            <a:off x="8685134" y="3540927"/>
            <a:ext cx="2387566" cy="2706863"/>
          </a:xfrm>
          <a:prstGeom prst="rect">
            <a:avLst/>
          </a:prstGeom>
        </p:spPr>
      </p:pic>
      <p:pic>
        <p:nvPicPr>
          <p:cNvPr id="22" name="Picture 21" descr="orange.psd">
            <a:extLst>
              <a:ext uri="{FF2B5EF4-FFF2-40B4-BE49-F238E27FC236}">
                <a16:creationId xmlns:a16="http://schemas.microsoft.com/office/drawing/2014/main" id="{9778BC8C-333F-3840-9B84-248B2B6D82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489" y="2927119"/>
            <a:ext cx="986499" cy="1245535"/>
          </a:xfrm>
          <a:prstGeom prst="rect">
            <a:avLst/>
          </a:prstGeom>
        </p:spPr>
      </p:pic>
      <p:pic>
        <p:nvPicPr>
          <p:cNvPr id="23" name="Picture 22" descr="purple.psd">
            <a:extLst>
              <a:ext uri="{FF2B5EF4-FFF2-40B4-BE49-F238E27FC236}">
                <a16:creationId xmlns:a16="http://schemas.microsoft.com/office/drawing/2014/main" id="{8DEEA828-8798-1F44-8A1B-B68C597DA1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1375">
            <a:off x="4763503" y="2146027"/>
            <a:ext cx="1385535" cy="2294865"/>
          </a:xfrm>
          <a:prstGeom prst="rect">
            <a:avLst/>
          </a:prstGeom>
        </p:spPr>
      </p:pic>
      <p:pic>
        <p:nvPicPr>
          <p:cNvPr id="24" name="Picture 23" descr="blue.psd">
            <a:extLst>
              <a:ext uri="{FF2B5EF4-FFF2-40B4-BE49-F238E27FC236}">
                <a16:creationId xmlns:a16="http://schemas.microsoft.com/office/drawing/2014/main" id="{B7647162-4D79-494C-AC9A-4AFD4BF698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76" y="3924257"/>
            <a:ext cx="1722493" cy="2505444"/>
          </a:xfrm>
          <a:prstGeom prst="rect">
            <a:avLst/>
          </a:prstGeom>
        </p:spPr>
      </p:pic>
      <p:pic>
        <p:nvPicPr>
          <p:cNvPr id="25" name="Picture 24" descr="green.psd">
            <a:extLst>
              <a:ext uri="{FF2B5EF4-FFF2-40B4-BE49-F238E27FC236}">
                <a16:creationId xmlns:a16="http://schemas.microsoft.com/office/drawing/2014/main" id="{10B6CF8D-8B23-D941-804A-5D3F1B1271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1734">
            <a:off x="4025021" y="3472912"/>
            <a:ext cx="1119854" cy="139804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11D41BB-0236-8341-8BCB-16A38C30FFF1}"/>
              </a:ext>
            </a:extLst>
          </p:cNvPr>
          <p:cNvSpPr txBox="1"/>
          <p:nvPr/>
        </p:nvSpPr>
        <p:spPr>
          <a:xfrm>
            <a:off x="337294" y="4302969"/>
            <a:ext cx="3508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4000" dirty="0">
              <a:solidFill>
                <a:srgbClr val="FFB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1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EB1E4F7-B2B9-924F-8315-C5DD050DD5B8}"/>
              </a:ext>
            </a:extLst>
          </p:cNvPr>
          <p:cNvSpPr txBox="1">
            <a:spLocks/>
          </p:cNvSpPr>
          <p:nvPr/>
        </p:nvSpPr>
        <p:spPr>
          <a:xfrm>
            <a:off x="393193" y="1069023"/>
            <a:ext cx="9116568" cy="13449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important to know </a:t>
            </a:r>
            <a:br>
              <a:rPr lang="en-GB" sz="4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other currencies?</a:t>
            </a:r>
            <a:br>
              <a:rPr lang="en-GB" sz="4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B3A910-64FD-7D49-B212-2FE9DCA53EEB}"/>
              </a:ext>
            </a:extLst>
          </p:cNvPr>
          <p:cNvSpPr txBox="1">
            <a:spLocks/>
          </p:cNvSpPr>
          <p:nvPr/>
        </p:nvSpPr>
        <p:spPr>
          <a:xfrm>
            <a:off x="393193" y="2575938"/>
            <a:ext cx="6757415" cy="35139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exchange rate is:</a:t>
            </a:r>
          </a:p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1 British pound = </a:t>
            </a: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1,380 South Korean won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Remember that the chocolate bar cost 690 won. </a:t>
            </a: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How much does it cost 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 British pounds? 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6F871D-8A2A-8140-B769-F5C1E1E46C3B}"/>
              </a:ext>
            </a:extLst>
          </p:cNvPr>
          <p:cNvSpPr txBox="1">
            <a:spLocks/>
          </p:cNvSpPr>
          <p:nvPr/>
        </p:nvSpPr>
        <p:spPr>
          <a:xfrm>
            <a:off x="707571" y="2506662"/>
            <a:ext cx="990147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srgbClr val="348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525C0B-4E7D-6D40-B56C-291F4B6FD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307">
            <a:off x="7550970" y="1466128"/>
            <a:ext cx="2687777" cy="44594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40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7378-8657-114E-9EC8-7309C8B55B82}"/>
              </a:ext>
            </a:extLst>
          </p:cNvPr>
          <p:cNvSpPr txBox="1">
            <a:spLocks/>
          </p:cNvSpPr>
          <p:nvPr/>
        </p:nvSpPr>
        <p:spPr>
          <a:xfrm>
            <a:off x="370222" y="1532502"/>
            <a:ext cx="5679849" cy="35358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money different </a:t>
            </a:r>
            <a:br>
              <a:rPr lang="en-GB" sz="48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other </a:t>
            </a:r>
            <a:br>
              <a:rPr lang="en-GB" sz="48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countries?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1AA295-BE26-E643-93CA-BD02AC97CAD3}"/>
              </a:ext>
            </a:extLst>
          </p:cNvPr>
          <p:cNvSpPr/>
          <p:nvPr/>
        </p:nvSpPr>
        <p:spPr>
          <a:xfrm rot="20681705">
            <a:off x="4745516" y="410780"/>
            <a:ext cx="5684485" cy="5684485"/>
          </a:xfrm>
          <a:prstGeom prst="ellipse">
            <a:avLst/>
          </a:prstGeom>
          <a:solidFill>
            <a:srgbClr val="E7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6A6EB-0F4B-6341-95A6-3D89E9E01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1552">
            <a:off x="3974652" y="1117316"/>
            <a:ext cx="8233074" cy="5453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99F9CE-6A93-C543-9F85-E863D5894C2A}"/>
              </a:ext>
            </a:extLst>
          </p:cNvPr>
          <p:cNvSpPr txBox="1">
            <a:spLocks/>
          </p:cNvSpPr>
          <p:nvPr/>
        </p:nvSpPr>
        <p:spPr>
          <a:xfrm>
            <a:off x="370222" y="4403581"/>
            <a:ext cx="4732728" cy="18540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UK we use </a:t>
            </a:r>
            <a:br>
              <a:rPr lang="en-GB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pounds, but other countries have different types of </a:t>
            </a:r>
            <a:r>
              <a:rPr lang="en-GB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currency</a:t>
            </a:r>
            <a:r>
              <a:rPr lang="en-GB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(money).</a:t>
            </a:r>
            <a:endParaRPr lang="en-GB" sz="2600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5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74E0A4-CED6-D643-9E87-55ACC32DEB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" b="30906"/>
          <a:stretch/>
        </p:blipFill>
        <p:spPr>
          <a:xfrm>
            <a:off x="3211617" y="876367"/>
            <a:ext cx="8927257" cy="59816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DF2DA01-75F6-B44D-A952-6720B24C80C8}"/>
              </a:ext>
            </a:extLst>
          </p:cNvPr>
          <p:cNvSpPr txBox="1">
            <a:spLocks/>
          </p:cNvSpPr>
          <p:nvPr/>
        </p:nvSpPr>
        <p:spPr>
          <a:xfrm>
            <a:off x="576197" y="1169730"/>
            <a:ext cx="3394554" cy="1034851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B93A1F-60F7-6949-8EE1-9FBE04E324C6}"/>
              </a:ext>
            </a:extLst>
          </p:cNvPr>
          <p:cNvSpPr/>
          <p:nvPr/>
        </p:nvSpPr>
        <p:spPr>
          <a:xfrm>
            <a:off x="576197" y="2204581"/>
            <a:ext cx="10908117" cy="375460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8A9DF-728E-864D-B5A7-B7581D1B2B4D}"/>
              </a:ext>
            </a:extLst>
          </p:cNvPr>
          <p:cNvSpPr txBox="1">
            <a:spLocks/>
          </p:cNvSpPr>
          <p:nvPr/>
        </p:nvSpPr>
        <p:spPr>
          <a:xfrm>
            <a:off x="806532" y="2541854"/>
            <a:ext cx="7286569" cy="3417328"/>
          </a:xfrm>
          <a:prstGeom prst="rect">
            <a:avLst/>
          </a:prstGeom>
        </p:spPr>
        <p:txBody>
          <a:bodyPr numCol="1" spcCol="468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Many countries in Europe use the same currency – the euro. If you have euros, you can spend them in Ireland, France, Germany, Spain, Italy, and many other European countries.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this doesn’t mean that things cost the same amount in each of the countries.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product would cost more in some countries and less in others.</a:t>
            </a:r>
          </a:p>
          <a:p>
            <a:endParaRPr lang="en-GB" sz="2400" dirty="0">
              <a:solidFill>
                <a:srgbClr val="348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348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oins Flat.png">
            <a:extLst>
              <a:ext uri="{FF2B5EF4-FFF2-40B4-BE49-F238E27FC236}">
                <a16:creationId xmlns:a16="http://schemas.microsoft.com/office/drawing/2014/main" id="{0061AF79-3112-5248-BCB7-27DF8AF396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3" b="25598"/>
          <a:stretch/>
        </p:blipFill>
        <p:spPr>
          <a:xfrm>
            <a:off x="7884622" y="3247231"/>
            <a:ext cx="3599692" cy="2609187"/>
          </a:xfrm>
          <a:prstGeom prst="rect">
            <a:avLst/>
          </a:prstGeom>
        </p:spPr>
      </p:pic>
      <p:pic>
        <p:nvPicPr>
          <p:cNvPr id="8" name="Picture 7" descr="Coins Flat.png">
            <a:extLst>
              <a:ext uri="{FF2B5EF4-FFF2-40B4-BE49-F238E27FC236}">
                <a16:creationId xmlns:a16="http://schemas.microsoft.com/office/drawing/2014/main" id="{BCFCD0B5-8FBA-9B4E-871F-7F92233B91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1" t="86904" r="-8195" b="-16270"/>
          <a:stretch/>
        </p:blipFill>
        <p:spPr>
          <a:xfrm>
            <a:off x="9402222" y="2414653"/>
            <a:ext cx="2018085" cy="2017654"/>
          </a:xfrm>
          <a:prstGeom prst="rect">
            <a:avLst/>
          </a:prstGeom>
        </p:spPr>
      </p:pic>
      <p:pic>
        <p:nvPicPr>
          <p:cNvPr id="9" name="Picture 8" descr="Coins Flat.png">
            <a:extLst>
              <a:ext uri="{FF2B5EF4-FFF2-40B4-BE49-F238E27FC236}">
                <a16:creationId xmlns:a16="http://schemas.microsoft.com/office/drawing/2014/main" id="{571F33FE-B956-2742-9F93-83EB6B38E1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5" t="75274" r="-6439" b="12223"/>
          <a:stretch/>
        </p:blipFill>
        <p:spPr>
          <a:xfrm>
            <a:off x="7850005" y="2490604"/>
            <a:ext cx="2018085" cy="859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1AB133-DB80-F744-B73C-FB3D2C112F7A}"/>
              </a:ext>
            </a:extLst>
          </p:cNvPr>
          <p:cNvSpPr/>
          <p:nvPr/>
        </p:nvSpPr>
        <p:spPr>
          <a:xfrm>
            <a:off x="6970210" y="6376331"/>
            <a:ext cx="4847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do I understand information about money from around the world? </a:t>
            </a:r>
            <a:r>
              <a:rPr lang="en-US" sz="1100" b="1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fld id="{DC05E1EE-818C-8646-B2D7-09A9D629E3D2}" type="slidenum">
              <a:rPr lang="en-US" sz="1100" b="1" i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en-US" sz="1100" b="1" i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9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FE2EE-C330-024D-A250-5B6A7FF3D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6" y="420363"/>
            <a:ext cx="4076885" cy="592628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mpd="sng">
            <a:solidFill>
              <a:srgbClr val="FFBC22"/>
            </a:solidFill>
          </a:ln>
          <a:effectLst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C0C784-9DC4-5145-97B0-FAAD88AC7657}"/>
              </a:ext>
            </a:extLst>
          </p:cNvPr>
          <p:cNvSpPr txBox="1">
            <a:spLocks/>
          </p:cNvSpPr>
          <p:nvPr/>
        </p:nvSpPr>
        <p:spPr>
          <a:xfrm>
            <a:off x="4915477" y="1067589"/>
            <a:ext cx="7037397" cy="1373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Exchanging British pounds for foreign currency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EC78F7-508E-DC4F-9D39-51A32B62B7DD}"/>
              </a:ext>
            </a:extLst>
          </p:cNvPr>
          <p:cNvSpPr txBox="1">
            <a:spLocks/>
          </p:cNvSpPr>
          <p:nvPr/>
        </p:nvSpPr>
        <p:spPr>
          <a:xfrm>
            <a:off x="747116" y="2275023"/>
            <a:ext cx="6836112" cy="40787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600" dirty="0">
              <a:solidFill>
                <a:srgbClr val="348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>
              <a:solidFill>
                <a:srgbClr val="348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348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348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solidFill>
                <a:srgbClr val="348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279113-2EA7-B64E-B0D1-23E2CCC24FCD}"/>
              </a:ext>
            </a:extLst>
          </p:cNvPr>
          <p:cNvSpPr/>
          <p:nvPr/>
        </p:nvSpPr>
        <p:spPr>
          <a:xfrm>
            <a:off x="4924888" y="2249873"/>
            <a:ext cx="71162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travel to another country, you need to </a:t>
            </a: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money for the currency of the country you’re going to.  </a:t>
            </a:r>
          </a:p>
          <a:p>
            <a:endParaRPr lang="en-GB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lots of places that exchange money, such as banks, post offices and travel agents.   </a:t>
            </a:r>
          </a:p>
          <a:p>
            <a:endParaRPr lang="en-GB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give them a certain amount in British pounds and they give you an amount in the currency you need.</a:t>
            </a:r>
          </a:p>
        </p:txBody>
      </p:sp>
    </p:spTree>
    <p:extLst>
      <p:ext uri="{BB962C8B-B14F-4D97-AF65-F5344CB8AC3E}">
        <p14:creationId xmlns:p14="http://schemas.microsoft.com/office/powerpoint/2010/main" val="241912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1AA128-714C-F843-B41D-1BC0BD6ED6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3" y="12176"/>
            <a:ext cx="3422913" cy="684582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8A9DF-728E-864D-B5A7-B7581D1B2B4D}"/>
              </a:ext>
            </a:extLst>
          </p:cNvPr>
          <p:cNvSpPr txBox="1">
            <a:spLocks/>
          </p:cNvSpPr>
          <p:nvPr/>
        </p:nvSpPr>
        <p:spPr>
          <a:xfrm>
            <a:off x="4203841" y="2281672"/>
            <a:ext cx="7699464" cy="3923556"/>
          </a:xfrm>
          <a:prstGeom prst="rect">
            <a:avLst/>
          </a:prstGeom>
        </p:spPr>
        <p:txBody>
          <a:bodyPr numCol="1" spcCol="468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exchange rate tells us how much of a foreign currency you can buy for one British pound.</a:t>
            </a:r>
          </a:p>
          <a:p>
            <a:pPr marL="0" indent="0">
              <a:buNone/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if the exchange rate to convert British pounds to Australian dollars was:</a:t>
            </a:r>
          </a:p>
          <a:p>
            <a:pPr marL="0" indent="0">
              <a:buNone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British pound = 2 Australian dollars </a:t>
            </a:r>
            <a:endParaRPr lang="en-GB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10 British pounds, you’d get back 20 Australian dollars. </a:t>
            </a:r>
          </a:p>
          <a:p>
            <a:pPr marL="0" indent="0">
              <a:buNone/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rates can change daily (and sometimes even more frequently).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F2DA01-75F6-B44D-A952-6720B24C80C8}"/>
              </a:ext>
            </a:extLst>
          </p:cNvPr>
          <p:cNvSpPr txBox="1">
            <a:spLocks/>
          </p:cNvSpPr>
          <p:nvPr/>
        </p:nvSpPr>
        <p:spPr>
          <a:xfrm>
            <a:off x="4191315" y="1321507"/>
            <a:ext cx="5976090" cy="96016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rates</a:t>
            </a:r>
          </a:p>
        </p:txBody>
      </p:sp>
    </p:spTree>
    <p:extLst>
      <p:ext uri="{BB962C8B-B14F-4D97-AF65-F5344CB8AC3E}">
        <p14:creationId xmlns:p14="http://schemas.microsoft.com/office/powerpoint/2010/main" val="182753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B9A25A3-FFAA-524D-9156-9FC5A2BB3E7F}"/>
              </a:ext>
            </a:extLst>
          </p:cNvPr>
          <p:cNvSpPr txBox="1">
            <a:spLocks/>
          </p:cNvSpPr>
          <p:nvPr/>
        </p:nvSpPr>
        <p:spPr>
          <a:xfrm>
            <a:off x="3957406" y="2129855"/>
            <a:ext cx="7905146" cy="4200716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of different currencies is always changing. Currencies can get ‘weaker’ or ‘stronger’, compared with other currencies. </a:t>
            </a:r>
            <a:endParaRPr lang="en-GB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1 British pound was worth nearly </a:t>
            </a:r>
            <a:b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US dollars in 2008.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in 2016, 1 British pound was only worth around </a:t>
            </a:r>
            <a:b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US dollar. The value of the pound had weakened.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means that buying a pair of $100 trainers in America might have cost £50 in 2008…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…but nearly £100 in 2016!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9F5859-A5EC-3A4F-8925-D85278FDB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5" y="2169332"/>
            <a:ext cx="3273558" cy="4161239"/>
          </a:xfrm>
          <a:prstGeom prst="ellipse">
            <a:avLst/>
          </a:prstGeom>
          <a:solidFill>
            <a:srgbClr val="FFC000"/>
          </a:solidFill>
          <a:effectLst>
            <a:outerShdw blurRad="123825" dist="38100" dir="2700000" algn="tl" rotWithShape="0">
              <a:srgbClr val="3488A0">
                <a:alpha val="43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C1410A-1706-9C48-AD00-CA4E007B77D2}"/>
              </a:ext>
            </a:extLst>
          </p:cNvPr>
          <p:cNvSpPr txBox="1">
            <a:spLocks/>
          </p:cNvSpPr>
          <p:nvPr/>
        </p:nvSpPr>
        <p:spPr>
          <a:xfrm>
            <a:off x="363185" y="1057763"/>
            <a:ext cx="9796173" cy="15100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en-GB" sz="60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rates </a:t>
            </a:r>
          </a:p>
        </p:txBody>
      </p:sp>
    </p:spTree>
    <p:extLst>
      <p:ext uri="{BB962C8B-B14F-4D97-AF65-F5344CB8AC3E}">
        <p14:creationId xmlns:p14="http://schemas.microsoft.com/office/powerpoint/2010/main" val="373273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F1EE1D-3C9F-1A4E-8928-72369A0DF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710">
            <a:off x="751304" y="1033331"/>
            <a:ext cx="8002792" cy="4919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152400" dist="127000" dir="5400000" sx="106000" sy="106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58F050F-5707-C742-9529-AA1416812148}"/>
              </a:ext>
            </a:extLst>
          </p:cNvPr>
          <p:cNvSpPr/>
          <p:nvPr/>
        </p:nvSpPr>
        <p:spPr>
          <a:xfrm rot="20681705">
            <a:off x="7800874" y="1749222"/>
            <a:ext cx="4031872" cy="4031872"/>
          </a:xfrm>
          <a:prstGeom prst="ellipse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B0AC76-5B9C-0240-9877-21FF04CEAFB7}"/>
              </a:ext>
            </a:extLst>
          </p:cNvPr>
          <p:cNvSpPr txBox="1">
            <a:spLocks/>
          </p:cNvSpPr>
          <p:nvPr/>
        </p:nvSpPr>
        <p:spPr>
          <a:xfrm>
            <a:off x="7930776" y="2607276"/>
            <a:ext cx="3797119" cy="311980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‘Currency challenge’ interactive activity </a:t>
            </a:r>
          </a:p>
        </p:txBody>
      </p:sp>
    </p:spTree>
    <p:extLst>
      <p:ext uri="{BB962C8B-B14F-4D97-AF65-F5344CB8AC3E}">
        <p14:creationId xmlns:p14="http://schemas.microsoft.com/office/powerpoint/2010/main" val="35021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5C73-4952-A04C-B2CD-8904D099AD40}"/>
              </a:ext>
            </a:extLst>
          </p:cNvPr>
          <p:cNvSpPr txBox="1">
            <a:spLocks/>
          </p:cNvSpPr>
          <p:nvPr/>
        </p:nvSpPr>
        <p:spPr>
          <a:xfrm>
            <a:off x="387532" y="1059219"/>
            <a:ext cx="9714697" cy="88845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 around the world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AC3A0-E5E0-A547-971B-B76C14DBF653}"/>
              </a:ext>
            </a:extLst>
          </p:cNvPr>
          <p:cNvSpPr txBox="1">
            <a:spLocks/>
          </p:cNvSpPr>
          <p:nvPr/>
        </p:nvSpPr>
        <p:spPr>
          <a:xfrm>
            <a:off x="387533" y="1688610"/>
            <a:ext cx="8242900" cy="4479536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going to visit a number of different countries to find out how much a product costs in each. Convert the amounts into British pounds to find out which country is selling the product the cheapest. 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6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Remember, to change a foreign currency back to British pounds: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currency ÷ exchange rate </a:t>
            </a:r>
            <a:b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amount in British pounds </a:t>
            </a:r>
            <a:endParaRPr lang="en-US" sz="2600" b="1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D63666-C8CC-0643-BDF8-A82C10265C0A}"/>
              </a:ext>
            </a:extLst>
          </p:cNvPr>
          <p:cNvSpPr/>
          <p:nvPr/>
        </p:nvSpPr>
        <p:spPr>
          <a:xfrm>
            <a:off x="387531" y="5350578"/>
            <a:ext cx="7411713" cy="915020"/>
          </a:xfrm>
          <a:prstGeom prst="rect">
            <a:avLst/>
          </a:prstGeom>
          <a:solidFill>
            <a:srgbClr val="FFB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ADE53-79E0-724F-B1E4-5617FE4A71F0}"/>
              </a:ext>
            </a:extLst>
          </p:cNvPr>
          <p:cNvSpPr/>
          <p:nvPr/>
        </p:nvSpPr>
        <p:spPr>
          <a:xfrm>
            <a:off x="387531" y="5347994"/>
            <a:ext cx="83898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 If 1 British pound = 90 Indian rupees </a:t>
            </a:r>
            <a:br>
              <a:rPr lang="en-GB" sz="2600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Indian rupees ÷ 90 = 2 British pounds</a:t>
            </a:r>
            <a:endParaRPr lang="en-US" sz="2600" b="1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14D754-DC92-A847-ACE4-200C1CC2FB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55" t="-3542" r="-5617" b="-4862"/>
          <a:stretch/>
        </p:blipFill>
        <p:spPr>
          <a:xfrm>
            <a:off x="8535476" y="3267875"/>
            <a:ext cx="3195864" cy="3113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B85D75-B5C8-8946-9565-3B3008ECA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81" y="1194275"/>
            <a:ext cx="3561567" cy="24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5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3A576-6AD1-2144-8E1C-7C5E19BB6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094">
            <a:off x="830752" y="521729"/>
            <a:ext cx="3476374" cy="5767893"/>
          </a:xfrm>
          <a:prstGeom prst="rect">
            <a:avLst/>
          </a:prstGeom>
          <a:effectLst>
            <a:outerShdw blurRad="346075" dir="13500000" sx="93000" sy="93000" kx="2700000" rotWithShape="0">
              <a:srgbClr val="000000">
                <a:alpha val="22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EB1E4F7-B2B9-924F-8315-C5DD050DD5B8}"/>
              </a:ext>
            </a:extLst>
          </p:cNvPr>
          <p:cNvSpPr txBox="1">
            <a:spLocks/>
          </p:cNvSpPr>
          <p:nvPr/>
        </p:nvSpPr>
        <p:spPr>
          <a:xfrm>
            <a:off x="4452079" y="1034321"/>
            <a:ext cx="7150310" cy="146903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important to know about other currencies?</a:t>
            </a:r>
            <a:br>
              <a:rPr lang="en-GB" sz="4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B3A910-64FD-7D49-B212-2FE9DCA53EEB}"/>
              </a:ext>
            </a:extLst>
          </p:cNvPr>
          <p:cNvSpPr txBox="1">
            <a:spLocks/>
          </p:cNvSpPr>
          <p:nvPr/>
        </p:nvSpPr>
        <p:spPr>
          <a:xfrm>
            <a:off x="4955432" y="2503357"/>
            <a:ext cx="6795540" cy="3867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one reason…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 you’re travelling to South Korea. You’ve changed your British pounds </a:t>
            </a: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South Korea’s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currency – the ‘won’.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see a chocolate bar, but it costs 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690 South Korean won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that really expensive? 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you need to know?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11404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10587</TotalTime>
  <Words>571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crowdfunding?</dc:title>
  <dc:creator>Claire Smith</dc:creator>
  <cp:lastModifiedBy>brian gribben</cp:lastModifiedBy>
  <cp:revision>384</cp:revision>
  <cp:lastPrinted>2018-07-20T14:28:53Z</cp:lastPrinted>
  <dcterms:created xsi:type="dcterms:W3CDTF">2015-12-14T13:58:53Z</dcterms:created>
  <dcterms:modified xsi:type="dcterms:W3CDTF">2021-01-26T13:39:06Z</dcterms:modified>
</cp:coreProperties>
</file>