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1"/>
  </p:notesMasterIdLst>
  <p:handoutMasterIdLst>
    <p:handoutMasterId r:id="rId12"/>
  </p:handoutMasterIdLst>
  <p:sldIdLst>
    <p:sldId id="258" r:id="rId2"/>
    <p:sldId id="264" r:id="rId3"/>
    <p:sldId id="268" r:id="rId4"/>
    <p:sldId id="269" r:id="rId5"/>
    <p:sldId id="270" r:id="rId6"/>
    <p:sldId id="271" r:id="rId7"/>
    <p:sldId id="272" r:id="rId8"/>
    <p:sldId id="273" r:id="rId9"/>
    <p:sldId id="267" r:id="rId10"/>
  </p:sldIdLst>
  <p:sldSz cx="9144000" cy="6858000" type="screen4x3"/>
  <p:notesSz cx="6858000" cy="9144000"/>
  <p:embeddedFontLst>
    <p:embeddedFont>
      <p:font typeface="Calibri" panose="020F0502020204030204" pitchFamily="34" charset="0"/>
      <p:regular r:id="rId13"/>
      <p:bold r:id="rId14"/>
      <p:italic r:id="rId15"/>
      <p:boldItalic r:id="rId16"/>
    </p:embeddedFont>
    <p:embeddedFont>
      <p:font typeface="Tuffy" panose="020B0603060100000000" charset="0"/>
      <p:regular r:id="rId17"/>
      <p:bold r:id="rId18"/>
      <p:italic r:id="rId19"/>
      <p:boldItalic r:id="rId20"/>
    </p:embeddedFont>
    <p:embeddedFont>
      <p:font typeface="Twinkl" panose="020B0604020202020204" charset="0"/>
      <p:regular r:id="rId21"/>
      <p:bold r:id="rId22"/>
    </p:embeddedFont>
    <p:embeddedFont>
      <p:font typeface="Twinkl SemiBold" charset="0"/>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30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5"/>
    <a:srgbClr val="1973A5"/>
    <a:srgbClr val="FFFFFF"/>
    <a:srgbClr val="DE1E5A"/>
    <a:srgbClr val="18A0DB"/>
    <a:srgbClr val="BC0105"/>
    <a:srgbClr val="4DB1E3"/>
    <a:srgbClr val="80C1EB"/>
    <a:srgbClr val="ACDDFC"/>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9" autoAdjust="0"/>
    <p:restoredTop sz="94660"/>
  </p:normalViewPr>
  <p:slideViewPr>
    <p:cSldViewPr snapToGrid="0" showGuides="1">
      <p:cViewPr varScale="1">
        <p:scale>
          <a:sx n="72" d="100"/>
          <a:sy n="72" d="100"/>
        </p:scale>
        <p:origin x="1146" y="66"/>
      </p:cViewPr>
      <p:guideLst>
        <p:guide orient="horz" pos="2183"/>
        <p:guide pos="2880"/>
        <p:guide pos="340"/>
        <p:guide orient="horz" pos="3974"/>
        <p:guide pos="5420"/>
        <p:guide orient="horz" pos="346"/>
        <p:guide pos="476"/>
        <p:guide orient="horz" pos="482"/>
        <p:guide orient="horz" pos="3861"/>
        <p:guide pos="5307"/>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2673" y="765175"/>
            <a:ext cx="8238653" cy="792021"/>
          </a:xfrm>
          <a:prstGeom prst="roundRect">
            <a:avLst>
              <a:gd name="adj" fmla="val 0"/>
            </a:avLst>
          </a:prstGeom>
          <a:solidFill>
            <a:srgbClr val="1973A5"/>
          </a:solidFill>
        </p:spPr>
        <p:txBody>
          <a:bodyPr/>
          <a:lstStyle/>
          <a:p>
            <a:r>
              <a:rPr lang="en-GB" sz="3600" dirty="0">
                <a:solidFill>
                  <a:schemeClr val="bg1"/>
                </a:solidFill>
                <a:latin typeface="Twinkl SemiBold" pitchFamily="2" charset="0"/>
              </a:rPr>
              <a:t>A Northern Artist</a:t>
            </a:r>
          </a:p>
        </p:txBody>
      </p:sp>
      <p:sp>
        <p:nvSpPr>
          <p:cNvPr id="5" name="Rectangle 4"/>
          <p:cNvSpPr/>
          <p:nvPr/>
        </p:nvSpPr>
        <p:spPr>
          <a:xfrm>
            <a:off x="755650" y="1812711"/>
            <a:ext cx="4613053" cy="4185761"/>
          </a:xfrm>
          <a:prstGeom prst="rect">
            <a:avLst/>
          </a:prstGeom>
        </p:spPr>
        <p:txBody>
          <a:bodyPr wrap="square" lIns="0" tIns="0" rIns="0" bIns="0">
            <a:spAutoFit/>
          </a:bodyPr>
          <a:lstStyle/>
          <a:p>
            <a:r>
              <a:rPr lang="en-GB" sz="1600" dirty="0">
                <a:latin typeface="Twinkl" pitchFamily="2" charset="0"/>
              </a:rPr>
              <a:t>Laurence Stephen Lowry was a northern artist famous for his oil paintings of industrial cityscapes. He was born on 1</a:t>
            </a:r>
            <a:r>
              <a:rPr lang="en-GB" sz="1600" baseline="30000" dirty="0">
                <a:latin typeface="Twinkl" pitchFamily="2" charset="0"/>
              </a:rPr>
              <a:t>st</a:t>
            </a:r>
            <a:r>
              <a:rPr lang="en-GB" sz="1600" dirty="0">
                <a:latin typeface="Twinkl" pitchFamily="2" charset="0"/>
              </a:rPr>
              <a:t> November 1887 in Stretford, Lancashire.</a:t>
            </a:r>
          </a:p>
          <a:p>
            <a:endParaRPr lang="en-GB" sz="1600" dirty="0">
              <a:latin typeface="Twinkl" pitchFamily="2" charset="0"/>
            </a:endParaRPr>
          </a:p>
          <a:p>
            <a:r>
              <a:rPr lang="en-GB" sz="1600" dirty="0">
                <a:latin typeface="Twinkl" pitchFamily="2" charset="0"/>
              </a:rPr>
              <a:t>His mother was very disappointed that she didn’t have a daughter and Lowry often referred to having had an unhappy childhood.</a:t>
            </a:r>
          </a:p>
          <a:p>
            <a:endParaRPr lang="en-GB" sz="1600" dirty="0">
              <a:latin typeface="Twinkl" pitchFamily="2" charset="0"/>
            </a:endParaRPr>
          </a:p>
          <a:p>
            <a:r>
              <a:rPr lang="en-GB" sz="1600" dirty="0">
                <a:latin typeface="Twinkl" pitchFamily="2" charset="0"/>
              </a:rPr>
              <a:t>When Lowry was a boy, his family moved from the green, leafy area of Rusholme to the more industrial area of Pendlebury in the suburb of Salford, Greater Manchester. Lowry did not like the area at first but soon grew more interested in his surroundings, spending time sketching the factory chimneys and mills.</a:t>
            </a:r>
          </a:p>
          <a:p>
            <a:endParaRPr lang="en-GB" sz="1600" dirty="0">
              <a:latin typeface="Twinkl" pitchFamily="2" charset="0"/>
            </a:endParaRPr>
          </a:p>
        </p:txBody>
      </p:sp>
      <p:pic>
        <p:nvPicPr>
          <p:cNvPr id="4" name="Picture 3">
            <a:extLst>
              <a:ext uri="{FF2B5EF4-FFF2-40B4-BE49-F238E27FC236}">
                <a16:creationId xmlns:a16="http://schemas.microsoft.com/office/drawing/2014/main" id="{EE521D1B-9237-4105-8764-90A4AF1887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8704" y="1814304"/>
            <a:ext cx="3019645" cy="4287721"/>
          </a:xfrm>
          <a:prstGeom prst="rect">
            <a:avLst/>
          </a:prstGeom>
        </p:spPr>
      </p:pic>
      <p:sp>
        <p:nvSpPr>
          <p:cNvPr id="7" name="Oval 6">
            <a:extLst>
              <a:ext uri="{FF2B5EF4-FFF2-40B4-BE49-F238E27FC236}">
                <a16:creationId xmlns:a16="http://schemas.microsoft.com/office/drawing/2014/main" id="{6A274D58-A75A-4B96-B935-B50C6E386A8D}"/>
              </a:ext>
            </a:extLst>
          </p:cNvPr>
          <p:cNvSpPr/>
          <p:nvPr/>
        </p:nvSpPr>
        <p:spPr>
          <a:xfrm>
            <a:off x="7369521" y="4363770"/>
            <a:ext cx="181069" cy="181069"/>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A8A5791-8429-4BB4-A0AC-DAFE659496FD}"/>
              </a:ext>
            </a:extLst>
          </p:cNvPr>
          <p:cNvSpPr/>
          <p:nvPr/>
        </p:nvSpPr>
        <p:spPr>
          <a:xfrm>
            <a:off x="6041395" y="4300400"/>
            <a:ext cx="1237591" cy="307807"/>
          </a:xfrm>
          <a:prstGeom prst="rect">
            <a:avLst/>
          </a:prstGeom>
          <a:solidFill>
            <a:schemeClr val="bg1"/>
          </a:solidFill>
          <a:ln w="28575">
            <a:solidFill>
              <a:srgbClr val="1973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Manchester</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1813365"/>
            <a:ext cx="5599883" cy="3482912"/>
          </a:xfrm>
          <a:prstGeom prst="rect">
            <a:avLst/>
          </a:prstGeom>
          <a:solidFill>
            <a:schemeClr val="bg1"/>
          </a:solidFill>
          <a:ln w="28575">
            <a:solidFill>
              <a:srgbClr val="1973A5"/>
            </a:solidFill>
          </a:ln>
        </p:spPr>
        <p:txBody>
          <a:bodyPr wrap="square" lIns="108000" tIns="108000" rIns="1980000" bIns="108000" anchor="ctr">
            <a:noAutofit/>
          </a:bodyPr>
          <a:lstStyle/>
          <a:p>
            <a:r>
              <a:rPr lang="en-GB" sz="1600" dirty="0">
                <a:latin typeface="Twinkl" pitchFamily="2" charset="0"/>
              </a:rPr>
              <a:t>When Lowry left school, he began working, first as a clerk for an accountant and later as a rent collector at the Pall Mall Company. This meant he could afford to have private art lessons in the evening. In 1905, he was offered a place at the Manchester School of Art where he was tutored by a French Impressionist teacher, Pierre Adolphe Valette. Lowry was very influenced by Valette and began to develop his own distinctive style of painting.</a:t>
            </a:r>
          </a:p>
        </p:txBody>
      </p:sp>
      <p:pic>
        <p:nvPicPr>
          <p:cNvPr id="6" name="Picture 5">
            <a:extLst>
              <a:ext uri="{FF2B5EF4-FFF2-40B4-BE49-F238E27FC236}">
                <a16:creationId xmlns:a16="http://schemas.microsoft.com/office/drawing/2014/main" id="{79649092-A9E5-41E4-9289-44E469CEBA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565" r="28110" b="565"/>
          <a:stretch/>
        </p:blipFill>
        <p:spPr>
          <a:xfrm>
            <a:off x="4572000" y="1813364"/>
            <a:ext cx="3816350" cy="3816350"/>
          </a:xfrm>
          <a:prstGeom prst="flowChartConnector">
            <a:avLst/>
          </a:prstGeom>
        </p:spPr>
      </p:pic>
      <p:sp>
        <p:nvSpPr>
          <p:cNvPr id="21" name="Title 20"/>
          <p:cNvSpPr>
            <a:spLocks noGrp="1"/>
          </p:cNvSpPr>
          <p:nvPr>
            <p:ph type="title"/>
          </p:nvPr>
        </p:nvSpPr>
        <p:spPr>
          <a:xfrm>
            <a:off x="452673" y="765175"/>
            <a:ext cx="8238653" cy="792021"/>
          </a:xfrm>
          <a:prstGeom prst="roundRect">
            <a:avLst>
              <a:gd name="adj" fmla="val 0"/>
            </a:avLst>
          </a:prstGeom>
          <a:solidFill>
            <a:srgbClr val="1973A5"/>
          </a:solidFill>
        </p:spPr>
        <p:txBody>
          <a:bodyPr/>
          <a:lstStyle/>
          <a:p>
            <a:r>
              <a:rPr lang="en-GB" sz="3600" dirty="0">
                <a:solidFill>
                  <a:schemeClr val="bg1"/>
                </a:solidFill>
                <a:latin typeface="Twinkl SemiBold" pitchFamily="2" charset="0"/>
              </a:rPr>
              <a:t>The Young Artist</a:t>
            </a:r>
          </a:p>
        </p:txBody>
      </p:sp>
      <p:sp>
        <p:nvSpPr>
          <p:cNvPr id="2" name="Oval 1">
            <a:extLst>
              <a:ext uri="{FF2B5EF4-FFF2-40B4-BE49-F238E27FC236}">
                <a16:creationId xmlns:a16="http://schemas.microsoft.com/office/drawing/2014/main" id="{303CED17-8A39-4622-BAFD-1C9A7F668671}"/>
              </a:ext>
            </a:extLst>
          </p:cNvPr>
          <p:cNvSpPr/>
          <p:nvPr/>
        </p:nvSpPr>
        <p:spPr>
          <a:xfrm>
            <a:off x="4572000" y="1813365"/>
            <a:ext cx="3816350" cy="3816350"/>
          </a:xfrm>
          <a:prstGeom prst="ellipse">
            <a:avLst/>
          </a:prstGeom>
          <a:noFill/>
          <a:ln w="38100">
            <a:solidFill>
              <a:srgbClr val="1973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089A3498-710C-48DE-AED4-A59C5494A1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320"/>
          <a:stretch/>
        </p:blipFill>
        <p:spPr>
          <a:xfrm>
            <a:off x="755650" y="5106153"/>
            <a:ext cx="3547996" cy="1751847"/>
          </a:xfrm>
          <a:prstGeom prst="rect">
            <a:avLst/>
          </a:prstGeom>
        </p:spPr>
      </p:pic>
      <p:pic>
        <p:nvPicPr>
          <p:cNvPr id="14" name="Picture 13">
            <a:extLst>
              <a:ext uri="{FF2B5EF4-FFF2-40B4-BE49-F238E27FC236}">
                <a16:creationId xmlns:a16="http://schemas.microsoft.com/office/drawing/2014/main" id="{9ECD89A0-5C77-4787-952F-671FC0C9FBB1}"/>
              </a:ext>
            </a:extLst>
          </p:cNvPr>
          <p:cNvPicPr>
            <a:picLocks noChangeAspect="1"/>
          </p:cNvPicPr>
          <p:nvPr/>
        </p:nvPicPr>
        <p:blipFill rotWithShape="1">
          <a:blip r:embed="rId4">
            <a:extLst>
              <a:ext uri="{28A0092B-C50C-407E-A947-70E740481C1C}">
                <a14:useLocalDpi xmlns:a14="http://schemas.microsoft.com/office/drawing/2010/main" val="0"/>
              </a:ext>
            </a:extLst>
          </a:blip>
          <a:srcRect b="3899"/>
          <a:stretch/>
        </p:blipFill>
        <p:spPr>
          <a:xfrm>
            <a:off x="5160475" y="1717830"/>
            <a:ext cx="2662346" cy="5140170"/>
          </a:xfrm>
          <a:prstGeom prst="rect">
            <a:avLst/>
          </a:prstGeom>
        </p:spPr>
      </p:pic>
    </p:spTree>
    <p:extLst>
      <p:ext uri="{BB962C8B-B14F-4D97-AF65-F5344CB8AC3E}">
        <p14:creationId xmlns:p14="http://schemas.microsoft.com/office/powerpoint/2010/main" val="2031213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1D0BE5-47DD-4077-94DE-2C12BAB7B783}"/>
              </a:ext>
            </a:extLst>
          </p:cNvPr>
          <p:cNvSpPr/>
          <p:nvPr/>
        </p:nvSpPr>
        <p:spPr>
          <a:xfrm>
            <a:off x="755649" y="4247238"/>
            <a:ext cx="5599883" cy="1382477"/>
          </a:xfrm>
          <a:prstGeom prst="rect">
            <a:avLst/>
          </a:prstGeom>
          <a:solidFill>
            <a:srgbClr val="1973A5"/>
          </a:solidFill>
          <a:ln w="28575">
            <a:noFill/>
          </a:ln>
        </p:spPr>
        <p:txBody>
          <a:bodyPr wrap="square" lIns="108000" tIns="108000" rIns="1908000" bIns="108000" anchor="ctr">
            <a:noAutofit/>
          </a:bodyPr>
          <a:lstStyle/>
          <a:p>
            <a:r>
              <a:rPr lang="en-GB" sz="1600" dirty="0">
                <a:solidFill>
                  <a:schemeClr val="bg1"/>
                </a:solidFill>
                <a:latin typeface="Twinkl" pitchFamily="2" charset="0"/>
              </a:rPr>
              <a:t>In 1978, a song called </a:t>
            </a:r>
            <a:r>
              <a:rPr lang="en-GB" sz="1600" dirty="0" err="1">
                <a:solidFill>
                  <a:schemeClr val="bg1"/>
                </a:solidFill>
                <a:latin typeface="Twinkl" pitchFamily="2" charset="0"/>
              </a:rPr>
              <a:t>Matchstalk</a:t>
            </a:r>
            <a:r>
              <a:rPr lang="en-GB" sz="1600" dirty="0">
                <a:solidFill>
                  <a:schemeClr val="bg1"/>
                </a:solidFill>
                <a:latin typeface="Twinkl" pitchFamily="2" charset="0"/>
              </a:rPr>
              <a:t> Men and </a:t>
            </a:r>
            <a:r>
              <a:rPr lang="en-GB" sz="1600" dirty="0" err="1">
                <a:solidFill>
                  <a:schemeClr val="bg1"/>
                </a:solidFill>
                <a:latin typeface="Twinkl" pitchFamily="2" charset="0"/>
              </a:rPr>
              <a:t>Matchstalk</a:t>
            </a:r>
            <a:r>
              <a:rPr lang="en-GB" sz="1600" dirty="0">
                <a:solidFill>
                  <a:schemeClr val="bg1"/>
                </a:solidFill>
                <a:latin typeface="Twinkl" pitchFamily="2" charset="0"/>
              </a:rPr>
              <a:t> Cats and Dogs was written about Lowry and his paintings which became a number one hit in the pop charts. </a:t>
            </a:r>
          </a:p>
        </p:txBody>
      </p:sp>
      <p:sp>
        <p:nvSpPr>
          <p:cNvPr id="5" name="Rectangle 4"/>
          <p:cNvSpPr/>
          <p:nvPr/>
        </p:nvSpPr>
        <p:spPr>
          <a:xfrm>
            <a:off x="755650" y="1813365"/>
            <a:ext cx="5599883" cy="2251641"/>
          </a:xfrm>
          <a:prstGeom prst="rect">
            <a:avLst/>
          </a:prstGeom>
          <a:solidFill>
            <a:schemeClr val="bg1"/>
          </a:solidFill>
          <a:ln w="28575">
            <a:solidFill>
              <a:srgbClr val="1973A5"/>
            </a:solidFill>
          </a:ln>
        </p:spPr>
        <p:txBody>
          <a:bodyPr wrap="square" lIns="108000" tIns="108000" rIns="1620000" bIns="108000" anchor="ctr">
            <a:noAutofit/>
          </a:bodyPr>
          <a:lstStyle/>
          <a:p>
            <a:r>
              <a:rPr lang="en-GB" sz="1600" dirty="0">
                <a:latin typeface="Twinkl" pitchFamily="2" charset="0"/>
              </a:rPr>
              <a:t>Lowry began to paint urban landscapes of factories, mills, chimneys and the workers who clocked in and clocked out day after day.</a:t>
            </a:r>
          </a:p>
          <a:p>
            <a:endParaRPr lang="en-GB" sz="1600" dirty="0">
              <a:latin typeface="Twinkl" pitchFamily="2" charset="0"/>
            </a:endParaRPr>
          </a:p>
          <a:p>
            <a:r>
              <a:rPr lang="en-GB" sz="1600" dirty="0">
                <a:latin typeface="Twinkl" pitchFamily="2" charset="0"/>
              </a:rPr>
              <a:t>Lowry’s human figures were nicknamed ‘matchstick men’ due to their spindly appearance.</a:t>
            </a:r>
          </a:p>
        </p:txBody>
      </p:sp>
      <p:pic>
        <p:nvPicPr>
          <p:cNvPr id="2050" name="Picture 2" descr="Image result for going to work 1943">
            <a:extLst>
              <a:ext uri="{FF2B5EF4-FFF2-40B4-BE49-F238E27FC236}">
                <a16:creationId xmlns:a16="http://schemas.microsoft.com/office/drawing/2014/main" id="{D6ABDC6E-DF23-43AF-B060-6DFDABF69F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00" r="12600"/>
          <a:stretch/>
        </p:blipFill>
        <p:spPr bwMode="auto">
          <a:xfrm>
            <a:off x="4592747" y="1823738"/>
            <a:ext cx="3795603" cy="379560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52673" y="765175"/>
            <a:ext cx="8238653" cy="792021"/>
          </a:xfrm>
          <a:prstGeom prst="roundRect">
            <a:avLst>
              <a:gd name="adj" fmla="val 0"/>
            </a:avLst>
          </a:prstGeom>
          <a:solidFill>
            <a:srgbClr val="1973A5"/>
          </a:solidFill>
        </p:spPr>
        <p:txBody>
          <a:bodyPr/>
          <a:lstStyle/>
          <a:p>
            <a:r>
              <a:rPr lang="en-GB" sz="3600" dirty="0">
                <a:solidFill>
                  <a:schemeClr val="bg1"/>
                </a:solidFill>
                <a:latin typeface="Twinkl SemiBold" pitchFamily="2" charset="0"/>
              </a:rPr>
              <a:t>Matchstick Men</a:t>
            </a:r>
          </a:p>
        </p:txBody>
      </p:sp>
      <p:sp>
        <p:nvSpPr>
          <p:cNvPr id="2" name="Oval 1">
            <a:extLst>
              <a:ext uri="{FF2B5EF4-FFF2-40B4-BE49-F238E27FC236}">
                <a16:creationId xmlns:a16="http://schemas.microsoft.com/office/drawing/2014/main" id="{303CED17-8A39-4622-BAFD-1C9A7F668671}"/>
              </a:ext>
            </a:extLst>
          </p:cNvPr>
          <p:cNvSpPr/>
          <p:nvPr/>
        </p:nvSpPr>
        <p:spPr>
          <a:xfrm>
            <a:off x="4572000" y="1813365"/>
            <a:ext cx="3816350" cy="3816350"/>
          </a:xfrm>
          <a:prstGeom prst="ellipse">
            <a:avLst/>
          </a:prstGeom>
          <a:noFill/>
          <a:ln w="38100">
            <a:solidFill>
              <a:srgbClr val="1973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id you Know?">
            <a:extLst>
              <a:ext uri="{FF2B5EF4-FFF2-40B4-BE49-F238E27FC236}">
                <a16:creationId xmlns:a16="http://schemas.microsoft.com/office/drawing/2014/main" id="{B0C46EF2-AFFE-4F01-B7C7-C5B0AB873179}"/>
              </a:ext>
            </a:extLst>
          </p:cNvPr>
          <p:cNvSpPr/>
          <p:nvPr/>
        </p:nvSpPr>
        <p:spPr>
          <a:xfrm>
            <a:off x="755650" y="5785463"/>
            <a:ext cx="1725000" cy="343875"/>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GB" sz="1600" dirty="0"/>
              <a:t>Did you know?...</a:t>
            </a:r>
          </a:p>
        </p:txBody>
      </p:sp>
    </p:spTree>
    <p:extLst>
      <p:ext uri="{BB962C8B-B14F-4D97-AF65-F5344CB8AC3E}">
        <p14:creationId xmlns:p14="http://schemas.microsoft.com/office/powerpoint/2010/main" val="3390173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nextCondLst>
                <p:cond evt="onClick" delay="0">
                  <p:tgtEl>
                    <p:spTgt spid="3"/>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2673" y="765175"/>
            <a:ext cx="8238653" cy="792021"/>
          </a:xfrm>
          <a:prstGeom prst="roundRect">
            <a:avLst>
              <a:gd name="adj" fmla="val 0"/>
            </a:avLst>
          </a:prstGeom>
          <a:solidFill>
            <a:srgbClr val="1973A5"/>
          </a:solidFill>
        </p:spPr>
        <p:txBody>
          <a:bodyPr/>
          <a:lstStyle/>
          <a:p>
            <a:r>
              <a:rPr lang="en-GB" sz="3600" dirty="0">
                <a:solidFill>
                  <a:schemeClr val="bg1"/>
                </a:solidFill>
                <a:latin typeface="Twinkl SemiBold" pitchFamily="2" charset="0"/>
              </a:rPr>
              <a:t>Going To Work – 1943</a:t>
            </a:r>
          </a:p>
        </p:txBody>
      </p:sp>
      <p:pic>
        <p:nvPicPr>
          <p:cNvPr id="3074" name="Picture 2" descr="Image result for going to work 1943">
            <a:extLst>
              <a:ext uri="{FF2B5EF4-FFF2-40B4-BE49-F238E27FC236}">
                <a16:creationId xmlns:a16="http://schemas.microsoft.com/office/drawing/2014/main" id="{A4E11CB5-D35F-4762-AC76-974B06CBB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917"/>
          <a:stretch/>
        </p:blipFill>
        <p:spPr bwMode="auto">
          <a:xfrm>
            <a:off x="1767471" y="1667298"/>
            <a:ext cx="5609058" cy="33599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DE878FE-9CA5-4370-8C45-2D32A63BC173}"/>
              </a:ext>
            </a:extLst>
          </p:cNvPr>
          <p:cNvSpPr/>
          <p:nvPr/>
        </p:nvSpPr>
        <p:spPr>
          <a:xfrm>
            <a:off x="755650" y="5688391"/>
            <a:ext cx="7632700" cy="440947"/>
          </a:xfrm>
          <a:prstGeom prst="rect">
            <a:avLst/>
          </a:prstGeom>
          <a:solidFill>
            <a:schemeClr val="bg1"/>
          </a:solidFill>
          <a:ln w="28575">
            <a:solidFill>
              <a:srgbClr val="1973A5"/>
            </a:solidFill>
          </a:ln>
        </p:spPr>
        <p:txBody>
          <a:bodyPr wrap="square" lIns="108000" tIns="108000" rIns="108000" bIns="108000" anchor="ctr">
            <a:noAutofit/>
          </a:bodyPr>
          <a:lstStyle/>
          <a:p>
            <a:pPr algn="ctr"/>
            <a:r>
              <a:rPr lang="en-GB" sz="1600" dirty="0">
                <a:latin typeface="Twinkl" pitchFamily="2" charset="0"/>
              </a:rPr>
              <a:t>How has Lowry captured the mood of the time or place?</a:t>
            </a:r>
          </a:p>
        </p:txBody>
      </p:sp>
      <p:sp>
        <p:nvSpPr>
          <p:cNvPr id="12" name="Rectangle 11">
            <a:extLst>
              <a:ext uri="{FF2B5EF4-FFF2-40B4-BE49-F238E27FC236}">
                <a16:creationId xmlns:a16="http://schemas.microsoft.com/office/drawing/2014/main" id="{CE4E3D15-DD02-4A1B-A51E-2D52986F7648}"/>
              </a:ext>
            </a:extLst>
          </p:cNvPr>
          <p:cNvSpPr/>
          <p:nvPr/>
        </p:nvSpPr>
        <p:spPr>
          <a:xfrm>
            <a:off x="755650" y="5137341"/>
            <a:ext cx="7632700" cy="440948"/>
          </a:xfrm>
          <a:prstGeom prst="rect">
            <a:avLst/>
          </a:prstGeom>
          <a:solidFill>
            <a:schemeClr val="bg1"/>
          </a:solidFill>
          <a:ln w="28575">
            <a:solidFill>
              <a:srgbClr val="1973A5"/>
            </a:solidFill>
          </a:ln>
        </p:spPr>
        <p:txBody>
          <a:bodyPr wrap="square" lIns="108000" tIns="108000" rIns="108000" bIns="108000" anchor="ctr">
            <a:noAutofit/>
          </a:bodyPr>
          <a:lstStyle/>
          <a:p>
            <a:pPr algn="ctr"/>
            <a:r>
              <a:rPr lang="en-GB" sz="1600" dirty="0">
                <a:latin typeface="Twinkl" pitchFamily="2" charset="0"/>
              </a:rPr>
              <a:t>What are your thoughts about this painting?</a:t>
            </a:r>
          </a:p>
        </p:txBody>
      </p:sp>
      <p:sp>
        <p:nvSpPr>
          <p:cNvPr id="13" name="TextBox 12">
            <a:extLst>
              <a:ext uri="{FF2B5EF4-FFF2-40B4-BE49-F238E27FC236}">
                <a16:creationId xmlns:a16="http://schemas.microsoft.com/office/drawing/2014/main" id="{2A6266BC-FBB4-41FD-9371-402497BF15CB}"/>
              </a:ext>
            </a:extLst>
          </p:cNvPr>
          <p:cNvSpPr txBox="1"/>
          <p:nvPr/>
        </p:nvSpPr>
        <p:spPr>
          <a:xfrm>
            <a:off x="3173389" y="6155143"/>
            <a:ext cx="2833734" cy="169277"/>
          </a:xfrm>
          <a:prstGeom prst="rect">
            <a:avLst/>
          </a:prstGeom>
          <a:noFill/>
        </p:spPr>
        <p:txBody>
          <a:bodyPr wrap="square" rtlCol="0">
            <a:spAutoFit/>
          </a:bodyPr>
          <a:lstStyle/>
          <a:p>
            <a:pPr algn="ctr"/>
            <a:r>
              <a:rPr lang="en-GB" sz="500" dirty="0">
                <a:latin typeface="Tuffy" panose="020B0603060100000000" pitchFamily="34" charset="0"/>
                <a:ea typeface="Tuffy" panose="020B0603060100000000" pitchFamily="34" charset="0"/>
              </a:rPr>
              <a:t>CC BY-LL 2.0,</a:t>
            </a:r>
          </a:p>
        </p:txBody>
      </p:sp>
    </p:spTree>
    <p:extLst>
      <p:ext uri="{BB962C8B-B14F-4D97-AF65-F5344CB8AC3E}">
        <p14:creationId xmlns:p14="http://schemas.microsoft.com/office/powerpoint/2010/main" val="7723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E528785-9A79-4874-9E3C-0AE1FB86D1D1}"/>
              </a:ext>
            </a:extLst>
          </p:cNvPr>
          <p:cNvSpPr/>
          <p:nvPr/>
        </p:nvSpPr>
        <p:spPr>
          <a:xfrm>
            <a:off x="755650" y="2736329"/>
            <a:ext cx="5536508" cy="885217"/>
          </a:xfrm>
          <a:prstGeom prst="rect">
            <a:avLst/>
          </a:prstGeom>
          <a:solidFill>
            <a:srgbClr val="FFFFFF"/>
          </a:solidFill>
          <a:ln w="38100">
            <a:solidFill>
              <a:srgbClr val="1973A5"/>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GB" sz="1600" dirty="0">
                <a:solidFill>
                  <a:schemeClr val="tx1"/>
                </a:solidFill>
                <a:latin typeface="Twinkl" pitchFamily="2" charset="0"/>
              </a:rPr>
              <a:t>These sketches would now be worth thousands </a:t>
            </a:r>
            <a:br>
              <a:rPr lang="en-GB" sz="1600" dirty="0">
                <a:solidFill>
                  <a:schemeClr val="tx1"/>
                </a:solidFill>
                <a:latin typeface="Twinkl" pitchFamily="2" charset="0"/>
              </a:rPr>
            </a:br>
            <a:r>
              <a:rPr lang="en-GB" sz="1600" dirty="0">
                <a:solidFill>
                  <a:schemeClr val="tx1"/>
                </a:solidFill>
                <a:latin typeface="Twinkl" pitchFamily="2" charset="0"/>
              </a:rPr>
              <a:t>of pounds.</a:t>
            </a:r>
          </a:p>
        </p:txBody>
      </p:sp>
      <p:sp>
        <p:nvSpPr>
          <p:cNvPr id="21" name="Title 20"/>
          <p:cNvSpPr>
            <a:spLocks noGrp="1"/>
          </p:cNvSpPr>
          <p:nvPr>
            <p:ph type="title"/>
          </p:nvPr>
        </p:nvSpPr>
        <p:spPr>
          <a:xfrm>
            <a:off x="452673" y="765175"/>
            <a:ext cx="8238653" cy="792021"/>
          </a:xfrm>
          <a:prstGeom prst="roundRect">
            <a:avLst>
              <a:gd name="adj" fmla="val 0"/>
            </a:avLst>
          </a:prstGeom>
          <a:solidFill>
            <a:srgbClr val="1973A5"/>
          </a:solidFill>
        </p:spPr>
        <p:txBody>
          <a:bodyPr/>
          <a:lstStyle/>
          <a:p>
            <a:r>
              <a:rPr lang="en-GB" sz="3600" dirty="0">
                <a:solidFill>
                  <a:schemeClr val="bg1"/>
                </a:solidFill>
                <a:latin typeface="Twinkl SemiBold" pitchFamily="2" charset="0"/>
              </a:rPr>
              <a:t>The Envelope Artist</a:t>
            </a:r>
          </a:p>
        </p:txBody>
      </p:sp>
      <p:sp>
        <p:nvSpPr>
          <p:cNvPr id="11" name="Rectangle 10">
            <a:extLst>
              <a:ext uri="{FF2B5EF4-FFF2-40B4-BE49-F238E27FC236}">
                <a16:creationId xmlns:a16="http://schemas.microsoft.com/office/drawing/2014/main" id="{47F24BF8-2BAC-4AA1-91B4-3F1924646B12}"/>
              </a:ext>
            </a:extLst>
          </p:cNvPr>
          <p:cNvSpPr/>
          <p:nvPr/>
        </p:nvSpPr>
        <p:spPr>
          <a:xfrm>
            <a:off x="443620" y="5576935"/>
            <a:ext cx="8247706" cy="552403"/>
          </a:xfrm>
          <a:prstGeom prst="rect">
            <a:avLst/>
          </a:prstGeom>
          <a:solidFill>
            <a:srgbClr val="1973A5"/>
          </a:solidFill>
          <a:ln w="28575">
            <a:noFill/>
          </a:ln>
        </p:spPr>
        <p:txBody>
          <a:bodyPr wrap="square" lIns="108000" tIns="108000" rIns="1908000" bIns="108000" anchor="ctr">
            <a:noAutofit/>
          </a:bodyPr>
          <a:lstStyle/>
          <a:p>
            <a:endParaRPr lang="en-GB" sz="1600" dirty="0">
              <a:solidFill>
                <a:schemeClr val="bg1"/>
              </a:solidFill>
              <a:latin typeface="Twinkl" pitchFamily="2" charset="0"/>
            </a:endParaRPr>
          </a:p>
        </p:txBody>
      </p:sp>
      <p:sp>
        <p:nvSpPr>
          <p:cNvPr id="12" name="Oval 11">
            <a:extLst>
              <a:ext uri="{FF2B5EF4-FFF2-40B4-BE49-F238E27FC236}">
                <a16:creationId xmlns:a16="http://schemas.microsoft.com/office/drawing/2014/main" id="{E2B24B9D-BD66-4192-91C2-7AC06C230355}"/>
              </a:ext>
            </a:extLst>
          </p:cNvPr>
          <p:cNvSpPr/>
          <p:nvPr/>
        </p:nvSpPr>
        <p:spPr>
          <a:xfrm>
            <a:off x="4916032" y="2583994"/>
            <a:ext cx="3508831" cy="3508831"/>
          </a:xfrm>
          <a:prstGeom prst="ellipse">
            <a:avLst/>
          </a:prstGeom>
          <a:solidFill>
            <a:schemeClr val="bg1"/>
          </a:solidFill>
          <a:ln w="38100">
            <a:solidFill>
              <a:srgbClr val="1973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2C99B982-E3F2-4D76-8B46-62BC187F02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0536" y="3093287"/>
            <a:ext cx="3959822" cy="2426678"/>
          </a:xfrm>
          <a:prstGeom prst="rect">
            <a:avLst/>
          </a:prstGeom>
        </p:spPr>
      </p:pic>
      <p:sp>
        <p:nvSpPr>
          <p:cNvPr id="16" name="Rectangle 15">
            <a:extLst>
              <a:ext uri="{FF2B5EF4-FFF2-40B4-BE49-F238E27FC236}">
                <a16:creationId xmlns:a16="http://schemas.microsoft.com/office/drawing/2014/main" id="{992453F3-2A98-4F09-9C5C-60A76CB51304}"/>
              </a:ext>
            </a:extLst>
          </p:cNvPr>
          <p:cNvSpPr/>
          <p:nvPr/>
        </p:nvSpPr>
        <p:spPr>
          <a:xfrm>
            <a:off x="755650" y="1812711"/>
            <a:ext cx="7669213" cy="738664"/>
          </a:xfrm>
          <a:prstGeom prst="rect">
            <a:avLst/>
          </a:prstGeom>
        </p:spPr>
        <p:txBody>
          <a:bodyPr wrap="square" lIns="108000" tIns="0" rIns="0" bIns="0">
            <a:spAutoFit/>
          </a:bodyPr>
          <a:lstStyle/>
          <a:p>
            <a:r>
              <a:rPr lang="en-GB" sz="1600" dirty="0">
                <a:latin typeface="Twinkl" pitchFamily="2" charset="0"/>
              </a:rPr>
              <a:t>When Lowry was outside without a sketchbook, he would sketch on the back of envelopes, napkins and cloakroom tickets. He would then give them to young people who were out and about with their families.</a:t>
            </a:r>
          </a:p>
        </p:txBody>
      </p:sp>
      <p:pic>
        <p:nvPicPr>
          <p:cNvPr id="17" name="Picture 16">
            <a:extLst>
              <a:ext uri="{FF2B5EF4-FFF2-40B4-BE49-F238E27FC236}">
                <a16:creationId xmlns:a16="http://schemas.microsoft.com/office/drawing/2014/main" id="{5884932E-1969-400E-B7AD-F5E3CBDB0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83" y="3580629"/>
            <a:ext cx="3934880" cy="2782414"/>
          </a:xfrm>
          <a:prstGeom prst="rect">
            <a:avLst/>
          </a:prstGeom>
        </p:spPr>
      </p:pic>
      <p:pic>
        <p:nvPicPr>
          <p:cNvPr id="19" name="Picture 18">
            <a:extLst>
              <a:ext uri="{FF2B5EF4-FFF2-40B4-BE49-F238E27FC236}">
                <a16:creationId xmlns:a16="http://schemas.microsoft.com/office/drawing/2014/main" id="{49D8786A-B28C-4BDC-A9D1-31A4A7817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1441" y="5156739"/>
            <a:ext cx="1510559" cy="885218"/>
          </a:xfrm>
          <a:prstGeom prst="rect">
            <a:avLst/>
          </a:prstGeom>
        </p:spPr>
      </p:pic>
    </p:spTree>
    <p:extLst>
      <p:ext uri="{BB962C8B-B14F-4D97-AF65-F5344CB8AC3E}">
        <p14:creationId xmlns:p14="http://schemas.microsoft.com/office/powerpoint/2010/main" val="93473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1" y="1813365"/>
            <a:ext cx="5753792" cy="3852863"/>
          </a:xfrm>
          <a:prstGeom prst="rect">
            <a:avLst/>
          </a:prstGeom>
          <a:solidFill>
            <a:schemeClr val="bg1"/>
          </a:solidFill>
          <a:ln w="28575">
            <a:solidFill>
              <a:srgbClr val="1973A5"/>
            </a:solidFill>
          </a:ln>
        </p:spPr>
        <p:txBody>
          <a:bodyPr wrap="square" lIns="108000" tIns="108000" rIns="2088000" bIns="108000" anchor="ctr">
            <a:noAutofit/>
          </a:bodyPr>
          <a:lstStyle/>
          <a:p>
            <a:r>
              <a:rPr lang="en-GB" sz="1600" dirty="0">
                <a:latin typeface="Twinkl" pitchFamily="2" charset="0"/>
              </a:rPr>
              <a:t>Lowry was quite the ordinary man. He rejected being honoured by The Queen five times, the most recent honour he turned down being a knighthood. He was a keen football fan, supporting Manchester City his whole life. He inherited his mother’s collection of clocks, which he set at different times. </a:t>
            </a:r>
            <a:br>
              <a:rPr lang="en-GB" sz="1600" dirty="0">
                <a:latin typeface="Twinkl" pitchFamily="2" charset="0"/>
              </a:rPr>
            </a:br>
            <a:r>
              <a:rPr lang="en-GB" sz="1600" dirty="0">
                <a:latin typeface="Twinkl" pitchFamily="2" charset="0"/>
              </a:rPr>
              <a:t>A storyteller who elaborated the truth at times, he never married but made good friends throughout his life. Lowry retired from the Pall Mall Company at the age of 65, having worked there for the majority of his working life.</a:t>
            </a:r>
          </a:p>
        </p:txBody>
      </p:sp>
      <p:sp>
        <p:nvSpPr>
          <p:cNvPr id="15" name="Rectangle 14">
            <a:extLst>
              <a:ext uri="{FF2B5EF4-FFF2-40B4-BE49-F238E27FC236}">
                <a16:creationId xmlns:a16="http://schemas.microsoft.com/office/drawing/2014/main" id="{C1111340-0009-49A3-9F58-C226D98621B4}"/>
              </a:ext>
            </a:extLst>
          </p:cNvPr>
          <p:cNvSpPr/>
          <p:nvPr/>
        </p:nvSpPr>
        <p:spPr>
          <a:xfrm>
            <a:off x="755650" y="1813365"/>
            <a:ext cx="5753792" cy="2995534"/>
          </a:xfrm>
          <a:prstGeom prst="rect">
            <a:avLst/>
          </a:prstGeom>
          <a:solidFill>
            <a:schemeClr val="bg1"/>
          </a:solidFill>
          <a:ln w="28575">
            <a:solidFill>
              <a:srgbClr val="1973A5"/>
            </a:solidFill>
          </a:ln>
        </p:spPr>
        <p:txBody>
          <a:bodyPr wrap="square" lIns="108000" tIns="108000" rIns="2088000" bIns="108000" anchor="ctr">
            <a:noAutofit/>
          </a:bodyPr>
          <a:lstStyle/>
          <a:p>
            <a:r>
              <a:rPr lang="en-GB" sz="1600" dirty="0">
                <a:latin typeface="Twinkl" pitchFamily="2" charset="0"/>
              </a:rPr>
              <a:t>The artist, renowned for showing the life of the working man, the streets of Salford and industrial England in the early 1900s, died at the age of 88 from pneumonia in a hospital in Glossop, Derbyshire.</a:t>
            </a:r>
          </a:p>
          <a:p>
            <a:endParaRPr lang="en-GB" sz="1600" dirty="0">
              <a:latin typeface="Twinkl" pitchFamily="2" charset="0"/>
            </a:endParaRPr>
          </a:p>
          <a:p>
            <a:r>
              <a:rPr lang="en-GB" sz="1600" dirty="0">
                <a:latin typeface="Twinkl" pitchFamily="2" charset="0"/>
              </a:rPr>
              <a:t>LS Lowry’s legacy lives on and he has become one of the most famous British artists of all time.</a:t>
            </a:r>
            <a:endParaRPr lang="en-GB" sz="1600" dirty="0"/>
          </a:p>
        </p:txBody>
      </p:sp>
      <p:pic>
        <p:nvPicPr>
          <p:cNvPr id="12" name="Picture 11">
            <a:extLst>
              <a:ext uri="{FF2B5EF4-FFF2-40B4-BE49-F238E27FC236}">
                <a16:creationId xmlns:a16="http://schemas.microsoft.com/office/drawing/2014/main" id="{B5ADB8D1-6842-43EB-8242-38BA976ACC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8" t="-565" r="28110" b="565"/>
          <a:stretch/>
        </p:blipFill>
        <p:spPr>
          <a:xfrm>
            <a:off x="4590256" y="1813365"/>
            <a:ext cx="3852863" cy="3852863"/>
          </a:xfrm>
          <a:prstGeom prst="flowChartConnector">
            <a:avLst/>
          </a:prstGeom>
        </p:spPr>
      </p:pic>
      <p:sp>
        <p:nvSpPr>
          <p:cNvPr id="21" name="Title 20"/>
          <p:cNvSpPr>
            <a:spLocks noGrp="1"/>
          </p:cNvSpPr>
          <p:nvPr>
            <p:ph type="title"/>
          </p:nvPr>
        </p:nvSpPr>
        <p:spPr>
          <a:xfrm>
            <a:off x="452673" y="765175"/>
            <a:ext cx="8238653" cy="792021"/>
          </a:xfrm>
          <a:prstGeom prst="roundRect">
            <a:avLst>
              <a:gd name="adj" fmla="val 0"/>
            </a:avLst>
          </a:prstGeom>
          <a:solidFill>
            <a:srgbClr val="1973A5"/>
          </a:solidFill>
        </p:spPr>
        <p:txBody>
          <a:bodyPr/>
          <a:lstStyle/>
          <a:p>
            <a:r>
              <a:rPr lang="en-GB" sz="3600" dirty="0">
                <a:solidFill>
                  <a:schemeClr val="bg1"/>
                </a:solidFill>
                <a:latin typeface="Twinkl SemiBold" pitchFamily="2" charset="0"/>
              </a:rPr>
              <a:t>An Ordinary Man</a:t>
            </a:r>
          </a:p>
        </p:txBody>
      </p:sp>
      <p:sp>
        <p:nvSpPr>
          <p:cNvPr id="11" name="Oval 10">
            <a:extLst>
              <a:ext uri="{FF2B5EF4-FFF2-40B4-BE49-F238E27FC236}">
                <a16:creationId xmlns:a16="http://schemas.microsoft.com/office/drawing/2014/main" id="{9DC63735-BDE2-4CE4-A39E-8C7E56A2EE9F}"/>
              </a:ext>
            </a:extLst>
          </p:cNvPr>
          <p:cNvSpPr/>
          <p:nvPr/>
        </p:nvSpPr>
        <p:spPr>
          <a:xfrm>
            <a:off x="4590256" y="1813365"/>
            <a:ext cx="3852863" cy="3852863"/>
          </a:xfrm>
          <a:prstGeom prst="ellipse">
            <a:avLst/>
          </a:prstGeom>
          <a:noFill/>
          <a:ln w="38100">
            <a:solidFill>
              <a:srgbClr val="1973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CD3D145-96CA-4692-AC28-D1E73326FB54}"/>
              </a:ext>
            </a:extLst>
          </p:cNvPr>
          <p:cNvPicPr>
            <a:picLocks noChangeAspect="1"/>
          </p:cNvPicPr>
          <p:nvPr/>
        </p:nvPicPr>
        <p:blipFill rotWithShape="1">
          <a:blip r:embed="rId3">
            <a:extLst>
              <a:ext uri="{28A0092B-C50C-407E-A947-70E740481C1C}">
                <a14:useLocalDpi xmlns:a14="http://schemas.microsoft.com/office/drawing/2010/main" val="0"/>
              </a:ext>
            </a:extLst>
          </a:blip>
          <a:srcRect b="8571"/>
          <a:stretch/>
        </p:blipFill>
        <p:spPr>
          <a:xfrm>
            <a:off x="4553745" y="1725387"/>
            <a:ext cx="2794278" cy="5132613"/>
          </a:xfrm>
          <a:prstGeom prst="rect">
            <a:avLst/>
          </a:prstGeom>
        </p:spPr>
      </p:pic>
      <p:pic>
        <p:nvPicPr>
          <p:cNvPr id="9" name="Picture 8">
            <a:extLst>
              <a:ext uri="{FF2B5EF4-FFF2-40B4-BE49-F238E27FC236}">
                <a16:creationId xmlns:a16="http://schemas.microsoft.com/office/drawing/2014/main" id="{A2C2D611-3131-4173-955A-1A5143470491}"/>
              </a:ext>
            </a:extLst>
          </p:cNvPr>
          <p:cNvPicPr>
            <a:picLocks noChangeAspect="1"/>
          </p:cNvPicPr>
          <p:nvPr/>
        </p:nvPicPr>
        <p:blipFill rotWithShape="1">
          <a:blip r:embed="rId4">
            <a:extLst>
              <a:ext uri="{28A0092B-C50C-407E-A947-70E740481C1C}">
                <a14:useLocalDpi xmlns:a14="http://schemas.microsoft.com/office/drawing/2010/main" val="0"/>
              </a:ext>
            </a:extLst>
          </a:blip>
          <a:srcRect b="50592"/>
          <a:stretch/>
        </p:blipFill>
        <p:spPr>
          <a:xfrm>
            <a:off x="5805840" y="1595422"/>
            <a:ext cx="3338160" cy="5262578"/>
          </a:xfrm>
          <a:prstGeom prst="rect">
            <a:avLst/>
          </a:prstGeom>
        </p:spPr>
      </p:pic>
    </p:spTree>
    <p:extLst>
      <p:ext uri="{BB962C8B-B14F-4D97-AF65-F5344CB8AC3E}">
        <p14:creationId xmlns:p14="http://schemas.microsoft.com/office/powerpoint/2010/main" val="419452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2673" y="765175"/>
            <a:ext cx="8238653" cy="792021"/>
          </a:xfrm>
          <a:prstGeom prst="roundRect">
            <a:avLst>
              <a:gd name="adj" fmla="val 0"/>
            </a:avLst>
          </a:prstGeom>
          <a:solidFill>
            <a:srgbClr val="1973A5"/>
          </a:solidFill>
        </p:spPr>
        <p:txBody>
          <a:bodyPr/>
          <a:lstStyle/>
          <a:p>
            <a:r>
              <a:rPr lang="en-GB" sz="3600" dirty="0">
                <a:solidFill>
                  <a:schemeClr val="bg1"/>
                </a:solidFill>
                <a:latin typeface="Twinkl SemiBold" pitchFamily="2" charset="0"/>
              </a:rPr>
              <a:t>The Lowry Gallery</a:t>
            </a:r>
          </a:p>
        </p:txBody>
      </p:sp>
      <p:sp>
        <p:nvSpPr>
          <p:cNvPr id="5" name="Rectangle 4"/>
          <p:cNvSpPr/>
          <p:nvPr/>
        </p:nvSpPr>
        <p:spPr>
          <a:xfrm>
            <a:off x="755650" y="1812711"/>
            <a:ext cx="7669213" cy="1477328"/>
          </a:xfrm>
          <a:prstGeom prst="rect">
            <a:avLst/>
          </a:prstGeom>
        </p:spPr>
        <p:txBody>
          <a:bodyPr wrap="square" lIns="0" tIns="0" rIns="0" bIns="0">
            <a:spAutoFit/>
          </a:bodyPr>
          <a:lstStyle/>
          <a:p>
            <a:r>
              <a:rPr lang="en-GB" sz="1600" dirty="0">
                <a:latin typeface="Twinkl" pitchFamily="2" charset="0"/>
              </a:rPr>
              <a:t>The Lowry Gallery on the Salford Quays, was opened by Queen Elizabeth II in October 2000. The gallery houses a collection of Lowry’s lesser known seascape paintings.</a:t>
            </a:r>
          </a:p>
          <a:p>
            <a:endParaRPr lang="en-GB" sz="1600" dirty="0">
              <a:latin typeface="Twinkl" pitchFamily="2" charset="0"/>
            </a:endParaRPr>
          </a:p>
          <a:p>
            <a:r>
              <a:rPr lang="en-GB" sz="1600" dirty="0">
                <a:latin typeface="Twinkl" pitchFamily="2" charset="0"/>
              </a:rPr>
              <a:t>There is also a memorial statue of Lowry sketching in a park in Mottram, where he lived for 25 years. </a:t>
            </a:r>
          </a:p>
        </p:txBody>
      </p:sp>
      <p:pic>
        <p:nvPicPr>
          <p:cNvPr id="4098" name="Picture 2" descr="File:LowryCentre.jpg">
            <a:extLst>
              <a:ext uri="{FF2B5EF4-FFF2-40B4-BE49-F238E27FC236}">
                <a16:creationId xmlns:a16="http://schemas.microsoft.com/office/drawing/2014/main" id="{ED26FB4E-B31A-42BB-8AA6-43944ED9D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3852863" cy="270033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lowry statue bench">
            <a:extLst>
              <a:ext uri="{FF2B5EF4-FFF2-40B4-BE49-F238E27FC236}">
                <a16:creationId xmlns:a16="http://schemas.microsoft.com/office/drawing/2014/main" id="{AB12A09C-9243-4F15-80B5-529D95DA8B83}"/>
              </a:ext>
            </a:extLst>
          </p:cNvPr>
          <p:cNvSpPr>
            <a:spLocks noChangeAspect="1" noChangeArrowheads="1"/>
          </p:cNvSpPr>
          <p:nvPr/>
        </p:nvSpPr>
        <p:spPr bwMode="auto">
          <a:xfrm>
            <a:off x="2190750" y="1843088"/>
            <a:ext cx="4762500" cy="3171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D88F6615-4F0B-41DE-A411-F646A14E93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17" t="25916" b="4191"/>
          <a:stretch/>
        </p:blipFill>
        <p:spPr>
          <a:xfrm>
            <a:off x="755651" y="3429001"/>
            <a:ext cx="3816350" cy="2700338"/>
          </a:xfrm>
          <a:prstGeom prst="rect">
            <a:avLst/>
          </a:prstGeom>
        </p:spPr>
      </p:pic>
      <p:sp>
        <p:nvSpPr>
          <p:cNvPr id="13" name="Rectangle 12">
            <a:extLst>
              <a:ext uri="{FF2B5EF4-FFF2-40B4-BE49-F238E27FC236}">
                <a16:creationId xmlns:a16="http://schemas.microsoft.com/office/drawing/2014/main" id="{A79F4BFD-5E0D-4574-B9EF-B517530ECC93}"/>
              </a:ext>
            </a:extLst>
          </p:cNvPr>
          <p:cNvSpPr/>
          <p:nvPr/>
        </p:nvSpPr>
        <p:spPr>
          <a:xfrm>
            <a:off x="4846174" y="3539444"/>
            <a:ext cx="3304516" cy="307807"/>
          </a:xfrm>
          <a:prstGeom prst="rect">
            <a:avLst/>
          </a:prstGeom>
          <a:solidFill>
            <a:schemeClr val="bg1"/>
          </a:solidFill>
          <a:ln w="28575">
            <a:solidFill>
              <a:srgbClr val="1973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The Lowry Gallery, Salford Quays</a:t>
            </a:r>
          </a:p>
        </p:txBody>
      </p:sp>
      <p:sp>
        <p:nvSpPr>
          <p:cNvPr id="11" name="TextBox 10">
            <a:extLst>
              <a:ext uri="{FF2B5EF4-FFF2-40B4-BE49-F238E27FC236}">
                <a16:creationId xmlns:a16="http://schemas.microsoft.com/office/drawing/2014/main" id="{DA4794DA-B63C-49AC-AB76-C19C7744508E}"/>
              </a:ext>
            </a:extLst>
          </p:cNvPr>
          <p:cNvSpPr txBox="1"/>
          <p:nvPr/>
        </p:nvSpPr>
        <p:spPr>
          <a:xfrm>
            <a:off x="3173389" y="6155143"/>
            <a:ext cx="2833734" cy="169277"/>
          </a:xfrm>
          <a:prstGeom prst="rect">
            <a:avLst/>
          </a:prstGeom>
          <a:noFill/>
        </p:spPr>
        <p:txBody>
          <a:bodyPr wrap="square" rtlCol="0">
            <a:spAutoFit/>
          </a:bodyPr>
          <a:lstStyle/>
          <a:p>
            <a:pPr algn="ctr"/>
            <a:r>
              <a:rPr lang="en-GB" sz="500" dirty="0">
                <a:latin typeface="Tuffy" panose="020B0603060100000000" pitchFamily="34" charset="0"/>
                <a:ea typeface="Tuffy" panose="020B0603060100000000" pitchFamily="34" charset="0"/>
              </a:rPr>
              <a:t>CC BY-SA 2.0,</a:t>
            </a:r>
          </a:p>
        </p:txBody>
      </p:sp>
    </p:spTree>
    <p:extLst>
      <p:ext uri="{BB962C8B-B14F-4D97-AF65-F5344CB8AC3E}">
        <p14:creationId xmlns:p14="http://schemas.microsoft.com/office/powerpoint/2010/main" val="421589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45</TotalTime>
  <Words>593</Words>
  <Application>Microsoft Office PowerPoint</Application>
  <PresentationFormat>On-screen Show (4:3)</PresentationFormat>
  <Paragraphs>33</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Twinkl SemiBold</vt:lpstr>
      <vt:lpstr>Arial</vt:lpstr>
      <vt:lpstr>Tuffy</vt:lpstr>
      <vt:lpstr>Twinkl</vt:lpstr>
      <vt:lpstr>Calibri</vt:lpstr>
      <vt:lpstr>Office Theme</vt:lpstr>
      <vt:lpstr>PowerPoint Presentation</vt:lpstr>
      <vt:lpstr>A Northern Artist</vt:lpstr>
      <vt:lpstr>The Young Artist</vt:lpstr>
      <vt:lpstr>Matchstick Men</vt:lpstr>
      <vt:lpstr>Going To Work – 1943</vt:lpstr>
      <vt:lpstr>The Envelope Artist</vt:lpstr>
      <vt:lpstr>An Ordinary Man</vt:lpstr>
      <vt:lpstr>The Lowry Gallery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brian gribben</cp:lastModifiedBy>
  <cp:revision>6</cp:revision>
  <dcterms:created xsi:type="dcterms:W3CDTF">2018-11-20T10:39:58Z</dcterms:created>
  <dcterms:modified xsi:type="dcterms:W3CDTF">2021-01-06T17:21:41Z</dcterms:modified>
</cp:coreProperties>
</file>