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19" autoAdjust="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47697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GB" sz="4400" dirty="0">
                <a:latin typeface="SassoonPrimaryInfant" panose="00000400000000000000" pitchFamily="2" charset="0"/>
              </a:rPr>
              <a:t>Building Vocabulary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Wednesday 27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January 2021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320A1-810E-4FEC-BF93-B7990C253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844" y="973668"/>
            <a:ext cx="9346524" cy="706964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latin typeface="SassoonPrimaryInfant" panose="00000400000000000000" pitchFamily="2" charset="0"/>
              </a:rPr>
              <a:t>L.I. – </a:t>
            </a:r>
            <a:r>
              <a:rPr lang="en-GB" sz="3600" dirty="0">
                <a:latin typeface="SassoonPrimaryInfant" panose="00000400000000000000" pitchFamily="2" charset="0"/>
              </a:rPr>
              <a:t>I can focus on homophones &amp; confusions.</a:t>
            </a:r>
            <a:br>
              <a:rPr lang="en-GB" sz="3600" dirty="0">
                <a:latin typeface="SassoonPrimaryInfant" panose="00000400000000000000" pitchFamily="2" charset="0"/>
              </a:rPr>
            </a:br>
            <a:r>
              <a:rPr lang="en-GB" sz="3600" b="1" dirty="0">
                <a:latin typeface="SassoonPrimaryInfant" panose="00000400000000000000" pitchFamily="2" charset="0"/>
              </a:rPr>
              <a:t>S.C. – </a:t>
            </a:r>
            <a:r>
              <a:rPr lang="en-GB" sz="3600" dirty="0">
                <a:latin typeface="SassoonPrimaryInfant" panose="00000400000000000000" pitchFamily="2" charset="0"/>
              </a:rPr>
              <a:t>I will record meaning &amp; use in context.</a:t>
            </a:r>
            <a:br>
              <a:rPr lang="en-US" sz="3600" b="1" dirty="0">
                <a:latin typeface="SassoonPrimaryInfant" panose="00000400000000000000" pitchFamily="2" charset="0"/>
              </a:rPr>
            </a:br>
            <a:endParaRPr lang="en-GB" dirty="0">
              <a:latin typeface="SassoonPrimaryInfant" panose="00000400000000000000" pitchFamily="2" charset="0"/>
            </a:endParaRP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A369071E-E8CE-43CB-AC8E-50DF8DABC3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9844" y="1994581"/>
          <a:ext cx="404823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416">
                  <a:extLst>
                    <a:ext uri="{9D8B030D-6E8A-4147-A177-3AD203B41FA5}">
                      <a16:colId xmlns:a16="http://schemas.microsoft.com/office/drawing/2014/main" val="615642075"/>
                    </a:ext>
                  </a:extLst>
                </a:gridCol>
                <a:gridCol w="2068822">
                  <a:extLst>
                    <a:ext uri="{9D8B030D-6E8A-4147-A177-3AD203B41FA5}">
                      <a16:colId xmlns:a16="http://schemas.microsoft.com/office/drawing/2014/main" val="2154277615"/>
                    </a:ext>
                  </a:extLst>
                </a:gridCol>
              </a:tblGrid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peace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926307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weigh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59058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clothe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44704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plaice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0987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weak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866748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B9322E20-1C43-4F64-8AD0-9B3885547DF9}"/>
              </a:ext>
            </a:extLst>
          </p:cNvPr>
          <p:cNvSpPr txBox="1">
            <a:spLocks/>
          </p:cNvSpPr>
          <p:nvPr/>
        </p:nvSpPr>
        <p:spPr bwMode="gray">
          <a:xfrm>
            <a:off x="5243106" y="1994581"/>
            <a:ext cx="5720028" cy="3977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742950" indent="-742950">
              <a:buAutoNum type="arabicPeriod"/>
            </a:pPr>
            <a:r>
              <a:rPr lang="en-GB" dirty="0">
                <a:solidFill>
                  <a:schemeClr val="tx1"/>
                </a:solidFill>
                <a:latin typeface="SassoonPrimaryInfant" panose="00000400000000000000" pitchFamily="2" charset="0"/>
              </a:rPr>
              <a:t>Choose </a:t>
            </a:r>
            <a:r>
              <a:rPr lang="en-GB" u="sng" dirty="0">
                <a:solidFill>
                  <a:schemeClr val="tx1"/>
                </a:solidFill>
                <a:latin typeface="SassoonPrimaryInfant" panose="00000400000000000000" pitchFamily="2" charset="0"/>
              </a:rPr>
              <a:t>five</a:t>
            </a:r>
            <a:r>
              <a:rPr lang="en-GB" dirty="0">
                <a:solidFill>
                  <a:schemeClr val="tx1"/>
                </a:solidFill>
                <a:latin typeface="SassoonPrimaryInfant" panose="00000400000000000000" pitchFamily="2" charset="0"/>
              </a:rPr>
              <a:t> words and create a crossword clue for each.</a:t>
            </a:r>
          </a:p>
          <a:p>
            <a:pPr marL="742950" indent="-742950">
              <a:buAutoNum type="arabicPeriod"/>
            </a:pPr>
            <a:r>
              <a:rPr lang="en-GB" dirty="0">
                <a:solidFill>
                  <a:schemeClr val="tx1"/>
                </a:solidFill>
                <a:latin typeface="SassoonPrimaryInfant" panose="00000400000000000000" pitchFamily="2" charset="0"/>
              </a:rPr>
              <a:t>For the remaining </a:t>
            </a:r>
            <a:r>
              <a:rPr lang="en-GB" u="sng" dirty="0">
                <a:solidFill>
                  <a:schemeClr val="tx1"/>
                </a:solidFill>
                <a:latin typeface="SassoonPrimaryInfant" panose="00000400000000000000" pitchFamily="2" charset="0"/>
              </a:rPr>
              <a:t>five</a:t>
            </a:r>
            <a:r>
              <a:rPr lang="en-GB" dirty="0">
                <a:solidFill>
                  <a:schemeClr val="tx1"/>
                </a:solidFill>
                <a:latin typeface="SassoonPrimaryInfant" panose="00000400000000000000" pitchFamily="2" charset="0"/>
              </a:rPr>
              <a:t> words, write/type out, graffiti style. Perhaps you could explore word art.</a:t>
            </a:r>
          </a:p>
        </p:txBody>
      </p:sp>
    </p:spTree>
    <p:extLst>
      <p:ext uri="{BB962C8B-B14F-4D97-AF65-F5344CB8AC3E}">
        <p14:creationId xmlns:p14="http://schemas.microsoft.com/office/powerpoint/2010/main" val="421342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C3FB1-0519-431D-B585-7170C52D5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2" y="973668"/>
            <a:ext cx="9660834" cy="706964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latin typeface="SassoonPrimaryInfant" panose="00000400000000000000" pitchFamily="2" charset="0"/>
              </a:rPr>
              <a:t>L.I. – </a:t>
            </a:r>
            <a:r>
              <a:rPr lang="en-GB" sz="3600" dirty="0">
                <a:latin typeface="SassoonPrimaryInfant" panose="00000400000000000000" pitchFamily="2" charset="0"/>
              </a:rPr>
              <a:t>I can focus on homophones &amp; confusions.</a:t>
            </a:r>
            <a:br>
              <a:rPr lang="en-GB" sz="3600" dirty="0">
                <a:latin typeface="SassoonPrimaryInfant" panose="00000400000000000000" pitchFamily="2" charset="0"/>
              </a:rPr>
            </a:br>
            <a:r>
              <a:rPr lang="en-GB" sz="3600" b="1" dirty="0">
                <a:latin typeface="SassoonPrimaryInfant" panose="00000400000000000000" pitchFamily="2" charset="0"/>
              </a:rPr>
              <a:t>S.C. – </a:t>
            </a:r>
            <a:r>
              <a:rPr lang="en-GB" sz="3600" dirty="0">
                <a:latin typeface="SassoonPrimaryInfant" panose="00000400000000000000" pitchFamily="2" charset="0"/>
              </a:rPr>
              <a:t>I will record meaning &amp; use in context.</a:t>
            </a:r>
            <a:br>
              <a:rPr lang="en-US" sz="3600" b="1" dirty="0">
                <a:latin typeface="SassoonPrimaryInfant" panose="00000400000000000000" pitchFamily="2" charset="0"/>
              </a:rPr>
            </a:b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ED1F6A3-A057-45FF-B90E-CF42FBFB9745}"/>
              </a:ext>
            </a:extLst>
          </p:cNvPr>
          <p:cNvSpPr txBox="1">
            <a:spLocks/>
          </p:cNvSpPr>
          <p:nvPr/>
        </p:nvSpPr>
        <p:spPr bwMode="gray">
          <a:xfrm>
            <a:off x="556592" y="1988126"/>
            <a:ext cx="5720028" cy="20695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742950" indent="-742950">
              <a:buAutoNum type="arabicPeriod"/>
            </a:pPr>
            <a:r>
              <a:rPr lang="en-GB" dirty="0">
                <a:solidFill>
                  <a:schemeClr val="tx1"/>
                </a:solidFill>
                <a:latin typeface="SassoonPrimaryInfant" panose="00000400000000000000" pitchFamily="2" charset="0"/>
              </a:rPr>
              <a:t>Create an interesting paragraph containing many of this week’s words.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E0983912-6054-45C8-8FBC-E56091BE50DC}"/>
              </a:ext>
            </a:extLst>
          </p:cNvPr>
          <p:cNvSpPr/>
          <p:nvPr/>
        </p:nvSpPr>
        <p:spPr>
          <a:xfrm>
            <a:off x="785666" y="4142591"/>
            <a:ext cx="3510100" cy="2069551"/>
          </a:xfrm>
          <a:prstGeom prst="wedgeRoundRectCallout">
            <a:avLst>
              <a:gd name="adj1" fmla="val 115820"/>
              <a:gd name="adj2" fmla="val -357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u="sng" dirty="0">
                <a:latin typeface="SassoonPrimaryInfant" panose="00000400000000000000" pitchFamily="2" charset="0"/>
              </a:rPr>
              <a:t>S.A.</a:t>
            </a:r>
            <a:r>
              <a:rPr lang="en-GB" sz="2800" dirty="0">
                <a:latin typeface="SassoonPrimaryInfant" panose="00000400000000000000" pitchFamily="2" charset="0"/>
              </a:rPr>
              <a:t> – I’m proud of my homophone work this week because…</a:t>
            </a:r>
            <a:endParaRPr lang="en-GB" sz="2800" u="sng" dirty="0">
              <a:latin typeface="SassoonPrimaryInfant" panose="00000400000000000000" pitchFamily="2" charset="0"/>
            </a:endParaRPr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99F7350A-CAC7-4BB2-80DA-1833CA634137}"/>
              </a:ext>
            </a:extLst>
          </p:cNvPr>
          <p:cNvSpPr/>
          <p:nvPr/>
        </p:nvSpPr>
        <p:spPr>
          <a:xfrm>
            <a:off x="1476109" y="4517571"/>
            <a:ext cx="477078" cy="426277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CF5C7503-A5D0-497D-A5DA-52AD8AA947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489700"/>
              </p:ext>
            </p:extLst>
          </p:nvPr>
        </p:nvGraphicFramePr>
        <p:xfrm>
          <a:off x="7079501" y="1951509"/>
          <a:ext cx="404823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416">
                  <a:extLst>
                    <a:ext uri="{9D8B030D-6E8A-4147-A177-3AD203B41FA5}">
                      <a16:colId xmlns:a16="http://schemas.microsoft.com/office/drawing/2014/main" val="615642075"/>
                    </a:ext>
                  </a:extLst>
                </a:gridCol>
                <a:gridCol w="2068822">
                  <a:extLst>
                    <a:ext uri="{9D8B030D-6E8A-4147-A177-3AD203B41FA5}">
                      <a16:colId xmlns:a16="http://schemas.microsoft.com/office/drawing/2014/main" val="2154277615"/>
                    </a:ext>
                  </a:extLst>
                </a:gridCol>
              </a:tblGrid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peace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926307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weigh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59058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clothe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44704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plaice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0987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weak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866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531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{A8EF492A-3A33-480B-8D2A-6AE94131B854}tf78438558_win32</Template>
  <TotalTime>4</TotalTime>
  <Words>142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Garamond</vt:lpstr>
      <vt:lpstr>SassoonPrimaryInfant</vt:lpstr>
      <vt:lpstr>SavonVTI</vt:lpstr>
      <vt:lpstr>Building Vocabulary</vt:lpstr>
      <vt:lpstr>L.I. – I can focus on homophones &amp; confusions. S.C. – I will record meaning &amp; use in context. </vt:lpstr>
      <vt:lpstr>L.I. – I can focus on homophones &amp; confusions. S.C. – I will record meaning &amp; use in context.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Vocabulary</dc:title>
  <dc:creator>brian gribben</dc:creator>
  <cp:lastModifiedBy>brian gribben</cp:lastModifiedBy>
  <cp:revision>1</cp:revision>
  <dcterms:created xsi:type="dcterms:W3CDTF">2021-01-19T16:17:12Z</dcterms:created>
  <dcterms:modified xsi:type="dcterms:W3CDTF">2021-01-19T16:22:10Z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