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1"/>
  </p:notesMasterIdLst>
  <p:handoutMasterIdLst>
    <p:handoutMasterId r:id="rId22"/>
  </p:handoutMasterIdLst>
  <p:sldIdLst>
    <p:sldId id="400" r:id="rId5"/>
    <p:sldId id="359" r:id="rId6"/>
    <p:sldId id="370" r:id="rId7"/>
    <p:sldId id="380" r:id="rId8"/>
    <p:sldId id="401" r:id="rId9"/>
    <p:sldId id="363" r:id="rId10"/>
    <p:sldId id="403" r:id="rId11"/>
    <p:sldId id="404" r:id="rId12"/>
    <p:sldId id="405" r:id="rId13"/>
    <p:sldId id="406" r:id="rId14"/>
    <p:sldId id="407" r:id="rId15"/>
    <p:sldId id="408" r:id="rId16"/>
    <p:sldId id="409" r:id="rId17"/>
    <p:sldId id="410" r:id="rId18"/>
    <p:sldId id="411" r:id="rId19"/>
    <p:sldId id="412" r:id="rId20"/>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Olivia Robson" initials="OR" lastIdx="28" clrIdx="6"/>
  <p:cmAuthor id="1" name="Claire Smith" initials="" lastIdx="15" clrIdx="0"/>
  <p:cmAuthor id="8" name="Holly Keogh" initials="HK [2]" lastIdx="3" clrIdx="7"/>
  <p:cmAuthor id="2" name="Anna Budzynska" initials="" lastIdx="5" clrIdx="1"/>
  <p:cmAuthor id="3" name="Karen White" initials="" lastIdx="1" clrIdx="2"/>
  <p:cmAuthor id="4" name="Shellie Marlowe Proofreading" initials="" lastIdx="32" clrIdx="3"/>
  <p:cmAuthor id="5" name="Holly Keogh" initials="HK" lastIdx="6" clrIdx="4"/>
  <p:cmAuthor id="6" name="Clare Watters" initials="CW"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45F"/>
    <a:srgbClr val="8CC93C"/>
    <a:srgbClr val="FF0042"/>
    <a:srgbClr val="00A1A8"/>
    <a:srgbClr val="0DB349"/>
    <a:srgbClr val="067E87"/>
    <a:srgbClr val="0073A3"/>
    <a:srgbClr val="0654AD"/>
    <a:srgbClr val="FDBD17"/>
    <a:srgbClr val="CBE7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A3AF0-4150-7644-AC02-2B49D2D16F48}" v="119" dt="2020-10-12T15:30:31.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1" autoAdjust="0"/>
    <p:restoredTop sz="94684"/>
  </p:normalViewPr>
  <p:slideViewPr>
    <p:cSldViewPr snapToGrid="0">
      <p:cViewPr varScale="1">
        <p:scale>
          <a:sx n="72" d="100"/>
          <a:sy n="72" d="100"/>
        </p:scale>
        <p:origin x="498" y="66"/>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996859-3881-544D-90B3-CBB35DCABB68}"/>
              </a:ext>
            </a:extLst>
          </p:cNvPr>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hangingPunct="1">
              <a:spcBef>
                <a:spcPts val="0"/>
              </a:spcBef>
              <a:spcAft>
                <a:spcPts val="0"/>
              </a:spcAft>
              <a:defRPr sz="1200" dirty="0">
                <a:latin typeface="+mn-lt"/>
              </a:defRPr>
            </a:lvl1pPr>
          </a:lstStyle>
          <a:p>
            <a:pPr>
              <a:defRPr/>
            </a:pPr>
            <a:endParaRPr lang="en-GB"/>
          </a:p>
        </p:txBody>
      </p:sp>
      <p:sp>
        <p:nvSpPr>
          <p:cNvPr id="3" name="Date Placeholder 2">
            <a:extLst>
              <a:ext uri="{FF2B5EF4-FFF2-40B4-BE49-F238E27FC236}">
                <a16:creationId xmlns:a16="http://schemas.microsoft.com/office/drawing/2014/main" id="{E42D8C68-5616-0F4E-9DDC-4764B4D1B05C}"/>
              </a:ext>
            </a:extLst>
          </p:cNvPr>
          <p:cNvSpPr>
            <a:spLocks noGrp="1"/>
          </p:cNvSpPr>
          <p:nvPr>
            <p:ph type="dt" sz="quarter" idx="1"/>
          </p:nvPr>
        </p:nvSpPr>
        <p:spPr>
          <a:xfrm>
            <a:off x="3978275" y="0"/>
            <a:ext cx="3043238" cy="46672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6246C3F8-DE3A-DD4F-8061-A25102468813}" type="datetimeFigureOut">
              <a:rPr lang="en-GB"/>
              <a:pPr>
                <a:defRPr/>
              </a:pPr>
              <a:t>26/01/2021</a:t>
            </a:fld>
            <a:endParaRPr lang="en-GB"/>
          </a:p>
        </p:txBody>
      </p:sp>
      <p:sp>
        <p:nvSpPr>
          <p:cNvPr id="4" name="Footer Placeholder 3">
            <a:extLst>
              <a:ext uri="{FF2B5EF4-FFF2-40B4-BE49-F238E27FC236}">
                <a16:creationId xmlns:a16="http://schemas.microsoft.com/office/drawing/2014/main" id="{DE37E236-EB1B-7B49-B6D6-70A4388523E3}"/>
              </a:ext>
            </a:extLst>
          </p:cNvPr>
          <p:cNvSpPr>
            <a:spLocks noGrp="1"/>
          </p:cNvSpPr>
          <p:nvPr>
            <p:ph type="ftr" sz="quarter" idx="2"/>
          </p:nvPr>
        </p:nvSpPr>
        <p:spPr>
          <a:xfrm>
            <a:off x="0" y="8842375"/>
            <a:ext cx="3043238" cy="466725"/>
          </a:xfrm>
          <a:prstGeom prst="rect">
            <a:avLst/>
          </a:prstGeom>
        </p:spPr>
        <p:txBody>
          <a:bodyPr vert="horz" lIns="93324" tIns="46662" rIns="93324" bIns="46662" rtlCol="0" anchor="b"/>
          <a:lstStyle>
            <a:lvl1pPr algn="l" eaLnBrk="1" fontAlgn="auto" hangingPunct="1">
              <a:spcBef>
                <a:spcPts val="0"/>
              </a:spcBef>
              <a:spcAft>
                <a:spcPts val="0"/>
              </a:spcAft>
              <a:defRPr sz="1200" dirty="0">
                <a:latin typeface="+mn-lt"/>
              </a:defRPr>
            </a:lvl1pPr>
          </a:lstStyle>
          <a:p>
            <a:pPr>
              <a:defRPr/>
            </a:pPr>
            <a:endParaRPr lang="en-GB"/>
          </a:p>
        </p:txBody>
      </p:sp>
      <p:sp>
        <p:nvSpPr>
          <p:cNvPr id="5" name="Slide Number Placeholder 4">
            <a:extLst>
              <a:ext uri="{FF2B5EF4-FFF2-40B4-BE49-F238E27FC236}">
                <a16:creationId xmlns:a16="http://schemas.microsoft.com/office/drawing/2014/main" id="{EB506641-8F35-EF4C-836E-8AFF3221A79A}"/>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47E1BAF8-8573-E04C-943C-6512BAD69C6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0569E5-B5B5-6A4F-9438-094668724997}"/>
              </a:ext>
            </a:extLst>
          </p:cNvPr>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hangingPunct="1">
              <a:spcBef>
                <a:spcPts val="0"/>
              </a:spcBef>
              <a:spcAft>
                <a:spcPts val="0"/>
              </a:spcAft>
              <a:defRPr sz="1200" dirty="0">
                <a:latin typeface="+mn-lt"/>
              </a:defRPr>
            </a:lvl1pPr>
          </a:lstStyle>
          <a:p>
            <a:pPr>
              <a:defRPr/>
            </a:pPr>
            <a:endParaRPr lang="en-GB"/>
          </a:p>
        </p:txBody>
      </p:sp>
      <p:sp>
        <p:nvSpPr>
          <p:cNvPr id="3" name="Date Placeholder 2">
            <a:extLst>
              <a:ext uri="{FF2B5EF4-FFF2-40B4-BE49-F238E27FC236}">
                <a16:creationId xmlns:a16="http://schemas.microsoft.com/office/drawing/2014/main" id="{ADC8D405-6FBD-5444-A405-99684563D7D0}"/>
              </a:ext>
            </a:extLst>
          </p:cNvPr>
          <p:cNvSpPr>
            <a:spLocks noGrp="1"/>
          </p:cNvSpPr>
          <p:nvPr>
            <p:ph type="dt" idx="1"/>
          </p:nvPr>
        </p:nvSpPr>
        <p:spPr>
          <a:xfrm>
            <a:off x="3978275" y="0"/>
            <a:ext cx="3043238" cy="46672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831A58E4-0EB1-4A4D-A9D2-63B4127D6B0B}" type="datetimeFigureOut">
              <a:rPr lang="en-GB"/>
              <a:pPr>
                <a:defRPr/>
              </a:pPr>
              <a:t>26/01/2021</a:t>
            </a:fld>
            <a:endParaRPr lang="en-GB"/>
          </a:p>
        </p:txBody>
      </p:sp>
      <p:sp>
        <p:nvSpPr>
          <p:cNvPr id="4" name="Slide Image Placeholder 3">
            <a:extLst>
              <a:ext uri="{FF2B5EF4-FFF2-40B4-BE49-F238E27FC236}">
                <a16:creationId xmlns:a16="http://schemas.microsoft.com/office/drawing/2014/main" id="{8687A5EF-2E99-254D-BFFA-26B6922D5BB3}"/>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en-GB" noProof="0"/>
          </a:p>
        </p:txBody>
      </p:sp>
      <p:sp>
        <p:nvSpPr>
          <p:cNvPr id="5" name="Notes Placeholder 4">
            <a:extLst>
              <a:ext uri="{FF2B5EF4-FFF2-40B4-BE49-F238E27FC236}">
                <a16:creationId xmlns:a16="http://schemas.microsoft.com/office/drawing/2014/main" id="{B93AC7C9-55AB-D24D-89BF-4E13ED468E19}"/>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1AB3D8A-5336-BE40-B1D2-1F79810D584A}"/>
              </a:ext>
            </a:extLst>
          </p:cNvPr>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eaLnBrk="1" fontAlgn="auto" hangingPunct="1">
              <a:spcBef>
                <a:spcPts val="0"/>
              </a:spcBef>
              <a:spcAft>
                <a:spcPts val="0"/>
              </a:spcAft>
              <a:defRPr sz="1200" dirty="0">
                <a:latin typeface="+mn-lt"/>
              </a:defRPr>
            </a:lvl1pPr>
          </a:lstStyle>
          <a:p>
            <a:pPr>
              <a:defRPr/>
            </a:pPr>
            <a:endParaRPr lang="en-GB"/>
          </a:p>
        </p:txBody>
      </p:sp>
      <p:sp>
        <p:nvSpPr>
          <p:cNvPr id="7" name="Slide Number Placeholder 6">
            <a:extLst>
              <a:ext uri="{FF2B5EF4-FFF2-40B4-BE49-F238E27FC236}">
                <a16:creationId xmlns:a16="http://schemas.microsoft.com/office/drawing/2014/main" id="{168E1FDA-23DE-5E44-BE3C-E4C1DACFD70D}"/>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5769D88C-D4EA-E146-9DB9-63E5AB07AEBE}" type="slidenum">
              <a:rPr lang="en-GB"/>
              <a:pPr>
                <a:defRPr/>
              </a:pPr>
              <a:t>‹#›</a:t>
            </a:fld>
            <a:endParaRPr lang="en-GB"/>
          </a:p>
        </p:txBody>
      </p:sp>
    </p:spTree>
    <p:extLst>
      <p:ext uri="{BB962C8B-B14F-4D97-AF65-F5344CB8AC3E}">
        <p14:creationId xmlns:p14="http://schemas.microsoft.com/office/powerpoint/2010/main" val="1127321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E14CAA80-4679-2A40-8748-24D79D42E2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35D91D80-278C-C048-AAFE-DCB0279787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243" name="Slide Number Placeholder 3">
            <a:extLst>
              <a:ext uri="{FF2B5EF4-FFF2-40B4-BE49-F238E27FC236}">
                <a16:creationId xmlns:a16="http://schemas.microsoft.com/office/drawing/2014/main" id="{FFCA37D9-1B35-D44C-A1AC-3BFD1782D9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79F46B-011B-4A40-A7F6-F1D50D2A614A}" type="slidenum">
              <a:rPr lang="en-GB" altLang="en-US"/>
              <a:pPr fontAlgn="base">
                <a:spcBef>
                  <a:spcPct val="0"/>
                </a:spcBef>
                <a:spcAft>
                  <a:spcPct val="0"/>
                </a:spcAft>
              </a:pPr>
              <a:t>1</a:t>
            </a:fld>
            <a:endParaRPr lang="en-GB" altLang="en-US"/>
          </a:p>
        </p:txBody>
      </p:sp>
    </p:spTree>
    <p:extLst>
      <p:ext uri="{BB962C8B-B14F-4D97-AF65-F5344CB8AC3E}">
        <p14:creationId xmlns:p14="http://schemas.microsoft.com/office/powerpoint/2010/main" val="21233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10</a:t>
            </a:fld>
            <a:endParaRPr lang="en-GB" altLang="en-US"/>
          </a:p>
        </p:txBody>
      </p:sp>
    </p:spTree>
    <p:extLst>
      <p:ext uri="{BB962C8B-B14F-4D97-AF65-F5344CB8AC3E}">
        <p14:creationId xmlns:p14="http://schemas.microsoft.com/office/powerpoint/2010/main" val="159509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11</a:t>
            </a:fld>
            <a:endParaRPr lang="en-GB" altLang="en-US"/>
          </a:p>
        </p:txBody>
      </p:sp>
    </p:spTree>
    <p:extLst>
      <p:ext uri="{BB962C8B-B14F-4D97-AF65-F5344CB8AC3E}">
        <p14:creationId xmlns:p14="http://schemas.microsoft.com/office/powerpoint/2010/main" val="112011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12</a:t>
            </a:fld>
            <a:endParaRPr lang="en-GB" altLang="en-US"/>
          </a:p>
        </p:txBody>
      </p:sp>
    </p:spTree>
    <p:extLst>
      <p:ext uri="{BB962C8B-B14F-4D97-AF65-F5344CB8AC3E}">
        <p14:creationId xmlns:p14="http://schemas.microsoft.com/office/powerpoint/2010/main" val="5020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9D88C-D4EA-E146-9DB9-63E5AB07AEBE}" type="slidenum">
              <a:rPr lang="en-GB" smtClean="0"/>
              <a:pPr>
                <a:defRPr/>
              </a:pPr>
              <a:t>13</a:t>
            </a:fld>
            <a:endParaRPr lang="en-GB"/>
          </a:p>
        </p:txBody>
      </p:sp>
    </p:spTree>
    <p:extLst>
      <p:ext uri="{BB962C8B-B14F-4D97-AF65-F5344CB8AC3E}">
        <p14:creationId xmlns:p14="http://schemas.microsoft.com/office/powerpoint/2010/main" val="72681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9D88C-D4EA-E146-9DB9-63E5AB07AEBE}" type="slidenum">
              <a:rPr lang="en-GB" smtClean="0"/>
              <a:pPr>
                <a:defRPr/>
              </a:pPr>
              <a:t>14</a:t>
            </a:fld>
            <a:endParaRPr lang="en-GB"/>
          </a:p>
        </p:txBody>
      </p:sp>
    </p:spTree>
    <p:extLst>
      <p:ext uri="{BB962C8B-B14F-4D97-AF65-F5344CB8AC3E}">
        <p14:creationId xmlns:p14="http://schemas.microsoft.com/office/powerpoint/2010/main" val="410553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9D88C-D4EA-E146-9DB9-63E5AB07AEBE}" type="slidenum">
              <a:rPr lang="en-GB" smtClean="0"/>
              <a:pPr>
                <a:defRPr/>
              </a:pPr>
              <a:t>15</a:t>
            </a:fld>
            <a:endParaRPr lang="en-GB"/>
          </a:p>
        </p:txBody>
      </p:sp>
    </p:spTree>
    <p:extLst>
      <p:ext uri="{BB962C8B-B14F-4D97-AF65-F5344CB8AC3E}">
        <p14:creationId xmlns:p14="http://schemas.microsoft.com/office/powerpoint/2010/main" val="145533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9D88C-D4EA-E146-9DB9-63E5AB07AEBE}" type="slidenum">
              <a:rPr lang="en-GB" smtClean="0"/>
              <a:pPr>
                <a:defRPr/>
              </a:pPr>
              <a:t>16</a:t>
            </a:fld>
            <a:endParaRPr lang="en-GB"/>
          </a:p>
        </p:txBody>
      </p:sp>
    </p:spTree>
    <p:extLst>
      <p:ext uri="{BB962C8B-B14F-4D97-AF65-F5344CB8AC3E}">
        <p14:creationId xmlns:p14="http://schemas.microsoft.com/office/powerpoint/2010/main" val="61985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2</a:t>
            </a:fld>
            <a:endParaRPr lang="en-GB" altLang="en-US"/>
          </a:p>
        </p:txBody>
      </p:sp>
    </p:spTree>
    <p:extLst>
      <p:ext uri="{BB962C8B-B14F-4D97-AF65-F5344CB8AC3E}">
        <p14:creationId xmlns:p14="http://schemas.microsoft.com/office/powerpoint/2010/main" val="201260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9D88C-D4EA-E146-9DB9-63E5AB07AEBE}" type="slidenum">
              <a:rPr lang="en-GB" smtClean="0"/>
              <a:pPr>
                <a:defRPr/>
              </a:pPr>
              <a:t>3</a:t>
            </a:fld>
            <a:endParaRPr lang="en-GB"/>
          </a:p>
        </p:txBody>
      </p:sp>
    </p:spTree>
    <p:extLst>
      <p:ext uri="{BB962C8B-B14F-4D97-AF65-F5344CB8AC3E}">
        <p14:creationId xmlns:p14="http://schemas.microsoft.com/office/powerpoint/2010/main" val="301625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4</a:t>
            </a:fld>
            <a:endParaRPr lang="en-GB" altLang="en-US"/>
          </a:p>
        </p:txBody>
      </p:sp>
    </p:spTree>
    <p:extLst>
      <p:ext uri="{BB962C8B-B14F-4D97-AF65-F5344CB8AC3E}">
        <p14:creationId xmlns:p14="http://schemas.microsoft.com/office/powerpoint/2010/main" val="269959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9D88C-D4EA-E146-9DB9-63E5AB07AEBE}" type="slidenum">
              <a:rPr lang="en-GB" smtClean="0"/>
              <a:pPr>
                <a:defRPr/>
              </a:pPr>
              <a:t>5</a:t>
            </a:fld>
            <a:endParaRPr lang="en-GB"/>
          </a:p>
        </p:txBody>
      </p:sp>
    </p:spTree>
    <p:extLst>
      <p:ext uri="{BB962C8B-B14F-4D97-AF65-F5344CB8AC3E}">
        <p14:creationId xmlns:p14="http://schemas.microsoft.com/office/powerpoint/2010/main" val="162869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9D88C-D4EA-E146-9DB9-63E5AB07AEBE}" type="slidenum">
              <a:rPr lang="en-GB" smtClean="0"/>
              <a:pPr>
                <a:defRPr/>
              </a:pPr>
              <a:t>6</a:t>
            </a:fld>
            <a:endParaRPr lang="en-GB"/>
          </a:p>
        </p:txBody>
      </p:sp>
    </p:spTree>
    <p:extLst>
      <p:ext uri="{BB962C8B-B14F-4D97-AF65-F5344CB8AC3E}">
        <p14:creationId xmlns:p14="http://schemas.microsoft.com/office/powerpoint/2010/main" val="426237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7</a:t>
            </a:fld>
            <a:endParaRPr lang="en-GB" altLang="en-US"/>
          </a:p>
        </p:txBody>
      </p:sp>
    </p:spTree>
    <p:extLst>
      <p:ext uri="{BB962C8B-B14F-4D97-AF65-F5344CB8AC3E}">
        <p14:creationId xmlns:p14="http://schemas.microsoft.com/office/powerpoint/2010/main" val="321834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8</a:t>
            </a:fld>
            <a:endParaRPr lang="en-GB" altLang="en-US"/>
          </a:p>
        </p:txBody>
      </p:sp>
    </p:spTree>
    <p:extLst>
      <p:ext uri="{BB962C8B-B14F-4D97-AF65-F5344CB8AC3E}">
        <p14:creationId xmlns:p14="http://schemas.microsoft.com/office/powerpoint/2010/main" val="26562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59CE2E78-DB5A-2E40-894D-657ECCD04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9D9342D-496B-4949-9AD6-8BCCA94B9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1" name="Slide Number Placeholder 3">
            <a:extLst>
              <a:ext uri="{FF2B5EF4-FFF2-40B4-BE49-F238E27FC236}">
                <a16:creationId xmlns:a16="http://schemas.microsoft.com/office/drawing/2014/main" id="{B6264B1F-07CC-6045-9848-261146A12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9A8EE-9E3E-CC46-BB38-4C3286B0B6A2}" type="slidenum">
              <a:rPr lang="en-GB" altLang="en-US"/>
              <a:pPr fontAlgn="base">
                <a:spcBef>
                  <a:spcPct val="0"/>
                </a:spcBef>
                <a:spcAft>
                  <a:spcPct val="0"/>
                </a:spcAft>
              </a:pPr>
              <a:t>9</a:t>
            </a:fld>
            <a:endParaRPr lang="en-GB" altLang="en-US"/>
          </a:p>
        </p:txBody>
      </p:sp>
    </p:spTree>
    <p:extLst>
      <p:ext uri="{BB962C8B-B14F-4D97-AF65-F5344CB8AC3E}">
        <p14:creationId xmlns:p14="http://schemas.microsoft.com/office/powerpoint/2010/main" val="235046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A5F17D-B79E-8641-8A47-0D441E0614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584688B-FE16-4240-A10F-62049478F9EF}"/>
              </a:ext>
            </a:extLst>
          </p:cNvPr>
          <p:cNvSpPr>
            <a:spLocks noChangeArrowheads="1"/>
          </p:cNvSpPr>
          <p:nvPr userDrawn="1"/>
        </p:nvSpPr>
        <p:spPr bwMode="auto">
          <a:xfrm>
            <a:off x="9545574" y="6376988"/>
            <a:ext cx="2271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100" b="1" dirty="0">
                <a:solidFill>
                  <a:srgbClr val="41145F"/>
                </a:solidFill>
              </a:rPr>
              <a:t> </a:t>
            </a:r>
            <a:r>
              <a:rPr lang="en-GB" altLang="en-US" sz="1100" b="1" dirty="0">
                <a:solidFill>
                  <a:srgbClr val="41145F"/>
                </a:solidFill>
                <a:cs typeface="Arial" panose="020B0604020202020204" pitchFamily="34" charset="0"/>
              </a:rPr>
              <a:t>How are payments changing?  </a:t>
            </a:r>
            <a:r>
              <a:rPr lang="en-US" altLang="en-US" sz="1100" b="1" dirty="0">
                <a:solidFill>
                  <a:srgbClr val="41145F"/>
                </a:solidFill>
              </a:rPr>
              <a:t>| </a:t>
            </a:r>
            <a:fld id="{9D684F53-3D39-7443-A776-7D8AFA92E137}" type="slidenum">
              <a:rPr lang="en-US" altLang="en-US" sz="1100" b="1">
                <a:solidFill>
                  <a:srgbClr val="41145F"/>
                </a:solidFill>
              </a:rPr>
              <a:pPr algn="r" eaLnBrk="1" hangingPunct="1"/>
              <a:t>‹#›</a:t>
            </a:fld>
            <a:endParaRPr lang="en-US" altLang="en-US" sz="1100" b="1" dirty="0">
              <a:solidFill>
                <a:srgbClr val="41145F"/>
              </a:solidFill>
            </a:endParaRPr>
          </a:p>
        </p:txBody>
      </p:sp>
    </p:spTree>
    <p:extLst>
      <p:ext uri="{BB962C8B-B14F-4D97-AF65-F5344CB8AC3E}">
        <p14:creationId xmlns:p14="http://schemas.microsoft.com/office/powerpoint/2010/main" val="161518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E8C4B2-56AE-2D40-AB6E-BDC851A687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DDB3D6B-7505-4846-A4E3-A9C7E9D32389}"/>
              </a:ext>
            </a:extLst>
          </p:cNvPr>
          <p:cNvSpPr>
            <a:spLocks noChangeArrowheads="1"/>
          </p:cNvSpPr>
          <p:nvPr userDrawn="1"/>
        </p:nvSpPr>
        <p:spPr bwMode="auto">
          <a:xfrm>
            <a:off x="9545574" y="6376988"/>
            <a:ext cx="2271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100" b="1" dirty="0">
                <a:solidFill>
                  <a:schemeClr val="bg1"/>
                </a:solidFill>
              </a:rPr>
              <a:t> </a:t>
            </a:r>
            <a:r>
              <a:rPr lang="en-GB" altLang="en-US" sz="1100" b="1" dirty="0">
                <a:solidFill>
                  <a:schemeClr val="bg1"/>
                </a:solidFill>
                <a:cs typeface="Arial" panose="020B0604020202020204" pitchFamily="34" charset="0"/>
              </a:rPr>
              <a:t>How are payments changing?  </a:t>
            </a:r>
            <a:r>
              <a:rPr lang="en-US" altLang="en-US" sz="1100" b="1" dirty="0">
                <a:solidFill>
                  <a:schemeClr val="bg1"/>
                </a:solidFill>
              </a:rPr>
              <a:t>| </a:t>
            </a:r>
            <a:fld id="{9D684F53-3D39-7443-A776-7D8AFA92E137}" type="slidenum">
              <a:rPr lang="en-US" altLang="en-US" sz="1100" b="1">
                <a:solidFill>
                  <a:schemeClr val="bg1"/>
                </a:solidFill>
              </a:rPr>
              <a:pPr algn="r" eaLnBrk="1" hangingPunct="1"/>
              <a:t>‹#›</a:t>
            </a:fld>
            <a:endParaRPr lang="en-US" altLang="en-US" sz="1100" b="1" dirty="0">
              <a:solidFill>
                <a:schemeClr val="bg1"/>
              </a:solidFill>
            </a:endParaRPr>
          </a:p>
        </p:txBody>
      </p:sp>
    </p:spTree>
    <p:extLst>
      <p:ext uri="{BB962C8B-B14F-4D97-AF65-F5344CB8AC3E}">
        <p14:creationId xmlns:p14="http://schemas.microsoft.com/office/powerpoint/2010/main" val="13788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99BBB6B-05A6-6043-9021-E9149B98A3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F08B4D0-9605-E043-AE9A-F02B281D5EA9}"/>
              </a:ext>
            </a:extLst>
          </p:cNvPr>
          <p:cNvSpPr>
            <a:spLocks noChangeArrowheads="1"/>
          </p:cNvSpPr>
          <p:nvPr userDrawn="1"/>
        </p:nvSpPr>
        <p:spPr bwMode="auto">
          <a:xfrm>
            <a:off x="9545574" y="6376988"/>
            <a:ext cx="2271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100" b="1" dirty="0">
                <a:solidFill>
                  <a:srgbClr val="41145F"/>
                </a:solidFill>
              </a:rPr>
              <a:t> </a:t>
            </a:r>
            <a:r>
              <a:rPr lang="en-GB" altLang="en-US" sz="1100" b="1" dirty="0">
                <a:solidFill>
                  <a:srgbClr val="41145F"/>
                </a:solidFill>
                <a:cs typeface="Arial" panose="020B0604020202020204" pitchFamily="34" charset="0"/>
              </a:rPr>
              <a:t>How are payments changing?  </a:t>
            </a:r>
            <a:r>
              <a:rPr lang="en-US" altLang="en-US" sz="1100" b="1" dirty="0">
                <a:solidFill>
                  <a:srgbClr val="41145F"/>
                </a:solidFill>
              </a:rPr>
              <a:t>| </a:t>
            </a:r>
            <a:fld id="{9D684F53-3D39-7443-A776-7D8AFA92E137}" type="slidenum">
              <a:rPr lang="en-US" altLang="en-US" sz="1100" b="1">
                <a:solidFill>
                  <a:srgbClr val="41145F"/>
                </a:solidFill>
              </a:rPr>
              <a:pPr algn="r" eaLnBrk="1" hangingPunct="1"/>
              <a:t>‹#›</a:t>
            </a:fld>
            <a:endParaRPr lang="en-US" altLang="en-US" sz="1100" b="1" dirty="0">
              <a:solidFill>
                <a:srgbClr val="41145F"/>
              </a:solidFill>
            </a:endParaRPr>
          </a:p>
        </p:txBody>
      </p:sp>
    </p:spTree>
    <p:extLst>
      <p:ext uri="{BB962C8B-B14F-4D97-AF65-F5344CB8AC3E}">
        <p14:creationId xmlns:p14="http://schemas.microsoft.com/office/powerpoint/2010/main" val="51419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DE9AD17-2F28-3649-9AD0-F900B2E837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BC724E4-3132-774E-8CC3-FF63946E0FFA}"/>
              </a:ext>
            </a:extLst>
          </p:cNvPr>
          <p:cNvSpPr>
            <a:spLocks noChangeArrowheads="1"/>
          </p:cNvSpPr>
          <p:nvPr userDrawn="1"/>
        </p:nvSpPr>
        <p:spPr bwMode="auto">
          <a:xfrm>
            <a:off x="9545574" y="6376988"/>
            <a:ext cx="2271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100" b="1" dirty="0">
                <a:solidFill>
                  <a:schemeClr val="bg1"/>
                </a:solidFill>
              </a:rPr>
              <a:t> </a:t>
            </a:r>
            <a:r>
              <a:rPr lang="en-GB" altLang="en-US" sz="1100" b="1" dirty="0">
                <a:solidFill>
                  <a:schemeClr val="bg1"/>
                </a:solidFill>
                <a:cs typeface="Arial" panose="020B0604020202020204" pitchFamily="34" charset="0"/>
              </a:rPr>
              <a:t>How are payments changing?  </a:t>
            </a:r>
            <a:r>
              <a:rPr lang="en-US" altLang="en-US" sz="1100" b="1" dirty="0">
                <a:solidFill>
                  <a:schemeClr val="bg1"/>
                </a:solidFill>
              </a:rPr>
              <a:t>| </a:t>
            </a:r>
            <a:fld id="{9D684F53-3D39-7443-A776-7D8AFA92E137}" type="slidenum">
              <a:rPr lang="en-US" altLang="en-US" sz="1100" b="1">
                <a:solidFill>
                  <a:schemeClr val="bg1"/>
                </a:solidFill>
              </a:rPr>
              <a:pPr algn="r" eaLnBrk="1" hangingPunct="1"/>
              <a:t>‹#›</a:t>
            </a:fld>
            <a:endParaRPr lang="en-US" altLang="en-US" sz="1100" b="1" dirty="0">
              <a:solidFill>
                <a:schemeClr val="bg1"/>
              </a:solidFill>
            </a:endParaRPr>
          </a:p>
        </p:txBody>
      </p:sp>
    </p:spTree>
    <p:extLst>
      <p:ext uri="{BB962C8B-B14F-4D97-AF65-F5344CB8AC3E}">
        <p14:creationId xmlns:p14="http://schemas.microsoft.com/office/powerpoint/2010/main" val="2847863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a:extLst>
              <a:ext uri="{FF2B5EF4-FFF2-40B4-BE49-F238E27FC236}">
                <a16:creationId xmlns:a16="http://schemas.microsoft.com/office/drawing/2014/main" id="{8A565730-B31B-7B45-84BB-AF62F4652817}"/>
              </a:ext>
            </a:extLst>
          </p:cNvPr>
          <p:cNvSpPr>
            <a:spLocks noChangeArrowheads="1"/>
          </p:cNvSpPr>
          <p:nvPr userDrawn="1"/>
        </p:nvSpPr>
        <p:spPr bwMode="auto">
          <a:xfrm>
            <a:off x="9880600" y="6376988"/>
            <a:ext cx="1936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100" b="1">
                <a:solidFill>
                  <a:srgbClr val="34889F"/>
                </a:solidFill>
              </a:rPr>
              <a:t>Fraud scene investigators| </a:t>
            </a:r>
            <a:fld id="{5B4D5F75-C43D-114C-B1BA-117EF0598EAA}" type="slidenum">
              <a:rPr lang="en-US" altLang="en-US" sz="1100" b="1">
                <a:solidFill>
                  <a:srgbClr val="34889F"/>
                </a:solidFill>
              </a:rPr>
              <a:pPr algn="r" eaLnBrk="1" hangingPunct="1"/>
              <a:t>‹#›</a:t>
            </a:fld>
            <a:endParaRPr lang="en-US" altLang="en-US" sz="1100" b="1">
              <a:solidFill>
                <a:srgbClr val="34889F"/>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57A117D-9568-D44B-A33E-837E50AF3AA4}"/>
              </a:ext>
            </a:extLst>
          </p:cNvPr>
          <p:cNvSpPr txBox="1">
            <a:spLocks/>
          </p:cNvSpPr>
          <p:nvPr/>
        </p:nvSpPr>
        <p:spPr bwMode="auto">
          <a:xfrm>
            <a:off x="388938" y="1268319"/>
            <a:ext cx="6926261" cy="516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7200" b="1" dirty="0">
                <a:solidFill>
                  <a:schemeClr val="bg1"/>
                </a:solidFill>
                <a:cs typeface="Arial" panose="020B0604020202020204" pitchFamily="34" charset="0"/>
              </a:rPr>
              <a:t>How are payments changing?</a:t>
            </a:r>
            <a:br>
              <a:rPr lang="en-GB" altLang="en-US" sz="7200" b="1" dirty="0">
                <a:solidFill>
                  <a:schemeClr val="bg1"/>
                </a:solidFill>
                <a:cs typeface="Arial" panose="020B0604020202020204" pitchFamily="34" charset="0"/>
              </a:rPr>
            </a:br>
            <a:endParaRPr lang="en-GB" altLang="en-US" sz="6000" b="1" dirty="0">
              <a:solidFill>
                <a:srgbClr val="41145F"/>
              </a:solidFill>
              <a:latin typeface="RN House Sans" panose="020B0504020203020204" pitchFamily="34" charset="77"/>
            </a:endParaRPr>
          </a:p>
        </p:txBody>
      </p:sp>
      <p:pic>
        <p:nvPicPr>
          <p:cNvPr id="9" name="Picture 8" descr="A close up of a sign&#10;&#10;Description automatically generated">
            <a:extLst>
              <a:ext uri="{FF2B5EF4-FFF2-40B4-BE49-F238E27FC236}">
                <a16:creationId xmlns:a16="http://schemas.microsoft.com/office/drawing/2014/main" id="{48525B75-CDAA-844F-8038-02F342AF9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904" y="1086522"/>
            <a:ext cx="3893735" cy="2806967"/>
          </a:xfrm>
          <a:prstGeom prst="rect">
            <a:avLst/>
          </a:prstGeom>
        </p:spPr>
      </p:pic>
      <p:pic>
        <p:nvPicPr>
          <p:cNvPr id="4" name="Picture 3" descr="A close up of a sign&#10;&#10;Description automatically generated">
            <a:extLst>
              <a:ext uri="{FF2B5EF4-FFF2-40B4-BE49-F238E27FC236}">
                <a16:creationId xmlns:a16="http://schemas.microsoft.com/office/drawing/2014/main" id="{74EB9568-AFEE-8A44-BDD8-0EA6644A095D}"/>
              </a:ext>
            </a:extLst>
          </p:cNvPr>
          <p:cNvPicPr>
            <a:picLocks noChangeAspect="1"/>
          </p:cNvPicPr>
          <p:nvPr/>
        </p:nvPicPr>
        <p:blipFill rotWithShape="1">
          <a:blip r:embed="rId4">
            <a:extLst>
              <a:ext uri="{28A0092B-C50C-407E-A947-70E740481C1C}">
                <a14:useLocalDpi xmlns:a14="http://schemas.microsoft.com/office/drawing/2010/main" val="0"/>
              </a:ext>
            </a:extLst>
          </a:blip>
          <a:srcRect b="64516"/>
          <a:stretch/>
        </p:blipFill>
        <p:spPr>
          <a:xfrm>
            <a:off x="6670431" y="1743572"/>
            <a:ext cx="7633337" cy="3828514"/>
          </a:xfrm>
          <a:prstGeom prst="rect">
            <a:avLst/>
          </a:prstGeom>
        </p:spPr>
      </p:pic>
      <p:pic>
        <p:nvPicPr>
          <p:cNvPr id="14" name="Picture 13" descr="A close up of a sign&#10;&#10;Description automatically generated">
            <a:extLst>
              <a:ext uri="{FF2B5EF4-FFF2-40B4-BE49-F238E27FC236}">
                <a16:creationId xmlns:a16="http://schemas.microsoft.com/office/drawing/2014/main" id="{E87C37BD-2D1B-BE44-976C-8662FB5C2C20}"/>
              </a:ext>
            </a:extLst>
          </p:cNvPr>
          <p:cNvPicPr>
            <a:picLocks noChangeAspect="1"/>
          </p:cNvPicPr>
          <p:nvPr/>
        </p:nvPicPr>
        <p:blipFill rotWithShape="1">
          <a:blip r:embed="rId4">
            <a:extLst>
              <a:ext uri="{28A0092B-C50C-407E-A947-70E740481C1C}">
                <a14:useLocalDpi xmlns:a14="http://schemas.microsoft.com/office/drawing/2010/main" val="0"/>
              </a:ext>
            </a:extLst>
          </a:blip>
          <a:srcRect l="38139" t="41093" r="10306" b="15885"/>
          <a:stretch/>
        </p:blipFill>
        <p:spPr>
          <a:xfrm>
            <a:off x="5077144" y="3419675"/>
            <a:ext cx="3487121" cy="4113169"/>
          </a:xfrm>
          <a:prstGeom prst="rect">
            <a:avLst/>
          </a:prstGeom>
        </p:spPr>
      </p:pic>
      <p:sp>
        <p:nvSpPr>
          <p:cNvPr id="3" name="Oval 2">
            <a:extLst>
              <a:ext uri="{FF2B5EF4-FFF2-40B4-BE49-F238E27FC236}">
                <a16:creationId xmlns:a16="http://schemas.microsoft.com/office/drawing/2014/main" id="{53A2065E-E930-CF4F-B042-4803A58656BA}"/>
              </a:ext>
            </a:extLst>
          </p:cNvPr>
          <p:cNvSpPr/>
          <p:nvPr/>
        </p:nvSpPr>
        <p:spPr>
          <a:xfrm>
            <a:off x="6670431" y="4947138"/>
            <a:ext cx="468923" cy="48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B55347-2C88-4A4D-8AF0-83E9FE1C6060}"/>
              </a:ext>
            </a:extLst>
          </p:cNvPr>
          <p:cNvSpPr txBox="1"/>
          <p:nvPr/>
        </p:nvSpPr>
        <p:spPr>
          <a:xfrm>
            <a:off x="6691245" y="4895180"/>
            <a:ext cx="595085" cy="584775"/>
          </a:xfrm>
          <a:prstGeom prst="rect">
            <a:avLst/>
          </a:prstGeom>
          <a:noFill/>
        </p:spPr>
        <p:txBody>
          <a:bodyPr wrap="square" rtlCol="0">
            <a:spAutoFit/>
          </a:bodyPr>
          <a:lstStyle/>
          <a:p>
            <a:r>
              <a:rPr lang="en-US" sz="3200" b="1" dirty="0">
                <a:solidFill>
                  <a:srgbClr val="41145F"/>
                </a:solidFill>
                <a:latin typeface="RN House Sans" panose="020B0504020203020204" pitchFamily="34" charset="77"/>
              </a:rPr>
              <a:t>£</a:t>
            </a:r>
          </a:p>
        </p:txBody>
      </p:sp>
    </p:spTree>
    <p:extLst>
      <p:ext uri="{BB962C8B-B14F-4D97-AF65-F5344CB8AC3E}">
        <p14:creationId xmlns:p14="http://schemas.microsoft.com/office/powerpoint/2010/main" val="363405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4ED29E-4542-6D41-94C6-96C1678F69BD}"/>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Money on the move</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0D3E7529-DDDD-0345-B239-FDCEC8033BB8}"/>
              </a:ext>
            </a:extLst>
          </p:cNvPr>
          <p:cNvSpPr txBox="1">
            <a:spLocks noChangeArrowheads="1"/>
          </p:cNvSpPr>
          <p:nvPr/>
        </p:nvSpPr>
        <p:spPr bwMode="auto">
          <a:xfrm>
            <a:off x="374395" y="2289015"/>
            <a:ext cx="78919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Payment methods that </a:t>
            </a:r>
            <a:r>
              <a:rPr lang="en-GB" altLang="en-US" sz="2200" u="sng" dirty="0">
                <a:solidFill>
                  <a:srgbClr val="41145F"/>
                </a:solidFill>
                <a:cs typeface="Arial" panose="020B0604020202020204" pitchFamily="34" charset="0"/>
              </a:rPr>
              <a:t>cannot</a:t>
            </a:r>
            <a:r>
              <a:rPr lang="en-GB" altLang="en-US" sz="2200" dirty="0">
                <a:solidFill>
                  <a:srgbClr val="41145F"/>
                </a:solidFill>
                <a:cs typeface="Arial" panose="020B0604020202020204" pitchFamily="34" charset="0"/>
              </a:rPr>
              <a:t> be used online</a:t>
            </a:r>
          </a:p>
        </p:txBody>
      </p:sp>
      <p:graphicFrame>
        <p:nvGraphicFramePr>
          <p:cNvPr id="5" name="Table 7">
            <a:extLst>
              <a:ext uri="{FF2B5EF4-FFF2-40B4-BE49-F238E27FC236}">
                <a16:creationId xmlns:a16="http://schemas.microsoft.com/office/drawing/2014/main" id="{DB56DAB2-C1F6-324F-AF50-98D9F6BEDF34}"/>
              </a:ext>
            </a:extLst>
          </p:cNvPr>
          <p:cNvGraphicFramePr>
            <a:graphicFrameLocks noGrp="1"/>
          </p:cNvGraphicFramePr>
          <p:nvPr>
            <p:extLst>
              <p:ext uri="{D42A27DB-BD31-4B8C-83A1-F6EECF244321}">
                <p14:modId xmlns:p14="http://schemas.microsoft.com/office/powerpoint/2010/main" val="1677225343"/>
              </p:ext>
            </p:extLst>
          </p:nvPr>
        </p:nvGraphicFramePr>
        <p:xfrm>
          <a:off x="489693" y="3138171"/>
          <a:ext cx="6825507" cy="1137920"/>
        </p:xfrm>
        <a:graphic>
          <a:graphicData uri="http://schemas.openxmlformats.org/drawingml/2006/table">
            <a:tbl>
              <a:tblPr firstRow="1" bandRow="1">
                <a:tableStyleId>{5940675A-B579-460E-94D1-54222C63F5DA}</a:tableStyleId>
              </a:tblPr>
              <a:tblGrid>
                <a:gridCol w="6825507">
                  <a:extLst>
                    <a:ext uri="{9D8B030D-6E8A-4147-A177-3AD203B41FA5}">
                      <a16:colId xmlns:a16="http://schemas.microsoft.com/office/drawing/2014/main" val="351816555"/>
                    </a:ext>
                  </a:extLst>
                </a:gridCol>
              </a:tblGrid>
              <a:tr h="370840">
                <a:tc>
                  <a:txBody>
                    <a:bodyPr/>
                    <a:lstStyle/>
                    <a:p>
                      <a:pPr marL="0" algn="l" defTabSz="914400" rtl="0" eaLnBrk="1" latinLnBrk="0" hangingPunct="1"/>
                      <a:r>
                        <a:rPr lang="en-US" sz="2000" b="1" kern="1200" spc="100" baseline="0" dirty="0">
                          <a:solidFill>
                            <a:schemeClr val="bg1"/>
                          </a:solidFill>
                          <a:latin typeface="Arial" panose="020B0604020202020204" pitchFamily="34" charset="0"/>
                          <a:ea typeface="+mn-ea"/>
                          <a:cs typeface="Arial" panose="020B0604020202020204" pitchFamily="34" charset="0"/>
                        </a:rPr>
                        <a:t>CHEQUES</a:t>
                      </a:r>
                      <a:endParaRPr lang="en-GB" sz="2000" b="1" kern="1200" spc="100" baseline="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A8"/>
                    </a:solidFill>
                  </a:tcPr>
                </a:tc>
                <a:extLst>
                  <a:ext uri="{0D108BD9-81ED-4DB2-BD59-A6C34878D82A}">
                    <a16:rowId xmlns:a16="http://schemas.microsoft.com/office/drawing/2014/main" val="3329371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Safe way to spend money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64808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Not many shops or services accept them anymore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576642089"/>
                  </a:ext>
                </a:extLst>
              </a:tr>
            </a:tbl>
          </a:graphicData>
        </a:graphic>
      </p:graphicFrame>
      <p:pic>
        <p:nvPicPr>
          <p:cNvPr id="12" name="Picture 11" descr="A picture containing text&#10;&#10;Description automatically generated">
            <a:extLst>
              <a:ext uri="{FF2B5EF4-FFF2-40B4-BE49-F238E27FC236}">
                <a16:creationId xmlns:a16="http://schemas.microsoft.com/office/drawing/2014/main" id="{7DD6E86F-78BF-2F45-B023-A246E00BF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781" y="1633768"/>
            <a:ext cx="5470288" cy="4274161"/>
          </a:xfrm>
          <a:prstGeom prst="rect">
            <a:avLst/>
          </a:prstGeom>
        </p:spPr>
      </p:pic>
    </p:spTree>
    <p:extLst>
      <p:ext uri="{BB962C8B-B14F-4D97-AF65-F5344CB8AC3E}">
        <p14:creationId xmlns:p14="http://schemas.microsoft.com/office/powerpoint/2010/main" val="23102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4ED29E-4542-6D41-94C6-96C1678F69BD}"/>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Money on the move</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0D3E7529-DDDD-0345-B239-FDCEC8033BB8}"/>
              </a:ext>
            </a:extLst>
          </p:cNvPr>
          <p:cNvSpPr txBox="1">
            <a:spLocks noChangeArrowheads="1"/>
          </p:cNvSpPr>
          <p:nvPr/>
        </p:nvSpPr>
        <p:spPr bwMode="auto">
          <a:xfrm>
            <a:off x="374395" y="2289015"/>
            <a:ext cx="789199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Payment methods that </a:t>
            </a:r>
            <a:r>
              <a:rPr lang="en-GB" altLang="en-US" sz="2200" u="sng" dirty="0">
                <a:solidFill>
                  <a:srgbClr val="41145F"/>
                </a:solidFill>
                <a:cs typeface="Arial" panose="020B0604020202020204" pitchFamily="34" charset="0"/>
              </a:rPr>
              <a:t>cannot</a:t>
            </a:r>
            <a:r>
              <a:rPr lang="en-GB" altLang="en-US" sz="2200" dirty="0">
                <a:solidFill>
                  <a:srgbClr val="41145F"/>
                </a:solidFill>
                <a:cs typeface="Arial" panose="020B0604020202020204" pitchFamily="34" charset="0"/>
              </a:rPr>
              <a:t> be used online</a:t>
            </a: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p:txBody>
      </p:sp>
      <p:graphicFrame>
        <p:nvGraphicFramePr>
          <p:cNvPr id="5" name="Table 7">
            <a:extLst>
              <a:ext uri="{FF2B5EF4-FFF2-40B4-BE49-F238E27FC236}">
                <a16:creationId xmlns:a16="http://schemas.microsoft.com/office/drawing/2014/main" id="{DB56DAB2-C1F6-324F-AF50-98D9F6BEDF34}"/>
              </a:ext>
            </a:extLst>
          </p:cNvPr>
          <p:cNvGraphicFramePr>
            <a:graphicFrameLocks noGrp="1"/>
          </p:cNvGraphicFramePr>
          <p:nvPr>
            <p:extLst>
              <p:ext uri="{D42A27DB-BD31-4B8C-83A1-F6EECF244321}">
                <p14:modId xmlns:p14="http://schemas.microsoft.com/office/powerpoint/2010/main" val="3190996147"/>
              </p:ext>
            </p:extLst>
          </p:nvPr>
        </p:nvGraphicFramePr>
        <p:xfrm>
          <a:off x="489693" y="3138171"/>
          <a:ext cx="6825507" cy="2992120"/>
        </p:xfrm>
        <a:graphic>
          <a:graphicData uri="http://schemas.openxmlformats.org/drawingml/2006/table">
            <a:tbl>
              <a:tblPr firstRow="1" bandRow="1">
                <a:tableStyleId>{5940675A-B579-460E-94D1-54222C63F5DA}</a:tableStyleId>
              </a:tblPr>
              <a:tblGrid>
                <a:gridCol w="6825507">
                  <a:extLst>
                    <a:ext uri="{9D8B030D-6E8A-4147-A177-3AD203B41FA5}">
                      <a16:colId xmlns:a16="http://schemas.microsoft.com/office/drawing/2014/main" val="351816555"/>
                    </a:ext>
                  </a:extLst>
                </a:gridCol>
              </a:tblGrid>
              <a:tr h="370840">
                <a:tc>
                  <a:txBody>
                    <a:bodyPr/>
                    <a:lstStyle/>
                    <a:p>
                      <a:pPr marL="0" algn="l" defTabSz="914400" rtl="0" eaLnBrk="1" latinLnBrk="0" hangingPunct="1"/>
                      <a:r>
                        <a:rPr lang="en-US" sz="2000" b="1" kern="1200" spc="100" baseline="0" dirty="0">
                          <a:solidFill>
                            <a:schemeClr val="bg1"/>
                          </a:solidFill>
                          <a:latin typeface="Arial" panose="020B0604020202020204" pitchFamily="34" charset="0"/>
                          <a:ea typeface="+mn-ea"/>
                          <a:cs typeface="Arial" panose="020B0604020202020204" pitchFamily="34" charset="0"/>
                        </a:rPr>
                        <a:t>CASH</a:t>
                      </a:r>
                      <a:endParaRPr lang="en-GB" sz="2000" b="1" kern="1200" spc="100" baseline="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A8"/>
                    </a:solidFill>
                  </a:tcPr>
                </a:tc>
                <a:extLst>
                  <a:ext uri="{0D108BD9-81ED-4DB2-BD59-A6C34878D82A}">
                    <a16:rowId xmlns:a16="http://schemas.microsoft.com/office/drawing/2014/main" val="3329371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Easy to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64808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More likely to avoid overspending (debt)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262569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easily track spending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01751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use at any age</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1757471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Change is heavy to carry around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576642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Do not always have the right amount to pay for something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278287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Little protection if lost or stolen</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1134341926"/>
                  </a:ext>
                </a:extLst>
              </a:tr>
            </a:tbl>
          </a:graphicData>
        </a:graphic>
      </p:graphicFrame>
      <p:grpSp>
        <p:nvGrpSpPr>
          <p:cNvPr id="16" name="Group 15">
            <a:extLst>
              <a:ext uri="{FF2B5EF4-FFF2-40B4-BE49-F238E27FC236}">
                <a16:creationId xmlns:a16="http://schemas.microsoft.com/office/drawing/2014/main" id="{A3A31235-D322-C841-86CC-716926A7EC27}"/>
              </a:ext>
            </a:extLst>
          </p:cNvPr>
          <p:cNvGrpSpPr/>
          <p:nvPr/>
        </p:nvGrpSpPr>
        <p:grpSpPr>
          <a:xfrm>
            <a:off x="7613168" y="3494180"/>
            <a:ext cx="1618432" cy="1615802"/>
            <a:chOff x="9459876" y="2146025"/>
            <a:chExt cx="1698291" cy="1695531"/>
          </a:xfrm>
        </p:grpSpPr>
        <p:pic>
          <p:nvPicPr>
            <p:cNvPr id="17" name="Picture 18">
              <a:extLst>
                <a:ext uri="{FF2B5EF4-FFF2-40B4-BE49-F238E27FC236}">
                  <a16:creationId xmlns:a16="http://schemas.microsoft.com/office/drawing/2014/main" id="{5D201BE9-995B-F241-B4C3-F34401A8E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459876" y="2849410"/>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a:extLst>
                <a:ext uri="{FF2B5EF4-FFF2-40B4-BE49-F238E27FC236}">
                  <a16:creationId xmlns:a16="http://schemas.microsoft.com/office/drawing/2014/main" id="{E83C98B5-CA49-C742-92FE-EA6C911FF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459876" y="2497717"/>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EEA0EC6D-EF8F-E541-8C55-3BD94EAD6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459876" y="2146025"/>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C32B4EE8-20E0-BE4A-A693-2B3617FF7FC6}"/>
              </a:ext>
            </a:extLst>
          </p:cNvPr>
          <p:cNvGrpSpPr/>
          <p:nvPr/>
        </p:nvGrpSpPr>
        <p:grpSpPr>
          <a:xfrm>
            <a:off x="9459877" y="2146026"/>
            <a:ext cx="1618432" cy="1615802"/>
            <a:chOff x="9459876" y="2146025"/>
            <a:chExt cx="1698291" cy="1695531"/>
          </a:xfrm>
        </p:grpSpPr>
        <p:pic>
          <p:nvPicPr>
            <p:cNvPr id="13" name="Picture 18">
              <a:extLst>
                <a:ext uri="{FF2B5EF4-FFF2-40B4-BE49-F238E27FC236}">
                  <a16:creationId xmlns:a16="http://schemas.microsoft.com/office/drawing/2014/main" id="{610ACF4A-01CE-CD41-B809-8A1647131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459876" y="2849410"/>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1427E2A5-0AED-E146-A980-4E7A1B4EB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459876" y="2497717"/>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a:extLst>
                <a:ext uri="{FF2B5EF4-FFF2-40B4-BE49-F238E27FC236}">
                  <a16:creationId xmlns:a16="http://schemas.microsoft.com/office/drawing/2014/main" id="{EF2EBDE2-F55A-8B40-B497-7EE9A3689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459876" y="2146025"/>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descr="A picture containing icon&#10;&#10;Description automatically generated">
            <a:extLst>
              <a:ext uri="{FF2B5EF4-FFF2-40B4-BE49-F238E27FC236}">
                <a16:creationId xmlns:a16="http://schemas.microsoft.com/office/drawing/2014/main" id="{D23687AD-F774-E945-A190-7397A3F4EB89}"/>
              </a:ext>
            </a:extLst>
          </p:cNvPr>
          <p:cNvPicPr>
            <a:picLocks noChangeAspect="1"/>
          </p:cNvPicPr>
          <p:nvPr/>
        </p:nvPicPr>
        <p:blipFill rotWithShape="1">
          <a:blip r:embed="rId4">
            <a:extLst>
              <a:ext uri="{28A0092B-C50C-407E-A947-70E740481C1C}">
                <a14:useLocalDpi xmlns:a14="http://schemas.microsoft.com/office/drawing/2010/main" val="0"/>
              </a:ext>
            </a:extLst>
          </a:blip>
          <a:srcRect l="33816" t="33701" r="22276" b="21339"/>
          <a:stretch/>
        </p:blipFill>
        <p:spPr>
          <a:xfrm>
            <a:off x="7771755" y="2816336"/>
            <a:ext cx="4579902" cy="3313955"/>
          </a:xfrm>
          <a:prstGeom prst="rect">
            <a:avLst/>
          </a:prstGeom>
        </p:spPr>
      </p:pic>
      <p:sp>
        <p:nvSpPr>
          <p:cNvPr id="20" name="TextBox 19">
            <a:extLst>
              <a:ext uri="{FF2B5EF4-FFF2-40B4-BE49-F238E27FC236}">
                <a16:creationId xmlns:a16="http://schemas.microsoft.com/office/drawing/2014/main" id="{79DBA577-03FF-964D-B1F8-AA64534CD5DA}"/>
              </a:ext>
            </a:extLst>
          </p:cNvPr>
          <p:cNvSpPr txBox="1"/>
          <p:nvPr/>
        </p:nvSpPr>
        <p:spPr>
          <a:xfrm>
            <a:off x="9390612" y="4738159"/>
            <a:ext cx="595085" cy="830997"/>
          </a:xfrm>
          <a:prstGeom prst="rect">
            <a:avLst/>
          </a:prstGeom>
          <a:noFill/>
        </p:spPr>
        <p:txBody>
          <a:bodyPr wrap="square" rtlCol="0">
            <a:spAutoFit/>
          </a:bodyPr>
          <a:lstStyle/>
          <a:p>
            <a:r>
              <a:rPr lang="en-US" sz="4800" b="1" dirty="0">
                <a:solidFill>
                  <a:schemeClr val="bg1"/>
                </a:solidFill>
                <a:latin typeface="RN House Sans" panose="020B0504020203020204" pitchFamily="34" charset="77"/>
              </a:rPr>
              <a:t>£</a:t>
            </a:r>
          </a:p>
        </p:txBody>
      </p:sp>
    </p:spTree>
    <p:extLst>
      <p:ext uri="{BB962C8B-B14F-4D97-AF65-F5344CB8AC3E}">
        <p14:creationId xmlns:p14="http://schemas.microsoft.com/office/powerpoint/2010/main" val="154959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4ED29E-4542-6D41-94C6-96C1678F69BD}"/>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Money on the move</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0D3E7529-DDDD-0345-B239-FDCEC8033BB8}"/>
              </a:ext>
            </a:extLst>
          </p:cNvPr>
          <p:cNvSpPr txBox="1">
            <a:spLocks noChangeArrowheads="1"/>
          </p:cNvSpPr>
          <p:nvPr/>
        </p:nvSpPr>
        <p:spPr bwMode="auto">
          <a:xfrm>
            <a:off x="374395" y="2289015"/>
            <a:ext cx="7891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Payment methods that </a:t>
            </a:r>
            <a:r>
              <a:rPr lang="en-GB" altLang="en-US" sz="2200" u="sng" dirty="0">
                <a:solidFill>
                  <a:srgbClr val="41145F"/>
                </a:solidFill>
                <a:cs typeface="Arial" panose="020B0604020202020204" pitchFamily="34" charset="0"/>
              </a:rPr>
              <a:t>cannot</a:t>
            </a:r>
            <a:r>
              <a:rPr lang="en-GB" altLang="en-US" sz="2200" dirty="0">
                <a:solidFill>
                  <a:srgbClr val="41145F"/>
                </a:solidFill>
                <a:cs typeface="Arial" panose="020B0604020202020204" pitchFamily="34" charset="0"/>
              </a:rPr>
              <a:t> be used online</a:t>
            </a:r>
          </a:p>
          <a:p>
            <a:pPr eaLnBrk="1" hangingPunct="1"/>
            <a:endParaRPr lang="en-GB" altLang="en-US" sz="2200" dirty="0">
              <a:solidFill>
                <a:srgbClr val="41145F"/>
              </a:solidFill>
              <a:cs typeface="Arial" panose="020B0604020202020204" pitchFamily="34" charset="0"/>
            </a:endParaRPr>
          </a:p>
        </p:txBody>
      </p:sp>
      <p:graphicFrame>
        <p:nvGraphicFramePr>
          <p:cNvPr id="5" name="Table 7">
            <a:extLst>
              <a:ext uri="{FF2B5EF4-FFF2-40B4-BE49-F238E27FC236}">
                <a16:creationId xmlns:a16="http://schemas.microsoft.com/office/drawing/2014/main" id="{DB56DAB2-C1F6-324F-AF50-98D9F6BEDF34}"/>
              </a:ext>
            </a:extLst>
          </p:cNvPr>
          <p:cNvGraphicFramePr>
            <a:graphicFrameLocks noGrp="1"/>
          </p:cNvGraphicFramePr>
          <p:nvPr>
            <p:extLst>
              <p:ext uri="{D42A27DB-BD31-4B8C-83A1-F6EECF244321}">
                <p14:modId xmlns:p14="http://schemas.microsoft.com/office/powerpoint/2010/main" val="3524631173"/>
              </p:ext>
            </p:extLst>
          </p:nvPr>
        </p:nvGraphicFramePr>
        <p:xfrm>
          <a:off x="489693" y="3138171"/>
          <a:ext cx="6825507" cy="1879600"/>
        </p:xfrm>
        <a:graphic>
          <a:graphicData uri="http://schemas.openxmlformats.org/drawingml/2006/table">
            <a:tbl>
              <a:tblPr firstRow="1" bandRow="1">
                <a:tableStyleId>{5940675A-B579-460E-94D1-54222C63F5DA}</a:tableStyleId>
              </a:tblPr>
              <a:tblGrid>
                <a:gridCol w="6825507">
                  <a:extLst>
                    <a:ext uri="{9D8B030D-6E8A-4147-A177-3AD203B41FA5}">
                      <a16:colId xmlns:a16="http://schemas.microsoft.com/office/drawing/2014/main" val="351816555"/>
                    </a:ext>
                  </a:extLst>
                </a:gridCol>
              </a:tblGrid>
              <a:tr h="370840">
                <a:tc>
                  <a:txBody>
                    <a:bodyPr/>
                    <a:lstStyle/>
                    <a:p>
                      <a:pPr marL="0" algn="l" defTabSz="914400" rtl="0" eaLnBrk="1" latinLnBrk="0" hangingPunct="1"/>
                      <a:r>
                        <a:rPr lang="en-US" sz="2000" b="1" kern="1200" spc="100" baseline="0" dirty="0">
                          <a:solidFill>
                            <a:schemeClr val="bg1"/>
                          </a:solidFill>
                          <a:latin typeface="Arial" panose="020B0604020202020204" pitchFamily="34" charset="0"/>
                          <a:ea typeface="+mn-ea"/>
                          <a:cs typeface="Arial" panose="020B0604020202020204" pitchFamily="34" charset="0"/>
                        </a:rPr>
                        <a:t>CONTACTLESS PAYMENT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A8"/>
                    </a:solidFill>
                  </a:tcPr>
                </a:tc>
                <a:extLst>
                  <a:ext uri="{0D108BD9-81ED-4DB2-BD59-A6C34878D82A}">
                    <a16:rowId xmlns:a16="http://schemas.microsoft.com/office/drawing/2014/main" val="3329371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Safe way to spend money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64808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Quick to tap your card/phone, no need to enter your PIN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262569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Limit to how much you can pay for via contactless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576642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Easy to lose track of spending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278287449"/>
                  </a:ext>
                </a:extLst>
              </a:tr>
            </a:tbl>
          </a:graphicData>
        </a:graphic>
      </p:graphicFrame>
      <p:pic>
        <p:nvPicPr>
          <p:cNvPr id="9" name="Picture 8">
            <a:extLst>
              <a:ext uri="{FF2B5EF4-FFF2-40B4-BE49-F238E27FC236}">
                <a16:creationId xmlns:a16="http://schemas.microsoft.com/office/drawing/2014/main" id="{B018CE9A-47C1-6B49-993C-55F230495D1B}"/>
              </a:ext>
            </a:extLst>
          </p:cNvPr>
          <p:cNvPicPr>
            <a:picLocks noChangeAspect="1"/>
          </p:cNvPicPr>
          <p:nvPr/>
        </p:nvPicPr>
        <p:blipFill rotWithShape="1">
          <a:blip r:embed="rId3">
            <a:extLst>
              <a:ext uri="{28A0092B-C50C-407E-A947-70E740481C1C}">
                <a14:useLocalDpi xmlns:a14="http://schemas.microsoft.com/office/drawing/2010/main" val="0"/>
              </a:ext>
            </a:extLst>
          </a:blip>
          <a:srcRect t="6334"/>
          <a:stretch/>
        </p:blipFill>
        <p:spPr>
          <a:xfrm>
            <a:off x="7091972" y="891251"/>
            <a:ext cx="5620778" cy="6750337"/>
          </a:xfrm>
          <a:prstGeom prst="rect">
            <a:avLst/>
          </a:prstGeom>
        </p:spPr>
      </p:pic>
    </p:spTree>
    <p:extLst>
      <p:ext uri="{BB962C8B-B14F-4D97-AF65-F5344CB8AC3E}">
        <p14:creationId xmlns:p14="http://schemas.microsoft.com/office/powerpoint/2010/main" val="17849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1">
            <a:extLst>
              <a:ext uri="{FF2B5EF4-FFF2-40B4-BE49-F238E27FC236}">
                <a16:creationId xmlns:a16="http://schemas.microsoft.com/office/drawing/2014/main" id="{F366C51F-C9FC-4F42-9482-F685379E5544}"/>
              </a:ext>
            </a:extLst>
          </p:cNvPr>
          <p:cNvSpPr txBox="1">
            <a:spLocks noChangeArrowheads="1"/>
          </p:cNvSpPr>
          <p:nvPr/>
        </p:nvSpPr>
        <p:spPr bwMode="auto">
          <a:xfrm>
            <a:off x="374395" y="2289015"/>
            <a:ext cx="869526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Complete the </a:t>
            </a:r>
            <a:r>
              <a:rPr lang="en-GB" altLang="en-US" sz="2200" b="1" dirty="0">
                <a:solidFill>
                  <a:srgbClr val="41145F"/>
                </a:solidFill>
                <a:cs typeface="Arial" panose="020B0604020202020204" pitchFamily="34" charset="0"/>
              </a:rPr>
              <a:t>How should they pay? </a:t>
            </a:r>
            <a:r>
              <a:rPr lang="en-GB" altLang="en-US" sz="2200" dirty="0">
                <a:solidFill>
                  <a:srgbClr val="41145F"/>
                </a:solidFill>
                <a:cs typeface="Arial" panose="020B0604020202020204" pitchFamily="34" charset="0"/>
              </a:rPr>
              <a:t>activity sheet.</a:t>
            </a: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p:txBody>
      </p:sp>
      <p:sp>
        <p:nvSpPr>
          <p:cNvPr id="11" name="Text Placeholder 1">
            <a:extLst>
              <a:ext uri="{FF2B5EF4-FFF2-40B4-BE49-F238E27FC236}">
                <a16:creationId xmlns:a16="http://schemas.microsoft.com/office/drawing/2014/main" id="{05BDAF0B-85DF-E748-839E-11B966D75731}"/>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Money on the move</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14882B9-0EB7-4D43-8182-1CE5442FA437}"/>
              </a:ext>
            </a:extLst>
          </p:cNvPr>
          <p:cNvSpPr/>
          <p:nvPr/>
        </p:nvSpPr>
        <p:spPr>
          <a:xfrm>
            <a:off x="374395" y="3327943"/>
            <a:ext cx="7232905" cy="3170099"/>
          </a:xfrm>
          <a:prstGeom prst="rect">
            <a:avLst/>
          </a:prstGeom>
          <a:solidFill>
            <a:srgbClr val="00A1A8"/>
          </a:solidFill>
        </p:spPr>
        <p:txBody>
          <a:bodyPr wrap="square">
            <a:spAutoFit/>
          </a:bodyPr>
          <a:lstStyle/>
          <a:p>
            <a:pPr>
              <a:spcAft>
                <a:spcPts val="1200"/>
              </a:spcAft>
            </a:pPr>
            <a:r>
              <a:rPr lang="en-US" b="1" dirty="0">
                <a:solidFill>
                  <a:schemeClr val="bg1"/>
                </a:solidFill>
              </a:rPr>
              <a:t>Extension: </a:t>
            </a:r>
            <a:r>
              <a:rPr lang="en-US" dirty="0">
                <a:solidFill>
                  <a:schemeClr val="bg1"/>
                </a:solidFill>
              </a:rPr>
              <a:t>Give advice to Steve and </a:t>
            </a:r>
            <a:r>
              <a:rPr lang="en-US" dirty="0" err="1">
                <a:solidFill>
                  <a:schemeClr val="bg1"/>
                </a:solidFill>
              </a:rPr>
              <a:t>Isra</a:t>
            </a:r>
            <a:r>
              <a:rPr lang="en-US" dirty="0">
                <a:solidFill>
                  <a:schemeClr val="bg1"/>
                </a:solidFill>
              </a:rPr>
              <a:t> on how they could pay for items during the day: </a:t>
            </a:r>
          </a:p>
          <a:p>
            <a:pPr>
              <a:spcAft>
                <a:spcPts val="1200"/>
              </a:spcAft>
            </a:pPr>
            <a:r>
              <a:rPr lang="en-US" dirty="0">
                <a:solidFill>
                  <a:schemeClr val="bg1"/>
                </a:solidFill>
              </a:rPr>
              <a:t>Steve needs to pick up some medicine from his high street pharmacy and then some food from the local fruit and veg shop. When he leaves the house, he takes his wallet, and a mobile phone that he only uses in emergencies. </a:t>
            </a:r>
          </a:p>
          <a:p>
            <a:pPr>
              <a:spcAft>
                <a:spcPts val="1200"/>
              </a:spcAft>
            </a:pPr>
            <a:r>
              <a:rPr lang="en-US" dirty="0" err="1">
                <a:solidFill>
                  <a:schemeClr val="bg1"/>
                </a:solidFill>
              </a:rPr>
              <a:t>Isra</a:t>
            </a:r>
            <a:r>
              <a:rPr lang="en-US" dirty="0">
                <a:solidFill>
                  <a:schemeClr val="bg1"/>
                </a:solidFill>
              </a:rPr>
              <a:t> needs to do some shopping for a holiday but the only time available to do this is on her bus journey to work. She also needs to buy some dinner from the supermarket on her way home. She has a work mobile phone and a personal mobile phone.  </a:t>
            </a:r>
          </a:p>
        </p:txBody>
      </p:sp>
      <p:pic>
        <p:nvPicPr>
          <p:cNvPr id="3" name="Picture 2">
            <a:extLst>
              <a:ext uri="{FF2B5EF4-FFF2-40B4-BE49-F238E27FC236}">
                <a16:creationId xmlns:a16="http://schemas.microsoft.com/office/drawing/2014/main" id="{77809B3C-5425-FE46-A46A-BA07421DEA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403225">
            <a:off x="8270054" y="1375952"/>
            <a:ext cx="3228743" cy="4569079"/>
          </a:xfrm>
          <a:prstGeom prst="rect">
            <a:avLst/>
          </a:prstGeom>
          <a:solidFill>
            <a:schemeClr val="bg1"/>
          </a:solidFill>
          <a:ln w="3175">
            <a:solidFill>
              <a:schemeClr val="bg1">
                <a:lumMod val="75000"/>
              </a:schemeClr>
            </a:solidFill>
          </a:ln>
          <a:effectLst>
            <a:outerShdw dist="127000" dir="2700000" algn="tl" rotWithShape="0">
              <a:prstClr val="black">
                <a:alpha val="20000"/>
              </a:prstClr>
            </a:outerShdw>
          </a:effectLst>
        </p:spPr>
      </p:pic>
    </p:spTree>
    <p:extLst>
      <p:ext uri="{BB962C8B-B14F-4D97-AF65-F5344CB8AC3E}">
        <p14:creationId xmlns:p14="http://schemas.microsoft.com/office/powerpoint/2010/main" val="36693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05BDAF0B-85DF-E748-839E-11B966D75731}"/>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tabLst>
                <a:tab pos="3686175" algn="l"/>
              </a:tabLst>
            </a:pPr>
            <a:r>
              <a:rPr lang="en-GB" sz="4800" b="1" dirty="0">
                <a:solidFill>
                  <a:srgbClr val="41145F"/>
                </a:solidFill>
                <a:latin typeface="Arial" panose="020B0604020202020204" pitchFamily="34" charset="0"/>
                <a:cs typeface="Arial" panose="020B0604020202020204" pitchFamily="34" charset="0"/>
              </a:rPr>
              <a:t>Activity 3: Safe spending</a:t>
            </a:r>
            <a:endParaRPr lang="en-GB" altLang="en-US" sz="4400" b="1" baseline="30000" dirty="0">
              <a:solidFill>
                <a:srgbClr val="41145F"/>
              </a:solidFill>
              <a:latin typeface="Arial" panose="020B0604020202020204" pitchFamily="34" charset="0"/>
              <a:cs typeface="Arial" panose="020B0604020202020204" pitchFamily="34" charset="0"/>
            </a:endParaRPr>
          </a:p>
        </p:txBody>
      </p:sp>
      <p:sp>
        <p:nvSpPr>
          <p:cNvPr id="6" name="TextBox 11">
            <a:extLst>
              <a:ext uri="{FF2B5EF4-FFF2-40B4-BE49-F238E27FC236}">
                <a16:creationId xmlns:a16="http://schemas.microsoft.com/office/drawing/2014/main" id="{B6D45F95-7535-3941-9463-0CBB14B81770}"/>
              </a:ext>
            </a:extLst>
          </p:cNvPr>
          <p:cNvSpPr txBox="1">
            <a:spLocks noChangeArrowheads="1"/>
          </p:cNvSpPr>
          <p:nvPr/>
        </p:nvSpPr>
        <p:spPr bwMode="auto">
          <a:xfrm>
            <a:off x="369888" y="2289015"/>
            <a:ext cx="11732304"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GB" altLang="en-US" sz="2200" dirty="0">
                <a:solidFill>
                  <a:srgbClr val="41145F"/>
                </a:solidFill>
                <a:cs typeface="Arial" panose="020B0604020202020204" pitchFamily="34" charset="0"/>
              </a:rPr>
              <a:t>However you choose to spend money, it is important to spend safely. </a:t>
            </a:r>
            <a:br>
              <a:rPr lang="en-GB" altLang="en-US" sz="2200" dirty="0">
                <a:solidFill>
                  <a:srgbClr val="41145F"/>
                </a:solidFill>
                <a:cs typeface="Arial" panose="020B0604020202020204" pitchFamily="34" charset="0"/>
              </a:rPr>
            </a:br>
            <a:r>
              <a:rPr lang="en-GB" altLang="en-US" sz="2200" dirty="0">
                <a:solidFill>
                  <a:srgbClr val="41145F"/>
                </a:solidFill>
                <a:cs typeface="Arial" panose="020B0604020202020204" pitchFamily="34" charset="0"/>
              </a:rPr>
              <a:t>Here are some top tips: </a:t>
            </a:r>
          </a:p>
          <a:p>
            <a:pPr marL="342900" indent="-342900" eaLnBrk="1" hangingPunct="1">
              <a:spcBef>
                <a:spcPts val="600"/>
              </a:spcBef>
              <a:buFont typeface="Arial" panose="020B0604020202020204" pitchFamily="34" charset="0"/>
              <a:buChar char="•"/>
            </a:pPr>
            <a:r>
              <a:rPr lang="en-GB" altLang="en-US" sz="2200" dirty="0">
                <a:solidFill>
                  <a:srgbClr val="41145F"/>
                </a:solidFill>
                <a:cs typeface="Arial" panose="020B0604020202020204" pitchFamily="34" charset="0"/>
              </a:rPr>
              <a:t>Keep any method of payment somewhere safe, that cannot be seen </a:t>
            </a:r>
            <a:br>
              <a:rPr lang="en-GB" altLang="en-US" sz="2200" dirty="0">
                <a:solidFill>
                  <a:srgbClr val="41145F"/>
                </a:solidFill>
                <a:cs typeface="Arial" panose="020B0604020202020204" pitchFamily="34" charset="0"/>
              </a:rPr>
            </a:br>
            <a:r>
              <a:rPr lang="en-GB" altLang="en-US" sz="2200" dirty="0">
                <a:solidFill>
                  <a:srgbClr val="41145F"/>
                </a:solidFill>
                <a:cs typeface="Arial" panose="020B0604020202020204" pitchFamily="34" charset="0"/>
              </a:rPr>
              <a:t>by others</a:t>
            </a:r>
          </a:p>
          <a:p>
            <a:pPr marL="342900" indent="-342900" eaLnBrk="1" hangingPunct="1">
              <a:spcBef>
                <a:spcPts val="600"/>
              </a:spcBef>
              <a:buFont typeface="Arial" panose="020B0604020202020204" pitchFamily="34" charset="0"/>
              <a:buChar char="•"/>
            </a:pPr>
            <a:r>
              <a:rPr lang="en-GB" altLang="en-US" sz="2200" dirty="0">
                <a:solidFill>
                  <a:srgbClr val="41145F"/>
                </a:solidFill>
                <a:cs typeface="Arial" panose="020B0604020202020204" pitchFamily="34" charset="0"/>
              </a:rPr>
              <a:t>All payment/banking apps, and your devices, should have unique and memorable passwords or codes to open and use them</a:t>
            </a:r>
          </a:p>
          <a:p>
            <a:pPr marL="342900" indent="-342900" eaLnBrk="1" hangingPunct="1">
              <a:spcBef>
                <a:spcPts val="600"/>
              </a:spcBef>
              <a:buFont typeface="Arial" panose="020B0604020202020204" pitchFamily="34" charset="0"/>
              <a:buChar char="•"/>
            </a:pPr>
            <a:r>
              <a:rPr lang="en-GB" altLang="en-US" sz="2200" dirty="0">
                <a:solidFill>
                  <a:srgbClr val="41145F"/>
                </a:solidFill>
                <a:cs typeface="Arial" panose="020B0604020202020204" pitchFamily="34" charset="0"/>
              </a:rPr>
              <a:t>Never tell other people personal information about money or passwords, e.g. your PIN </a:t>
            </a:r>
          </a:p>
          <a:p>
            <a:pPr marL="342900" indent="-342900" eaLnBrk="1" hangingPunct="1">
              <a:spcBef>
                <a:spcPts val="600"/>
              </a:spcBef>
              <a:buFont typeface="Arial" panose="020B0604020202020204" pitchFamily="34" charset="0"/>
              <a:buChar char="•"/>
            </a:pPr>
            <a:r>
              <a:rPr lang="en-GB" altLang="en-US" sz="2200" dirty="0">
                <a:solidFill>
                  <a:srgbClr val="41145F"/>
                </a:solidFill>
                <a:cs typeface="Arial" panose="020B0604020202020204" pitchFamily="34" charset="0"/>
              </a:rPr>
              <a:t>Always ask an adult if you want to spend money online</a:t>
            </a:r>
          </a:p>
          <a:p>
            <a:pPr marL="342900" indent="-342900" eaLnBrk="1" hangingPunct="1">
              <a:spcBef>
                <a:spcPts val="600"/>
              </a:spcBef>
              <a:buFont typeface="Arial" panose="020B0604020202020204" pitchFamily="34" charset="0"/>
              <a:buChar char="•"/>
            </a:pPr>
            <a:r>
              <a:rPr lang="en-GB" altLang="en-US" sz="2200" dirty="0">
                <a:solidFill>
                  <a:srgbClr val="41145F"/>
                </a:solidFill>
                <a:cs typeface="Arial" panose="020B0604020202020204" pitchFamily="34" charset="0"/>
              </a:rPr>
              <a:t>Always read terms and conditions of anything you sign up to or use online</a:t>
            </a:r>
          </a:p>
          <a:p>
            <a:pPr marL="342900" indent="-342900" eaLnBrk="1" hangingPunct="1">
              <a:spcBef>
                <a:spcPts val="600"/>
              </a:spcBef>
              <a:buFont typeface="Arial" panose="020B0604020202020204" pitchFamily="34" charset="0"/>
              <a:buChar char="•"/>
            </a:pPr>
            <a:r>
              <a:rPr lang="en-GB" altLang="en-US" sz="2200" dirty="0">
                <a:solidFill>
                  <a:srgbClr val="41145F"/>
                </a:solidFill>
                <a:cs typeface="Arial" panose="020B0604020202020204" pitchFamily="34" charset="0"/>
              </a:rPr>
              <a:t>Only use websites that have a padlock in the search bar.  </a:t>
            </a:r>
          </a:p>
          <a:p>
            <a:pPr eaLnBrk="1" hangingPunct="1">
              <a:spcBef>
                <a:spcPts val="600"/>
              </a:spcBef>
            </a:pPr>
            <a:endParaRPr lang="en-GB" altLang="en-US" sz="2200" dirty="0">
              <a:solidFill>
                <a:srgbClr val="41145F"/>
              </a:solidFill>
              <a:cs typeface="Arial" panose="020B0604020202020204" pitchFamily="34" charset="0"/>
            </a:endParaRPr>
          </a:p>
        </p:txBody>
      </p:sp>
      <p:pic>
        <p:nvPicPr>
          <p:cNvPr id="9" name="Picture 8">
            <a:extLst>
              <a:ext uri="{FF2B5EF4-FFF2-40B4-BE49-F238E27FC236}">
                <a16:creationId xmlns:a16="http://schemas.microsoft.com/office/drawing/2014/main" id="{2C72F579-1753-0E46-AA0F-56E1D3DAB1BB}"/>
              </a:ext>
            </a:extLst>
          </p:cNvPr>
          <p:cNvPicPr>
            <a:picLocks noChangeAspect="1"/>
          </p:cNvPicPr>
          <p:nvPr/>
        </p:nvPicPr>
        <p:blipFill>
          <a:blip r:embed="rId3"/>
          <a:stretch>
            <a:fillRect/>
          </a:stretch>
        </p:blipFill>
        <p:spPr>
          <a:xfrm>
            <a:off x="9734550" y="1681162"/>
            <a:ext cx="2457450" cy="1376172"/>
          </a:xfrm>
          <a:prstGeom prst="rect">
            <a:avLst/>
          </a:prstGeom>
        </p:spPr>
      </p:pic>
    </p:spTree>
    <p:extLst>
      <p:ext uri="{BB962C8B-B14F-4D97-AF65-F5344CB8AC3E}">
        <p14:creationId xmlns:p14="http://schemas.microsoft.com/office/powerpoint/2010/main" val="249109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1">
            <a:extLst>
              <a:ext uri="{FF2B5EF4-FFF2-40B4-BE49-F238E27FC236}">
                <a16:creationId xmlns:a16="http://schemas.microsoft.com/office/drawing/2014/main" id="{F366C51F-C9FC-4F42-9482-F685379E5544}"/>
              </a:ext>
            </a:extLst>
          </p:cNvPr>
          <p:cNvSpPr txBox="1">
            <a:spLocks noChangeArrowheads="1"/>
          </p:cNvSpPr>
          <p:nvPr/>
        </p:nvSpPr>
        <p:spPr bwMode="auto">
          <a:xfrm>
            <a:off x="374396" y="2289014"/>
            <a:ext cx="707143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tabLst>
                <a:tab pos="2222500" algn="l"/>
              </a:tabLst>
            </a:pPr>
            <a:r>
              <a:rPr lang="en-GB" altLang="en-US" sz="2200" b="1" dirty="0">
                <a:solidFill>
                  <a:srgbClr val="41145F"/>
                </a:solidFill>
                <a:cs typeface="Arial" panose="020B0604020202020204" pitchFamily="34" charset="0"/>
              </a:rPr>
              <a:t>Draw a padlock.</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From memory, fill the padlock with five different ways </a:t>
            </a:r>
            <a:br>
              <a:rPr lang="en-GB" altLang="en-US" sz="2200" dirty="0">
                <a:solidFill>
                  <a:srgbClr val="41145F"/>
                </a:solidFill>
                <a:cs typeface="Arial" panose="020B0604020202020204" pitchFamily="34" charset="0"/>
              </a:rPr>
            </a:br>
            <a:r>
              <a:rPr lang="en-GB" altLang="en-US" sz="2200" dirty="0">
                <a:solidFill>
                  <a:srgbClr val="41145F"/>
                </a:solidFill>
                <a:cs typeface="Arial" panose="020B0604020202020204" pitchFamily="34" charset="0"/>
              </a:rPr>
              <a:t>to stay safe when spending money in a digital world. </a:t>
            </a:r>
          </a:p>
          <a:p>
            <a:pPr eaLnBrk="1" hangingPunct="1"/>
            <a:endParaRPr lang="en-GB" altLang="en-US" sz="2200" dirty="0">
              <a:solidFill>
                <a:srgbClr val="41145F"/>
              </a:solidFill>
              <a:cs typeface="Arial" panose="020B0604020202020204" pitchFamily="34" charset="0"/>
            </a:endParaRPr>
          </a:p>
        </p:txBody>
      </p:sp>
      <p:sp>
        <p:nvSpPr>
          <p:cNvPr id="11" name="Text Placeholder 1">
            <a:extLst>
              <a:ext uri="{FF2B5EF4-FFF2-40B4-BE49-F238E27FC236}">
                <a16:creationId xmlns:a16="http://schemas.microsoft.com/office/drawing/2014/main" id="{05BDAF0B-85DF-E748-839E-11B966D75731}"/>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Safe spending</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14882B9-0EB7-4D43-8182-1CE5442FA437}"/>
              </a:ext>
            </a:extLst>
          </p:cNvPr>
          <p:cNvSpPr/>
          <p:nvPr/>
        </p:nvSpPr>
        <p:spPr>
          <a:xfrm>
            <a:off x="374395" y="5575843"/>
            <a:ext cx="7232905" cy="923330"/>
          </a:xfrm>
          <a:prstGeom prst="rect">
            <a:avLst/>
          </a:prstGeom>
          <a:solidFill>
            <a:srgbClr val="00A1A8"/>
          </a:solidFill>
        </p:spPr>
        <p:txBody>
          <a:bodyPr wrap="square">
            <a:spAutoFit/>
          </a:bodyPr>
          <a:lstStyle/>
          <a:p>
            <a:pPr>
              <a:spcAft>
                <a:spcPts val="1200"/>
              </a:spcAft>
            </a:pPr>
            <a:r>
              <a:rPr lang="en-US" b="1" dirty="0">
                <a:solidFill>
                  <a:schemeClr val="bg1"/>
                </a:solidFill>
              </a:rPr>
              <a:t>Extension: </a:t>
            </a:r>
            <a:r>
              <a:rPr lang="en-US" dirty="0">
                <a:solidFill>
                  <a:schemeClr val="bg1"/>
                </a:solidFill>
              </a:rPr>
              <a:t>Create a poem, short story or song about going shopping with your family. Include </a:t>
            </a:r>
            <a:r>
              <a:rPr lang="en-US" b="1" dirty="0">
                <a:solidFill>
                  <a:schemeClr val="bg1"/>
                </a:solidFill>
              </a:rPr>
              <a:t>who</a:t>
            </a:r>
            <a:r>
              <a:rPr lang="en-US" dirty="0">
                <a:solidFill>
                  <a:schemeClr val="bg1"/>
                </a:solidFill>
              </a:rPr>
              <a:t> you are with, </a:t>
            </a:r>
            <a:r>
              <a:rPr lang="en-US" b="1" dirty="0">
                <a:solidFill>
                  <a:schemeClr val="bg1"/>
                </a:solidFill>
              </a:rPr>
              <a:t>what</a:t>
            </a:r>
            <a:r>
              <a:rPr lang="en-US" dirty="0">
                <a:solidFill>
                  <a:schemeClr val="bg1"/>
                </a:solidFill>
              </a:rPr>
              <a:t> you are going to buy and </a:t>
            </a:r>
            <a:r>
              <a:rPr lang="en-US" b="1" dirty="0">
                <a:solidFill>
                  <a:schemeClr val="bg1"/>
                </a:solidFill>
              </a:rPr>
              <a:t>where</a:t>
            </a:r>
            <a:r>
              <a:rPr lang="en-US" dirty="0">
                <a:solidFill>
                  <a:schemeClr val="bg1"/>
                </a:solidFill>
              </a:rPr>
              <a:t> you are going to buy it from.</a:t>
            </a:r>
          </a:p>
        </p:txBody>
      </p:sp>
      <p:pic>
        <p:nvPicPr>
          <p:cNvPr id="3" name="Picture 2" descr="A picture containing drawing&#10;&#10;Description automatically generated">
            <a:extLst>
              <a:ext uri="{FF2B5EF4-FFF2-40B4-BE49-F238E27FC236}">
                <a16:creationId xmlns:a16="http://schemas.microsoft.com/office/drawing/2014/main" id="{7829CA7A-508A-4E4A-B43D-C4122CB35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111" y="900543"/>
            <a:ext cx="5680366" cy="5680366"/>
          </a:xfrm>
          <a:prstGeom prst="rect">
            <a:avLst/>
          </a:prstGeom>
        </p:spPr>
      </p:pic>
      <p:pic>
        <p:nvPicPr>
          <p:cNvPr id="7" name="Picture 6" descr="A close up of a logo&#10;&#10;Description automatically generated">
            <a:extLst>
              <a:ext uri="{FF2B5EF4-FFF2-40B4-BE49-F238E27FC236}">
                <a16:creationId xmlns:a16="http://schemas.microsoft.com/office/drawing/2014/main" id="{3C28BC8C-EBAB-7043-A59E-ECC2B3F3B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874290">
            <a:off x="6438354" y="4905563"/>
            <a:ext cx="3705905" cy="3621314"/>
          </a:xfrm>
          <a:prstGeom prst="rect">
            <a:avLst/>
          </a:prstGeom>
        </p:spPr>
      </p:pic>
    </p:spTree>
    <p:extLst>
      <p:ext uri="{BB962C8B-B14F-4D97-AF65-F5344CB8AC3E}">
        <p14:creationId xmlns:p14="http://schemas.microsoft.com/office/powerpoint/2010/main" val="251516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05BDAF0B-85DF-E748-839E-11B966D75731}"/>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Checking the learning</a:t>
            </a:r>
            <a:endParaRPr lang="en-GB" altLang="en-US" sz="4400" b="1" baseline="30000" dirty="0">
              <a:solidFill>
                <a:srgbClr val="41145F"/>
              </a:solidFill>
              <a:latin typeface="Arial" panose="020B0604020202020204" pitchFamily="34" charset="0"/>
              <a:cs typeface="Arial" panose="020B0604020202020204" pitchFamily="34" charset="0"/>
            </a:endParaRPr>
          </a:p>
        </p:txBody>
      </p:sp>
      <p:sp>
        <p:nvSpPr>
          <p:cNvPr id="6" name="TextBox 11">
            <a:extLst>
              <a:ext uri="{FF2B5EF4-FFF2-40B4-BE49-F238E27FC236}">
                <a16:creationId xmlns:a16="http://schemas.microsoft.com/office/drawing/2014/main" id="{B6D45F95-7535-3941-9463-0CBB14B81770}"/>
              </a:ext>
            </a:extLst>
          </p:cNvPr>
          <p:cNvSpPr txBox="1">
            <a:spLocks noChangeArrowheads="1"/>
          </p:cNvSpPr>
          <p:nvPr/>
        </p:nvSpPr>
        <p:spPr bwMode="auto">
          <a:xfrm>
            <a:off x="369888" y="2289015"/>
            <a:ext cx="11732304"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GB" altLang="en-US" sz="2200" dirty="0">
                <a:solidFill>
                  <a:srgbClr val="41145F"/>
                </a:solidFill>
                <a:cs typeface="Arial" panose="020B0604020202020204" pitchFamily="34" charset="0"/>
              </a:rPr>
              <a:t>Answer True or False to the following questions... </a:t>
            </a:r>
          </a:p>
          <a:p>
            <a:pPr eaLnBrk="1" hangingPunct="1">
              <a:spcBef>
                <a:spcPts val="600"/>
              </a:spcBef>
            </a:pPr>
            <a:endParaRPr lang="en-GB" altLang="en-US" sz="2200" dirty="0">
              <a:solidFill>
                <a:srgbClr val="41145F"/>
              </a:solidFill>
              <a:cs typeface="Arial" panose="020B0604020202020204" pitchFamily="34" charset="0"/>
            </a:endParaRPr>
          </a:p>
          <a:p>
            <a:pPr marL="57150" indent="-57150" eaLnBrk="1" hangingPunct="1">
              <a:spcBef>
                <a:spcPts val="600"/>
              </a:spcBef>
            </a:pPr>
            <a:r>
              <a:rPr lang="en-GB" altLang="en-US" sz="2200" b="1" dirty="0">
                <a:solidFill>
                  <a:srgbClr val="41145F"/>
                </a:solidFill>
                <a:cs typeface="Arial" panose="020B0604020202020204" pitchFamily="34" charset="0"/>
              </a:rPr>
              <a:t>1.  </a:t>
            </a:r>
            <a:r>
              <a:rPr lang="en-GB" altLang="en-US" sz="2200" dirty="0">
                <a:solidFill>
                  <a:srgbClr val="41145F"/>
                </a:solidFill>
                <a:cs typeface="Arial" panose="020B0604020202020204" pitchFamily="34" charset="0"/>
              </a:rPr>
              <a:t>A want is something we would like to have, but we don’t need it in order to stay alive</a:t>
            </a:r>
          </a:p>
          <a:p>
            <a:pPr marL="57150" indent="-57150" eaLnBrk="1" hangingPunct="1">
              <a:spcBef>
                <a:spcPts val="600"/>
              </a:spcBef>
            </a:pPr>
            <a:r>
              <a:rPr lang="en-GB" altLang="en-US" sz="2200" b="1" dirty="0">
                <a:solidFill>
                  <a:srgbClr val="41145F"/>
                </a:solidFill>
                <a:cs typeface="Arial" panose="020B0604020202020204" pitchFamily="34" charset="0"/>
              </a:rPr>
              <a:t>2.  </a:t>
            </a:r>
            <a:r>
              <a:rPr lang="en-GB" altLang="en-US" sz="2200" dirty="0">
                <a:solidFill>
                  <a:srgbClr val="41145F"/>
                </a:solidFill>
                <a:cs typeface="Arial" panose="020B0604020202020204" pitchFamily="34" charset="0"/>
              </a:rPr>
              <a:t>Online shopping means you can see and touch what you want to buy</a:t>
            </a:r>
          </a:p>
          <a:p>
            <a:pPr marL="57150" indent="-57150" eaLnBrk="1" hangingPunct="1">
              <a:spcBef>
                <a:spcPts val="600"/>
              </a:spcBef>
            </a:pPr>
            <a:r>
              <a:rPr lang="en-GB" altLang="en-US" sz="2200" b="1" dirty="0">
                <a:solidFill>
                  <a:srgbClr val="41145F"/>
                </a:solidFill>
                <a:cs typeface="Arial" panose="020B0604020202020204" pitchFamily="34" charset="0"/>
              </a:rPr>
              <a:t>3.  </a:t>
            </a:r>
            <a:r>
              <a:rPr lang="en-GB" altLang="en-US" sz="2200" dirty="0">
                <a:solidFill>
                  <a:srgbClr val="41145F"/>
                </a:solidFill>
                <a:cs typeface="Arial" panose="020B0604020202020204" pitchFamily="34" charset="0"/>
              </a:rPr>
              <a:t>It is easy to tell when someone overspends if they use cash</a:t>
            </a:r>
          </a:p>
          <a:p>
            <a:pPr marL="57150" indent="-57150" eaLnBrk="1" hangingPunct="1">
              <a:spcBef>
                <a:spcPts val="600"/>
              </a:spcBef>
            </a:pPr>
            <a:r>
              <a:rPr lang="en-GB" altLang="en-US" sz="2200" b="1" dirty="0">
                <a:solidFill>
                  <a:srgbClr val="41145F"/>
                </a:solidFill>
                <a:cs typeface="Arial" panose="020B0604020202020204" pitchFamily="34" charset="0"/>
              </a:rPr>
              <a:t>4.  </a:t>
            </a:r>
            <a:r>
              <a:rPr lang="en-GB" altLang="en-US" sz="2200" dirty="0">
                <a:solidFill>
                  <a:srgbClr val="41145F"/>
                </a:solidFill>
                <a:cs typeface="Arial" panose="020B0604020202020204" pitchFamily="34" charset="0"/>
              </a:rPr>
              <a:t>You need to be 16 or over to have a payment card</a:t>
            </a:r>
          </a:p>
          <a:p>
            <a:pPr marL="57150" indent="-57150" eaLnBrk="1" hangingPunct="1">
              <a:spcBef>
                <a:spcPts val="600"/>
              </a:spcBef>
            </a:pPr>
            <a:r>
              <a:rPr lang="en-GB" altLang="en-US" sz="2200" b="1" dirty="0">
                <a:solidFill>
                  <a:srgbClr val="41145F"/>
                </a:solidFill>
                <a:cs typeface="Arial" panose="020B0604020202020204" pitchFamily="34" charset="0"/>
              </a:rPr>
              <a:t>5.  </a:t>
            </a:r>
            <a:r>
              <a:rPr lang="en-GB" altLang="en-US" sz="2200" dirty="0">
                <a:solidFill>
                  <a:srgbClr val="41145F"/>
                </a:solidFill>
                <a:cs typeface="Arial" panose="020B0604020202020204" pitchFamily="34" charset="0"/>
              </a:rPr>
              <a:t>Payment apps can be used by anyone at any age</a:t>
            </a:r>
          </a:p>
          <a:p>
            <a:pPr marL="57150" indent="-57150" eaLnBrk="1" hangingPunct="1">
              <a:spcBef>
                <a:spcPts val="600"/>
              </a:spcBef>
            </a:pPr>
            <a:r>
              <a:rPr lang="en-GB" altLang="en-US" sz="2200" b="1" dirty="0">
                <a:solidFill>
                  <a:srgbClr val="41145F"/>
                </a:solidFill>
                <a:cs typeface="Arial" panose="020B0604020202020204" pitchFamily="34" charset="0"/>
              </a:rPr>
              <a:t>6.  </a:t>
            </a:r>
            <a:r>
              <a:rPr lang="en-GB" altLang="en-US" sz="2200" dirty="0">
                <a:solidFill>
                  <a:srgbClr val="41145F"/>
                </a:solidFill>
                <a:cs typeface="Arial" panose="020B0604020202020204" pitchFamily="34" charset="0"/>
              </a:rPr>
              <a:t>Online payments have more security measures than using cash </a:t>
            </a:r>
          </a:p>
          <a:p>
            <a:pPr eaLnBrk="1" hangingPunct="1">
              <a:spcBef>
                <a:spcPts val="600"/>
              </a:spcBef>
            </a:pPr>
            <a:endParaRPr lang="en-GB" altLang="en-US" sz="2200" dirty="0">
              <a:solidFill>
                <a:srgbClr val="41145F"/>
              </a:solidFill>
              <a:cs typeface="Arial" panose="020B0604020202020204" pitchFamily="34" charset="0"/>
            </a:endParaRPr>
          </a:p>
          <a:p>
            <a:pPr eaLnBrk="1" hangingPunct="1">
              <a:spcBef>
                <a:spcPts val="600"/>
              </a:spcBef>
            </a:pPr>
            <a:endParaRPr lang="en-GB" altLang="en-US" sz="2200" dirty="0">
              <a:solidFill>
                <a:srgbClr val="41145F"/>
              </a:solidFill>
              <a:cs typeface="Arial" panose="020B0604020202020204" pitchFamily="34" charset="0"/>
            </a:endParaRPr>
          </a:p>
        </p:txBody>
      </p:sp>
      <p:sp>
        <p:nvSpPr>
          <p:cNvPr id="7" name="Rectangle 6">
            <a:extLst>
              <a:ext uri="{FF2B5EF4-FFF2-40B4-BE49-F238E27FC236}">
                <a16:creationId xmlns:a16="http://schemas.microsoft.com/office/drawing/2014/main" id="{186DAB2F-7269-AB4B-980C-664ED7F01F4E}"/>
              </a:ext>
            </a:extLst>
          </p:cNvPr>
          <p:cNvSpPr/>
          <p:nvPr/>
        </p:nvSpPr>
        <p:spPr>
          <a:xfrm>
            <a:off x="374395" y="6118482"/>
            <a:ext cx="7855206" cy="369332"/>
          </a:xfrm>
          <a:prstGeom prst="rect">
            <a:avLst/>
          </a:prstGeom>
          <a:solidFill>
            <a:srgbClr val="00A1A8"/>
          </a:solidFill>
        </p:spPr>
        <p:txBody>
          <a:bodyPr wrap="square">
            <a:spAutoFit/>
          </a:bodyPr>
          <a:lstStyle/>
          <a:p>
            <a:r>
              <a:rPr lang="en-US" b="1" dirty="0">
                <a:solidFill>
                  <a:schemeClr val="bg1"/>
                </a:solidFill>
              </a:rPr>
              <a:t>Extension: </a:t>
            </a:r>
            <a:r>
              <a:rPr lang="en-US" dirty="0">
                <a:solidFill>
                  <a:schemeClr val="bg1"/>
                </a:solidFill>
              </a:rPr>
              <a:t>Write down </a:t>
            </a:r>
            <a:r>
              <a:rPr lang="en-US" b="1" dirty="0">
                <a:solidFill>
                  <a:schemeClr val="bg1"/>
                </a:solidFill>
              </a:rPr>
              <a:t>three</a:t>
            </a:r>
            <a:r>
              <a:rPr lang="en-US" dirty="0">
                <a:solidFill>
                  <a:schemeClr val="bg1"/>
                </a:solidFill>
              </a:rPr>
              <a:t> key things you have learnt in this session.    </a:t>
            </a:r>
          </a:p>
        </p:txBody>
      </p:sp>
    </p:spTree>
    <p:extLst>
      <p:ext uri="{BB962C8B-B14F-4D97-AF65-F5344CB8AC3E}">
        <p14:creationId xmlns:p14="http://schemas.microsoft.com/office/powerpoint/2010/main" val="94999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F470EE52-4BCE-7840-9704-40883C241D3F}"/>
              </a:ext>
            </a:extLst>
          </p:cNvPr>
          <p:cNvSpPr txBox="1">
            <a:spLocks noChangeArrowheads="1"/>
          </p:cNvSpPr>
          <p:nvPr/>
        </p:nvSpPr>
        <p:spPr bwMode="auto">
          <a:xfrm flipH="1">
            <a:off x="369887" y="1184275"/>
            <a:ext cx="978164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Learning objectives/</a:t>
            </a:r>
            <a:br>
              <a:rPr lang="en-GB" sz="4800" b="1" dirty="0">
                <a:solidFill>
                  <a:srgbClr val="41145F"/>
                </a:solidFill>
                <a:latin typeface="Arial" panose="020B0604020202020204" pitchFamily="34" charset="0"/>
                <a:cs typeface="Arial" panose="020B0604020202020204" pitchFamily="34" charset="0"/>
              </a:rPr>
            </a:br>
            <a:r>
              <a:rPr lang="en-GB" sz="4800" b="1" dirty="0">
                <a:solidFill>
                  <a:srgbClr val="41145F"/>
                </a:solidFill>
                <a:latin typeface="Arial" panose="020B0604020202020204" pitchFamily="34" charset="0"/>
                <a:cs typeface="Arial" panose="020B0604020202020204" pitchFamily="34" charset="0"/>
              </a:rPr>
              <a:t>intentions:</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11" name="TextBox 11">
            <a:extLst>
              <a:ext uri="{FF2B5EF4-FFF2-40B4-BE49-F238E27FC236}">
                <a16:creationId xmlns:a16="http://schemas.microsoft.com/office/drawing/2014/main" id="{C705B149-617E-3B45-B5CF-51CF2561EB47}"/>
              </a:ext>
            </a:extLst>
          </p:cNvPr>
          <p:cNvSpPr txBox="1">
            <a:spLocks noChangeArrowheads="1"/>
          </p:cNvSpPr>
          <p:nvPr/>
        </p:nvSpPr>
        <p:spPr bwMode="auto">
          <a:xfrm>
            <a:off x="369889" y="3040367"/>
            <a:ext cx="650491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 Recall the reasons why people shop.</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 Explain the positives and negatives of shopping </a:t>
            </a:r>
            <a:br>
              <a:rPr lang="en-GB" altLang="en-US" sz="2200" dirty="0">
                <a:solidFill>
                  <a:srgbClr val="41145F"/>
                </a:solidFill>
                <a:cs typeface="Arial" panose="020B0604020202020204" pitchFamily="34" charset="0"/>
              </a:rPr>
            </a:br>
            <a:r>
              <a:rPr lang="en-GB" altLang="en-US" sz="2200" dirty="0">
                <a:solidFill>
                  <a:srgbClr val="41145F"/>
                </a:solidFill>
                <a:cs typeface="Arial" panose="020B0604020202020204" pitchFamily="34" charset="0"/>
              </a:rPr>
              <a:t>  in different ways. </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 Compare different ways to pay for goods.    </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 Suggest the best ways to use technology safely.  </a:t>
            </a:r>
          </a:p>
          <a:p>
            <a:pPr eaLnBrk="1" hangingPunct="1"/>
            <a:endParaRPr lang="en-GB" altLang="en-US" sz="2200" dirty="0">
              <a:solidFill>
                <a:srgbClr val="41145F"/>
              </a:solidFill>
              <a:cs typeface="Arial" panose="020B0604020202020204" pitchFamily="34" charset="0"/>
            </a:endParaRPr>
          </a:p>
        </p:txBody>
      </p:sp>
      <p:pic>
        <p:nvPicPr>
          <p:cNvPr id="8" name="Picture 7" descr="A close up of a sign&#10;&#10;Description automatically generated">
            <a:extLst>
              <a:ext uri="{FF2B5EF4-FFF2-40B4-BE49-F238E27FC236}">
                <a16:creationId xmlns:a16="http://schemas.microsoft.com/office/drawing/2014/main" id="{3E366784-CB09-934D-9D2D-F66BC64FB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405" y="2220686"/>
            <a:ext cx="5002719" cy="3606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1">
            <a:extLst>
              <a:ext uri="{FF2B5EF4-FFF2-40B4-BE49-F238E27FC236}">
                <a16:creationId xmlns:a16="http://schemas.microsoft.com/office/drawing/2014/main" id="{F366C51F-C9FC-4F42-9482-F685379E5544}"/>
              </a:ext>
            </a:extLst>
          </p:cNvPr>
          <p:cNvSpPr txBox="1">
            <a:spLocks noChangeArrowheads="1"/>
          </p:cNvSpPr>
          <p:nvPr/>
        </p:nvSpPr>
        <p:spPr bwMode="auto">
          <a:xfrm>
            <a:off x="374395" y="2289015"/>
            <a:ext cx="789199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To buy new things in a shop, supermarket or online, we need to use money. People spend money on needs and wants.</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A </a:t>
            </a:r>
            <a:r>
              <a:rPr lang="en-GB" altLang="en-US" sz="2200" b="1" dirty="0">
                <a:solidFill>
                  <a:srgbClr val="41145F"/>
                </a:solidFill>
                <a:cs typeface="Arial" panose="020B0604020202020204" pitchFamily="34" charset="0"/>
              </a:rPr>
              <a:t>need</a:t>
            </a:r>
            <a:r>
              <a:rPr lang="en-GB" altLang="en-US" sz="2200" dirty="0">
                <a:solidFill>
                  <a:srgbClr val="41145F"/>
                </a:solidFill>
                <a:cs typeface="Arial" panose="020B0604020202020204" pitchFamily="34" charset="0"/>
              </a:rPr>
              <a:t> is something we </a:t>
            </a:r>
            <a:r>
              <a:rPr lang="en-GB" altLang="en-US" sz="2200" u="sng" dirty="0">
                <a:solidFill>
                  <a:srgbClr val="41145F"/>
                </a:solidFill>
                <a:cs typeface="Arial" panose="020B0604020202020204" pitchFamily="34" charset="0"/>
              </a:rPr>
              <a:t>must</a:t>
            </a:r>
            <a:r>
              <a:rPr lang="en-GB" altLang="en-US" sz="2200" dirty="0">
                <a:solidFill>
                  <a:srgbClr val="41145F"/>
                </a:solidFill>
                <a:cs typeface="Arial" panose="020B0604020202020204" pitchFamily="34" charset="0"/>
              </a:rPr>
              <a:t> have in order to stay alive.</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A </a:t>
            </a:r>
            <a:r>
              <a:rPr lang="en-GB" altLang="en-US" sz="2200" b="1" dirty="0">
                <a:solidFill>
                  <a:srgbClr val="41145F"/>
                </a:solidFill>
                <a:cs typeface="Arial" panose="020B0604020202020204" pitchFamily="34" charset="0"/>
              </a:rPr>
              <a:t>want</a:t>
            </a:r>
            <a:r>
              <a:rPr lang="en-GB" altLang="en-US" sz="2200" dirty="0">
                <a:solidFill>
                  <a:srgbClr val="41145F"/>
                </a:solidFill>
                <a:cs typeface="Arial" panose="020B0604020202020204" pitchFamily="34" charset="0"/>
              </a:rPr>
              <a:t> is something we would </a:t>
            </a:r>
            <a:r>
              <a:rPr lang="en-GB" altLang="en-US" sz="2200" u="sng" dirty="0">
                <a:solidFill>
                  <a:srgbClr val="41145F"/>
                </a:solidFill>
                <a:cs typeface="Arial" panose="020B0604020202020204" pitchFamily="34" charset="0"/>
              </a:rPr>
              <a:t>like to</a:t>
            </a:r>
            <a:r>
              <a:rPr lang="en-GB" altLang="en-US" sz="2200" dirty="0">
                <a:solidFill>
                  <a:srgbClr val="41145F"/>
                </a:solidFill>
                <a:cs typeface="Arial" panose="020B0604020202020204" pitchFamily="34" charset="0"/>
              </a:rPr>
              <a:t> have, but we don’t </a:t>
            </a:r>
            <a:br>
              <a:rPr lang="en-GB" altLang="en-US" sz="2200" dirty="0">
                <a:solidFill>
                  <a:srgbClr val="41145F"/>
                </a:solidFill>
                <a:cs typeface="Arial" panose="020B0604020202020204" pitchFamily="34" charset="0"/>
              </a:rPr>
            </a:br>
            <a:r>
              <a:rPr lang="en-GB" altLang="en-US" sz="2200" dirty="0">
                <a:solidFill>
                  <a:srgbClr val="41145F"/>
                </a:solidFill>
                <a:cs typeface="Arial" panose="020B0604020202020204" pitchFamily="34" charset="0"/>
              </a:rPr>
              <a:t>need it in order to stay alive.</a:t>
            </a: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p:txBody>
      </p:sp>
      <p:sp>
        <p:nvSpPr>
          <p:cNvPr id="11" name="Text Placeholder 1">
            <a:extLst>
              <a:ext uri="{FF2B5EF4-FFF2-40B4-BE49-F238E27FC236}">
                <a16:creationId xmlns:a16="http://schemas.microsoft.com/office/drawing/2014/main" id="{05BDAF0B-85DF-E748-839E-11B966D75731}"/>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Spending money</a:t>
            </a:r>
            <a:endParaRPr lang="en-GB" altLang="en-US" sz="4800" b="1" dirty="0">
              <a:solidFill>
                <a:srgbClr val="41145F"/>
              </a:solidFill>
              <a:latin typeface="Arial" panose="020B0604020202020204" pitchFamily="34" charset="0"/>
              <a:cs typeface="Arial" panose="020B0604020202020204" pitchFamily="34" charset="0"/>
            </a:endParaRPr>
          </a:p>
          <a:p>
            <a:pPr eaLnBrk="1" hangingPunct="1">
              <a:spcBef>
                <a:spcPts val="1000"/>
              </a:spcBef>
              <a:buFont typeface="Arial" panose="020B0604020202020204" pitchFamily="34" charset="0"/>
              <a:buNone/>
            </a:pPr>
            <a:endParaRPr lang="en-GB" altLang="en-US" sz="4400" b="1" dirty="0">
              <a:solidFill>
                <a:srgbClr val="41145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FFB631F-0BC0-8F4C-AEB5-E66AE1CCE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608" y="1418493"/>
            <a:ext cx="2214313" cy="3669281"/>
          </a:xfrm>
          <a:prstGeom prst="rect">
            <a:avLst/>
          </a:prstGeom>
        </p:spPr>
      </p:pic>
      <p:pic>
        <p:nvPicPr>
          <p:cNvPr id="8" name="Picture 7">
            <a:extLst>
              <a:ext uri="{FF2B5EF4-FFF2-40B4-BE49-F238E27FC236}">
                <a16:creationId xmlns:a16="http://schemas.microsoft.com/office/drawing/2014/main" id="{DA1650DC-CA26-D647-B3BE-48958FC05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387" y="1903917"/>
            <a:ext cx="1540669" cy="4435637"/>
          </a:xfrm>
          <a:prstGeom prst="rect">
            <a:avLst/>
          </a:prstGeom>
        </p:spPr>
      </p:pic>
    </p:spTree>
    <p:extLst>
      <p:ext uri="{BB962C8B-B14F-4D97-AF65-F5344CB8AC3E}">
        <p14:creationId xmlns:p14="http://schemas.microsoft.com/office/powerpoint/2010/main" val="327406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4ED29E-4542-6D41-94C6-96C1678F69BD}"/>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Spending money</a:t>
            </a:r>
            <a:endParaRPr lang="en-GB" altLang="en-US" sz="4800" b="1" dirty="0">
              <a:solidFill>
                <a:srgbClr val="41145F"/>
              </a:solidFill>
              <a:latin typeface="Arial" panose="020B0604020202020204" pitchFamily="34" charset="0"/>
              <a:cs typeface="Arial" panose="020B0604020202020204" pitchFamily="34" charset="0"/>
            </a:endParaRPr>
          </a:p>
          <a:p>
            <a:pPr eaLnBrk="1" hangingPunct="1">
              <a:spcBef>
                <a:spcPts val="1000"/>
              </a:spcBef>
              <a:buFont typeface="Arial" panose="020B0604020202020204" pitchFamily="34" charset="0"/>
              <a:buNone/>
            </a:pP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0D3E7529-DDDD-0345-B239-FDCEC8033BB8}"/>
              </a:ext>
            </a:extLst>
          </p:cNvPr>
          <p:cNvSpPr txBox="1">
            <a:spLocks noChangeArrowheads="1"/>
          </p:cNvSpPr>
          <p:nvPr/>
        </p:nvSpPr>
        <p:spPr bwMode="auto">
          <a:xfrm>
            <a:off x="374395" y="2289015"/>
            <a:ext cx="789199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 Why do people spend money?</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 What do young people spend money on? </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 What do adults spend money on?  </a:t>
            </a:r>
          </a:p>
          <a:p>
            <a:pPr eaLnBrk="1" hangingPunct="1"/>
            <a:endParaRPr lang="en-GB" altLang="en-US" sz="2200" dirty="0">
              <a:solidFill>
                <a:srgbClr val="41145F"/>
              </a:solidFill>
              <a:cs typeface="Arial" panose="020B0604020202020204" pitchFamily="34" charset="0"/>
            </a:endParaRPr>
          </a:p>
          <a:p>
            <a:pPr eaLnBrk="1" hangingPunct="1"/>
            <a:r>
              <a:rPr lang="en-GB" altLang="en-US" sz="2200" dirty="0">
                <a:solidFill>
                  <a:srgbClr val="41145F"/>
                </a:solidFill>
                <a:cs typeface="Arial" panose="020B0604020202020204" pitchFamily="34" charset="0"/>
              </a:rPr>
              <a:t>• What is the difference between a need and a want? </a:t>
            </a:r>
          </a:p>
          <a:p>
            <a:pPr eaLnBrk="1" hangingPunct="1"/>
            <a:endParaRPr lang="en-GB" altLang="en-US" sz="2200" dirty="0">
              <a:solidFill>
                <a:srgbClr val="41145F"/>
              </a:solidFill>
              <a:cs typeface="Arial" panose="020B0604020202020204" pitchFamily="34" charset="0"/>
            </a:endParaRPr>
          </a:p>
        </p:txBody>
      </p:sp>
      <p:sp>
        <p:nvSpPr>
          <p:cNvPr id="8" name="Rectangle 7">
            <a:extLst>
              <a:ext uri="{FF2B5EF4-FFF2-40B4-BE49-F238E27FC236}">
                <a16:creationId xmlns:a16="http://schemas.microsoft.com/office/drawing/2014/main" id="{C4D98A88-14B4-CD43-B33A-CA9D16B031CD}"/>
              </a:ext>
            </a:extLst>
          </p:cNvPr>
          <p:cNvSpPr/>
          <p:nvPr/>
        </p:nvSpPr>
        <p:spPr>
          <a:xfrm>
            <a:off x="374394" y="5559682"/>
            <a:ext cx="8579105" cy="923330"/>
          </a:xfrm>
          <a:prstGeom prst="rect">
            <a:avLst/>
          </a:prstGeom>
          <a:solidFill>
            <a:srgbClr val="00A1A8"/>
          </a:solidFill>
        </p:spPr>
        <p:txBody>
          <a:bodyPr wrap="square">
            <a:spAutoFit/>
          </a:bodyPr>
          <a:lstStyle/>
          <a:p>
            <a:r>
              <a:rPr lang="en-US" b="1" dirty="0">
                <a:solidFill>
                  <a:schemeClr val="bg1"/>
                </a:solidFill>
              </a:rPr>
              <a:t>Extension: </a:t>
            </a:r>
            <a:r>
              <a:rPr lang="en-US" dirty="0">
                <a:solidFill>
                  <a:schemeClr val="bg1"/>
                </a:solidFill>
              </a:rPr>
              <a:t>Choose one of the following topics to evaluate through discussion or writing: Does shopping make everyone happy? What is more important to spend money on, a need or a want? Does everyone need to shop? Is shopping easier for young people?  </a:t>
            </a:r>
          </a:p>
        </p:txBody>
      </p:sp>
      <p:grpSp>
        <p:nvGrpSpPr>
          <p:cNvPr id="5" name="Group 4">
            <a:extLst>
              <a:ext uri="{FF2B5EF4-FFF2-40B4-BE49-F238E27FC236}">
                <a16:creationId xmlns:a16="http://schemas.microsoft.com/office/drawing/2014/main" id="{EBCB45F1-04AA-C848-802E-C73E6B1339B1}"/>
              </a:ext>
            </a:extLst>
          </p:cNvPr>
          <p:cNvGrpSpPr/>
          <p:nvPr/>
        </p:nvGrpSpPr>
        <p:grpSpPr>
          <a:xfrm>
            <a:off x="7255208" y="1166521"/>
            <a:ext cx="4562397" cy="4173267"/>
            <a:chOff x="7255208" y="1166521"/>
            <a:chExt cx="4562397" cy="4173267"/>
          </a:xfrm>
        </p:grpSpPr>
        <p:pic>
          <p:nvPicPr>
            <p:cNvPr id="9" name="Picture 18">
              <a:extLst>
                <a:ext uri="{FF2B5EF4-FFF2-40B4-BE49-F238E27FC236}">
                  <a16:creationId xmlns:a16="http://schemas.microsoft.com/office/drawing/2014/main" id="{E13840EF-3AD2-5F4F-9B80-3B8DEEDC2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7255208" y="3228412"/>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a:extLst>
                <a:ext uri="{FF2B5EF4-FFF2-40B4-BE49-F238E27FC236}">
                  <a16:creationId xmlns:a16="http://schemas.microsoft.com/office/drawing/2014/main" id="{41E7B0F7-28B3-9847-B726-6CA8D7961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7255208" y="2876719"/>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a:extLst>
                <a:ext uri="{FF2B5EF4-FFF2-40B4-BE49-F238E27FC236}">
                  <a16:creationId xmlns:a16="http://schemas.microsoft.com/office/drawing/2014/main" id="{DA4A89F8-BFDE-0742-93E3-2E836A02C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7255208" y="2525027"/>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a:extLst>
                <a:ext uri="{FF2B5EF4-FFF2-40B4-BE49-F238E27FC236}">
                  <a16:creationId xmlns:a16="http://schemas.microsoft.com/office/drawing/2014/main" id="{0521971E-633E-314D-AE82-61350F254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069662" y="1869906"/>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a:extLst>
                <a:ext uri="{FF2B5EF4-FFF2-40B4-BE49-F238E27FC236}">
                  <a16:creationId xmlns:a16="http://schemas.microsoft.com/office/drawing/2014/main" id="{E58F0001-1F16-AC46-BD7D-71A1427D9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069662" y="1518213"/>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F0C4DF76-C601-AF49-8A29-42ED4C198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17" r="81721"/>
            <a:stretch>
              <a:fillRect/>
            </a:stretch>
          </p:blipFill>
          <p:spPr bwMode="auto">
            <a:xfrm>
              <a:off x="9069662" y="1166521"/>
              <a:ext cx="1698291" cy="9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graphical user interface&#10;&#10;Description automatically generated">
              <a:extLst>
                <a:ext uri="{FF2B5EF4-FFF2-40B4-BE49-F238E27FC236}">
                  <a16:creationId xmlns:a16="http://schemas.microsoft.com/office/drawing/2014/main" id="{8F292984-6198-F643-A7F7-3AF61D84C6E3}"/>
                </a:ext>
              </a:extLst>
            </p:cNvPr>
            <p:cNvPicPr>
              <a:picLocks noChangeAspect="1"/>
            </p:cNvPicPr>
            <p:nvPr/>
          </p:nvPicPr>
          <p:blipFill rotWithShape="1">
            <a:blip r:embed="rId4">
              <a:extLst>
                <a:ext uri="{28A0092B-C50C-407E-A947-70E740481C1C}">
                  <a14:useLocalDpi xmlns:a14="http://schemas.microsoft.com/office/drawing/2010/main" val="0"/>
                </a:ext>
              </a:extLst>
            </a:blip>
            <a:srcRect l="33542" t="35906" r="23516" b="20707"/>
            <a:stretch/>
          </p:blipFill>
          <p:spPr>
            <a:xfrm>
              <a:off x="7362092" y="2158668"/>
              <a:ext cx="4455513" cy="3181120"/>
            </a:xfrm>
            <a:prstGeom prst="rect">
              <a:avLst/>
            </a:prstGeom>
          </p:spPr>
        </p:pic>
        <p:pic>
          <p:nvPicPr>
            <p:cNvPr id="16" name="Picture 15" descr="A picture containing graphical user interface&#10;&#10;Description automatically generated">
              <a:extLst>
                <a:ext uri="{FF2B5EF4-FFF2-40B4-BE49-F238E27FC236}">
                  <a16:creationId xmlns:a16="http://schemas.microsoft.com/office/drawing/2014/main" id="{4E4DC282-F358-6F44-80BA-26C3C98552DD}"/>
                </a:ext>
              </a:extLst>
            </p:cNvPr>
            <p:cNvPicPr>
              <a:picLocks noChangeAspect="1"/>
            </p:cNvPicPr>
            <p:nvPr/>
          </p:nvPicPr>
          <p:blipFill rotWithShape="1">
            <a:blip r:embed="rId4">
              <a:extLst>
                <a:ext uri="{28A0092B-C50C-407E-A947-70E740481C1C}">
                  <a14:useLocalDpi xmlns:a14="http://schemas.microsoft.com/office/drawing/2010/main" val="0"/>
                </a:ext>
              </a:extLst>
            </a:blip>
            <a:srcRect l="32513" t="34017" r="23515" b="20707"/>
            <a:stretch/>
          </p:blipFill>
          <p:spPr>
            <a:xfrm>
              <a:off x="7255208" y="2020186"/>
              <a:ext cx="4562397" cy="3319601"/>
            </a:xfrm>
            <a:prstGeom prst="rect">
              <a:avLst/>
            </a:prstGeom>
          </p:spPr>
        </p:pic>
      </p:grpSp>
    </p:spTree>
    <p:extLst>
      <p:ext uri="{BB962C8B-B14F-4D97-AF65-F5344CB8AC3E}">
        <p14:creationId xmlns:p14="http://schemas.microsoft.com/office/powerpoint/2010/main" val="268748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1">
            <a:extLst>
              <a:ext uri="{FF2B5EF4-FFF2-40B4-BE49-F238E27FC236}">
                <a16:creationId xmlns:a16="http://schemas.microsoft.com/office/drawing/2014/main" id="{F366C51F-C9FC-4F42-9482-F685379E5544}"/>
              </a:ext>
            </a:extLst>
          </p:cNvPr>
          <p:cNvSpPr txBox="1">
            <a:spLocks noChangeArrowheads="1"/>
          </p:cNvSpPr>
          <p:nvPr/>
        </p:nvSpPr>
        <p:spPr bwMode="auto">
          <a:xfrm>
            <a:off x="374395" y="2289015"/>
            <a:ext cx="869526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Complete the </a:t>
            </a:r>
            <a:r>
              <a:rPr lang="en-GB" altLang="en-US" sz="2200" b="1" dirty="0">
                <a:solidFill>
                  <a:srgbClr val="41145F"/>
                </a:solidFill>
                <a:cs typeface="Arial" panose="020B0604020202020204" pitchFamily="34" charset="0"/>
              </a:rPr>
              <a:t>Shopping choices</a:t>
            </a:r>
            <a:r>
              <a:rPr lang="en-GB" altLang="en-US" sz="2200" dirty="0">
                <a:solidFill>
                  <a:srgbClr val="41145F"/>
                </a:solidFill>
                <a:cs typeface="Arial" panose="020B0604020202020204" pitchFamily="34" charset="0"/>
              </a:rPr>
              <a:t> activity sheet then answer the </a:t>
            </a:r>
            <a:br>
              <a:rPr lang="en-GB" altLang="en-US" sz="2200" dirty="0">
                <a:solidFill>
                  <a:srgbClr val="41145F"/>
                </a:solidFill>
                <a:cs typeface="Arial" panose="020B0604020202020204" pitchFamily="34" charset="0"/>
              </a:rPr>
            </a:br>
            <a:r>
              <a:rPr lang="en-GB" altLang="en-US" sz="2200" dirty="0">
                <a:solidFill>
                  <a:srgbClr val="41145F"/>
                </a:solidFill>
                <a:cs typeface="Arial" panose="020B0604020202020204" pitchFamily="34" charset="0"/>
              </a:rPr>
              <a:t>question below. </a:t>
            </a:r>
          </a:p>
          <a:p>
            <a:pPr eaLnBrk="1" hangingPunct="1"/>
            <a:endParaRPr lang="en-GB" altLang="en-US" sz="2200" dirty="0">
              <a:solidFill>
                <a:srgbClr val="41145F"/>
              </a:solidFill>
              <a:cs typeface="Arial" panose="020B0604020202020204" pitchFamily="34" charset="0"/>
            </a:endParaRPr>
          </a:p>
          <a:p>
            <a:pPr eaLnBrk="1" hangingPunct="1"/>
            <a:r>
              <a:rPr lang="en-GB" altLang="en-US" sz="3800" dirty="0">
                <a:solidFill>
                  <a:srgbClr val="41145F"/>
                </a:solidFill>
                <a:cs typeface="Arial" panose="020B0604020202020204" pitchFamily="34" charset="0"/>
              </a:rPr>
              <a:t>Where do you think people prefer to spend money …in-store or online? </a:t>
            </a:r>
          </a:p>
          <a:p>
            <a:pPr eaLnBrk="1" hangingPunct="1"/>
            <a:endParaRPr lang="en-GB" altLang="en-US" sz="2200" dirty="0">
              <a:solidFill>
                <a:srgbClr val="41145F"/>
              </a:solidFill>
              <a:cs typeface="Arial" panose="020B0604020202020204" pitchFamily="34" charset="0"/>
            </a:endParaRPr>
          </a:p>
          <a:p>
            <a:pPr eaLnBrk="1" hangingPunct="1"/>
            <a:r>
              <a:rPr lang="en-GB" altLang="en-US" sz="2200" i="1" dirty="0">
                <a:solidFill>
                  <a:srgbClr val="41145F"/>
                </a:solidFill>
                <a:cs typeface="Arial" panose="020B0604020202020204" pitchFamily="34" charset="0"/>
              </a:rPr>
              <a:t>Explain your answer </a:t>
            </a: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a:p>
            <a:pPr eaLnBrk="1" hangingPunct="1"/>
            <a:endParaRPr lang="en-GB" altLang="en-US" sz="2200" dirty="0">
              <a:solidFill>
                <a:srgbClr val="41145F"/>
              </a:solidFill>
              <a:cs typeface="Arial" panose="020B0604020202020204" pitchFamily="34" charset="0"/>
            </a:endParaRPr>
          </a:p>
        </p:txBody>
      </p:sp>
      <p:sp>
        <p:nvSpPr>
          <p:cNvPr id="11" name="Text Placeholder 1">
            <a:extLst>
              <a:ext uri="{FF2B5EF4-FFF2-40B4-BE49-F238E27FC236}">
                <a16:creationId xmlns:a16="http://schemas.microsoft.com/office/drawing/2014/main" id="{05BDAF0B-85DF-E748-839E-11B966D75731}"/>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Activity 1: Where to shop?</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14882B9-0EB7-4D43-8182-1CE5442FA437}"/>
              </a:ext>
            </a:extLst>
          </p:cNvPr>
          <p:cNvSpPr/>
          <p:nvPr/>
        </p:nvSpPr>
        <p:spPr>
          <a:xfrm>
            <a:off x="374395" y="6118482"/>
            <a:ext cx="7855206" cy="369332"/>
          </a:xfrm>
          <a:prstGeom prst="rect">
            <a:avLst/>
          </a:prstGeom>
          <a:solidFill>
            <a:srgbClr val="00A1A8"/>
          </a:solidFill>
        </p:spPr>
        <p:txBody>
          <a:bodyPr wrap="square">
            <a:spAutoFit/>
          </a:bodyPr>
          <a:lstStyle/>
          <a:p>
            <a:r>
              <a:rPr lang="en-US" b="1" dirty="0">
                <a:solidFill>
                  <a:schemeClr val="bg1"/>
                </a:solidFill>
              </a:rPr>
              <a:t>Extension: </a:t>
            </a:r>
            <a:r>
              <a:rPr lang="en-US" dirty="0">
                <a:solidFill>
                  <a:schemeClr val="bg1"/>
                </a:solidFill>
              </a:rPr>
              <a:t>Create a poster to highlight the positives of shopping in-store or online.   </a:t>
            </a:r>
          </a:p>
        </p:txBody>
      </p:sp>
      <p:pic>
        <p:nvPicPr>
          <p:cNvPr id="3" name="Picture 2">
            <a:extLst>
              <a:ext uri="{FF2B5EF4-FFF2-40B4-BE49-F238E27FC236}">
                <a16:creationId xmlns:a16="http://schemas.microsoft.com/office/drawing/2014/main" id="{77809B3C-5425-FE46-A46A-BA07421DEA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403225">
            <a:off x="8487764" y="1375952"/>
            <a:ext cx="3228743" cy="4569079"/>
          </a:xfrm>
          <a:prstGeom prst="rect">
            <a:avLst/>
          </a:prstGeom>
          <a:solidFill>
            <a:schemeClr val="bg1"/>
          </a:solidFill>
          <a:ln w="3175">
            <a:solidFill>
              <a:schemeClr val="bg1">
                <a:lumMod val="75000"/>
              </a:schemeClr>
            </a:solidFill>
          </a:ln>
          <a:effectLst>
            <a:outerShdw dist="127000" dir="2700000" algn="tl" rotWithShape="0">
              <a:prstClr val="black">
                <a:alpha val="20000"/>
              </a:prstClr>
            </a:outerShdw>
          </a:effectLst>
        </p:spPr>
      </p:pic>
    </p:spTree>
    <p:extLst>
      <p:ext uri="{BB962C8B-B14F-4D97-AF65-F5344CB8AC3E}">
        <p14:creationId xmlns:p14="http://schemas.microsoft.com/office/powerpoint/2010/main" val="40207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2A41A51D-F78B-F444-B55C-3B5D3928EEAB}"/>
              </a:ext>
            </a:extLst>
          </p:cNvPr>
          <p:cNvSpPr txBox="1">
            <a:spLocks noChangeArrowheads="1"/>
          </p:cNvSpPr>
          <p:nvPr/>
        </p:nvSpPr>
        <p:spPr bwMode="auto">
          <a:xfrm flipH="1">
            <a:off x="369886" y="1184275"/>
            <a:ext cx="8964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altLang="en-US" sz="4400" b="1" dirty="0">
                <a:solidFill>
                  <a:schemeClr val="bg1"/>
                </a:solidFill>
                <a:latin typeface="Arial" panose="020B0604020202020204" pitchFamily="34" charset="0"/>
                <a:cs typeface="Arial" panose="020B0604020202020204" pitchFamily="34" charset="0"/>
              </a:rPr>
              <a:t>Activity 2: Money on the move</a:t>
            </a:r>
          </a:p>
          <a:p>
            <a:pPr eaLnBrk="1" hangingPunct="1">
              <a:spcBef>
                <a:spcPts val="1000"/>
              </a:spcBef>
              <a:buFont typeface="Arial" panose="020B0604020202020204" pitchFamily="34" charset="0"/>
              <a:buNone/>
            </a:pPr>
            <a:endParaRPr lang="en-GB" altLang="en-US" sz="4400" b="1" dirty="0">
              <a:solidFill>
                <a:schemeClr val="bg1"/>
              </a:solidFill>
              <a:latin typeface="Arial" panose="020B0604020202020204" pitchFamily="34" charset="0"/>
              <a:cs typeface="Arial" panose="020B0604020202020204" pitchFamily="34" charset="0"/>
            </a:endParaRPr>
          </a:p>
        </p:txBody>
      </p:sp>
      <p:sp>
        <p:nvSpPr>
          <p:cNvPr id="11" name="TextBox 11">
            <a:extLst>
              <a:ext uri="{FF2B5EF4-FFF2-40B4-BE49-F238E27FC236}">
                <a16:creationId xmlns:a16="http://schemas.microsoft.com/office/drawing/2014/main" id="{AF023DF7-3B1B-CE48-947A-070AB4E94CD6}"/>
              </a:ext>
            </a:extLst>
          </p:cNvPr>
          <p:cNvSpPr txBox="1">
            <a:spLocks noChangeArrowheads="1"/>
          </p:cNvSpPr>
          <p:nvPr/>
        </p:nvSpPr>
        <p:spPr bwMode="auto">
          <a:xfrm>
            <a:off x="369890" y="2178050"/>
            <a:ext cx="680016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chemeClr val="bg1"/>
                </a:solidFill>
                <a:cs typeface="Arial" panose="020B0604020202020204" pitchFamily="34" charset="0"/>
              </a:rPr>
              <a:t>In recent years, more people are spending money online, which is changing the way we pay for our shopping and the items we buy.</a:t>
            </a:r>
            <a:endParaRPr lang="en-GB" altLang="en-US" sz="2200" baseline="30000" dirty="0">
              <a:solidFill>
                <a:schemeClr val="bg1"/>
              </a:solidFill>
              <a:cs typeface="Arial" panose="020B0604020202020204" pitchFamily="34" charset="0"/>
            </a:endParaRPr>
          </a:p>
          <a:p>
            <a:pPr eaLnBrk="1" hangingPunct="1"/>
            <a:endParaRPr lang="en-GB" altLang="en-US" sz="2200" dirty="0">
              <a:solidFill>
                <a:schemeClr val="bg1"/>
              </a:solidFill>
              <a:cs typeface="Arial" panose="020B0604020202020204" pitchFamily="34" charset="0"/>
            </a:endParaRPr>
          </a:p>
        </p:txBody>
      </p:sp>
      <p:graphicFrame>
        <p:nvGraphicFramePr>
          <p:cNvPr id="7" name="Table 7">
            <a:extLst>
              <a:ext uri="{FF2B5EF4-FFF2-40B4-BE49-F238E27FC236}">
                <a16:creationId xmlns:a16="http://schemas.microsoft.com/office/drawing/2014/main" id="{FBE14F1E-4840-344B-A748-604E9DBB5B41}"/>
              </a:ext>
            </a:extLst>
          </p:cNvPr>
          <p:cNvGraphicFramePr>
            <a:graphicFrameLocks noGrp="1"/>
          </p:cNvGraphicFramePr>
          <p:nvPr>
            <p:extLst>
              <p:ext uri="{D42A27DB-BD31-4B8C-83A1-F6EECF244321}">
                <p14:modId xmlns:p14="http://schemas.microsoft.com/office/powerpoint/2010/main" val="2943925765"/>
              </p:ext>
            </p:extLst>
          </p:nvPr>
        </p:nvGraphicFramePr>
        <p:xfrm>
          <a:off x="525235" y="3860165"/>
          <a:ext cx="5718630" cy="1813560"/>
        </p:xfrm>
        <a:graphic>
          <a:graphicData uri="http://schemas.openxmlformats.org/drawingml/2006/table">
            <a:tbl>
              <a:tblPr firstRow="1" bandRow="1">
                <a:tableStyleId>{5940675A-B579-460E-94D1-54222C63F5DA}</a:tableStyleId>
              </a:tblPr>
              <a:tblGrid>
                <a:gridCol w="2859315">
                  <a:extLst>
                    <a:ext uri="{9D8B030D-6E8A-4147-A177-3AD203B41FA5}">
                      <a16:colId xmlns:a16="http://schemas.microsoft.com/office/drawing/2014/main" val="351816555"/>
                    </a:ext>
                  </a:extLst>
                </a:gridCol>
                <a:gridCol w="2859315">
                  <a:extLst>
                    <a:ext uri="{9D8B030D-6E8A-4147-A177-3AD203B41FA5}">
                      <a16:colId xmlns:a16="http://schemas.microsoft.com/office/drawing/2014/main" val="1337218812"/>
                    </a:ext>
                  </a:extLst>
                </a:gridCol>
              </a:tblGrid>
              <a:tr h="370840">
                <a:tc>
                  <a:txBody>
                    <a:bodyPr/>
                    <a:lstStyle/>
                    <a:p>
                      <a:pPr algn="ctr"/>
                      <a:r>
                        <a:rPr lang="en-US" sz="2000" b="1" spc="100" baseline="0" dirty="0">
                          <a:solidFill>
                            <a:schemeClr val="bg1"/>
                          </a:solidFill>
                          <a:latin typeface="Arial" panose="020B0604020202020204" pitchFamily="34" charset="0"/>
                          <a:cs typeface="Arial" panose="020B0604020202020204" pitchFamily="34" charset="0"/>
                        </a:rPr>
                        <a:t>CAN BE USED ONLINE</a:t>
                      </a:r>
                      <a:endParaRPr lang="en-GB" sz="2000" b="1" spc="100" baseline="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1A8"/>
                    </a:solidFill>
                  </a:tcPr>
                </a:tc>
                <a:tc>
                  <a:txBody>
                    <a:bodyPr/>
                    <a:lstStyle/>
                    <a:p>
                      <a:pPr marL="0" algn="ctr" defTabSz="914400" rtl="0" eaLnBrk="1" latinLnBrk="0" hangingPunct="1"/>
                      <a:r>
                        <a:rPr lang="en-US" sz="2000" b="1" kern="1200" spc="100" baseline="0" dirty="0">
                          <a:solidFill>
                            <a:schemeClr val="bg1"/>
                          </a:solidFill>
                          <a:latin typeface="Arial" panose="020B0604020202020204" pitchFamily="34" charset="0"/>
                          <a:ea typeface="+mn-ea"/>
                          <a:cs typeface="Arial" panose="020B0604020202020204" pitchFamily="34" charset="0"/>
                        </a:rPr>
                        <a:t>CANNOT BE USED ONLINE</a:t>
                      </a:r>
                      <a:endParaRPr lang="en-GB" sz="2000" b="1" kern="1200" spc="100" baseline="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1A8"/>
                    </a:solidFill>
                  </a:tcPr>
                </a:tc>
                <a:extLst>
                  <a:ext uri="{0D108BD9-81ED-4DB2-BD59-A6C34878D82A}">
                    <a16:rowId xmlns:a16="http://schemas.microsoft.com/office/drawing/2014/main" val="33293715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panose="020B0604020202020204" pitchFamily="34" charset="0"/>
                          <a:ea typeface="MS Mincho" panose="02020609040205080304" pitchFamily="49" charset="-128"/>
                          <a:cs typeface="Arial" panose="020B0604020202020204" pitchFamily="34" charset="0"/>
                        </a:rPr>
                        <a:t>Payment Cards</a:t>
                      </a:r>
                      <a:endParaRPr lang="en-GB" sz="18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panose="020B0604020202020204" pitchFamily="34" charset="0"/>
                          <a:ea typeface="MS Mincho" panose="02020609040205080304" pitchFamily="49" charset="-128"/>
                          <a:cs typeface="Arial" panose="020B0604020202020204" pitchFamily="34" charset="0"/>
                        </a:rPr>
                        <a:t>C</a:t>
                      </a:r>
                      <a:r>
                        <a:rPr lang="en-GB" sz="1800" dirty="0">
                          <a:solidFill>
                            <a:schemeClr val="bg1"/>
                          </a:solidFill>
                          <a:latin typeface="Arial" panose="020B0604020202020204" pitchFamily="34" charset="0"/>
                          <a:ea typeface="MS Mincho" panose="02020609040205080304" pitchFamily="49" charset="-128"/>
                          <a:cs typeface="Arial" panose="020B0604020202020204" pitchFamily="34" charset="0"/>
                        </a:rPr>
                        <a:t>ash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6480870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panose="020B0604020202020204" pitchFamily="34" charset="0"/>
                          <a:ea typeface="MS Mincho" panose="02020609040205080304" pitchFamily="49" charset="-128"/>
                          <a:cs typeface="Arial" panose="020B0604020202020204" pitchFamily="34" charset="0"/>
                        </a:rPr>
                        <a:t>Online Banking</a:t>
                      </a:r>
                      <a:endParaRPr lang="en-GB" sz="18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Arial" panose="020B0604020202020204" pitchFamily="34" charset="0"/>
                          <a:ea typeface="MS Mincho" panose="02020609040205080304" pitchFamily="49" charset="-128"/>
                          <a:cs typeface="Arial" panose="020B0604020202020204" pitchFamily="34" charset="0"/>
                        </a:rPr>
                        <a:t>Cheques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6220363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panose="020B0604020202020204" pitchFamily="34" charset="0"/>
                          <a:ea typeface="MS Mincho" panose="02020609040205080304" pitchFamily="49" charset="-128"/>
                          <a:cs typeface="Arial" panose="020B0604020202020204" pitchFamily="34" charset="0"/>
                        </a:rPr>
                        <a:t>Payment Apps</a:t>
                      </a:r>
                      <a:endParaRPr lang="en-GB" sz="18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Arial" panose="020B0604020202020204" pitchFamily="34" charset="0"/>
                          <a:ea typeface="MS Mincho" panose="02020609040205080304" pitchFamily="49" charset="-128"/>
                          <a:cs typeface="Arial" panose="020B0604020202020204" pitchFamily="34" charset="0"/>
                        </a:rPr>
                        <a:t>Contactless Payment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54841317"/>
                  </a:ext>
                </a:extLst>
              </a:tr>
            </a:tbl>
          </a:graphicData>
        </a:graphic>
      </p:graphicFrame>
      <p:pic>
        <p:nvPicPr>
          <p:cNvPr id="8" name="Picture 7" descr="A close up of a sign&#10;&#10;Description automatically generated">
            <a:extLst>
              <a:ext uri="{FF2B5EF4-FFF2-40B4-BE49-F238E27FC236}">
                <a16:creationId xmlns:a16="http://schemas.microsoft.com/office/drawing/2014/main" id="{A6AC8F3F-9FFA-9B4D-8877-775EF43D1902}"/>
              </a:ext>
            </a:extLst>
          </p:cNvPr>
          <p:cNvPicPr>
            <a:picLocks noChangeAspect="1"/>
          </p:cNvPicPr>
          <p:nvPr/>
        </p:nvPicPr>
        <p:blipFill rotWithShape="1">
          <a:blip r:embed="rId3">
            <a:extLst>
              <a:ext uri="{28A0092B-C50C-407E-A947-70E740481C1C}">
                <a14:useLocalDpi xmlns:a14="http://schemas.microsoft.com/office/drawing/2010/main" val="0"/>
              </a:ext>
            </a:extLst>
          </a:blip>
          <a:srcRect b="64516"/>
          <a:stretch/>
        </p:blipFill>
        <p:spPr>
          <a:xfrm>
            <a:off x="4951071" y="908289"/>
            <a:ext cx="10330485" cy="5181273"/>
          </a:xfrm>
          <a:prstGeom prst="rect">
            <a:avLst/>
          </a:prstGeom>
          <a:effectLst>
            <a:outerShdw dist="38100" dir="2700000" sx="104000" sy="104000" algn="tl" rotWithShape="0">
              <a:prstClr val="black">
                <a:alpha val="2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4ED29E-4542-6D41-94C6-96C1678F69BD}"/>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Money on the move</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0D3E7529-DDDD-0345-B239-FDCEC8033BB8}"/>
              </a:ext>
            </a:extLst>
          </p:cNvPr>
          <p:cNvSpPr txBox="1">
            <a:spLocks noChangeArrowheads="1"/>
          </p:cNvSpPr>
          <p:nvPr/>
        </p:nvSpPr>
        <p:spPr bwMode="auto">
          <a:xfrm>
            <a:off x="374395" y="2289015"/>
            <a:ext cx="7891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Payment methods that </a:t>
            </a:r>
            <a:r>
              <a:rPr lang="en-GB" altLang="en-US" sz="2200" u="sng" dirty="0">
                <a:solidFill>
                  <a:srgbClr val="41145F"/>
                </a:solidFill>
                <a:cs typeface="Arial" panose="020B0604020202020204" pitchFamily="34" charset="0"/>
              </a:rPr>
              <a:t>can</a:t>
            </a:r>
            <a:r>
              <a:rPr lang="en-GB" altLang="en-US" sz="2200" dirty="0">
                <a:solidFill>
                  <a:srgbClr val="41145F"/>
                </a:solidFill>
                <a:cs typeface="Arial" panose="020B0604020202020204" pitchFamily="34" charset="0"/>
              </a:rPr>
              <a:t> be used online</a:t>
            </a:r>
          </a:p>
          <a:p>
            <a:pPr eaLnBrk="1" hangingPunct="1"/>
            <a:endParaRPr lang="en-GB" altLang="en-US" sz="2200" dirty="0">
              <a:solidFill>
                <a:srgbClr val="41145F"/>
              </a:solidFill>
              <a:cs typeface="Arial" panose="020B0604020202020204" pitchFamily="34" charset="0"/>
            </a:endParaRPr>
          </a:p>
        </p:txBody>
      </p:sp>
      <p:graphicFrame>
        <p:nvGraphicFramePr>
          <p:cNvPr id="5" name="Table 7">
            <a:extLst>
              <a:ext uri="{FF2B5EF4-FFF2-40B4-BE49-F238E27FC236}">
                <a16:creationId xmlns:a16="http://schemas.microsoft.com/office/drawing/2014/main" id="{DB56DAB2-C1F6-324F-AF50-98D9F6BEDF34}"/>
              </a:ext>
            </a:extLst>
          </p:cNvPr>
          <p:cNvGraphicFramePr>
            <a:graphicFrameLocks noGrp="1"/>
          </p:cNvGraphicFramePr>
          <p:nvPr>
            <p:extLst>
              <p:ext uri="{D42A27DB-BD31-4B8C-83A1-F6EECF244321}">
                <p14:modId xmlns:p14="http://schemas.microsoft.com/office/powerpoint/2010/main" val="2710917011"/>
              </p:ext>
            </p:extLst>
          </p:nvPr>
        </p:nvGraphicFramePr>
        <p:xfrm>
          <a:off x="489693" y="3138171"/>
          <a:ext cx="6825507" cy="3261360"/>
        </p:xfrm>
        <a:graphic>
          <a:graphicData uri="http://schemas.openxmlformats.org/drawingml/2006/table">
            <a:tbl>
              <a:tblPr firstRow="1" bandRow="1">
                <a:tableStyleId>{5940675A-B579-460E-94D1-54222C63F5DA}</a:tableStyleId>
              </a:tblPr>
              <a:tblGrid>
                <a:gridCol w="6825507">
                  <a:extLst>
                    <a:ext uri="{9D8B030D-6E8A-4147-A177-3AD203B41FA5}">
                      <a16:colId xmlns:a16="http://schemas.microsoft.com/office/drawing/2014/main" val="351816555"/>
                    </a:ext>
                  </a:extLst>
                </a:gridCol>
              </a:tblGrid>
              <a:tr h="370840">
                <a:tc>
                  <a:txBody>
                    <a:bodyPr/>
                    <a:lstStyle/>
                    <a:p>
                      <a:pPr marL="0" algn="l" defTabSz="914400" rtl="0" eaLnBrk="1" latinLnBrk="0" hangingPunct="1"/>
                      <a:r>
                        <a:rPr lang="en-US" sz="2000" b="1" kern="1200" spc="100" baseline="0" dirty="0">
                          <a:solidFill>
                            <a:schemeClr val="bg1"/>
                          </a:solidFill>
                          <a:latin typeface="Arial" panose="020B0604020202020204" pitchFamily="34" charset="0"/>
                          <a:ea typeface="+mn-ea"/>
                          <a:cs typeface="Arial" panose="020B0604020202020204" pitchFamily="34" charset="0"/>
                        </a:rPr>
                        <a:t>CREDIT OR DEBIT CARDS</a:t>
                      </a:r>
                      <a:endParaRPr lang="en-GB" sz="2000" b="1" kern="1200" spc="100" baseline="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A8"/>
                    </a:solidFill>
                  </a:tcPr>
                </a:tc>
                <a:extLst>
                  <a:ext uri="{0D108BD9-81ED-4DB2-BD59-A6C34878D82A}">
                    <a16:rowId xmlns:a16="http://schemas.microsoft.com/office/drawing/2014/main" val="3329371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Easy to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64808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use them to withdraw cash from a cash machine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262569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Shops are set up for their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01751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Protection if lost or stolen</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1757471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You are borrowing money, so if you pay money back late you pay more (interest or fine)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576642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Need to be over 11 for a debit card and over 18 for a credit card</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278287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be easy to overspend (get into debt)</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1134341926"/>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6B880F95-AB63-4C45-9D1E-A7F98D910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750" y="1674557"/>
            <a:ext cx="6686433" cy="4724974"/>
          </a:xfrm>
          <a:prstGeom prst="rect">
            <a:avLst/>
          </a:prstGeom>
        </p:spPr>
      </p:pic>
    </p:spTree>
    <p:extLst>
      <p:ext uri="{BB962C8B-B14F-4D97-AF65-F5344CB8AC3E}">
        <p14:creationId xmlns:p14="http://schemas.microsoft.com/office/powerpoint/2010/main" val="96148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4ED29E-4542-6D41-94C6-96C1678F69BD}"/>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Money on the move</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0D3E7529-DDDD-0345-B239-FDCEC8033BB8}"/>
              </a:ext>
            </a:extLst>
          </p:cNvPr>
          <p:cNvSpPr txBox="1">
            <a:spLocks noChangeArrowheads="1"/>
          </p:cNvSpPr>
          <p:nvPr/>
        </p:nvSpPr>
        <p:spPr bwMode="auto">
          <a:xfrm>
            <a:off x="374395" y="2289015"/>
            <a:ext cx="7891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Payment methods that </a:t>
            </a:r>
            <a:r>
              <a:rPr lang="en-GB" altLang="en-US" sz="2200" u="sng" dirty="0">
                <a:solidFill>
                  <a:srgbClr val="41145F"/>
                </a:solidFill>
                <a:cs typeface="Arial" panose="020B0604020202020204" pitchFamily="34" charset="0"/>
              </a:rPr>
              <a:t>can</a:t>
            </a:r>
            <a:r>
              <a:rPr lang="en-GB" altLang="en-US" sz="2200" dirty="0">
                <a:solidFill>
                  <a:srgbClr val="41145F"/>
                </a:solidFill>
                <a:cs typeface="Arial" panose="020B0604020202020204" pitchFamily="34" charset="0"/>
              </a:rPr>
              <a:t> be used online</a:t>
            </a:r>
          </a:p>
          <a:p>
            <a:pPr eaLnBrk="1" hangingPunct="1"/>
            <a:endParaRPr lang="en-GB" altLang="en-US" sz="2200" dirty="0">
              <a:solidFill>
                <a:srgbClr val="41145F"/>
              </a:solidFill>
              <a:cs typeface="Arial" panose="020B0604020202020204" pitchFamily="34" charset="0"/>
            </a:endParaRPr>
          </a:p>
        </p:txBody>
      </p:sp>
      <p:graphicFrame>
        <p:nvGraphicFramePr>
          <p:cNvPr id="5" name="Table 7">
            <a:extLst>
              <a:ext uri="{FF2B5EF4-FFF2-40B4-BE49-F238E27FC236}">
                <a16:creationId xmlns:a16="http://schemas.microsoft.com/office/drawing/2014/main" id="{DB56DAB2-C1F6-324F-AF50-98D9F6BEDF34}"/>
              </a:ext>
            </a:extLst>
          </p:cNvPr>
          <p:cNvGraphicFramePr>
            <a:graphicFrameLocks noGrp="1"/>
          </p:cNvGraphicFramePr>
          <p:nvPr>
            <p:extLst>
              <p:ext uri="{D42A27DB-BD31-4B8C-83A1-F6EECF244321}">
                <p14:modId xmlns:p14="http://schemas.microsoft.com/office/powerpoint/2010/main" val="2923553937"/>
              </p:ext>
            </p:extLst>
          </p:nvPr>
        </p:nvGraphicFramePr>
        <p:xfrm>
          <a:off x="489693" y="3138171"/>
          <a:ext cx="7676407" cy="3362960"/>
        </p:xfrm>
        <a:graphic>
          <a:graphicData uri="http://schemas.openxmlformats.org/drawingml/2006/table">
            <a:tbl>
              <a:tblPr firstRow="1" bandRow="1">
                <a:tableStyleId>{5940675A-B579-460E-94D1-54222C63F5DA}</a:tableStyleId>
              </a:tblPr>
              <a:tblGrid>
                <a:gridCol w="7676407">
                  <a:extLst>
                    <a:ext uri="{9D8B030D-6E8A-4147-A177-3AD203B41FA5}">
                      <a16:colId xmlns:a16="http://schemas.microsoft.com/office/drawing/2014/main" val="351816555"/>
                    </a:ext>
                  </a:extLst>
                </a:gridCol>
              </a:tblGrid>
              <a:tr h="370840">
                <a:tc>
                  <a:txBody>
                    <a:bodyPr/>
                    <a:lstStyle/>
                    <a:p>
                      <a:pPr marL="0" algn="l" defTabSz="914400" rtl="0" eaLnBrk="1" latinLnBrk="0" hangingPunct="1"/>
                      <a:r>
                        <a:rPr lang="en-US" sz="2000" b="1" kern="1200" spc="100" baseline="0" dirty="0">
                          <a:solidFill>
                            <a:schemeClr val="bg1"/>
                          </a:solidFill>
                          <a:latin typeface="Arial" panose="020B0604020202020204" pitchFamily="34" charset="0"/>
                          <a:ea typeface="+mn-ea"/>
                          <a:cs typeface="Arial" panose="020B0604020202020204" pitchFamily="34" charset="0"/>
                        </a:rPr>
                        <a:t>ONLINE BANKING (VIA DESKTOP OR APP)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A8"/>
                    </a:solidFill>
                  </a:tcPr>
                </a:tc>
                <a:extLst>
                  <a:ext uri="{0D108BD9-81ED-4DB2-BD59-A6C34878D82A}">
                    <a16:rowId xmlns:a16="http://schemas.microsoft.com/office/drawing/2014/main" val="3329371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Easy to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64808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make payments whenever and, if using an app, wherever you want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262569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Protection if lost or stolen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01751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Sometimes payments are shown a few days after spending money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1757471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Need access to the internet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576642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Need to be over 16 to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278287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be easy to overspend (get into debt)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11343419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Need to remember your password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784455568"/>
                  </a:ext>
                </a:extLst>
              </a:tr>
            </a:tbl>
          </a:graphicData>
        </a:graphic>
      </p:graphicFrame>
      <p:pic>
        <p:nvPicPr>
          <p:cNvPr id="12" name="Picture 11" descr="Graphical user interface, text, application&#10;&#10;Description automatically generated">
            <a:extLst>
              <a:ext uri="{FF2B5EF4-FFF2-40B4-BE49-F238E27FC236}">
                <a16:creationId xmlns:a16="http://schemas.microsoft.com/office/drawing/2014/main" id="{1EEA5BF4-D924-6F44-9BD9-3F5409BE5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207" y="1414351"/>
            <a:ext cx="3592377" cy="6203503"/>
          </a:xfrm>
          <a:prstGeom prst="rect">
            <a:avLst/>
          </a:prstGeom>
        </p:spPr>
      </p:pic>
      <p:sp>
        <p:nvSpPr>
          <p:cNvPr id="10" name="Rectangle 3">
            <a:extLst>
              <a:ext uri="{FF2B5EF4-FFF2-40B4-BE49-F238E27FC236}">
                <a16:creationId xmlns:a16="http://schemas.microsoft.com/office/drawing/2014/main" id="{4DF7BD04-7DBD-8744-9379-DBBD8B518B6E}"/>
              </a:ext>
            </a:extLst>
          </p:cNvPr>
          <p:cNvSpPr>
            <a:spLocks noChangeArrowheads="1"/>
          </p:cNvSpPr>
          <p:nvPr/>
        </p:nvSpPr>
        <p:spPr bwMode="auto">
          <a:xfrm>
            <a:off x="9652975" y="6376988"/>
            <a:ext cx="2164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100" b="1" dirty="0">
                <a:solidFill>
                  <a:srgbClr val="41145F"/>
                </a:solidFill>
              </a:rPr>
              <a:t> </a:t>
            </a:r>
            <a:r>
              <a:rPr lang="en-GB" altLang="en-US" sz="1100" b="1" dirty="0">
                <a:solidFill>
                  <a:srgbClr val="41145F"/>
                </a:solidFill>
                <a:cs typeface="Arial" panose="020B0604020202020204" pitchFamily="34" charset="0"/>
              </a:rPr>
              <a:t>How are payments changing?  </a:t>
            </a:r>
            <a:r>
              <a:rPr lang="en-US" altLang="en-US" sz="1100" b="1" dirty="0">
                <a:solidFill>
                  <a:srgbClr val="41145F"/>
                </a:solidFill>
              </a:rPr>
              <a:t>| </a:t>
            </a:r>
            <a:fld id="{9D684F53-3D39-7443-A776-7D8AFA92E137}" type="slidenum">
              <a:rPr lang="en-US" altLang="en-US" sz="1100" b="1">
                <a:solidFill>
                  <a:srgbClr val="41145F"/>
                </a:solidFill>
              </a:rPr>
              <a:pPr algn="r" eaLnBrk="1" hangingPunct="1"/>
              <a:t>8</a:t>
            </a:fld>
            <a:endParaRPr lang="en-US" altLang="en-US" sz="1100" b="1" dirty="0">
              <a:solidFill>
                <a:srgbClr val="41145F"/>
              </a:solidFill>
            </a:endParaRPr>
          </a:p>
        </p:txBody>
      </p:sp>
    </p:spTree>
    <p:extLst>
      <p:ext uri="{BB962C8B-B14F-4D97-AF65-F5344CB8AC3E}">
        <p14:creationId xmlns:p14="http://schemas.microsoft.com/office/powerpoint/2010/main" val="23959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4ED29E-4542-6D41-94C6-96C1678F69BD}"/>
              </a:ext>
            </a:extLst>
          </p:cNvPr>
          <p:cNvSpPr txBox="1">
            <a:spLocks noChangeArrowheads="1"/>
          </p:cNvSpPr>
          <p:nvPr/>
        </p:nvSpPr>
        <p:spPr bwMode="auto">
          <a:xfrm flipH="1">
            <a:off x="374395" y="1184275"/>
            <a:ext cx="8695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Font typeface="Arial" panose="020B0604020202020204" pitchFamily="34" charset="0"/>
              <a:buNone/>
            </a:pPr>
            <a:r>
              <a:rPr lang="en-GB" sz="4800" b="1" dirty="0">
                <a:solidFill>
                  <a:srgbClr val="41145F"/>
                </a:solidFill>
                <a:latin typeface="Arial" panose="020B0604020202020204" pitchFamily="34" charset="0"/>
                <a:cs typeface="Arial" panose="020B0604020202020204" pitchFamily="34" charset="0"/>
              </a:rPr>
              <a:t>Money on the move</a:t>
            </a:r>
            <a:endParaRPr lang="en-GB" altLang="en-US" sz="4400" b="1" dirty="0">
              <a:solidFill>
                <a:srgbClr val="41145F"/>
              </a:solidFill>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0D3E7529-DDDD-0345-B239-FDCEC8033BB8}"/>
              </a:ext>
            </a:extLst>
          </p:cNvPr>
          <p:cNvSpPr txBox="1">
            <a:spLocks noChangeArrowheads="1"/>
          </p:cNvSpPr>
          <p:nvPr/>
        </p:nvSpPr>
        <p:spPr bwMode="auto">
          <a:xfrm>
            <a:off x="374395" y="2289015"/>
            <a:ext cx="7891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olidFill>
                  <a:srgbClr val="41145F"/>
                </a:solidFill>
                <a:cs typeface="Arial" panose="020B0604020202020204" pitchFamily="34" charset="0"/>
              </a:rPr>
              <a:t>Payment methods that </a:t>
            </a:r>
            <a:r>
              <a:rPr lang="en-GB" altLang="en-US" sz="2200" u="sng" dirty="0">
                <a:solidFill>
                  <a:srgbClr val="41145F"/>
                </a:solidFill>
                <a:cs typeface="Arial" panose="020B0604020202020204" pitchFamily="34" charset="0"/>
              </a:rPr>
              <a:t>can</a:t>
            </a:r>
            <a:r>
              <a:rPr lang="en-GB" altLang="en-US" sz="2200" dirty="0">
                <a:solidFill>
                  <a:srgbClr val="41145F"/>
                </a:solidFill>
                <a:cs typeface="Arial" panose="020B0604020202020204" pitchFamily="34" charset="0"/>
              </a:rPr>
              <a:t> be used online</a:t>
            </a:r>
          </a:p>
          <a:p>
            <a:pPr eaLnBrk="1" hangingPunct="1"/>
            <a:endParaRPr lang="en-GB" altLang="en-US" sz="2200" dirty="0">
              <a:solidFill>
                <a:srgbClr val="41145F"/>
              </a:solidFill>
              <a:cs typeface="Arial" panose="020B0604020202020204" pitchFamily="34" charset="0"/>
            </a:endParaRPr>
          </a:p>
        </p:txBody>
      </p:sp>
      <p:graphicFrame>
        <p:nvGraphicFramePr>
          <p:cNvPr id="5" name="Table 7">
            <a:extLst>
              <a:ext uri="{FF2B5EF4-FFF2-40B4-BE49-F238E27FC236}">
                <a16:creationId xmlns:a16="http://schemas.microsoft.com/office/drawing/2014/main" id="{DB56DAB2-C1F6-324F-AF50-98D9F6BEDF34}"/>
              </a:ext>
            </a:extLst>
          </p:cNvPr>
          <p:cNvGraphicFramePr>
            <a:graphicFrameLocks noGrp="1"/>
          </p:cNvGraphicFramePr>
          <p:nvPr>
            <p:extLst>
              <p:ext uri="{D42A27DB-BD31-4B8C-83A1-F6EECF244321}">
                <p14:modId xmlns:p14="http://schemas.microsoft.com/office/powerpoint/2010/main" val="2911903466"/>
              </p:ext>
            </p:extLst>
          </p:nvPr>
        </p:nvGraphicFramePr>
        <p:xfrm>
          <a:off x="489693" y="2896755"/>
          <a:ext cx="6825507" cy="3362960"/>
        </p:xfrm>
        <a:graphic>
          <a:graphicData uri="http://schemas.openxmlformats.org/drawingml/2006/table">
            <a:tbl>
              <a:tblPr firstRow="1" bandRow="1">
                <a:tableStyleId>{5940675A-B579-460E-94D1-54222C63F5DA}</a:tableStyleId>
              </a:tblPr>
              <a:tblGrid>
                <a:gridCol w="6825507">
                  <a:extLst>
                    <a:ext uri="{9D8B030D-6E8A-4147-A177-3AD203B41FA5}">
                      <a16:colId xmlns:a16="http://schemas.microsoft.com/office/drawing/2014/main" val="351816555"/>
                    </a:ext>
                  </a:extLst>
                </a:gridCol>
              </a:tblGrid>
              <a:tr h="370840">
                <a:tc>
                  <a:txBody>
                    <a:bodyPr/>
                    <a:lstStyle/>
                    <a:p>
                      <a:pPr marL="0" algn="l" defTabSz="914400" rtl="0" eaLnBrk="1" latinLnBrk="0" hangingPunct="1"/>
                      <a:r>
                        <a:rPr lang="en-US" sz="2000" b="1" kern="1200" spc="100" baseline="0" dirty="0">
                          <a:solidFill>
                            <a:schemeClr val="bg1"/>
                          </a:solidFill>
                          <a:latin typeface="Arial" panose="020B0604020202020204" pitchFamily="34" charset="0"/>
                          <a:ea typeface="+mn-ea"/>
                          <a:cs typeface="Arial" panose="020B0604020202020204" pitchFamily="34" charset="0"/>
                        </a:rPr>
                        <a:t>PAYMENT APPS*</a:t>
                      </a:r>
                      <a:endParaRPr lang="en-GB" sz="2000" b="1" kern="1200" spc="100" baseline="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A8"/>
                    </a:solidFill>
                  </a:tcPr>
                </a:tc>
                <a:extLst>
                  <a:ext uri="{0D108BD9-81ED-4DB2-BD59-A6C34878D82A}">
                    <a16:rowId xmlns:a16="http://schemas.microsoft.com/office/drawing/2014/main" val="3329371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bg1"/>
                          </a:solidFill>
                          <a:latin typeface="Arial" panose="020B0604020202020204" pitchFamily="34" charset="0"/>
                          <a:ea typeface="MS Mincho" panose="02020609040205080304" pitchFamily="49" charset="-128"/>
                          <a:cs typeface="Arial" panose="020B0604020202020204" pitchFamily="34" charset="0"/>
                        </a:rPr>
                        <a:t>Easy to use</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64808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Payment shown on app straight away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262569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make payments whenever and wherever you want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201751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Apps such as Apple Pay can be used if you are over 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1757471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freeze or lock if needed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93C"/>
                    </a:solidFill>
                  </a:tcPr>
                </a:tc>
                <a:extLst>
                  <a:ext uri="{0D108BD9-81ED-4DB2-BD59-A6C34878D82A}">
                    <a16:rowId xmlns:a16="http://schemas.microsoft.com/office/drawing/2014/main" val="8847425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Need access to the internet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576642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Some require you to be over 18 to use</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3278287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Can be easy to overspend (get into debt)</a:t>
                      </a:r>
                      <a:endParaRPr lang="en-GB" sz="1800" kern="1200" dirty="0">
                        <a:solidFill>
                          <a:schemeClr val="bg1"/>
                        </a:solidFill>
                        <a:latin typeface="Arial" panose="020B0604020202020204" pitchFamily="34" charset="0"/>
                        <a:ea typeface="MS Mincho" panose="02020609040205080304" pitchFamily="49"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42"/>
                    </a:solidFill>
                  </a:tcPr>
                </a:tc>
                <a:extLst>
                  <a:ext uri="{0D108BD9-81ED-4DB2-BD59-A6C34878D82A}">
                    <a16:rowId xmlns:a16="http://schemas.microsoft.com/office/drawing/2014/main" val="1134341926"/>
                  </a:ext>
                </a:extLst>
              </a:tr>
            </a:tbl>
          </a:graphicData>
        </a:graphic>
      </p:graphicFrame>
      <p:pic>
        <p:nvPicPr>
          <p:cNvPr id="12" name="Picture 11" descr="A screenshot of a cell phone&#10;&#10;Description automatically generated">
            <a:extLst>
              <a:ext uri="{FF2B5EF4-FFF2-40B4-BE49-F238E27FC236}">
                <a16:creationId xmlns:a16="http://schemas.microsoft.com/office/drawing/2014/main" id="{16D54B6B-57EE-E640-8930-CF17264BF1A1}"/>
              </a:ext>
            </a:extLst>
          </p:cNvPr>
          <p:cNvPicPr>
            <a:picLocks noChangeAspect="1"/>
          </p:cNvPicPr>
          <p:nvPr/>
        </p:nvPicPr>
        <p:blipFill rotWithShape="1">
          <a:blip r:embed="rId3">
            <a:extLst>
              <a:ext uri="{28A0092B-C50C-407E-A947-70E740481C1C}">
                <a14:useLocalDpi xmlns:a14="http://schemas.microsoft.com/office/drawing/2010/main" val="0"/>
              </a:ext>
            </a:extLst>
          </a:blip>
          <a:srcRect l="35348" r="37485" b="67631"/>
          <a:stretch/>
        </p:blipFill>
        <p:spPr>
          <a:xfrm>
            <a:off x="9476509" y="1586455"/>
            <a:ext cx="1294147" cy="102798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C3F4A4A1-9BFF-6E46-9A67-0903E032F65F}"/>
              </a:ext>
            </a:extLst>
          </p:cNvPr>
          <p:cNvPicPr>
            <a:picLocks noChangeAspect="1"/>
          </p:cNvPicPr>
          <p:nvPr/>
        </p:nvPicPr>
        <p:blipFill rotWithShape="1">
          <a:blip r:embed="rId3">
            <a:extLst>
              <a:ext uri="{28A0092B-C50C-407E-A947-70E740481C1C}">
                <a14:useLocalDpi xmlns:a14="http://schemas.microsoft.com/office/drawing/2010/main" val="0"/>
              </a:ext>
            </a:extLst>
          </a:blip>
          <a:srcRect t="31097" r="67335" b="33095"/>
          <a:stretch/>
        </p:blipFill>
        <p:spPr>
          <a:xfrm>
            <a:off x="10154938" y="1525282"/>
            <a:ext cx="1439460" cy="1051977"/>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6AE1E747-58E3-CB44-82E6-D7E777F846C6}"/>
              </a:ext>
            </a:extLst>
          </p:cNvPr>
          <p:cNvPicPr>
            <a:picLocks noChangeAspect="1"/>
          </p:cNvPicPr>
          <p:nvPr/>
        </p:nvPicPr>
        <p:blipFill rotWithShape="1">
          <a:blip r:embed="rId3">
            <a:extLst>
              <a:ext uri="{28A0092B-C50C-407E-A947-70E740481C1C}">
                <a14:useLocalDpi xmlns:a14="http://schemas.microsoft.com/office/drawing/2010/main" val="0"/>
              </a:ext>
            </a:extLst>
          </a:blip>
          <a:srcRect r="66853" b="67631"/>
          <a:stretch/>
        </p:blipFill>
        <p:spPr>
          <a:xfrm>
            <a:off x="8089166" y="1626312"/>
            <a:ext cx="1460711" cy="950947"/>
          </a:xfrm>
          <a:prstGeom prst="rect">
            <a:avLst/>
          </a:prstGeom>
        </p:spPr>
      </p:pic>
      <p:grpSp>
        <p:nvGrpSpPr>
          <p:cNvPr id="17" name="Group 16">
            <a:extLst>
              <a:ext uri="{FF2B5EF4-FFF2-40B4-BE49-F238E27FC236}">
                <a16:creationId xmlns:a16="http://schemas.microsoft.com/office/drawing/2014/main" id="{BB411607-0F0D-414F-8707-535FA7492800}"/>
              </a:ext>
            </a:extLst>
          </p:cNvPr>
          <p:cNvGrpSpPr/>
          <p:nvPr/>
        </p:nvGrpSpPr>
        <p:grpSpPr>
          <a:xfrm>
            <a:off x="10056100" y="2635089"/>
            <a:ext cx="1637136" cy="3291306"/>
            <a:chOff x="10154938" y="2605936"/>
            <a:chExt cx="1439460" cy="2893898"/>
          </a:xfrm>
        </p:grpSpPr>
        <p:pic>
          <p:nvPicPr>
            <p:cNvPr id="13" name="Picture 12" descr="A screenshot of a cell phone&#10;&#10;Description automatically generated">
              <a:extLst>
                <a:ext uri="{FF2B5EF4-FFF2-40B4-BE49-F238E27FC236}">
                  <a16:creationId xmlns:a16="http://schemas.microsoft.com/office/drawing/2014/main" id="{8724B31F-08BD-2745-8E9E-46EBEA7F6D52}"/>
                </a:ext>
              </a:extLst>
            </p:cNvPr>
            <p:cNvPicPr>
              <a:picLocks noChangeAspect="1"/>
            </p:cNvPicPr>
            <p:nvPr/>
          </p:nvPicPr>
          <p:blipFill rotWithShape="1">
            <a:blip r:embed="rId3">
              <a:extLst>
                <a:ext uri="{28A0092B-C50C-407E-A947-70E740481C1C}">
                  <a14:useLocalDpi xmlns:a14="http://schemas.microsoft.com/office/drawing/2010/main" val="0"/>
                </a:ext>
              </a:extLst>
            </a:blip>
            <a:srcRect l="34873" t="31097" r="40940"/>
            <a:stretch/>
          </p:blipFill>
          <p:spPr>
            <a:xfrm>
              <a:off x="10528564" y="3475594"/>
              <a:ext cx="1065834" cy="202424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4A86DBBE-409C-8D40-9B9E-AE27BA865D68}"/>
                </a:ext>
              </a:extLst>
            </p:cNvPr>
            <p:cNvPicPr>
              <a:picLocks noChangeAspect="1"/>
            </p:cNvPicPr>
            <p:nvPr/>
          </p:nvPicPr>
          <p:blipFill rotWithShape="1">
            <a:blip r:embed="rId3">
              <a:extLst>
                <a:ext uri="{28A0092B-C50C-407E-A947-70E740481C1C}">
                  <a14:useLocalDpi xmlns:a14="http://schemas.microsoft.com/office/drawing/2010/main" val="0"/>
                </a:ext>
              </a:extLst>
            </a:blip>
            <a:srcRect t="65251" r="67335" b="-1059"/>
            <a:stretch/>
          </p:blipFill>
          <p:spPr>
            <a:xfrm>
              <a:off x="10154938" y="2605936"/>
              <a:ext cx="1439460" cy="1051977"/>
            </a:xfrm>
            <a:prstGeom prst="rect">
              <a:avLst/>
            </a:prstGeom>
          </p:spPr>
        </p:pic>
      </p:grpSp>
      <p:sp>
        <p:nvSpPr>
          <p:cNvPr id="18" name="TextBox 17">
            <a:extLst>
              <a:ext uri="{FF2B5EF4-FFF2-40B4-BE49-F238E27FC236}">
                <a16:creationId xmlns:a16="http://schemas.microsoft.com/office/drawing/2014/main" id="{C3CAB136-0C4E-1541-BE6C-E6E5BBFDB3A3}"/>
              </a:ext>
            </a:extLst>
          </p:cNvPr>
          <p:cNvSpPr txBox="1"/>
          <p:nvPr/>
        </p:nvSpPr>
        <p:spPr>
          <a:xfrm>
            <a:off x="439230" y="6394451"/>
            <a:ext cx="7649936"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*These link to your credit or debit card.</a:t>
            </a:r>
            <a:endParaRPr lang="en-GB" sz="1000" dirty="0"/>
          </a:p>
        </p:txBody>
      </p:sp>
      <p:pic>
        <p:nvPicPr>
          <p:cNvPr id="22" name="Picture 21" descr="Icon&#10;&#10;Description automatically generated">
            <a:extLst>
              <a:ext uri="{FF2B5EF4-FFF2-40B4-BE49-F238E27FC236}">
                <a16:creationId xmlns:a16="http://schemas.microsoft.com/office/drawing/2014/main" id="{61019F45-44D1-0D41-A188-A6807316E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919" y="2767963"/>
            <a:ext cx="2743200" cy="4737100"/>
          </a:xfrm>
          <a:prstGeom prst="rect">
            <a:avLst/>
          </a:prstGeom>
        </p:spPr>
      </p:pic>
    </p:spTree>
    <p:extLst>
      <p:ext uri="{BB962C8B-B14F-4D97-AF65-F5344CB8AC3E}">
        <p14:creationId xmlns:p14="http://schemas.microsoft.com/office/powerpoint/2010/main" val="2861021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9D395C0767344A8154403446BCA6C1" ma:contentTypeVersion="12" ma:contentTypeDescription="Create a new document." ma:contentTypeScope="" ma:versionID="61040ee26fd33f19fd0b797fe0aa79a4">
  <xsd:schema xmlns:xsd="http://www.w3.org/2001/XMLSchema" xmlns:xs="http://www.w3.org/2001/XMLSchema" xmlns:p="http://schemas.microsoft.com/office/2006/metadata/properties" xmlns:ns2="2e9eef50-122b-4361-bbee-df504e49898e" xmlns:ns3="ef25d0c7-801e-412d-9853-2594e922887f" targetNamespace="http://schemas.microsoft.com/office/2006/metadata/properties" ma:root="true" ma:fieldsID="39d85ef88634eb938ed6ea9574a180ec" ns2:_="" ns3:_="">
    <xsd:import namespace="2e9eef50-122b-4361-bbee-df504e49898e"/>
    <xsd:import namespace="ef25d0c7-801e-412d-9853-2594e92288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9eef50-122b-4361-bbee-df504e498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25d0c7-801e-412d-9853-2594e92288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61E95A-2CEE-4D85-95F5-A4F2918A4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9eef50-122b-4361-bbee-df504e49898e"/>
    <ds:schemaRef ds:uri="ef25d0c7-801e-412d-9853-2594e9228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D1FA47-B631-478E-A659-431A3A3EB12F}">
  <ds:schemaRefs>
    <ds:schemaRef ds:uri="http://schemas.microsoft.com/sharepoint/v3/contenttype/forms"/>
  </ds:schemaRefs>
</ds:datastoreItem>
</file>

<file path=customXml/itemProps3.xml><?xml version="1.0" encoding="utf-8"?>
<ds:datastoreItem xmlns:ds="http://schemas.openxmlformats.org/officeDocument/2006/customXml" ds:itemID="{D330BF69-1E07-44BE-A0A9-428BC636E97C}">
  <ds:schemaRefs>
    <ds:schemaRef ds:uri="http://purl.org/dc/elements/1.1/"/>
    <ds:schemaRef ds:uri="http://www.w3.org/XML/1998/namespace"/>
    <ds:schemaRef ds:uri="2e9eef50-122b-4361-bbee-df504e49898e"/>
    <ds:schemaRef ds:uri="http://schemas.microsoft.com/office/2006/documentManagement/types"/>
    <ds:schemaRef ds:uri="http://schemas.microsoft.com/office/infopath/2007/PartnerControls"/>
    <ds:schemaRef ds:uri="ef25d0c7-801e-412d-9853-2594e922887f"/>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460</TotalTime>
  <Words>1141</Words>
  <Application>Microsoft Office PowerPoint</Application>
  <PresentationFormat>Widescreen</PresentationFormat>
  <Paragraphs>150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RN House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crowdfunding?</dc:title>
  <dc:creator>Claire Smith</dc:creator>
  <cp:lastModifiedBy>brian gribben</cp:lastModifiedBy>
  <cp:revision>26</cp:revision>
  <cp:lastPrinted>2019-06-07T15:42:35Z</cp:lastPrinted>
  <dcterms:created xsi:type="dcterms:W3CDTF">2015-12-14T13:58:53Z</dcterms:created>
  <dcterms:modified xsi:type="dcterms:W3CDTF">2021-01-26T12:37:21Z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0x010100969D395C0767344A8154403446BCA6C1</vt:lpwstr>
  </property>
</Properties>
</file>