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19" autoAdjust="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Tuesday 26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January 2021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668DE78-EFE8-4027-8226-F35B7AD82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4088" y="2355850"/>
            <a:ext cx="4775200" cy="1630363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SassoonPrimaryInfant" panose="00000400000000000000" pitchFamily="2" charset="0"/>
              </a:rPr>
              <a:t>Building Vocabulary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320A1-810E-4FEC-BF93-B7990C253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844" y="973668"/>
            <a:ext cx="9346524" cy="706964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SassoonPrimaryInfant" panose="00000400000000000000" pitchFamily="2" charset="0"/>
              </a:rPr>
              <a:t>L.I. – </a:t>
            </a:r>
            <a:r>
              <a:rPr lang="en-GB" sz="3600" dirty="0">
                <a:latin typeface="SassoonPrimaryInfant" panose="00000400000000000000" pitchFamily="2" charset="0"/>
              </a:rPr>
              <a:t>I can focus on homophones &amp; confusions.</a:t>
            </a:r>
            <a:br>
              <a:rPr lang="en-GB" sz="3600" dirty="0">
                <a:latin typeface="SassoonPrimaryInfant" panose="00000400000000000000" pitchFamily="2" charset="0"/>
              </a:rPr>
            </a:br>
            <a:r>
              <a:rPr lang="en-GB" sz="3600" b="1" dirty="0">
                <a:latin typeface="SassoonPrimaryInfant" panose="00000400000000000000" pitchFamily="2" charset="0"/>
              </a:rPr>
              <a:t>S.C. – </a:t>
            </a:r>
            <a:r>
              <a:rPr lang="en-GB" sz="3600" dirty="0">
                <a:latin typeface="SassoonPrimaryInfant" panose="00000400000000000000" pitchFamily="2" charset="0"/>
              </a:rPr>
              <a:t>I will record meaning &amp; use in context.</a:t>
            </a:r>
            <a:br>
              <a:rPr lang="en-US" sz="3600" b="1" dirty="0">
                <a:latin typeface="SassoonPrimaryInfant" panose="00000400000000000000" pitchFamily="2" charset="0"/>
              </a:rPr>
            </a:br>
            <a:endParaRPr lang="en-GB" dirty="0">
              <a:latin typeface="SassoonPrimaryInfant" panose="00000400000000000000" pitchFamily="2" charset="0"/>
            </a:endParaRP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A369071E-E8CE-43CB-AC8E-50DF8DABC3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610882"/>
              </p:ext>
            </p:extLst>
          </p:nvPr>
        </p:nvGraphicFramePr>
        <p:xfrm>
          <a:off x="569844" y="1994581"/>
          <a:ext cx="404823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416">
                  <a:extLst>
                    <a:ext uri="{9D8B030D-6E8A-4147-A177-3AD203B41FA5}">
                      <a16:colId xmlns:a16="http://schemas.microsoft.com/office/drawing/2014/main" val="615642075"/>
                    </a:ext>
                  </a:extLst>
                </a:gridCol>
                <a:gridCol w="2068822">
                  <a:extLst>
                    <a:ext uri="{9D8B030D-6E8A-4147-A177-3AD203B41FA5}">
                      <a16:colId xmlns:a16="http://schemas.microsoft.com/office/drawing/2014/main" val="2154277615"/>
                    </a:ext>
                  </a:extLst>
                </a:gridCol>
              </a:tblGrid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peace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26307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9058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clothe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4704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plaice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0987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6674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058C7F9-B60E-4214-AF23-F8D67997162E}"/>
              </a:ext>
            </a:extLst>
          </p:cNvPr>
          <p:cNvSpPr txBox="1"/>
          <p:nvPr/>
        </p:nvSpPr>
        <p:spPr>
          <a:xfrm>
            <a:off x="5243106" y="1994581"/>
            <a:ext cx="6096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n-GB" sz="3600" dirty="0">
                <a:solidFill>
                  <a:schemeClr val="tx1"/>
                </a:solidFill>
                <a:latin typeface="SassoonPrimaryInfant" panose="00000400000000000000" pitchFamily="2" charset="0"/>
              </a:rPr>
              <a:t>Pick </a:t>
            </a:r>
            <a:r>
              <a:rPr lang="en-GB" sz="3600" u="sng" dirty="0">
                <a:solidFill>
                  <a:schemeClr val="tx1"/>
                </a:solidFill>
                <a:latin typeface="SassoonPrimaryInfant" panose="00000400000000000000" pitchFamily="2" charset="0"/>
              </a:rPr>
              <a:t>two</a:t>
            </a:r>
            <a:r>
              <a:rPr lang="en-GB" sz="3600" dirty="0">
                <a:solidFill>
                  <a:schemeClr val="tx1"/>
                </a:solidFill>
                <a:latin typeface="SassoonPrimaryInfant" panose="00000400000000000000" pitchFamily="2" charset="0"/>
              </a:rPr>
              <a:t> words </a:t>
            </a:r>
            <a:r>
              <a:rPr lang="en-GB" sz="3600" dirty="0">
                <a:latin typeface="SassoonPrimaryInfant" panose="00000400000000000000" pitchFamily="2" charset="0"/>
              </a:rPr>
              <a:t>and create a mnemonic for each (</a:t>
            </a:r>
            <a:r>
              <a:rPr lang="en-GB" sz="3600" dirty="0" err="1">
                <a:latin typeface="SassoonPrimaryInfant" panose="00000400000000000000" pitchFamily="2" charset="0"/>
              </a:rPr>
              <a:t>mn</a:t>
            </a:r>
            <a:r>
              <a:rPr lang="en-GB" sz="3600" dirty="0">
                <a:latin typeface="SassoonPrimaryInfant" panose="00000400000000000000" pitchFamily="2" charset="0"/>
              </a:rPr>
              <a:t>)</a:t>
            </a:r>
            <a:r>
              <a:rPr lang="en-GB" sz="3600" dirty="0">
                <a:solidFill>
                  <a:schemeClr val="tx1"/>
                </a:solidFill>
                <a:latin typeface="SassoonPrimaryInfant" panose="00000400000000000000" pitchFamily="2" charset="0"/>
              </a:rPr>
              <a:t>.</a:t>
            </a:r>
          </a:p>
          <a:p>
            <a:pPr marL="742950" indent="-742950">
              <a:buAutoNum type="arabicPeriod"/>
            </a:pPr>
            <a:r>
              <a:rPr lang="en-GB" sz="3600" dirty="0">
                <a:solidFill>
                  <a:schemeClr val="tx1"/>
                </a:solidFill>
                <a:latin typeface="SassoonPrimaryInfant" panose="00000400000000000000" pitchFamily="2" charset="0"/>
              </a:rPr>
              <a:t>Choose </a:t>
            </a:r>
            <a:r>
              <a:rPr lang="en-GB" sz="3600" u="sng" dirty="0">
                <a:solidFill>
                  <a:schemeClr val="tx1"/>
                </a:solidFill>
                <a:latin typeface="SassoonPrimaryInfant" panose="00000400000000000000" pitchFamily="2" charset="0"/>
              </a:rPr>
              <a:t>three</a:t>
            </a:r>
            <a:r>
              <a:rPr lang="en-GB" sz="3600" dirty="0">
                <a:solidFill>
                  <a:schemeClr val="tx1"/>
                </a:solidFill>
                <a:latin typeface="SassoonPrimaryInfant" panose="00000400000000000000" pitchFamily="2" charset="0"/>
              </a:rPr>
              <a:t> words for (p).</a:t>
            </a:r>
          </a:p>
          <a:p>
            <a:pPr marL="742950" indent="-742950">
              <a:buAutoNum type="arabicPeriod"/>
            </a:pPr>
            <a:r>
              <a:rPr lang="en-GB" sz="3600" dirty="0">
                <a:solidFill>
                  <a:schemeClr val="tx1"/>
                </a:solidFill>
                <a:latin typeface="SassoonPrimaryInfant" panose="00000400000000000000" pitchFamily="2" charset="0"/>
              </a:rPr>
              <a:t>Select </a:t>
            </a:r>
            <a:r>
              <a:rPr lang="en-GB" sz="3600" u="sng" dirty="0">
                <a:solidFill>
                  <a:schemeClr val="tx1"/>
                </a:solidFill>
                <a:latin typeface="SassoonPrimaryInfant" panose="00000400000000000000" pitchFamily="2" charset="0"/>
              </a:rPr>
              <a:t>three</a:t>
            </a:r>
            <a:r>
              <a:rPr lang="en-GB" sz="3600" dirty="0">
                <a:solidFill>
                  <a:schemeClr val="tx1"/>
                </a:solidFill>
                <a:latin typeface="SassoonPrimaryInfant" panose="00000400000000000000" pitchFamily="2" charset="0"/>
              </a:rPr>
              <a:t> words to (</a:t>
            </a:r>
            <a:r>
              <a:rPr lang="en-GB" sz="3600" dirty="0" err="1">
                <a:solidFill>
                  <a:schemeClr val="tx1"/>
                </a:solidFill>
                <a:latin typeface="SassoonPrimaryInfant" panose="00000400000000000000" pitchFamily="2" charset="0"/>
              </a:rPr>
              <a:t>rw</a:t>
            </a:r>
            <a:r>
              <a:rPr lang="en-GB" sz="3600" dirty="0">
                <a:solidFill>
                  <a:schemeClr val="tx1"/>
                </a:solidFill>
                <a:latin typeface="SassoonPrimaryInfant" panose="00000400000000000000" pitchFamily="2" charset="0"/>
              </a:rPr>
              <a:t>) the vowels.</a:t>
            </a:r>
          </a:p>
        </p:txBody>
      </p:sp>
    </p:spTree>
    <p:extLst>
      <p:ext uri="{BB962C8B-B14F-4D97-AF65-F5344CB8AC3E}">
        <p14:creationId xmlns:p14="http://schemas.microsoft.com/office/powerpoint/2010/main" val="421342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320A1-810E-4FEC-BF93-B7990C253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844" y="973668"/>
            <a:ext cx="9346524" cy="706964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SassoonPrimaryInfant" panose="00000400000000000000" pitchFamily="2" charset="0"/>
              </a:rPr>
              <a:t>L.I. – </a:t>
            </a:r>
            <a:r>
              <a:rPr lang="en-GB" sz="3600" dirty="0">
                <a:latin typeface="SassoonPrimaryInfant" panose="00000400000000000000" pitchFamily="2" charset="0"/>
              </a:rPr>
              <a:t>I can focus on homophones &amp; confusions.</a:t>
            </a:r>
            <a:br>
              <a:rPr lang="en-GB" sz="3600" dirty="0">
                <a:latin typeface="SassoonPrimaryInfant" panose="00000400000000000000" pitchFamily="2" charset="0"/>
              </a:rPr>
            </a:br>
            <a:r>
              <a:rPr lang="en-GB" sz="3600" b="1" dirty="0">
                <a:latin typeface="SassoonPrimaryInfant" panose="00000400000000000000" pitchFamily="2" charset="0"/>
              </a:rPr>
              <a:t>S.C. – </a:t>
            </a:r>
            <a:r>
              <a:rPr lang="en-GB" sz="3600" dirty="0">
                <a:latin typeface="SassoonPrimaryInfant" panose="00000400000000000000" pitchFamily="2" charset="0"/>
              </a:rPr>
              <a:t>I will record meaning &amp; use in context.</a:t>
            </a:r>
            <a:br>
              <a:rPr lang="en-US" sz="3600" b="1" dirty="0">
                <a:latin typeface="SassoonPrimaryInfant" panose="00000400000000000000" pitchFamily="2" charset="0"/>
              </a:rPr>
            </a:br>
            <a:endParaRPr lang="en-GB" dirty="0">
              <a:latin typeface="SassoonPrimaryInfant" panose="00000400000000000000" pitchFamily="2" charset="0"/>
            </a:endParaRP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A369071E-E8CE-43CB-AC8E-50DF8DABC3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721510"/>
              </p:ext>
            </p:extLst>
          </p:nvPr>
        </p:nvGraphicFramePr>
        <p:xfrm>
          <a:off x="7362530" y="1769532"/>
          <a:ext cx="404823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416">
                  <a:extLst>
                    <a:ext uri="{9D8B030D-6E8A-4147-A177-3AD203B41FA5}">
                      <a16:colId xmlns:a16="http://schemas.microsoft.com/office/drawing/2014/main" val="615642075"/>
                    </a:ext>
                  </a:extLst>
                </a:gridCol>
                <a:gridCol w="2068822">
                  <a:extLst>
                    <a:ext uri="{9D8B030D-6E8A-4147-A177-3AD203B41FA5}">
                      <a16:colId xmlns:a16="http://schemas.microsoft.com/office/drawing/2014/main" val="2154277615"/>
                    </a:ext>
                  </a:extLst>
                </a:gridCol>
              </a:tblGrid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peace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26307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9058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clothe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4704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plaice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0987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66748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C02A9ABD-3E96-4237-8076-96B939523D77}"/>
              </a:ext>
            </a:extLst>
          </p:cNvPr>
          <p:cNvSpPr txBox="1">
            <a:spLocks/>
          </p:cNvSpPr>
          <p:nvPr/>
        </p:nvSpPr>
        <p:spPr bwMode="gray">
          <a:xfrm>
            <a:off x="1154953" y="2531871"/>
            <a:ext cx="4351025" cy="2283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i="0" kern="1200" cap="none" spc="0" baseline="0">
                <a:solidFill>
                  <a:schemeClr val="bg2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>
                <a:solidFill>
                  <a:schemeClr val="tx1"/>
                </a:solidFill>
                <a:latin typeface="SassoonPrimaryInfant" panose="00000400000000000000" pitchFamily="2" charset="0"/>
              </a:rPr>
              <a:t>4</a:t>
            </a:r>
            <a:r>
              <a:rPr lang="en-GB" sz="4000" dirty="0">
                <a:solidFill>
                  <a:schemeClr val="tx1"/>
                </a:solidFill>
                <a:latin typeface="SassoonPrimaryInfant" panose="00000400000000000000" pitchFamily="2" charset="0"/>
              </a:rPr>
              <a:t>. For the </a:t>
            </a:r>
            <a:r>
              <a:rPr lang="en-GB" sz="4000" u="sng" dirty="0">
                <a:solidFill>
                  <a:schemeClr val="tx1"/>
                </a:solidFill>
                <a:latin typeface="SassoonPrimaryInfant" panose="00000400000000000000" pitchFamily="2" charset="0"/>
              </a:rPr>
              <a:t>two</a:t>
            </a:r>
            <a:r>
              <a:rPr lang="en-GB" sz="4000" dirty="0">
                <a:solidFill>
                  <a:schemeClr val="tx1"/>
                </a:solidFill>
                <a:latin typeface="SassoonPrimaryInfant" panose="00000400000000000000" pitchFamily="2" charset="0"/>
              </a:rPr>
              <a:t> words not yet used create an interesting sentence for each.</a:t>
            </a:r>
          </a:p>
        </p:txBody>
      </p:sp>
    </p:spTree>
    <p:extLst>
      <p:ext uri="{BB962C8B-B14F-4D97-AF65-F5344CB8AC3E}">
        <p14:creationId xmlns:p14="http://schemas.microsoft.com/office/powerpoint/2010/main" val="554929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{A8EF492A-3A33-480B-8D2A-6AE94131B854}tf78438558_win32</Template>
  <TotalTime>5</TotalTime>
  <Words>129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Garamond</vt:lpstr>
      <vt:lpstr>SassoonPrimaryInfant</vt:lpstr>
      <vt:lpstr>SavonVTI</vt:lpstr>
      <vt:lpstr>Building Vocabulary</vt:lpstr>
      <vt:lpstr>L.I. – I can focus on homophones &amp; confusions. S.C. – I will record meaning &amp; use in context. </vt:lpstr>
      <vt:lpstr>L.I. – I can focus on homophones &amp; confusions. S.C. – I will record meaning &amp; use in context.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</dc:title>
  <dc:creator>brian gribben</dc:creator>
  <cp:lastModifiedBy>brian gribben</cp:lastModifiedBy>
  <cp:revision>2</cp:revision>
  <dcterms:created xsi:type="dcterms:W3CDTF">2021-01-19T16:09:18Z</dcterms:created>
  <dcterms:modified xsi:type="dcterms:W3CDTF">2021-01-19T16:15:16Z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