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19" autoAdjust="0"/>
  </p:normalViewPr>
  <p:slideViewPr>
    <p:cSldViewPr snapToGrid="0">
      <p:cViewPr varScale="1">
        <p:scale>
          <a:sx n="44" d="100"/>
          <a:sy n="44" d="100"/>
        </p:scale>
        <p:origin x="8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GB" sz="4400" dirty="0">
                <a:latin typeface="SassoonPrimaryInfant" panose="00000400000000000000" pitchFamily="2" charset="0"/>
              </a:rPr>
              <a:t>Building Vocabulary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Monday 25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January 2021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320A1-810E-4FEC-BF93-B7990C253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844" y="973668"/>
            <a:ext cx="9346524" cy="706964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b="1" dirty="0"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latin typeface="SassoonPrimaryInfant" panose="00000400000000000000" pitchFamily="2" charset="0"/>
              </a:rPr>
              <a:t>I will record meaning &amp; use in context.</a:t>
            </a:r>
            <a:br>
              <a:rPr lang="en-US" sz="3600" b="1" dirty="0">
                <a:latin typeface="SassoonPrimaryInfant" panose="00000400000000000000" pitchFamily="2" charset="0"/>
              </a:rPr>
            </a:br>
            <a:endParaRPr lang="en-GB" dirty="0">
              <a:latin typeface="SassoonPrimaryInfant" panose="000004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52C86-2891-479D-B0C3-A398E0D44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5871" y="2034708"/>
            <a:ext cx="10058400" cy="3849624"/>
          </a:xfrm>
        </p:spPr>
        <p:txBody>
          <a:bodyPr>
            <a:normAutofit lnSpcReduction="10000"/>
          </a:bodyPr>
          <a:lstStyle/>
          <a:p>
            <a:r>
              <a:rPr lang="en-US" sz="4800" b="1" dirty="0">
                <a:latin typeface="SassoonPrimaryInfant" panose="00000400000000000000" pitchFamily="2" charset="0"/>
              </a:rPr>
              <a:t>HOMOPHONES</a:t>
            </a:r>
            <a:r>
              <a:rPr lang="en-US" sz="4800" dirty="0">
                <a:latin typeface="SassoonPrimaryInfant" panose="00000400000000000000" pitchFamily="2" charset="0"/>
              </a:rPr>
              <a:t> are words that sound the same but have different spelling and meanings.</a:t>
            </a:r>
          </a:p>
          <a:p>
            <a:pPr algn="ctr"/>
            <a:r>
              <a:rPr lang="en-US" sz="2000" dirty="0"/>
              <a:t>YOU and EWE</a:t>
            </a:r>
          </a:p>
          <a:p>
            <a:pPr algn="ctr"/>
            <a:r>
              <a:rPr lang="en-US" sz="2000" dirty="0"/>
              <a:t>PALE and PAIL </a:t>
            </a:r>
          </a:p>
          <a:p>
            <a:pPr algn="ctr"/>
            <a:r>
              <a:rPr lang="en-US" sz="2000" dirty="0"/>
              <a:t>BARE and BEAR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2AE59B6-24EF-4122-82C5-E343AAC7EB56}"/>
              </a:ext>
            </a:extLst>
          </p:cNvPr>
          <p:cNvSpPr/>
          <p:nvPr/>
        </p:nvSpPr>
        <p:spPr>
          <a:xfrm>
            <a:off x="9367226" y="3757938"/>
            <a:ext cx="2317405" cy="2690191"/>
          </a:xfrm>
          <a:prstGeom prst="wedgeRoundRectCallout">
            <a:avLst>
              <a:gd name="adj1" fmla="val -134761"/>
              <a:gd name="adj2" fmla="val -321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SassoonPrimaryInfant" panose="00000400000000000000" pitchFamily="2" charset="0"/>
              </a:rPr>
              <a:t>Copy this detail out.</a:t>
            </a:r>
          </a:p>
        </p:txBody>
      </p:sp>
    </p:spTree>
    <p:extLst>
      <p:ext uri="{BB962C8B-B14F-4D97-AF65-F5344CB8AC3E}">
        <p14:creationId xmlns:p14="http://schemas.microsoft.com/office/powerpoint/2010/main" val="4213426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320A1-810E-4FEC-BF93-B7990C253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844" y="973668"/>
            <a:ext cx="9346524" cy="706964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b="1" dirty="0"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latin typeface="SassoonPrimaryInfant" panose="00000400000000000000" pitchFamily="2" charset="0"/>
              </a:rPr>
              <a:t>I will record meaning &amp; use in context.</a:t>
            </a:r>
            <a:br>
              <a:rPr lang="en-US" sz="3600" b="1" dirty="0">
                <a:latin typeface="SassoonPrimaryInfant" panose="00000400000000000000" pitchFamily="2" charset="0"/>
              </a:rPr>
            </a:br>
            <a:endParaRPr lang="en-GB" dirty="0">
              <a:latin typeface="SassoonPrimaryInfant" panose="00000400000000000000" pitchFamily="2" charset="0"/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310C93D2-4028-496D-BCA9-DA8D45BB71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160522"/>
              </p:ext>
            </p:extLst>
          </p:nvPr>
        </p:nvGraphicFramePr>
        <p:xfrm>
          <a:off x="569844" y="1994581"/>
          <a:ext cx="404823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416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2068822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peace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clothe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plaice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3EE666D5-156A-43DD-B924-BEB94A48580D}"/>
              </a:ext>
            </a:extLst>
          </p:cNvPr>
          <p:cNvSpPr txBox="1">
            <a:spLocks/>
          </p:cNvSpPr>
          <p:nvPr/>
        </p:nvSpPr>
        <p:spPr>
          <a:xfrm>
            <a:off x="5003621" y="1768157"/>
            <a:ext cx="6379050" cy="2283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 dirty="0">
                <a:latin typeface="SassoonPrimaryInfant" panose="00000400000000000000" pitchFamily="2" charset="0"/>
              </a:rPr>
              <a:t>1. If you have a family member near by &amp; it’s convenient, discuss each of the words.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484843F-29A2-4BCE-B6FF-E0ACC1F78297}"/>
              </a:ext>
            </a:extLst>
          </p:cNvPr>
          <p:cNvSpPr txBox="1">
            <a:spLocks/>
          </p:cNvSpPr>
          <p:nvPr/>
        </p:nvSpPr>
        <p:spPr bwMode="gray">
          <a:xfrm>
            <a:off x="5003621" y="3600508"/>
            <a:ext cx="4351025" cy="2283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2.Copy the table into your jotter.</a:t>
            </a:r>
          </a:p>
        </p:txBody>
      </p:sp>
    </p:spTree>
    <p:extLst>
      <p:ext uri="{BB962C8B-B14F-4D97-AF65-F5344CB8AC3E}">
        <p14:creationId xmlns:p14="http://schemas.microsoft.com/office/powerpoint/2010/main" val="3260882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320A1-810E-4FEC-BF93-B7990C253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844" y="973668"/>
            <a:ext cx="9346524" cy="706964"/>
          </a:xfrm>
        </p:spPr>
        <p:txBody>
          <a:bodyPr>
            <a:normAutofit fontScale="90000"/>
          </a:bodyPr>
          <a:lstStyle/>
          <a:p>
            <a:r>
              <a:rPr lang="en-GB" sz="3600" b="1" dirty="0">
                <a:latin typeface="SassoonPrimaryInfant" panose="00000400000000000000" pitchFamily="2" charset="0"/>
              </a:rPr>
              <a:t>L.I. – </a:t>
            </a:r>
            <a:r>
              <a:rPr lang="en-GB" sz="3600" dirty="0">
                <a:latin typeface="SassoonPrimaryInfant" panose="00000400000000000000" pitchFamily="2" charset="0"/>
              </a:rPr>
              <a:t>I can focus on homophones &amp; confusions.</a:t>
            </a:r>
            <a:br>
              <a:rPr lang="en-GB" sz="3600" dirty="0">
                <a:latin typeface="SassoonPrimaryInfant" panose="00000400000000000000" pitchFamily="2" charset="0"/>
              </a:rPr>
            </a:br>
            <a:r>
              <a:rPr lang="en-GB" sz="3600" b="1" dirty="0">
                <a:latin typeface="SassoonPrimaryInfant" panose="00000400000000000000" pitchFamily="2" charset="0"/>
              </a:rPr>
              <a:t>S.C. – </a:t>
            </a:r>
            <a:r>
              <a:rPr lang="en-GB" sz="3600" dirty="0">
                <a:latin typeface="SassoonPrimaryInfant" panose="00000400000000000000" pitchFamily="2" charset="0"/>
              </a:rPr>
              <a:t>I will record meaning &amp; use in context.</a:t>
            </a:r>
            <a:br>
              <a:rPr lang="en-US" sz="3600" b="1" dirty="0">
                <a:latin typeface="SassoonPrimaryInfant" panose="00000400000000000000" pitchFamily="2" charset="0"/>
              </a:rPr>
            </a:br>
            <a:endParaRPr lang="en-GB" dirty="0">
              <a:latin typeface="SassoonPrimaryInfant" panose="00000400000000000000" pitchFamily="2" charset="0"/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310C93D2-4028-496D-BCA9-DA8D45BB71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500377"/>
              </p:ext>
            </p:extLst>
          </p:nvPr>
        </p:nvGraphicFramePr>
        <p:xfrm>
          <a:off x="7079501" y="1680632"/>
          <a:ext cx="404823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9416">
                  <a:extLst>
                    <a:ext uri="{9D8B030D-6E8A-4147-A177-3AD203B41FA5}">
                      <a16:colId xmlns:a16="http://schemas.microsoft.com/office/drawing/2014/main" val="615642075"/>
                    </a:ext>
                  </a:extLst>
                </a:gridCol>
                <a:gridCol w="2068822">
                  <a:extLst>
                    <a:ext uri="{9D8B030D-6E8A-4147-A177-3AD203B41FA5}">
                      <a16:colId xmlns:a16="http://schemas.microsoft.com/office/drawing/2014/main" val="2154277615"/>
                    </a:ext>
                  </a:extLst>
                </a:gridCol>
              </a:tblGrid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peace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926307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859058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clothe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644704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plaice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90987"/>
                  </a:ext>
                </a:extLst>
              </a:tr>
              <a:tr h="677334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SassoonPrimaryInfant" panose="00000400000000000000" pitchFamily="2" charset="0"/>
                        </a:rPr>
                        <a:t>weak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86674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5C39137E-75BF-4B5E-B97B-BBFF01460EA8}"/>
              </a:ext>
            </a:extLst>
          </p:cNvPr>
          <p:cNvSpPr txBox="1">
            <a:spLocks/>
          </p:cNvSpPr>
          <p:nvPr/>
        </p:nvSpPr>
        <p:spPr>
          <a:xfrm>
            <a:off x="761475" y="1680632"/>
            <a:ext cx="6140068" cy="2283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000" i="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>
                <a:latin typeface="SassoonPrimaryInfant" panose="00000400000000000000" pitchFamily="2" charset="0"/>
              </a:rPr>
              <a:t>3. Record what </a:t>
            </a:r>
            <a:r>
              <a:rPr lang="en-GB" u="sng">
                <a:latin typeface="SassoonPrimaryInfant" panose="00000400000000000000" pitchFamily="2" charset="0"/>
              </a:rPr>
              <a:t>you</a:t>
            </a:r>
            <a:r>
              <a:rPr lang="en-GB">
                <a:latin typeface="SassoonPrimaryInfant" panose="00000400000000000000" pitchFamily="2" charset="0"/>
              </a:rPr>
              <a:t> think each word means.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BA57416-C4D0-4B3D-B2A0-E4C782FD2E94}"/>
              </a:ext>
            </a:extLst>
          </p:cNvPr>
          <p:cNvSpPr txBox="1">
            <a:spLocks/>
          </p:cNvSpPr>
          <p:nvPr/>
        </p:nvSpPr>
        <p:spPr bwMode="gray">
          <a:xfrm>
            <a:off x="761474" y="3661832"/>
            <a:ext cx="5334525" cy="22838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i="0" kern="1200" cap="none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4.Pick </a:t>
            </a:r>
            <a:r>
              <a:rPr lang="en-GB" u="sng" dirty="0">
                <a:solidFill>
                  <a:schemeClr val="tx1"/>
                </a:solidFill>
                <a:latin typeface="SassoonPrimaryInfant" panose="00000400000000000000" pitchFamily="2" charset="0"/>
              </a:rPr>
              <a:t>five</a:t>
            </a:r>
            <a:r>
              <a:rPr lang="en-GB" dirty="0">
                <a:solidFill>
                  <a:schemeClr val="tx1"/>
                </a:solidFill>
                <a:latin typeface="SassoonPrimaryInfant" panose="00000400000000000000" pitchFamily="2" charset="0"/>
              </a:rPr>
              <a:t> words and draw a small image of each.</a:t>
            </a:r>
          </a:p>
        </p:txBody>
      </p:sp>
    </p:spTree>
    <p:extLst>
      <p:ext uri="{BB962C8B-B14F-4D97-AF65-F5344CB8AC3E}">
        <p14:creationId xmlns:p14="http://schemas.microsoft.com/office/powerpoint/2010/main" val="2008384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{A8EF492A-3A33-480B-8D2A-6AE94131B854}tf78438558_win32</Template>
  <TotalTime>10</TotalTime>
  <Words>193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Garamond</vt:lpstr>
      <vt:lpstr>SassoonPrimaryInfant</vt:lpstr>
      <vt:lpstr>SavonVTI</vt:lpstr>
      <vt:lpstr>Building Vocabulary</vt:lpstr>
      <vt:lpstr>L.I. – I can focus on homophones &amp; confusions. S.C. – I will record meaning &amp; use in context. </vt:lpstr>
      <vt:lpstr>L.I. – I can focus on homophones &amp; confusions. S.C. – I will record meaning &amp; use in context. </vt:lpstr>
      <vt:lpstr>L.I. – I can focus on homophones &amp; confusions. S.C. – I will record meaning &amp; use in context.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Vocabulary</dc:title>
  <dc:creator>brian gribben</dc:creator>
  <cp:lastModifiedBy>brian gribben</cp:lastModifiedBy>
  <cp:revision>2</cp:revision>
  <dcterms:created xsi:type="dcterms:W3CDTF">2021-01-19T15:58:01Z</dcterms:created>
  <dcterms:modified xsi:type="dcterms:W3CDTF">2021-01-19T16:08:50Z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