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tar*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ratasbd.wordpress.com/2012/06/01/quick-pick-3-footsteps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SassoonPrimaryInfant" panose="00000400000000000000" pitchFamily="2" charset="0"/>
              </a:rPr>
              <a:t>Spelling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4B28065-D064-4443-A77E-8961F0D5814D}"/>
              </a:ext>
            </a:extLst>
          </p:cNvPr>
          <p:cNvSpPr txBox="1">
            <a:spLocks/>
          </p:cNvSpPr>
          <p:nvPr/>
        </p:nvSpPr>
        <p:spPr>
          <a:xfrm>
            <a:off x="6033793" y="3710609"/>
            <a:ext cx="4775075" cy="874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SassoonPrimaryInfant" panose="00000400000000000000" pitchFamily="2" charset="0"/>
              </a:rPr>
              <a:t>Wednesday 20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January 2021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Subject Specific Words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3FA82-40ED-4897-99B1-FB5556AB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25" y="696127"/>
            <a:ext cx="10267558" cy="1079663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latin typeface="SassoonPrimaryInfant" panose="00000400000000000000" pitchFamily="2" charset="0"/>
              </a:rPr>
              <a:t>L.I. – </a:t>
            </a:r>
            <a:r>
              <a:rPr lang="en-GB" sz="4400" dirty="0">
                <a:latin typeface="SassoonPrimaryInfant" panose="00000400000000000000" pitchFamily="2" charset="0"/>
              </a:rPr>
              <a:t>I can use different spelling strategies.</a:t>
            </a:r>
            <a:br>
              <a:rPr lang="en-GB" sz="4400" dirty="0">
                <a:latin typeface="SassoonPrimaryInfant" panose="00000400000000000000" pitchFamily="2" charset="0"/>
              </a:rPr>
            </a:br>
            <a:r>
              <a:rPr lang="en-GB" sz="4400" b="1" dirty="0">
                <a:latin typeface="SassoonPrimaryInfant" panose="00000400000000000000" pitchFamily="2" charset="0"/>
              </a:rPr>
              <a:t>S.C. – </a:t>
            </a:r>
            <a:r>
              <a:rPr lang="en-GB" sz="4400" dirty="0">
                <a:latin typeface="SassoonPrimaryInfant" panose="00000400000000000000" pitchFamily="2" charset="0"/>
              </a:rPr>
              <a:t>I will review for accuracy.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7E655A-2AD9-4909-8CF5-2EE7091B0E5C}"/>
              </a:ext>
            </a:extLst>
          </p:cNvPr>
          <p:cNvSpPr txBox="1"/>
          <p:nvPr/>
        </p:nvSpPr>
        <p:spPr>
          <a:xfrm>
            <a:off x="321628" y="4831080"/>
            <a:ext cx="8650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SassoonPrimaryInfant" panose="00000400000000000000" pitchFamily="2" charset="0"/>
              </a:rPr>
              <a:t>1. Record each word </a:t>
            </a:r>
            <a:r>
              <a:rPr lang="en-GB" sz="2800" u="sng" dirty="0">
                <a:latin typeface="SassoonPrimaryInfant" panose="00000400000000000000" pitchFamily="2" charset="0"/>
              </a:rPr>
              <a:t>once.</a:t>
            </a:r>
            <a:endParaRPr lang="en-GB" sz="2800" dirty="0">
              <a:latin typeface="SassoonPrimaryInfant" panose="00000400000000000000" pitchFamily="2" charset="0"/>
            </a:endParaRPr>
          </a:p>
          <a:p>
            <a:r>
              <a:rPr lang="en-GB" sz="2800" dirty="0">
                <a:latin typeface="SassoonPrimaryInfant" panose="00000400000000000000" pitchFamily="2" charset="0"/>
              </a:rPr>
              <a:t>2. Create a crossword clue for </a:t>
            </a:r>
            <a:r>
              <a:rPr lang="en-GB" sz="2800" u="sng" dirty="0">
                <a:latin typeface="SassoonPrimaryInfant" panose="00000400000000000000" pitchFamily="2" charset="0"/>
              </a:rPr>
              <a:t>three</a:t>
            </a:r>
            <a:r>
              <a:rPr lang="en-GB" sz="2800" dirty="0">
                <a:latin typeface="SassoonPrimaryInfant" panose="00000400000000000000" pitchFamily="2" charset="0"/>
              </a:rPr>
              <a:t> words.</a:t>
            </a:r>
          </a:p>
          <a:p>
            <a:r>
              <a:rPr lang="en-GB" sz="2800" dirty="0">
                <a:latin typeface="SassoonPrimaryInfant" panose="00000400000000000000" pitchFamily="2" charset="0"/>
              </a:rPr>
              <a:t>3. Select </a:t>
            </a:r>
            <a:r>
              <a:rPr lang="en-GB" sz="2800" u="sng" dirty="0">
                <a:latin typeface="SassoonPrimaryInfant" panose="00000400000000000000" pitchFamily="2" charset="0"/>
              </a:rPr>
              <a:t>three</a:t>
            </a:r>
            <a:r>
              <a:rPr lang="en-GB" sz="2800" dirty="0">
                <a:latin typeface="SassoonPrimaryInfant" panose="00000400000000000000" pitchFamily="2" charset="0"/>
              </a:rPr>
              <a:t> words to illustrate.</a:t>
            </a:r>
          </a:p>
          <a:p>
            <a:r>
              <a:rPr lang="en-GB" sz="2800" dirty="0">
                <a:latin typeface="SassoonPrimaryInfant" panose="00000400000000000000" pitchFamily="2" charset="0"/>
              </a:rPr>
              <a:t>4. Choose </a:t>
            </a:r>
            <a:r>
              <a:rPr lang="en-GB" sz="2800" u="sng" dirty="0">
                <a:latin typeface="SassoonPrimaryInfant" panose="00000400000000000000" pitchFamily="2" charset="0"/>
              </a:rPr>
              <a:t>three</a:t>
            </a:r>
            <a:r>
              <a:rPr lang="en-GB" sz="2800" dirty="0">
                <a:latin typeface="SassoonPrimaryInfant" panose="00000400000000000000" pitchFamily="2" charset="0"/>
              </a:rPr>
              <a:t> words to include in a paragraph.</a:t>
            </a:r>
          </a:p>
          <a:p>
            <a:pPr marL="514350" indent="-514350">
              <a:buAutoNum type="arabicPeriod"/>
            </a:pPr>
            <a:endParaRPr lang="en-GB" sz="2800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534891AB-8D8A-48DE-80F4-1AE27B3C6D29}"/>
              </a:ext>
            </a:extLst>
          </p:cNvPr>
          <p:cNvSpPr/>
          <p:nvPr/>
        </p:nvSpPr>
        <p:spPr>
          <a:xfrm>
            <a:off x="8799444" y="2562359"/>
            <a:ext cx="3178888" cy="1333780"/>
          </a:xfrm>
          <a:prstGeom prst="cloudCallout">
            <a:avLst>
              <a:gd name="adj1" fmla="val -64594"/>
              <a:gd name="adj2" fmla="val -67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Look back to our learning intention.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8CBFDE-A64F-4F60-ADE3-BD8407777451}"/>
              </a:ext>
            </a:extLst>
          </p:cNvPr>
          <p:cNvSpPr txBox="1"/>
          <p:nvPr/>
        </p:nvSpPr>
        <p:spPr>
          <a:xfrm>
            <a:off x="9553188" y="4049257"/>
            <a:ext cx="3090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I’m pleased with my work because…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04F832-E56A-45AF-80F3-952ECBB45A40}"/>
              </a:ext>
            </a:extLst>
          </p:cNvPr>
          <p:cNvSpPr txBox="1"/>
          <p:nvPr/>
        </p:nvSpPr>
        <p:spPr>
          <a:xfrm>
            <a:off x="9553188" y="5588102"/>
            <a:ext cx="2666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Next time I could try…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FD496246-E8D0-421B-B9D6-1A7D1D8FC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99444" y="4053948"/>
            <a:ext cx="672142" cy="463002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22767EE5-8AC7-460F-ABD6-BA62616CF8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42104" y="5666824"/>
            <a:ext cx="672142" cy="673552"/>
          </a:xfrm>
          <a:prstGeom prst="rect">
            <a:avLst/>
          </a:prstGeom>
        </p:spPr>
      </p:pic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AAF203F3-14B5-4CDB-ADC0-9F8D88A54A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935718"/>
              </p:ext>
            </p:extLst>
          </p:nvPr>
        </p:nvGraphicFramePr>
        <p:xfrm>
          <a:off x="543340" y="1921565"/>
          <a:ext cx="7487478" cy="281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826">
                  <a:extLst>
                    <a:ext uri="{9D8B030D-6E8A-4147-A177-3AD203B41FA5}">
                      <a16:colId xmlns:a16="http://schemas.microsoft.com/office/drawing/2014/main" val="3996735628"/>
                    </a:ext>
                  </a:extLst>
                </a:gridCol>
                <a:gridCol w="2495826">
                  <a:extLst>
                    <a:ext uri="{9D8B030D-6E8A-4147-A177-3AD203B41FA5}">
                      <a16:colId xmlns:a16="http://schemas.microsoft.com/office/drawing/2014/main" val="985895243"/>
                    </a:ext>
                  </a:extLst>
                </a:gridCol>
                <a:gridCol w="2495826">
                  <a:extLst>
                    <a:ext uri="{9D8B030D-6E8A-4147-A177-3AD203B41FA5}">
                      <a16:colId xmlns:a16="http://schemas.microsoft.com/office/drawing/2014/main" val="2707370277"/>
                    </a:ext>
                  </a:extLst>
                </a:gridCol>
              </a:tblGrid>
              <a:tr h="704695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638796"/>
                  </a:ext>
                </a:extLst>
              </a:tr>
              <a:tr h="704695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virus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interface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06846"/>
                  </a:ext>
                </a:extLst>
              </a:tr>
              <a:tr h="704695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connection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43714"/>
                  </a:ext>
                </a:extLst>
              </a:tr>
              <a:tr h="704695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password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processor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6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58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{BAB0E8B9-66CF-4DE2-AC44-081AF1D5444C}tf78438558_win32</Template>
  <TotalTime>5</TotalTime>
  <Words>100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Garamond</vt:lpstr>
      <vt:lpstr>SassoonPrimaryInfant</vt:lpstr>
      <vt:lpstr>SavonVTI</vt:lpstr>
      <vt:lpstr>Spelling</vt:lpstr>
      <vt:lpstr>L.I. – I can use different spelling strategies. S.C. – I will review for accuracy.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brian gribben</dc:creator>
  <cp:lastModifiedBy>brian gribben</cp:lastModifiedBy>
  <cp:revision>1</cp:revision>
  <dcterms:created xsi:type="dcterms:W3CDTF">2021-01-19T09:09:13Z</dcterms:created>
  <dcterms:modified xsi:type="dcterms:W3CDTF">2021-01-19T09:14:27Z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