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Spelling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843130"/>
            <a:ext cx="4775075" cy="90114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SassoonPrimaryInfant" panose="00000400000000000000" pitchFamily="2" charset="0"/>
              </a:rPr>
              <a:t>Monday 18</a:t>
            </a:r>
            <a:r>
              <a:rPr lang="en-GB" sz="2400" baseline="30000" dirty="0">
                <a:latin typeface="SassoonPrimaryInfant" panose="00000400000000000000" pitchFamily="2" charset="0"/>
              </a:rPr>
              <a:t>th</a:t>
            </a:r>
            <a:r>
              <a:rPr lang="en-GB" sz="2400" dirty="0">
                <a:latin typeface="SassoonPrimaryInfant" panose="00000400000000000000" pitchFamily="2" charset="0"/>
              </a:rPr>
              <a:t> January 2021</a:t>
            </a:r>
          </a:p>
          <a:p>
            <a:r>
              <a:rPr lang="en-GB" sz="2400" dirty="0">
                <a:latin typeface="SassoonPrimaryInfant" panose="00000400000000000000" pitchFamily="2" charset="0"/>
              </a:rPr>
              <a:t>Subject Specific Words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0A5741-28ED-4508-A49A-B318A1989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258842"/>
              </p:ext>
            </p:extLst>
          </p:nvPr>
        </p:nvGraphicFramePr>
        <p:xfrm>
          <a:off x="543339" y="1821207"/>
          <a:ext cx="10946295" cy="291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765">
                  <a:extLst>
                    <a:ext uri="{9D8B030D-6E8A-4147-A177-3AD203B41FA5}">
                      <a16:colId xmlns:a16="http://schemas.microsoft.com/office/drawing/2014/main" val="3996735628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985895243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2707370277"/>
                    </a:ext>
                  </a:extLst>
                </a:gridCol>
              </a:tblGrid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63879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684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714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730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EA4045A-2305-4A09-8C58-F1BBD100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430212"/>
            <a:ext cx="11105322" cy="1371600"/>
          </a:xfrm>
        </p:spPr>
        <p:txBody>
          <a:bodyPr>
            <a:norm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 – </a:t>
            </a:r>
            <a:r>
              <a:rPr lang="en-GB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 – </a:t>
            </a:r>
            <a:r>
              <a:rPr lang="en-GB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32A77-8AA4-4FF3-AA98-50D6C36C818C}"/>
              </a:ext>
            </a:extLst>
          </p:cNvPr>
          <p:cNvSpPr txBox="1"/>
          <p:nvPr/>
        </p:nvSpPr>
        <p:spPr>
          <a:xfrm>
            <a:off x="377687" y="4806605"/>
            <a:ext cx="11436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assoonPrimaryInfant" panose="00000400000000000000" pitchFamily="2" charset="0"/>
              </a:rPr>
              <a:t>1. All of this week’s words can relate to the subject of…</a:t>
            </a:r>
          </a:p>
          <a:p>
            <a:r>
              <a:rPr lang="en-GB" sz="3600" dirty="0">
                <a:latin typeface="SassoonPrimaryInfant" panose="00000400000000000000" pitchFamily="2" charset="0"/>
              </a:rPr>
              <a:t>2. L,S,C,W &amp; C. each word </a:t>
            </a:r>
            <a:r>
              <a:rPr lang="en-GB" sz="3600" u="sng" dirty="0">
                <a:latin typeface="SassoonPrimaryInfant" panose="00000400000000000000" pitchFamily="2" charset="0"/>
              </a:rPr>
              <a:t>twice.</a:t>
            </a:r>
            <a:r>
              <a:rPr lang="en-GB" sz="3600" dirty="0">
                <a:latin typeface="SassoonPrimaryInfant" panose="00000400000000000000" pitchFamily="2" charset="0"/>
              </a:rPr>
              <a:t> 3. Circle the words which are new to you.</a:t>
            </a:r>
          </a:p>
        </p:txBody>
      </p:sp>
    </p:spTree>
    <p:extLst>
      <p:ext uri="{BB962C8B-B14F-4D97-AF65-F5344CB8AC3E}">
        <p14:creationId xmlns:p14="http://schemas.microsoft.com/office/powerpoint/2010/main" val="8066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A4045A-2305-4A09-8C58-F1BBD100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430212"/>
            <a:ext cx="11105322" cy="1371600"/>
          </a:xfrm>
        </p:spPr>
        <p:txBody>
          <a:bodyPr>
            <a:norm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 – </a:t>
            </a:r>
            <a:r>
              <a:rPr lang="en-GB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 – </a:t>
            </a:r>
            <a:r>
              <a:rPr lang="en-GB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CE49CD-6742-41D4-B2A2-1DD30C36C035}"/>
              </a:ext>
            </a:extLst>
          </p:cNvPr>
          <p:cNvSpPr txBox="1"/>
          <p:nvPr/>
        </p:nvSpPr>
        <p:spPr>
          <a:xfrm>
            <a:off x="9448800" y="1716420"/>
            <a:ext cx="23857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4. Choose </a:t>
            </a:r>
            <a:r>
              <a:rPr lang="en-GB" sz="3200" u="sng" dirty="0">
                <a:latin typeface="SassoonPrimaryInfant" panose="00000400000000000000" pitchFamily="2" charset="0"/>
              </a:rPr>
              <a:t>one</a:t>
            </a:r>
            <a:r>
              <a:rPr lang="en-GB" sz="3200" dirty="0">
                <a:latin typeface="SassoonPrimaryInfant" panose="00000400000000000000" pitchFamily="2" charset="0"/>
              </a:rPr>
              <a:t> word to create a (mn) for. Can you link it to the subject?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4DB3F4-4467-429C-9378-041BBFB1D6DB}"/>
              </a:ext>
            </a:extLst>
          </p:cNvPr>
          <p:cNvSpPr txBox="1"/>
          <p:nvPr/>
        </p:nvSpPr>
        <p:spPr>
          <a:xfrm>
            <a:off x="543338" y="5180062"/>
            <a:ext cx="87331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5. Record </a:t>
            </a:r>
            <a:r>
              <a:rPr lang="en-GB" sz="3200" u="sng" dirty="0"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latin typeface="SassoonPrimaryInfant" panose="00000400000000000000" pitchFamily="2" charset="0"/>
              </a:rPr>
              <a:t> words and (</a:t>
            </a:r>
            <a:r>
              <a:rPr lang="en-GB" sz="3200" dirty="0" err="1">
                <a:latin typeface="SassoonPrimaryInfant" panose="00000400000000000000" pitchFamily="2" charset="0"/>
              </a:rPr>
              <a:t>rw</a:t>
            </a:r>
            <a:r>
              <a:rPr lang="en-GB" sz="3200" dirty="0">
                <a:latin typeface="SassoonPrimaryInfant" panose="00000400000000000000" pitchFamily="2" charset="0"/>
              </a:rPr>
              <a:t>) the words within. 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                         inter</a:t>
            </a:r>
            <a:r>
              <a:rPr lang="en-GB" sz="3200" dirty="0">
                <a:solidFill>
                  <a:srgbClr val="00B050"/>
                </a:solidFill>
                <a:latin typeface="SassoonPrimaryInfant" panose="00000400000000000000" pitchFamily="2" charset="0"/>
              </a:rPr>
              <a:t>active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CA378901-1EC2-4C83-8308-85D155F21F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910253"/>
              </p:ext>
            </p:extLst>
          </p:nvPr>
        </p:nvGraphicFramePr>
        <p:xfrm>
          <a:off x="543341" y="1821207"/>
          <a:ext cx="8613912" cy="291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304">
                  <a:extLst>
                    <a:ext uri="{9D8B030D-6E8A-4147-A177-3AD203B41FA5}">
                      <a16:colId xmlns:a16="http://schemas.microsoft.com/office/drawing/2014/main" val="3996735628"/>
                    </a:ext>
                  </a:extLst>
                </a:gridCol>
                <a:gridCol w="2871304">
                  <a:extLst>
                    <a:ext uri="{9D8B030D-6E8A-4147-A177-3AD203B41FA5}">
                      <a16:colId xmlns:a16="http://schemas.microsoft.com/office/drawing/2014/main" val="985895243"/>
                    </a:ext>
                  </a:extLst>
                </a:gridCol>
                <a:gridCol w="2871304">
                  <a:extLst>
                    <a:ext uri="{9D8B030D-6E8A-4147-A177-3AD203B41FA5}">
                      <a16:colId xmlns:a16="http://schemas.microsoft.com/office/drawing/2014/main" val="2707370277"/>
                    </a:ext>
                  </a:extLst>
                </a:gridCol>
              </a:tblGrid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63879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684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714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83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{DF36B779-C4CE-4DD3-9DE8-C84CF1B044A7}tf78438558_win32</Template>
  <TotalTime>37</TotalTime>
  <Words>157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Spelling</vt:lpstr>
      <vt:lpstr>L.I. – I can use different spelling strategies. S.C. – I will review for accuracy.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6</cp:revision>
  <dcterms:created xsi:type="dcterms:W3CDTF">2020-12-16T14:40:33Z</dcterms:created>
  <dcterms:modified xsi:type="dcterms:W3CDTF">2021-01-17T15:55:19Z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