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52" r:id="rId1"/>
  </p:sldMasterIdLst>
  <p:notesMasterIdLst>
    <p:notesMasterId r:id="rId9"/>
  </p:notesMasterIdLst>
  <p:handoutMasterIdLst>
    <p:handoutMasterId r:id="rId10"/>
  </p:handoutMasterIdLst>
  <p:sldIdLst>
    <p:sldId id="319" r:id="rId2"/>
    <p:sldId id="259" r:id="rId3"/>
    <p:sldId id="311" r:id="rId4"/>
    <p:sldId id="300" r:id="rId5"/>
    <p:sldId id="316" r:id="rId6"/>
    <p:sldId id="317" r:id="rId7"/>
    <p:sldId id="299" r:id="rId8"/>
  </p:sldIdLst>
  <p:sldSz cx="12192000" cy="6858000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D476"/>
    <a:srgbClr val="EED0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76"/>
    <p:restoredTop sz="93061"/>
  </p:normalViewPr>
  <p:slideViewPr>
    <p:cSldViewPr snapToGrid="0" snapToObjects="1">
      <p:cViewPr varScale="1">
        <p:scale>
          <a:sx n="70" d="100"/>
          <a:sy n="70" d="100"/>
        </p:scale>
        <p:origin x="1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95A54EE-9E4F-D149-A049-6736BEDD1902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5313BFE-CD2D-6A46-A909-59C865217B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DACDA2C-E36A-F24B-9717-DE723B881DA0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Master text styles</a:t>
            </a:r>
          </a:p>
          <a:p>
            <a:pPr lvl="1"/>
            <a:r>
              <a:rPr lang="en-GB" altLang="x-none"/>
              <a:t>Second level</a:t>
            </a:r>
          </a:p>
          <a:p>
            <a:pPr lvl="2"/>
            <a:r>
              <a:rPr lang="en-GB" altLang="x-none"/>
              <a:t>Third level</a:t>
            </a:r>
          </a:p>
          <a:p>
            <a:pPr lvl="3"/>
            <a:r>
              <a:rPr lang="en-GB" altLang="x-none"/>
              <a:t>Fourth level</a:t>
            </a:r>
          </a:p>
          <a:p>
            <a:pPr lvl="4"/>
            <a:r>
              <a:rPr lang="en-GB" altLang="x-none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7F874E2-C258-B54B-8C82-F68B0957D9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/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863" y="5870575"/>
            <a:ext cx="1600200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75DAA-2D99-7F43-8AB7-C12E96F2EA9A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5870575"/>
            <a:ext cx="4894263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9263" y="5870575"/>
            <a:ext cx="550862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3056F-96A8-0744-9F7F-36CD429176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121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C1008-E14B-7D4A-B8CD-9216AD639B25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494FA-9CAD-1A4F-B755-4FCA4DC75B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84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/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61353-EB0B-EF46-8A5F-0C3A515934CF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10288-C144-4B42-B047-AFB02E169A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290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237788" y="27432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8950" y="823913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/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D7500-2750-8E4D-9DD9-D9C90B57CFC2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030C5-1626-3B4F-8C52-9CF0D9C7FF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992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/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F0A9B-9C16-E44D-BE55-6E186A2B660B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CB4E5-C7E7-A44A-B88C-72647D1478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965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237788" y="27432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8950" y="823913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/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C50D9-8BC7-4747-A736-9D52DF11C4FF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6F799-F02F-A444-B883-D151F27B45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84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A8BC6-BE6B-7B4C-BAE0-9EC4FF90D6FE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2A86C-0E20-9B45-B5D3-2FF4C32DC3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598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865A6-393B-AE49-B41F-CF53A57DC972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2CD77-AA11-C246-BDD2-AA1922A752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909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CA1FB-0978-C64E-AC96-2DCC9E670DA0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672BE-A8FC-414E-B31C-C98EC0A10D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059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2D90C-8231-BA4A-9206-5316E7FE2BA5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89C90-A635-1F41-8149-CF0714793C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254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AAE3D-2816-D142-81D1-E2823F1B57BF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00F12-FB90-1647-AB2C-54BDA56B83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972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200A7-2F0F-1F4D-B879-2FA25D12B020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6BAB5-4290-1E4B-A041-EF56F9EC47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485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36445-4D85-7242-B4E8-DDDC7306DA91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A9440-296F-7544-B6DC-81168D3846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84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66BA5-EA1F-C345-8219-1C52372F4FB9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DB259-9046-8F4C-9859-B35FE6AB86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992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E8061-0EA1-0740-95ED-615EC7F417D9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F8B39-890B-F24B-9600-011C6CE323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269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2236E-3243-4446-A774-76E268E265C9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2D60E-F928-7742-9898-16F0F3D340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021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797E7-92D5-7A40-833C-15827DBBE28D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1086C-6887-9542-AE2C-6563C4CBBAA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567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10131425" cy="145573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141538"/>
            <a:ext cx="10131425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Master text styles</a:t>
            </a:r>
          </a:p>
          <a:p>
            <a:pPr lvl="1"/>
            <a:r>
              <a:rPr lang="en-GB" altLang="x-none"/>
              <a:t>Second level</a:t>
            </a:r>
          </a:p>
          <a:p>
            <a:pPr lvl="2"/>
            <a:r>
              <a:rPr lang="en-GB" altLang="x-none"/>
              <a:t>Third level</a:t>
            </a:r>
          </a:p>
          <a:p>
            <a:pPr lvl="3"/>
            <a:r>
              <a:rPr lang="en-GB" altLang="x-none"/>
              <a:t>Fourth level</a:t>
            </a:r>
          </a:p>
          <a:p>
            <a:pPr lvl="4"/>
            <a:r>
              <a:rPr lang="en-GB" altLang="x-non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963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BBD85AD8-C788-9F4A-BFA8-5299A520FD2D}" type="datetimeFigureOut">
              <a:rPr lang="en-GB"/>
              <a:pPr>
                <a:defRPr/>
              </a:pPr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96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363" y="5870575"/>
            <a:ext cx="550862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04F144B0-3AC3-6C4E-AEB1-16C17BE0A2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87" r:id="rId1"/>
    <p:sldLayoutId id="2147484488" r:id="rId2"/>
    <p:sldLayoutId id="2147484489" r:id="rId3"/>
    <p:sldLayoutId id="2147484490" r:id="rId4"/>
    <p:sldLayoutId id="2147484486" r:id="rId5"/>
    <p:sldLayoutId id="2147484491" r:id="rId6"/>
    <p:sldLayoutId id="2147484492" r:id="rId7"/>
    <p:sldLayoutId id="2147484493" r:id="rId8"/>
    <p:sldLayoutId id="2147484494" r:id="rId9"/>
    <p:sldLayoutId id="2147484495" r:id="rId10"/>
    <p:sldLayoutId id="2147484496" r:id="rId11"/>
    <p:sldLayoutId id="2147484497" r:id="rId12"/>
    <p:sldLayoutId id="2147484498" r:id="rId13"/>
    <p:sldLayoutId id="2147484499" r:id="rId14"/>
    <p:sldLayoutId id="2147484500" r:id="rId15"/>
    <p:sldLayoutId id="2147484501" r:id="rId16"/>
    <p:sldLayoutId id="2147484502" r:id="rId17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5.wdp"/><Relationship Id="rId3" Type="http://schemas.openxmlformats.org/officeDocument/2006/relationships/image" Target="../media/image14.tiff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22.tiff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3.wdp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7" Type="http://schemas.openxmlformats.org/officeDocument/2006/relationships/image" Target="../media/image25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7" y="0"/>
            <a:ext cx="12083745" cy="6858000"/>
          </a:xfrm>
          <a:prstGeom prst="rect">
            <a:avLst/>
          </a:prstGeom>
        </p:spPr>
      </p:pic>
      <p:sp>
        <p:nvSpPr>
          <p:cNvPr id="23" name="TextBox 9"/>
          <p:cNvSpPr txBox="1">
            <a:spLocks noChangeArrowheads="1"/>
          </p:cNvSpPr>
          <p:nvPr/>
        </p:nvSpPr>
        <p:spPr bwMode="auto">
          <a:xfrm>
            <a:off x="1097097" y="6409761"/>
            <a:ext cx="33387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sk-SK" altLang="x-none" sz="2400" dirty="0">
                <a:latin typeface="Verdana Regular" charset="0"/>
                <a:ea typeface="Verdana Regular" charset="0"/>
                <a:cs typeface="Verdana Regular" charset="0"/>
              </a:rPr>
              <a:t> ©</a:t>
            </a:r>
            <a:r>
              <a:rPr lang="en-GB" altLang="x-none" sz="2400" dirty="0">
                <a:latin typeface="Verdana Regular" charset="0"/>
                <a:ea typeface="Verdana Regular" charset="0"/>
                <a:cs typeface="Verdana Regular" charset="0"/>
              </a:rPr>
              <a:t>KS2History.com</a:t>
            </a:r>
            <a:r>
              <a:rPr lang="sk-SK" altLang="x-none" sz="2400" dirty="0">
                <a:latin typeface="Verdana Regular" charset="0"/>
                <a:ea typeface="Verdana Regular" charset="0"/>
                <a:cs typeface="Verdana Regular" charset="0"/>
              </a:rPr>
              <a:t> </a:t>
            </a:r>
            <a:endParaRPr lang="en-GB" altLang="x-none" sz="2400" dirty="0">
              <a:latin typeface="Verdana Regular" charset="0"/>
              <a:ea typeface="Verdana Regular" charset="0"/>
              <a:cs typeface="Verdana Regular" charset="0"/>
            </a:endParaRPr>
          </a:p>
        </p:txBody>
      </p:sp>
      <p:sp>
        <p:nvSpPr>
          <p:cNvPr id="24" name="TextBox 11"/>
          <p:cNvSpPr txBox="1">
            <a:spLocks noChangeArrowheads="1"/>
          </p:cNvSpPr>
          <p:nvPr/>
        </p:nvSpPr>
        <p:spPr bwMode="auto">
          <a:xfrm>
            <a:off x="1191216" y="577340"/>
            <a:ext cx="108341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GB" altLang="x-none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Verdana Regular" charset="0"/>
                <a:ea typeface="Verdana Regular" charset="0"/>
                <a:cs typeface="Verdana Regular" charset="0"/>
              </a:rPr>
              <a:t>Lesson 9: Victorians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1" dirty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What kind of clothes did the Victorians wear?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8"/>
          <a:stretch/>
        </p:blipFill>
        <p:spPr>
          <a:xfrm>
            <a:off x="-1" y="5730425"/>
            <a:ext cx="1175815" cy="1138311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8540">
            <a:off x="3278151" y="2747998"/>
            <a:ext cx="2881046" cy="15362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39">
            <a:off x="3268236" y="4518879"/>
            <a:ext cx="2711371" cy="14484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946">
            <a:off x="5844225" y="4836275"/>
            <a:ext cx="2397509" cy="127098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737" y="2634733"/>
            <a:ext cx="3206750" cy="171952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019">
            <a:off x="4075771" y="3329647"/>
            <a:ext cx="3078896" cy="163255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6636">
            <a:off x="9319575" y="1950098"/>
            <a:ext cx="1742983" cy="2410538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2563">
            <a:off x="8276883" y="3190647"/>
            <a:ext cx="1438702" cy="1987628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67">
            <a:off x="7281408" y="4137796"/>
            <a:ext cx="1340043" cy="1834998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83949" y="5080534"/>
            <a:ext cx="2171451" cy="1349927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biLevel thresh="25000"/>
          </a:blip>
          <a:stretch>
            <a:fillRect/>
          </a:stretch>
        </p:blipFill>
        <p:spPr>
          <a:xfrm>
            <a:off x="11459793" y="3488242"/>
            <a:ext cx="816342" cy="50749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7700">
            <a:off x="9294208" y="2750595"/>
            <a:ext cx="1332779" cy="1840118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887022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5003" y="523243"/>
            <a:ext cx="10542588" cy="5715338"/>
          </a:xfrm>
          <a:prstGeom prst="rect">
            <a:avLst/>
          </a:prstGeom>
          <a:solidFill>
            <a:schemeClr val="accent3">
              <a:lumMod val="20000"/>
              <a:lumOff val="80000"/>
              <a:alpha val="91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5"/>
          </a:lnRef>
          <a:fillRef idx="1001">
            <a:schemeClr val="lt2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41313" y="107950"/>
            <a:ext cx="30067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latin typeface="Verdana Regular" charset="0"/>
                <a:ea typeface="Verdana Regular" charset="0"/>
                <a:cs typeface="Verdana Regular" charset="0"/>
              </a:rPr>
              <a:t>Starter Activity</a:t>
            </a:r>
          </a:p>
          <a:p>
            <a:pPr marL="685800" indent="-6858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GB" sz="2000" dirty="0">
              <a:latin typeface="Verdana Regular" charset="0"/>
              <a:ea typeface="Verdana Regular" charset="0"/>
              <a:cs typeface="Verdana Regular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8"/>
          <a:stretch/>
        </p:blipFill>
        <p:spPr>
          <a:xfrm>
            <a:off x="0" y="5730425"/>
            <a:ext cx="1119188" cy="1138311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</a:effectLst>
        </p:spPr>
      </p:pic>
      <p:pic>
        <p:nvPicPr>
          <p:cNvPr id="19" name="Picture 1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459793" y="3488242"/>
            <a:ext cx="777027" cy="507496"/>
          </a:xfrm>
          <a:prstGeom prst="rect">
            <a:avLst/>
          </a:prstGeom>
        </p:spPr>
      </p:pic>
      <p:pic>
        <p:nvPicPr>
          <p:cNvPr id="20" name="Picture 19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 rot="10800000">
            <a:off x="0" y="3463333"/>
            <a:ext cx="777027" cy="5074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99466" y="579923"/>
            <a:ext cx="9690668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History Detectives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rgbClr val="002060"/>
              </a:solidFill>
              <a:latin typeface="Verdana Regular" charset="0"/>
              <a:ea typeface="Verdana Regular" charset="0"/>
              <a:cs typeface="Verdana Regular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900" dirty="0">
              <a:solidFill>
                <a:srgbClr val="002060"/>
              </a:solidFill>
              <a:latin typeface="Verdana Regular" charset="0"/>
              <a:ea typeface="Verdana Regular" charset="0"/>
              <a:cs typeface="Verdana Regular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bg2">
                  <a:lumMod val="60000"/>
                  <a:lumOff val="40000"/>
                </a:schemeClr>
              </a:solidFill>
              <a:latin typeface="Verdana Regular" charset="0"/>
              <a:ea typeface="Verdana Regular" charset="0"/>
              <a:cs typeface="Verdana Regular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solidFill>
                <a:schemeClr val="bg2">
                  <a:lumMod val="60000"/>
                  <a:lumOff val="40000"/>
                </a:schemeClr>
              </a:solidFill>
              <a:latin typeface="Verdana Regular" charset="0"/>
              <a:ea typeface="Verdana Regular" charset="0"/>
              <a:cs typeface="Verdana Regular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solidFill>
                <a:srgbClr val="002060"/>
              </a:solidFill>
              <a:latin typeface="Verdana Regular" charset="0"/>
              <a:ea typeface="Verdana Regular" charset="0"/>
              <a:cs typeface="Verdana Regular" charset="0"/>
            </a:endParaRPr>
          </a:p>
        </p:txBody>
      </p:sp>
      <p:sp>
        <p:nvSpPr>
          <p:cNvPr id="31" name="TextBox 10"/>
          <p:cNvSpPr txBox="1">
            <a:spLocks noChangeArrowheads="1"/>
          </p:cNvSpPr>
          <p:nvPr/>
        </p:nvSpPr>
        <p:spPr bwMode="auto">
          <a:xfrm>
            <a:off x="10261409" y="6413268"/>
            <a:ext cx="5218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GB" altLang="x-none" sz="1200" dirty="0">
                <a:latin typeface="Verdana Regular" charset="0"/>
                <a:ea typeface="Verdana Regular" charset="0"/>
                <a:cs typeface="Verdana Regular" charset="0"/>
              </a:rPr>
              <a:t>Victorians Lesson 9</a:t>
            </a:r>
          </a:p>
          <a:p>
            <a:pPr eaLnBrk="1" hangingPunct="1"/>
            <a:r>
              <a:rPr lang="en-GB" altLang="x-none" sz="1200" dirty="0">
                <a:latin typeface="Verdana Regular" charset="0"/>
                <a:ea typeface="Verdana Regular" charset="0"/>
                <a:cs typeface="Verdana Regular" charset="0"/>
              </a:rPr>
              <a:t>Victorian Clothing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958977" y="1348800"/>
            <a:ext cx="6225593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Verdana Regular" charset="0"/>
                <a:ea typeface="Verdana Regular" charset="0"/>
                <a:cs typeface="Verdana Regular" charset="0"/>
              </a:rPr>
              <a:t>Have a look at the lady in the photograph.</a:t>
            </a:r>
          </a:p>
          <a:p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Verdana Regular" charset="0"/>
                <a:ea typeface="Verdana Regular" charset="0"/>
                <a:cs typeface="Verdana Regular" charset="0"/>
              </a:rPr>
              <a:t>Compared to the kind of clothes that many women wear today, what do you notice about her:</a:t>
            </a:r>
          </a:p>
          <a:p>
            <a:endParaRPr lang="en-US" sz="2400" b="1" dirty="0">
              <a:solidFill>
                <a:schemeClr val="bg2">
                  <a:lumMod val="60000"/>
                  <a:lumOff val="40000"/>
                </a:schemeClr>
              </a:solidFill>
              <a:latin typeface="Verdana Regular" charset="0"/>
              <a:ea typeface="Verdana Regular" charset="0"/>
              <a:cs typeface="Verdana Regular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Clothes?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Accessories?</a:t>
            </a:r>
          </a:p>
          <a:p>
            <a:pPr marL="285750" indent="-285750">
              <a:buFont typeface="Arial" charset="0"/>
              <a:buChar char="•"/>
            </a:pPr>
            <a:endParaRPr lang="en-US" sz="2400" b="1" dirty="0">
              <a:solidFill>
                <a:schemeClr val="bg2">
                  <a:lumMod val="60000"/>
                  <a:lumOff val="40000"/>
                </a:schemeClr>
              </a:solidFill>
              <a:latin typeface="Verdana Regular" charset="0"/>
              <a:ea typeface="Verdana Regular" charset="0"/>
              <a:cs typeface="Verdana Regular" charset="0"/>
            </a:endParaRPr>
          </a:p>
          <a:p>
            <a:r>
              <a:rPr lang="en-US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Verdana Regular" charset="0"/>
                <a:ea typeface="Verdana Regular" charset="0"/>
                <a:cs typeface="Verdana Regular" charset="0"/>
              </a:rPr>
              <a:t>Does what she is wearing give you any clues about what her lifestyle might have been like?</a:t>
            </a:r>
          </a:p>
          <a:p>
            <a:endParaRPr lang="en-US" sz="2000" b="1" dirty="0">
              <a:solidFill>
                <a:schemeClr val="bg2">
                  <a:lumMod val="60000"/>
                  <a:lumOff val="40000"/>
                </a:schemeClr>
              </a:solidFill>
              <a:latin typeface="Verdana Regular" charset="0"/>
              <a:ea typeface="Verdana Regular" charset="0"/>
              <a:cs typeface="Verdana Regular" charset="0"/>
            </a:endParaRPr>
          </a:p>
          <a:p>
            <a:endParaRPr lang="en-GB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9335" y1="6554" x2="19335" y2="6554"/>
                        <a14:foregroundMark x1="79317" y1="3976" x2="79317" y2="3976"/>
                        <a14:foregroundMark x1="8004" y1="2135" x2="8004" y2="2135"/>
                        <a14:foregroundMark x1="88759" y1="8395" x2="88759" y2="8395"/>
                      </a14:backgroundRemoval>
                    </a14:imgEffect>
                  </a14:imgLayer>
                </a14:imgProps>
              </a:ext>
            </a:extLst>
          </a:blip>
          <a:srcRect l="7096"/>
          <a:stretch/>
        </p:blipFill>
        <p:spPr>
          <a:xfrm rot="150737">
            <a:off x="6981733" y="762786"/>
            <a:ext cx="4323272" cy="5140398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9628484" y="5994609"/>
            <a:ext cx="1905418" cy="142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700" dirty="0">
                <a:latin typeface="Verdana" charset="0"/>
                <a:ea typeface="Verdana" charset="0"/>
                <a:cs typeface="Verdana" charset="0"/>
              </a:rPr>
              <a:t>Photograph </a:t>
            </a:r>
            <a:r>
              <a:rPr lang="sk-SK" altLang="x-none" sz="700" dirty="0">
                <a:latin typeface="Verdana" charset="0"/>
                <a:ea typeface="Verdana" charset="0"/>
                <a:cs typeface="Verdana" charset="0"/>
              </a:rPr>
              <a:t>©KS2history</a:t>
            </a:r>
            <a:endParaRPr lang="tr-TR" sz="700" b="1" dirty="0">
              <a:latin typeface="Verdana" charset="0"/>
              <a:ea typeface="Verdana" charset="0"/>
              <a:cs typeface="Verdana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9416" y="634331"/>
            <a:ext cx="10542588" cy="5715338"/>
          </a:xfrm>
          <a:prstGeom prst="rect">
            <a:avLst/>
          </a:prstGeom>
          <a:solidFill>
            <a:schemeClr val="accent3">
              <a:lumMod val="20000"/>
              <a:lumOff val="80000"/>
              <a:alpha val="91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5"/>
          </a:lnRef>
          <a:fillRef idx="1001">
            <a:schemeClr val="lt2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41313" y="107950"/>
            <a:ext cx="30067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latin typeface="Verdana Regular" charset="0"/>
                <a:ea typeface="Verdana Regular" charset="0"/>
                <a:cs typeface="Verdana Regular" charset="0"/>
              </a:rPr>
              <a:t>Starter Activity</a:t>
            </a:r>
          </a:p>
          <a:p>
            <a:pPr marL="685800" indent="-6858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GB" sz="2000" dirty="0">
              <a:latin typeface="Verdana Regular" charset="0"/>
              <a:ea typeface="Verdana Regular" charset="0"/>
              <a:cs typeface="Verdana Regular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8"/>
          <a:stretch/>
        </p:blipFill>
        <p:spPr>
          <a:xfrm>
            <a:off x="0" y="5730425"/>
            <a:ext cx="1119188" cy="1138311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</a:effectLst>
        </p:spPr>
      </p:pic>
      <p:pic>
        <p:nvPicPr>
          <p:cNvPr id="19" name="Picture 1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459793" y="3488242"/>
            <a:ext cx="777027" cy="507496"/>
          </a:xfrm>
          <a:prstGeom prst="rect">
            <a:avLst/>
          </a:prstGeom>
        </p:spPr>
      </p:pic>
      <p:pic>
        <p:nvPicPr>
          <p:cNvPr id="20" name="Picture 19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 rot="10800000">
            <a:off x="0" y="3463333"/>
            <a:ext cx="777027" cy="5074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22747" y="652494"/>
            <a:ext cx="9690668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>
                <a:solidFill>
                  <a:srgbClr val="002060"/>
                </a:solidFill>
                <a:latin typeface="Verdana Regular" charset="0"/>
                <a:ea typeface="Verdana Regular" charset="0"/>
                <a:cs typeface="Verdana Regular" charset="0"/>
              </a:rPr>
              <a:t>History Detectives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rgbClr val="002060"/>
              </a:solidFill>
              <a:latin typeface="Verdana Regular" charset="0"/>
              <a:ea typeface="Verdana Regular" charset="0"/>
              <a:cs typeface="Verdana Regular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900" dirty="0">
              <a:solidFill>
                <a:srgbClr val="002060"/>
              </a:solidFill>
              <a:latin typeface="Verdana Regular" charset="0"/>
              <a:ea typeface="Verdana Regular" charset="0"/>
              <a:cs typeface="Verdana Regular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bg2">
                  <a:lumMod val="60000"/>
                  <a:lumOff val="40000"/>
                </a:schemeClr>
              </a:solidFill>
              <a:latin typeface="Verdana Regular" charset="0"/>
              <a:ea typeface="Verdana Regular" charset="0"/>
              <a:cs typeface="Verdana Regular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solidFill>
                <a:schemeClr val="bg2">
                  <a:lumMod val="60000"/>
                  <a:lumOff val="40000"/>
                </a:schemeClr>
              </a:solidFill>
              <a:latin typeface="Verdana Regular" charset="0"/>
              <a:ea typeface="Verdana Regular" charset="0"/>
              <a:cs typeface="Verdana Regular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solidFill>
                <a:srgbClr val="002060"/>
              </a:solidFill>
              <a:latin typeface="Verdana Regular" charset="0"/>
              <a:ea typeface="Verdana Regular" charset="0"/>
              <a:cs typeface="Verdana Regular" charset="0"/>
            </a:endParaRPr>
          </a:p>
        </p:txBody>
      </p:sp>
      <p:sp>
        <p:nvSpPr>
          <p:cNvPr id="31" name="TextBox 10"/>
          <p:cNvSpPr txBox="1">
            <a:spLocks noChangeArrowheads="1"/>
          </p:cNvSpPr>
          <p:nvPr/>
        </p:nvSpPr>
        <p:spPr bwMode="auto">
          <a:xfrm>
            <a:off x="-2459766" y="2832695"/>
            <a:ext cx="5218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GB" altLang="x-none" sz="1200" dirty="0">
                <a:latin typeface="Verdana Regular" charset="0"/>
                <a:ea typeface="Verdana Regular" charset="0"/>
                <a:cs typeface="Verdana Regular" charset="0"/>
              </a:rPr>
              <a:t>Victorians Lesson 8</a:t>
            </a:r>
          </a:p>
          <a:p>
            <a:pPr eaLnBrk="1" hangingPunct="1"/>
            <a:r>
              <a:rPr lang="en-GB" altLang="x-none" sz="1200" dirty="0">
                <a:latin typeface="Verdana Regular" charset="0"/>
                <a:ea typeface="Verdana Regular" charset="0"/>
                <a:cs typeface="Verdana Regular" charset="0"/>
              </a:rPr>
              <a:t>Victorian Schools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9335" y1="6554" x2="19335" y2="6554"/>
                        <a14:foregroundMark x1="79317" y1="3976" x2="79317" y2="3976"/>
                        <a14:foregroundMark x1="8004" y1="2135" x2="8004" y2="2135"/>
                        <a14:foregroundMark x1="88759" y1="8395" x2="88759" y2="8395"/>
                      </a14:backgroundRemoval>
                    </a14:imgEffect>
                  </a14:imgLayer>
                </a14:imgProps>
              </a:ext>
            </a:extLst>
          </a:blip>
          <a:srcRect l="7096"/>
          <a:stretch/>
        </p:blipFill>
        <p:spPr>
          <a:xfrm rot="790595">
            <a:off x="6383711" y="3994332"/>
            <a:ext cx="1833509" cy="2180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41058">
            <a:off x="2968740" y="3950774"/>
            <a:ext cx="1793168" cy="22799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0" b="9548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97453">
            <a:off x="7699695" y="3710542"/>
            <a:ext cx="2701401" cy="26643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1794">
                        <a14:foregroundMark x1="88917" y1="49491" x2="88917" y2="494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21471">
            <a:off x="1405099" y="3977571"/>
            <a:ext cx="1944759" cy="22639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00" b="98212" l="9641" r="9243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76233">
            <a:off x="4614670" y="3934438"/>
            <a:ext cx="2038837" cy="247820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113277" y="1302999"/>
            <a:ext cx="701904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Look at the photographs provided by your teacher. They are all historical sources showing people from the Victorian period.</a:t>
            </a:r>
            <a:br>
              <a:rPr lang="en-US" sz="2200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</a:br>
            <a:endParaRPr lang="en-US" sz="2200" dirty="0">
              <a:solidFill>
                <a:srgbClr val="7030A0"/>
              </a:solidFill>
              <a:latin typeface="Verdana Regular" charset="0"/>
              <a:ea typeface="Verdana Regular" charset="0"/>
              <a:cs typeface="Verdana Regular" charset="0"/>
            </a:endParaRPr>
          </a:p>
          <a:p>
            <a:r>
              <a:rPr lang="en-US" sz="2200" dirty="0">
                <a:solidFill>
                  <a:srgbClr val="7030A0"/>
                </a:solidFill>
                <a:latin typeface="Verdana Regular" charset="0"/>
                <a:ea typeface="Verdana Regular" charset="0"/>
                <a:cs typeface="Verdana Regular" charset="0"/>
              </a:rPr>
              <a:t>Use your observational skills to notice what the people are wearing. On your sheet, record notes about each photograph.</a:t>
            </a:r>
          </a:p>
        </p:txBody>
      </p:sp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10261409" y="6413268"/>
            <a:ext cx="5218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GB" altLang="x-none" sz="1200" dirty="0">
                <a:latin typeface="Verdana Regular" charset="0"/>
                <a:ea typeface="Verdana Regular" charset="0"/>
                <a:cs typeface="Verdana Regular" charset="0"/>
              </a:rPr>
              <a:t>Victorians Lesson 9</a:t>
            </a:r>
          </a:p>
          <a:p>
            <a:pPr eaLnBrk="1" hangingPunct="1"/>
            <a:r>
              <a:rPr lang="en-GB" altLang="x-none" sz="1200" dirty="0">
                <a:latin typeface="Verdana Regular" charset="0"/>
                <a:ea typeface="Verdana Regular" charset="0"/>
                <a:cs typeface="Verdana Regular" charset="0"/>
              </a:rPr>
              <a:t>Victorian Clothing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665807" y="6162560"/>
            <a:ext cx="1905418" cy="142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700" dirty="0">
                <a:latin typeface="Verdana" charset="0"/>
                <a:ea typeface="Verdana" charset="0"/>
                <a:cs typeface="Verdana" charset="0"/>
              </a:rPr>
              <a:t>Photographs </a:t>
            </a:r>
            <a:r>
              <a:rPr lang="sk-SK" altLang="x-none" sz="700" dirty="0">
                <a:latin typeface="Verdana" charset="0"/>
                <a:ea typeface="Verdana" charset="0"/>
                <a:cs typeface="Verdana" charset="0"/>
              </a:rPr>
              <a:t>©KS2history</a:t>
            </a:r>
            <a:endParaRPr lang="tr-TR" sz="700" b="1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64404" y="0"/>
            <a:ext cx="5046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latin typeface="Verdana Regular" charset="0"/>
                <a:ea typeface="Verdana Regular" charset="0"/>
                <a:cs typeface="Verdana Regular" charset="0"/>
              </a:rPr>
              <a:t>Matching Resource: 9a</a:t>
            </a:r>
            <a:endParaRPr lang="en-GB" sz="2000" dirty="0">
              <a:latin typeface="Verdana Regular" charset="0"/>
              <a:ea typeface="Verdana Regular" charset="0"/>
              <a:cs typeface="Verdana Regular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072133">
            <a:off x="8418768" y="992606"/>
            <a:ext cx="1911456" cy="2753344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40114" y="1138334"/>
            <a:ext cx="1351802" cy="167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88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57627" y="583553"/>
            <a:ext cx="10542588" cy="5715338"/>
          </a:xfrm>
          <a:prstGeom prst="rect">
            <a:avLst/>
          </a:prstGeom>
          <a:solidFill>
            <a:schemeClr val="accent3">
              <a:lumMod val="20000"/>
              <a:lumOff val="80000"/>
              <a:alpha val="91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5"/>
          </a:lnRef>
          <a:fillRef idx="1001">
            <a:schemeClr val="lt2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41313" y="107950"/>
            <a:ext cx="300672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latin typeface="Verdana Regular" charset="0"/>
                <a:ea typeface="Verdana Regular" charset="0"/>
                <a:cs typeface="Verdana Regular" charset="0"/>
              </a:rPr>
              <a:t>Main Input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8"/>
          <a:stretch/>
        </p:blipFill>
        <p:spPr>
          <a:xfrm>
            <a:off x="0" y="5730425"/>
            <a:ext cx="1119188" cy="1138311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</a:effectLst>
        </p:spPr>
      </p:pic>
      <p:pic>
        <p:nvPicPr>
          <p:cNvPr id="19" name="Picture 1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459793" y="3488242"/>
            <a:ext cx="777027" cy="507496"/>
          </a:xfrm>
          <a:prstGeom prst="rect">
            <a:avLst/>
          </a:prstGeom>
        </p:spPr>
      </p:pic>
      <p:pic>
        <p:nvPicPr>
          <p:cNvPr id="20" name="Picture 19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 rot="10800000">
            <a:off x="0" y="3463333"/>
            <a:ext cx="777027" cy="5074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7865" y="2838212"/>
            <a:ext cx="1017096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00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1119188" y="6530182"/>
            <a:ext cx="21823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sk-SK" altLang="x-none" sz="1600" dirty="0">
                <a:latin typeface="Verdana Regular" charset="0"/>
                <a:ea typeface="Verdana Regular" charset="0"/>
                <a:cs typeface="Verdana Regular" charset="0"/>
              </a:rPr>
              <a:t> ©</a:t>
            </a:r>
            <a:r>
              <a:rPr lang="en-GB" altLang="x-none" sz="1600" dirty="0">
                <a:latin typeface="Verdana Regular" charset="0"/>
                <a:ea typeface="Verdana Regular" charset="0"/>
                <a:cs typeface="Verdana Regular" charset="0"/>
              </a:rPr>
              <a:t>KS2History.com</a:t>
            </a:r>
            <a:r>
              <a:rPr lang="sk-SK" altLang="x-none" sz="1600" dirty="0">
                <a:latin typeface="Verdana Regular" charset="0"/>
                <a:ea typeface="Verdana Regular" charset="0"/>
                <a:cs typeface="Verdana Regular" charset="0"/>
              </a:rPr>
              <a:t> </a:t>
            </a:r>
            <a:endParaRPr lang="en-GB" altLang="x-none" sz="1600" dirty="0">
              <a:latin typeface="Verdana Regular" charset="0"/>
              <a:ea typeface="Verdana Regular" charset="0"/>
              <a:cs typeface="Verdana Regular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8054" y="60849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Clothes: Rich or Poor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8864" y="1021382"/>
            <a:ext cx="87669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In Victorian times people’s attitudes towards clothing were quite different from today. What people wore showed quite a lot about their lifestyle. The photographs you have seen mostly show middle class people, but there were many other people in Victorian times who were much richer or poorer.</a:t>
            </a:r>
          </a:p>
          <a:p>
            <a:endParaRPr lang="en-US" sz="1600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As a general rule, </a:t>
            </a:r>
            <a:r>
              <a:rPr lang="en-US" sz="16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you could tell how rich or poor somebody was from their clothing. </a:t>
            </a:r>
            <a:r>
              <a:rPr lang="en-US" sz="1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Look at these two paintings and try to </a:t>
            </a:r>
            <a:r>
              <a:rPr lang="en-US" sz="1600" dirty="0" err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summarise</a:t>
            </a:r>
            <a:r>
              <a:rPr lang="en-US" sz="1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the differences between the clothing you can see.</a:t>
            </a:r>
          </a:p>
          <a:p>
            <a:endParaRPr lang="en-US" sz="1400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94" y="3060528"/>
            <a:ext cx="4854100" cy="30342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068" y="3026691"/>
            <a:ext cx="4688732" cy="30825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601248" y="1298601"/>
            <a:ext cx="1654284" cy="136995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885130" y="6086952"/>
            <a:ext cx="3617912" cy="142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600" i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Image source: Wikimedia Commons / Public Domain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04900" y="6069597"/>
            <a:ext cx="6096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6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 Private View at the Royal Academy, 1881 (William Powell Frith)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81725" y="6072873"/>
            <a:ext cx="6096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6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The Widower (</a:t>
            </a:r>
            <a:r>
              <a:rPr lang="en-US" sz="6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Sir Luke Fildes) </a:t>
            </a:r>
            <a:endParaRPr lang="en-GB" sz="6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861942" y="6086952"/>
            <a:ext cx="3617912" cy="142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600" i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Image source: Wikimedia Commons / Public Domain</a:t>
            </a:r>
          </a:p>
        </p:txBody>
      </p:sp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10261409" y="6413268"/>
            <a:ext cx="5218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GB" altLang="x-none" sz="1200" dirty="0">
                <a:latin typeface="Verdana Regular" charset="0"/>
                <a:ea typeface="Verdana Regular" charset="0"/>
                <a:cs typeface="Verdana Regular" charset="0"/>
              </a:rPr>
              <a:t>Victorians Lesson 9</a:t>
            </a:r>
          </a:p>
          <a:p>
            <a:pPr eaLnBrk="1" hangingPunct="1"/>
            <a:r>
              <a:rPr lang="en-GB" altLang="x-none" sz="1200">
                <a:latin typeface="Verdana Regular" charset="0"/>
                <a:ea typeface="Verdana Regular" charset="0"/>
                <a:cs typeface="Verdana Regular" charset="0"/>
              </a:rPr>
              <a:t>Victorian Clothing</a:t>
            </a:r>
            <a:endParaRPr lang="en-GB" altLang="x-none" sz="1200" dirty="0">
              <a:latin typeface="Verdana Regular" charset="0"/>
              <a:ea typeface="Verdana Regular" charset="0"/>
              <a:cs typeface="Verdan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70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6" y="0"/>
            <a:ext cx="12156787" cy="685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41313" y="107950"/>
            <a:ext cx="300672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latin typeface="Verdana Regular" charset="0"/>
                <a:ea typeface="Verdana Regular" charset="0"/>
                <a:cs typeface="Verdana Regular" charset="0"/>
              </a:rPr>
              <a:t>Main Input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8"/>
          <a:stretch/>
        </p:blipFill>
        <p:spPr>
          <a:xfrm>
            <a:off x="0" y="5730425"/>
            <a:ext cx="1119188" cy="1138311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</a:effectLst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1459793" y="3488242"/>
            <a:ext cx="777027" cy="507496"/>
          </a:xfrm>
          <a:prstGeom prst="rect">
            <a:avLst/>
          </a:prstGeom>
        </p:spPr>
      </p:pic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 rot="10800000">
            <a:off x="0" y="3463333"/>
            <a:ext cx="777027" cy="50749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147865" y="2838212"/>
            <a:ext cx="1017096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00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</a:p>
        </p:txBody>
      </p:sp>
      <p:sp>
        <p:nvSpPr>
          <p:cNvPr id="26" name="TextBox 9"/>
          <p:cNvSpPr txBox="1">
            <a:spLocks noChangeArrowheads="1"/>
          </p:cNvSpPr>
          <p:nvPr/>
        </p:nvSpPr>
        <p:spPr bwMode="auto">
          <a:xfrm>
            <a:off x="1119188" y="6530182"/>
            <a:ext cx="21823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sk-SK" altLang="x-none" sz="1600" dirty="0">
                <a:latin typeface="Verdana Regular" charset="0"/>
                <a:ea typeface="Verdana Regular" charset="0"/>
                <a:cs typeface="Verdana Regular" charset="0"/>
              </a:rPr>
              <a:t> ©</a:t>
            </a:r>
            <a:r>
              <a:rPr lang="en-GB" altLang="x-none" sz="1600" dirty="0">
                <a:latin typeface="Verdana Regular" charset="0"/>
                <a:ea typeface="Verdana Regular" charset="0"/>
                <a:cs typeface="Verdana Regular" charset="0"/>
              </a:rPr>
              <a:t>KS2History.com</a:t>
            </a:r>
            <a:r>
              <a:rPr lang="sk-SK" altLang="x-none" sz="1600" dirty="0">
                <a:latin typeface="Verdana Regular" charset="0"/>
                <a:ea typeface="Verdana Regular" charset="0"/>
                <a:cs typeface="Verdana Regular" charset="0"/>
              </a:rPr>
              <a:t> </a:t>
            </a:r>
            <a:endParaRPr lang="en-GB" altLang="x-none" sz="1600" dirty="0">
              <a:latin typeface="Verdana Regular" charset="0"/>
              <a:ea typeface="Verdana Regular" charset="0"/>
              <a:cs typeface="Verdana Regular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52262" y="4135407"/>
            <a:ext cx="100071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1600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Clothes for the poor </a:t>
            </a:r>
            <a:r>
              <a:rPr lang="en-US" sz="16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had to be functional </a:t>
            </a:r>
            <a:r>
              <a:rPr lang="en-US" sz="1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so that the wearers could do their work easily. Poorer </a:t>
            </a:r>
            <a:r>
              <a:rPr lang="en-US" sz="16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women often wore long-sleeved dresses</a:t>
            </a:r>
            <a:r>
              <a:rPr lang="en-US" sz="1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6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a shoulder shawl </a:t>
            </a:r>
            <a:r>
              <a:rPr lang="en-US" sz="1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made of wool and </a:t>
            </a:r>
            <a:r>
              <a:rPr lang="en-US" sz="16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bonnets or caps</a:t>
            </a:r>
            <a:r>
              <a:rPr lang="en-US" sz="1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. Men often wore clothes that suited the kind of work they </a:t>
            </a:r>
            <a:r>
              <a:rPr lang="en-US" sz="16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did, or they bought clothes from second hand shops. People </a:t>
            </a:r>
            <a:r>
              <a:rPr lang="en-US" sz="1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only wore shoes if they could afford them, and many poor people (especially children) walked around with bare feet, even outside.</a:t>
            </a:r>
          </a:p>
          <a:p>
            <a:endParaRPr lang="en-US" sz="1600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1600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1600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1600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1600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50649" y="68314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Clothes: Poorer People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179495" y="1040043"/>
            <a:ext cx="65629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People who were poor </a:t>
            </a:r>
            <a:r>
              <a:rPr lang="en-US" sz="16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did not own many clothes. </a:t>
            </a:r>
            <a:r>
              <a:rPr lang="en-US" sz="1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Their everyday outfits would have to </a:t>
            </a:r>
            <a:r>
              <a:rPr lang="en-US" sz="16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last as long as possible </a:t>
            </a:r>
            <a:r>
              <a:rPr lang="en-US" sz="1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and if they became torn or ripped, the clothes would be patched up and mended. For this reason</a:t>
            </a:r>
            <a:r>
              <a:rPr lang="en-US" sz="16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girls were taught how to sew from being a young age</a:t>
            </a:r>
            <a:r>
              <a:rPr lang="en-US" sz="1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. There were no washing machines but women washed the family clothes by hand using a wash tub, washboards and a wooden tool called a dolly.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144555" y="3447575"/>
            <a:ext cx="68984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Many people wore clothes in </a:t>
            </a:r>
            <a:r>
              <a:rPr lang="en-US" sz="16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dark </a:t>
            </a:r>
            <a:r>
              <a:rPr lang="en-US" sz="1600" b="1" dirty="0" err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colours</a:t>
            </a:r>
            <a:r>
              <a:rPr lang="en-US" sz="16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, made from cotton or wool</a:t>
            </a:r>
            <a:r>
              <a:rPr lang="en-US" sz="1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. Children’s clothes were often passed down different family members. Most children had one smarter outfit called their ‘Sunday best’, which would be saved for wearing to church.</a:t>
            </a:r>
          </a:p>
        </p:txBody>
      </p:sp>
      <p:sp>
        <p:nvSpPr>
          <p:cNvPr id="31" name="TextBox 10"/>
          <p:cNvSpPr txBox="1">
            <a:spLocks noChangeArrowheads="1"/>
          </p:cNvSpPr>
          <p:nvPr/>
        </p:nvSpPr>
        <p:spPr bwMode="auto">
          <a:xfrm>
            <a:off x="10261409" y="6413268"/>
            <a:ext cx="5218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GB" altLang="x-none" sz="1200" dirty="0">
                <a:latin typeface="Verdana Regular" charset="0"/>
                <a:ea typeface="Verdana Regular" charset="0"/>
                <a:cs typeface="Verdana Regular" charset="0"/>
              </a:rPr>
              <a:t>Victorians Lesson 9</a:t>
            </a:r>
          </a:p>
          <a:p>
            <a:pPr eaLnBrk="1" hangingPunct="1"/>
            <a:r>
              <a:rPr lang="en-GB" altLang="x-none" sz="1200">
                <a:latin typeface="Verdana Regular" charset="0"/>
                <a:ea typeface="Verdana Regular" charset="0"/>
                <a:cs typeface="Verdana Regular" charset="0"/>
              </a:rPr>
              <a:t>Victorian Clothing</a:t>
            </a:r>
            <a:endParaRPr lang="en-GB" altLang="x-none" sz="1200" dirty="0">
              <a:latin typeface="Verdana Regular" charset="0"/>
              <a:ea typeface="Verdana Regular" charset="0"/>
              <a:cs typeface="Verdan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129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57150"/>
            <a:ext cx="12179300" cy="67437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1313" y="107950"/>
            <a:ext cx="300672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latin typeface="Verdana Regular" charset="0"/>
                <a:ea typeface="Verdana Regular" charset="0"/>
                <a:cs typeface="Verdana Regular" charset="0"/>
              </a:rPr>
              <a:t>Main Input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8"/>
          <a:stretch/>
        </p:blipFill>
        <p:spPr>
          <a:xfrm>
            <a:off x="0" y="5730425"/>
            <a:ext cx="1119188" cy="1138311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</a:effectLst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1459793" y="3488242"/>
            <a:ext cx="777027" cy="507496"/>
          </a:xfrm>
          <a:prstGeom prst="rect">
            <a:avLst/>
          </a:prstGeom>
        </p:spPr>
      </p:pic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 rot="10800000">
            <a:off x="0" y="3463333"/>
            <a:ext cx="777027" cy="50749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147865" y="2838212"/>
            <a:ext cx="1017096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00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</a:p>
        </p:txBody>
      </p:sp>
      <p:sp>
        <p:nvSpPr>
          <p:cNvPr id="26" name="TextBox 9"/>
          <p:cNvSpPr txBox="1">
            <a:spLocks noChangeArrowheads="1"/>
          </p:cNvSpPr>
          <p:nvPr/>
        </p:nvSpPr>
        <p:spPr bwMode="auto">
          <a:xfrm>
            <a:off x="1119188" y="6530182"/>
            <a:ext cx="21823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sk-SK" altLang="x-none" sz="1600" dirty="0">
                <a:latin typeface="Verdana Regular" charset="0"/>
                <a:ea typeface="Verdana Regular" charset="0"/>
                <a:cs typeface="Verdana Regular" charset="0"/>
              </a:rPr>
              <a:t> ©</a:t>
            </a:r>
            <a:r>
              <a:rPr lang="en-GB" altLang="x-none" sz="1600" dirty="0">
                <a:latin typeface="Verdana Regular" charset="0"/>
                <a:ea typeface="Verdana Regular" charset="0"/>
                <a:cs typeface="Verdana Regular" charset="0"/>
              </a:rPr>
              <a:t>KS2History.com</a:t>
            </a:r>
            <a:r>
              <a:rPr lang="sk-SK" altLang="x-none" sz="1600" dirty="0">
                <a:latin typeface="Verdana Regular" charset="0"/>
                <a:ea typeface="Verdana Regular" charset="0"/>
                <a:cs typeface="Verdana Regular" charset="0"/>
              </a:rPr>
              <a:t> </a:t>
            </a:r>
            <a:endParaRPr lang="en-GB" altLang="x-none" sz="1600" dirty="0">
              <a:latin typeface="Verdana Regular" charset="0"/>
              <a:ea typeface="Verdana Regular" charset="0"/>
              <a:cs typeface="Verdana Regular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250649" y="68314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Clothes: Richer People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135433" y="1063111"/>
            <a:ext cx="634486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For richer people, </a:t>
            </a:r>
            <a:r>
              <a:rPr lang="en-US" sz="16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clothes were more about fashion and demonstrating status</a:t>
            </a:r>
            <a:r>
              <a:rPr lang="en-US" sz="1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than being functional or needing to last a long time.</a:t>
            </a:r>
          </a:p>
          <a:p>
            <a:endParaRPr lang="en-US" sz="1600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Middle class women wore dark </a:t>
            </a:r>
            <a:r>
              <a:rPr lang="en-US" sz="1600" dirty="0" err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coloured</a:t>
            </a:r>
            <a:r>
              <a:rPr lang="en-US" sz="1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dresses or blouses and skirts and many middle class men wore suits and hats.</a:t>
            </a:r>
          </a:p>
          <a:p>
            <a:endParaRPr lang="en-US" sz="1600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The </a:t>
            </a:r>
            <a:r>
              <a:rPr lang="en-US" sz="16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wealthiest women had elaborate outfits </a:t>
            </a:r>
            <a:r>
              <a:rPr lang="en-US" sz="1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consisting of many layers and they sometimes needed a maid to help them dress. Underneath, they would wear a </a:t>
            </a:r>
            <a:r>
              <a:rPr lang="en-US" sz="16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corset </a:t>
            </a:r>
            <a:r>
              <a:rPr lang="en-US" sz="1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(a very tight under garment designed to shape the woman’s figure at the waist). The skirts on the dresses were made to be very wide and were shaped underneath by </a:t>
            </a:r>
            <a:r>
              <a:rPr lang="en-US" sz="16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metal hooped petticoats</a:t>
            </a:r>
            <a:r>
              <a:rPr lang="en-US" sz="1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or linen ‘</a:t>
            </a:r>
            <a:r>
              <a:rPr lang="en-US" sz="16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crinolines’. </a:t>
            </a:r>
            <a:r>
              <a:rPr lang="en-US" sz="1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To finish the outfit, they would sometimes add </a:t>
            </a:r>
            <a:r>
              <a:rPr lang="en-US" sz="16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bustles or ruffles to the top of the dress.</a:t>
            </a:r>
          </a:p>
          <a:p>
            <a:endParaRPr lang="en-US" sz="1600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80289" y="5450679"/>
            <a:ext cx="9987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Many </a:t>
            </a:r>
            <a:r>
              <a:rPr lang="en-US" sz="16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rich men wore smart suits</a:t>
            </a:r>
            <a:r>
              <a:rPr lang="en-US" sz="1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, waistcoats and top hats (even indoors). </a:t>
            </a:r>
          </a:p>
          <a:p>
            <a:endParaRPr lang="en-US" sz="1600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6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Wealthy children very often wore simplified </a:t>
            </a:r>
            <a:r>
              <a:rPr lang="en-US" sz="16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miniature versions of adult outfits. 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0261409" y="6413268"/>
            <a:ext cx="5218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GB" altLang="x-none" sz="1200" dirty="0">
                <a:latin typeface="Verdana Regular" charset="0"/>
                <a:ea typeface="Verdana Regular" charset="0"/>
                <a:cs typeface="Verdana Regular" charset="0"/>
              </a:rPr>
              <a:t>Victorians Lesson 9</a:t>
            </a:r>
          </a:p>
          <a:p>
            <a:pPr eaLnBrk="1" hangingPunct="1"/>
            <a:r>
              <a:rPr lang="en-GB" altLang="x-none" sz="1200" dirty="0">
                <a:latin typeface="Verdana Regular" charset="0"/>
                <a:ea typeface="Verdana Regular" charset="0"/>
                <a:cs typeface="Verdana Regular" charset="0"/>
              </a:rPr>
              <a:t>Victorian Clothing</a:t>
            </a:r>
          </a:p>
        </p:txBody>
      </p:sp>
    </p:spTree>
    <p:extLst>
      <p:ext uri="{BB962C8B-B14F-4D97-AF65-F5344CB8AC3E}">
        <p14:creationId xmlns:p14="http://schemas.microsoft.com/office/powerpoint/2010/main" val="1689074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8092" y="605897"/>
            <a:ext cx="10544175" cy="5767387"/>
          </a:xfrm>
          <a:prstGeom prst="rect">
            <a:avLst/>
          </a:prstGeom>
          <a:solidFill>
            <a:schemeClr val="accent3">
              <a:lumMod val="20000"/>
              <a:lumOff val="80000"/>
              <a:alpha val="91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5"/>
          </a:lnRef>
          <a:fillRef idx="1001">
            <a:schemeClr val="lt2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7652" name="TextBox 11"/>
          <p:cNvSpPr txBox="1">
            <a:spLocks noChangeArrowheads="1"/>
          </p:cNvSpPr>
          <p:nvPr/>
        </p:nvSpPr>
        <p:spPr bwMode="auto">
          <a:xfrm>
            <a:off x="341313" y="107950"/>
            <a:ext cx="3006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GB" altLang="x-none" sz="2000" dirty="0">
                <a:latin typeface="Verdana" charset="0"/>
                <a:ea typeface="Verdana" charset="0"/>
                <a:cs typeface="Verdana" charset="0"/>
              </a:rPr>
              <a:t>Plenary</a:t>
            </a:r>
            <a:endParaRPr lang="en-GB" altLang="x-none" sz="2000" b="1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50862" y="648683"/>
            <a:ext cx="7881171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Is it Comfortable?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Which of these Victorian outfits do you think would be least comfortable for the wearer?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400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Symbol" charset="2"/>
              <a:buChar char=""/>
              <a:defRPr/>
            </a:pPr>
            <a:endParaRPr lang="en-GB" sz="2400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8"/>
          <a:stretch/>
        </p:blipFill>
        <p:spPr>
          <a:xfrm>
            <a:off x="0" y="5730425"/>
            <a:ext cx="1119188" cy="1138311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</a:effectLst>
        </p:spPr>
      </p:pic>
      <p:pic>
        <p:nvPicPr>
          <p:cNvPr id="18" name="Picture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459793" y="3488242"/>
            <a:ext cx="777027" cy="507496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 rot="10800000">
            <a:off x="-41086" y="3325933"/>
            <a:ext cx="777027" cy="50749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147863" y="2587558"/>
            <a:ext cx="4357992" cy="26653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A poor child’s </a:t>
            </a:r>
            <a:r>
              <a:rPr lang="en-GB" b="1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ragged clothes</a:t>
            </a:r>
            <a:r>
              <a:rPr lang="en-GB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, slightly </a:t>
            </a:r>
            <a:r>
              <a:rPr lang="en-GB" b="1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too small </a:t>
            </a:r>
            <a:r>
              <a:rPr lang="en-GB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and </a:t>
            </a:r>
            <a:r>
              <a:rPr lang="en-GB" b="1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patched up </a:t>
            </a:r>
            <a:r>
              <a:rPr lang="en-GB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in a few places. </a:t>
            </a:r>
            <a:r>
              <a:rPr lang="en-GB" b="1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Worn by several other children </a:t>
            </a:r>
            <a:r>
              <a:rPr lang="en-GB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previously and </a:t>
            </a:r>
            <a:r>
              <a:rPr lang="en-GB" b="1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dirty</a:t>
            </a:r>
            <a:r>
              <a:rPr lang="en-GB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 from a few days in a row working in a factory. There are </a:t>
            </a:r>
            <a:r>
              <a:rPr lang="en-GB" b="1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no shoes</a:t>
            </a:r>
            <a:r>
              <a:rPr lang="en-GB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634265" y="2525950"/>
            <a:ext cx="4374204" cy="26653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A rich lady’s multi-layered </a:t>
            </a:r>
            <a:r>
              <a:rPr lang="en-GB" b="1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ball dress. </a:t>
            </a:r>
            <a:r>
              <a:rPr lang="en-GB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Underneath is a </a:t>
            </a:r>
            <a:r>
              <a:rPr lang="en-GB" b="1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corset fastened very tightly </a:t>
            </a:r>
            <a:r>
              <a:rPr lang="en-GB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at the waist </a:t>
            </a:r>
            <a:r>
              <a:rPr lang="en-GB" b="1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(don’t breathe out too much!) and a </a:t>
            </a:r>
            <a:r>
              <a:rPr lang="en-GB" b="1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very heavy petticoat</a:t>
            </a:r>
            <a:r>
              <a:rPr lang="en-GB" dirty="0"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 with steel hoops to shape the skirt. The maid must help her get dressed.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22587" y="3482502"/>
            <a:ext cx="914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6310" y="5641248"/>
            <a:ext cx="7303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Explain your answer to a family member.</a:t>
            </a:r>
            <a:endParaRPr lang="en-GB" sz="2400" b="1" dirty="0"/>
          </a:p>
        </p:txBody>
      </p:sp>
      <p:sp>
        <p:nvSpPr>
          <p:cNvPr id="33" name="TextBox 10"/>
          <p:cNvSpPr txBox="1">
            <a:spLocks noChangeArrowheads="1"/>
          </p:cNvSpPr>
          <p:nvPr/>
        </p:nvSpPr>
        <p:spPr bwMode="auto">
          <a:xfrm>
            <a:off x="10261409" y="6413268"/>
            <a:ext cx="5218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GB" altLang="x-none" sz="1200" dirty="0">
                <a:latin typeface="Verdana Regular" charset="0"/>
                <a:ea typeface="Verdana Regular" charset="0"/>
                <a:cs typeface="Verdana Regular" charset="0"/>
              </a:rPr>
              <a:t>Victorians Lesson 9</a:t>
            </a:r>
          </a:p>
          <a:p>
            <a:pPr eaLnBrk="1" hangingPunct="1"/>
            <a:r>
              <a:rPr lang="en-GB" altLang="x-none" sz="1200">
                <a:latin typeface="Verdana Regular" charset="0"/>
                <a:ea typeface="Verdana Regular" charset="0"/>
                <a:cs typeface="Verdana Regular" charset="0"/>
              </a:rPr>
              <a:t>Victorian Clothing</a:t>
            </a:r>
            <a:endParaRPr lang="en-GB" altLang="x-none" sz="1200" dirty="0">
              <a:latin typeface="Verdana Regular" charset="0"/>
              <a:ea typeface="Verdana Regular" charset="0"/>
              <a:cs typeface="Verdana Regular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691" y="788301"/>
            <a:ext cx="1918158" cy="158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026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 KS2History" id="{3892EDC8-179A-EF49-B1A5-D60A027D895B}" vid="{A5C56166-7617-F940-AE43-2790B74B9B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7073</TotalTime>
  <Words>812</Words>
  <Application>Microsoft Office PowerPoint</Application>
  <PresentationFormat>Widescreen</PresentationFormat>
  <Paragraphs>99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Symbol</vt:lpstr>
      <vt:lpstr>Verdana</vt:lpstr>
      <vt:lpstr>Verdana Regular</vt:lpstr>
      <vt:lpstr>Celestial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KS2 History</dc:creator>
  <cp:lastModifiedBy>brian gribben</cp:lastModifiedBy>
  <cp:revision>243</cp:revision>
  <cp:lastPrinted>2019-01-13T20:16:18Z</cp:lastPrinted>
  <dcterms:created xsi:type="dcterms:W3CDTF">2018-09-10T11:15:54Z</dcterms:created>
  <dcterms:modified xsi:type="dcterms:W3CDTF">2021-01-12T20:18:52Z</dcterms:modified>
</cp:coreProperties>
</file>