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75" r:id="rId4"/>
    <p:sldId id="27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E51E21"/>
    <a:srgbClr val="009640"/>
    <a:srgbClr val="E94E13"/>
    <a:srgbClr val="F08215"/>
    <a:srgbClr val="F0884C"/>
    <a:srgbClr val="E8C500"/>
    <a:srgbClr val="8C368C"/>
    <a:srgbClr val="CC4794"/>
    <a:srgbClr val="FF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showGuides="1">
      <p:cViewPr varScale="1">
        <p:scale>
          <a:sx n="72" d="100"/>
          <a:sy n="72" d="100"/>
        </p:scale>
        <p:origin x="114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s2-subjects/ks2-history/ks2-history-significant-individual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twinkl.co.uk/resources/ks2-subjects/ks2-history/ks2-history-significant-individuals" TargetMode="External"/><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DA6C6E42-57C0-429A-9C42-9BA5944A2692}"/>
              </a:ext>
            </a:extLst>
          </p:cNvPr>
          <p:cNvSpPr/>
          <p:nvPr/>
        </p:nvSpPr>
        <p:spPr>
          <a:xfrm>
            <a:off x="4144161" y="5570290"/>
            <a:ext cx="838900" cy="5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Thomas Edison</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9A8D"/>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0" y="2791890"/>
            <a:ext cx="4226309" cy="1477328"/>
          </a:xfrm>
          <a:prstGeom prst="rect">
            <a:avLst/>
          </a:prstGeom>
          <a:noFill/>
        </p:spPr>
        <p:txBody>
          <a:bodyPr wrap="square">
            <a:spAutoFit/>
          </a:bodyPr>
          <a:lstStyle/>
          <a:p>
            <a:r>
              <a:rPr lang="en-GB" dirty="0"/>
              <a:t>As a teenager, Thomas Edison sold candy and newspapers on trains. He quickly became a good businessman and started selling newspapers on the streets with four assistants.</a:t>
            </a:r>
          </a:p>
        </p:txBody>
      </p:sp>
      <p:sp>
        <p:nvSpPr>
          <p:cNvPr id="10" name="1.2">
            <a:extLst>
              <a:ext uri="{FF2B5EF4-FFF2-40B4-BE49-F238E27FC236}">
                <a16:creationId xmlns:a16="http://schemas.microsoft.com/office/drawing/2014/main" id="{048AFBAF-28FC-4BCA-ACAD-547C3B8C5DE1}"/>
              </a:ext>
            </a:extLst>
          </p:cNvPr>
          <p:cNvSpPr/>
          <p:nvPr/>
        </p:nvSpPr>
        <p:spPr>
          <a:xfrm>
            <a:off x="1065521" y="2791889"/>
            <a:ext cx="171709" cy="1394040"/>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1237230" y="4348567"/>
            <a:ext cx="3920924" cy="1477328"/>
          </a:xfrm>
          <a:prstGeom prst="rect">
            <a:avLst/>
          </a:prstGeom>
          <a:noFill/>
        </p:spPr>
        <p:txBody>
          <a:bodyPr wrap="square">
            <a:spAutoFit/>
          </a:bodyPr>
          <a:lstStyle/>
          <a:p>
            <a:r>
              <a:rPr lang="en-GB" dirty="0"/>
              <a:t>Edison’s first invention was completed in 1877 – the phonograph. It was a machine that could record and replay sound. The sound was played through a large horn. </a:t>
            </a:r>
          </a:p>
        </p:txBody>
      </p:sp>
      <p:sp>
        <p:nvSpPr>
          <p:cNvPr id="23" name="1.2">
            <a:extLst>
              <a:ext uri="{FF2B5EF4-FFF2-40B4-BE49-F238E27FC236}">
                <a16:creationId xmlns:a16="http://schemas.microsoft.com/office/drawing/2014/main" id="{EF4CFEC7-11E0-401A-9557-28D3C0D3725B}"/>
              </a:ext>
            </a:extLst>
          </p:cNvPr>
          <p:cNvSpPr/>
          <p:nvPr/>
        </p:nvSpPr>
        <p:spPr>
          <a:xfrm>
            <a:off x="1065521" y="4388401"/>
            <a:ext cx="171709" cy="1471967"/>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564113"/>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Ohio, America in 1847</a:t>
            </a:r>
          </a:p>
        </p:txBody>
      </p:sp>
      <p:sp>
        <p:nvSpPr>
          <p:cNvPr id="24" name="2">
            <a:extLst>
              <a:ext uri="{FF2B5EF4-FFF2-40B4-BE49-F238E27FC236}">
                <a16:creationId xmlns:a16="http://schemas.microsoft.com/office/drawing/2014/main" id="{39AF962B-15B8-451C-9AA2-73E639EED649}"/>
              </a:ext>
            </a:extLst>
          </p:cNvPr>
          <p:cNvSpPr/>
          <p:nvPr/>
        </p:nvSpPr>
        <p:spPr>
          <a:xfrm>
            <a:off x="1069330" y="2176379"/>
            <a:ext cx="171710" cy="1710872"/>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634464" cy="1754326"/>
          </a:xfrm>
          <a:prstGeom prst="rect">
            <a:avLst/>
          </a:prstGeom>
          <a:noFill/>
        </p:spPr>
        <p:txBody>
          <a:bodyPr wrap="square">
            <a:spAutoFit/>
          </a:bodyPr>
          <a:lstStyle/>
          <a:p>
            <a:r>
              <a:rPr lang="en-GB" dirty="0"/>
              <a:t>Thomas wanted to invent a light that did not need oils or gas to be lit. After some tests and changes, Edison created a lightbulb that would stay lit using electricity for 13 ½ hours!</a:t>
            </a:r>
          </a:p>
        </p:txBody>
      </p:sp>
      <p:sp>
        <p:nvSpPr>
          <p:cNvPr id="25" name="2.2">
            <a:extLst>
              <a:ext uri="{FF2B5EF4-FFF2-40B4-BE49-F238E27FC236}">
                <a16:creationId xmlns:a16="http://schemas.microsoft.com/office/drawing/2014/main" id="{8856AD6F-4DCF-42D1-ADA3-4B9A89BF4F79}"/>
              </a:ext>
            </a:extLst>
          </p:cNvPr>
          <p:cNvSpPr/>
          <p:nvPr/>
        </p:nvSpPr>
        <p:spPr>
          <a:xfrm>
            <a:off x="649704" y="4290024"/>
            <a:ext cx="3261377" cy="887766"/>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inventing the electric lightbulb</a:t>
            </a:r>
          </a:p>
        </p:txBody>
      </p:sp>
      <p:sp>
        <p:nvSpPr>
          <p:cNvPr id="26" name="3">
            <a:extLst>
              <a:ext uri="{FF2B5EF4-FFF2-40B4-BE49-F238E27FC236}">
                <a16:creationId xmlns:a16="http://schemas.microsoft.com/office/drawing/2014/main" id="{FB732A7D-980B-4D09-8EE3-8C80814C7188}"/>
              </a:ext>
            </a:extLst>
          </p:cNvPr>
          <p:cNvSpPr/>
          <p:nvPr/>
        </p:nvSpPr>
        <p:spPr>
          <a:xfrm>
            <a:off x="1068382" y="2187914"/>
            <a:ext cx="171710" cy="2031325"/>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839908" cy="2031325"/>
          </a:xfrm>
          <a:prstGeom prst="rect">
            <a:avLst/>
          </a:prstGeom>
          <a:noFill/>
        </p:spPr>
        <p:txBody>
          <a:bodyPr wrap="square">
            <a:spAutoFit/>
          </a:bodyPr>
          <a:lstStyle/>
          <a:p>
            <a:r>
              <a:rPr lang="en-GB" dirty="0"/>
              <a:t>Edison’s lightbulb was patented in 1879, however, there has been some debate over whether Thomas Edison really was the first person to invent the electric lightbulb as other inventors had made early versions of electric lamps. </a:t>
            </a:r>
          </a:p>
        </p:txBody>
      </p:sp>
    </p:spTree>
    <p:extLst>
      <p:ext uri="{BB962C8B-B14F-4D97-AF65-F5344CB8AC3E}">
        <p14:creationId xmlns:p14="http://schemas.microsoft.com/office/powerpoint/2010/main" val="41375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20" grpId="0"/>
      <p:bldP spid="20" grpId="1"/>
      <p:bldP spid="23" grpId="0" animBg="1"/>
      <p:bldP spid="23"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Thomas Edison</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9A8D"/>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1">
            <a:extLst>
              <a:ext uri="{FF2B5EF4-FFF2-40B4-BE49-F238E27FC236}">
                <a16:creationId xmlns:a16="http://schemas.microsoft.com/office/drawing/2014/main" id="{A9E77AD9-B5AB-479F-B13D-0F47C47D9028}"/>
              </a:ext>
            </a:extLst>
          </p:cNvPr>
          <p:cNvSpPr txBox="1"/>
          <p:nvPr/>
        </p:nvSpPr>
        <p:spPr>
          <a:xfrm>
            <a:off x="3688848" y="2030492"/>
            <a:ext cx="4435613" cy="923330"/>
          </a:xfrm>
          <a:prstGeom prst="rect">
            <a:avLst/>
          </a:prstGeom>
          <a:noFill/>
        </p:spPr>
        <p:txBody>
          <a:bodyPr wrap="square">
            <a:spAutoFit/>
          </a:bodyPr>
          <a:lstStyle/>
          <a:p>
            <a:r>
              <a:rPr lang="en-GB" dirty="0"/>
              <a:t>Soon after, the car maker Henry Ford asked Thomas Edison to design a battery for a car to start itself.</a:t>
            </a:r>
          </a:p>
        </p:txBody>
      </p:sp>
      <p:sp>
        <p:nvSpPr>
          <p:cNvPr id="10" name="1.2">
            <a:extLst>
              <a:ext uri="{FF2B5EF4-FFF2-40B4-BE49-F238E27FC236}">
                <a16:creationId xmlns:a16="http://schemas.microsoft.com/office/drawing/2014/main" id="{048AFBAF-28FC-4BCA-ACAD-547C3B8C5DE1}"/>
              </a:ext>
            </a:extLst>
          </p:cNvPr>
          <p:cNvSpPr/>
          <p:nvPr/>
        </p:nvSpPr>
        <p:spPr>
          <a:xfrm>
            <a:off x="3517139" y="2034960"/>
            <a:ext cx="171709" cy="918862"/>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3688848" y="3073006"/>
            <a:ext cx="4435612" cy="923330"/>
          </a:xfrm>
          <a:prstGeom prst="rect">
            <a:avLst/>
          </a:prstGeom>
          <a:noFill/>
        </p:spPr>
        <p:txBody>
          <a:bodyPr wrap="square">
            <a:spAutoFit/>
          </a:bodyPr>
          <a:lstStyle/>
          <a:p>
            <a:r>
              <a:rPr lang="en-GB" dirty="0"/>
              <a:t>Edison invented a machine called a kinetograph that could crush rocks that had been brought up from the mines. </a:t>
            </a:r>
          </a:p>
        </p:txBody>
      </p:sp>
      <p:sp>
        <p:nvSpPr>
          <p:cNvPr id="23" name="1.2">
            <a:extLst>
              <a:ext uri="{FF2B5EF4-FFF2-40B4-BE49-F238E27FC236}">
                <a16:creationId xmlns:a16="http://schemas.microsoft.com/office/drawing/2014/main" id="{EF4CFEC7-11E0-401A-9557-28D3C0D3725B}"/>
              </a:ext>
            </a:extLst>
          </p:cNvPr>
          <p:cNvSpPr/>
          <p:nvPr/>
        </p:nvSpPr>
        <p:spPr>
          <a:xfrm>
            <a:off x="3525305" y="3116460"/>
            <a:ext cx="171709" cy="879876"/>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FB521F8-EB32-4F75-8E2D-FCA37CC12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60" y="2133138"/>
            <a:ext cx="2372875" cy="2846519"/>
          </a:xfrm>
          <a:prstGeom prst="rect">
            <a:avLst/>
          </a:prstGeom>
          <a:ln w="60325">
            <a:solidFill>
              <a:schemeClr val="bg1"/>
            </a:solidFill>
          </a:ln>
          <a:effectLst>
            <a:outerShdw blurRad="50800" dist="38100" dir="2700000" algn="tl" rotWithShape="0">
              <a:prstClr val="black">
                <a:alpha val="40000"/>
              </a:prstClr>
            </a:outerShdw>
          </a:effectLst>
        </p:spPr>
      </p:pic>
      <p:sp>
        <p:nvSpPr>
          <p:cNvPr id="18" name="1">
            <a:extLst>
              <a:ext uri="{FF2B5EF4-FFF2-40B4-BE49-F238E27FC236}">
                <a16:creationId xmlns:a16="http://schemas.microsoft.com/office/drawing/2014/main" id="{E1A5B8D0-29CC-4E25-A1AA-88A934DD565E}"/>
              </a:ext>
            </a:extLst>
          </p:cNvPr>
          <p:cNvSpPr txBox="1"/>
          <p:nvPr/>
        </p:nvSpPr>
        <p:spPr>
          <a:xfrm>
            <a:off x="3697014" y="4158973"/>
            <a:ext cx="4435612" cy="923330"/>
          </a:xfrm>
          <a:prstGeom prst="rect">
            <a:avLst/>
          </a:prstGeom>
          <a:noFill/>
        </p:spPr>
        <p:txBody>
          <a:bodyPr wrap="square">
            <a:spAutoFit/>
          </a:bodyPr>
          <a:lstStyle/>
          <a:p>
            <a:r>
              <a:rPr lang="en-GB" dirty="0"/>
              <a:t>He also developed the carbon transmitter that improved the sound heard down a telephone line. </a:t>
            </a:r>
          </a:p>
        </p:txBody>
      </p:sp>
      <p:sp>
        <p:nvSpPr>
          <p:cNvPr id="19" name="1">
            <a:extLst>
              <a:ext uri="{FF2B5EF4-FFF2-40B4-BE49-F238E27FC236}">
                <a16:creationId xmlns:a16="http://schemas.microsoft.com/office/drawing/2014/main" id="{FD50B7B4-7A4B-4EB3-8429-CE02DFA5F2CE}"/>
              </a:ext>
            </a:extLst>
          </p:cNvPr>
          <p:cNvSpPr txBox="1"/>
          <p:nvPr/>
        </p:nvSpPr>
        <p:spPr>
          <a:xfrm>
            <a:off x="1166446" y="5172864"/>
            <a:ext cx="6958014" cy="646331"/>
          </a:xfrm>
          <a:prstGeom prst="rect">
            <a:avLst/>
          </a:prstGeom>
          <a:noFill/>
        </p:spPr>
        <p:txBody>
          <a:bodyPr wrap="square">
            <a:spAutoFit/>
          </a:bodyPr>
          <a:lstStyle/>
          <a:p>
            <a:r>
              <a:rPr lang="en-GB" dirty="0"/>
              <a:t>Thomas Edison was a very careful worker, who is now known as one of the most important inventors in history.</a:t>
            </a:r>
          </a:p>
        </p:txBody>
      </p:sp>
      <p:sp>
        <p:nvSpPr>
          <p:cNvPr id="28" name="1.2">
            <a:extLst>
              <a:ext uri="{FF2B5EF4-FFF2-40B4-BE49-F238E27FC236}">
                <a16:creationId xmlns:a16="http://schemas.microsoft.com/office/drawing/2014/main" id="{D5436733-8A48-41DE-8A01-4489FBA4F349}"/>
              </a:ext>
            </a:extLst>
          </p:cNvPr>
          <p:cNvSpPr/>
          <p:nvPr/>
        </p:nvSpPr>
        <p:spPr>
          <a:xfrm>
            <a:off x="3525305" y="4154809"/>
            <a:ext cx="171709" cy="879876"/>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1.2">
            <a:extLst>
              <a:ext uri="{FF2B5EF4-FFF2-40B4-BE49-F238E27FC236}">
                <a16:creationId xmlns:a16="http://schemas.microsoft.com/office/drawing/2014/main" id="{4E2B931E-061D-4371-A566-487E954CE7DB}"/>
              </a:ext>
            </a:extLst>
          </p:cNvPr>
          <p:cNvSpPr/>
          <p:nvPr/>
        </p:nvSpPr>
        <p:spPr>
          <a:xfrm>
            <a:off x="994737" y="5131750"/>
            <a:ext cx="171709" cy="733408"/>
          </a:xfrm>
          <a:prstGeom prst="rect">
            <a:avLst/>
          </a:prstGeom>
          <a:solidFill>
            <a:srgbClr val="009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661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3" grpId="0" animBg="1"/>
      <p:bldP spid="18" grpId="0"/>
      <p:bldP spid="19"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b="1" i="0" dirty="0">
                <a:solidFill>
                  <a:srgbClr val="202122"/>
                </a:solidFill>
                <a:effectLst/>
                <a:latin typeface="+mn-lt"/>
              </a:rPr>
              <a:t>Lewis Howard Latimer</a:t>
            </a:r>
            <a:r>
              <a:rPr lang="en-GB" sz="3600" b="0" i="0" dirty="0">
                <a:solidFill>
                  <a:srgbClr val="202122"/>
                </a:solidFill>
                <a:effectLst/>
                <a:latin typeface="+mn-lt"/>
              </a:rPr>
              <a:t> </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8C368C"/>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1" y="3109390"/>
            <a:ext cx="3997376" cy="1477328"/>
          </a:xfrm>
          <a:prstGeom prst="rect">
            <a:avLst/>
          </a:prstGeom>
          <a:noFill/>
        </p:spPr>
        <p:txBody>
          <a:bodyPr wrap="square">
            <a:spAutoFit/>
          </a:bodyPr>
          <a:lstStyle/>
          <a:p>
            <a:r>
              <a:rPr lang="en-GB" dirty="0"/>
              <a:t>Lewis Howard Latimer was a Black American engineer and inventor and a member of Thomas Edison’s research team, which was called "Edison's Pioneers." </a:t>
            </a:r>
          </a:p>
        </p:txBody>
      </p:sp>
      <p:sp>
        <p:nvSpPr>
          <p:cNvPr id="10" name="1.2">
            <a:extLst>
              <a:ext uri="{FF2B5EF4-FFF2-40B4-BE49-F238E27FC236}">
                <a16:creationId xmlns:a16="http://schemas.microsoft.com/office/drawing/2014/main" id="{048AFBAF-28FC-4BCA-ACAD-547C3B8C5DE1}"/>
              </a:ext>
            </a:extLst>
          </p:cNvPr>
          <p:cNvSpPr/>
          <p:nvPr/>
        </p:nvSpPr>
        <p:spPr>
          <a:xfrm>
            <a:off x="1065521" y="3109388"/>
            <a:ext cx="171710" cy="1477327"/>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316110"/>
            <a:ext cx="4508450" cy="564113"/>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US" dirty="0"/>
              <a:t>Born in Massachusetts, America in 1848</a:t>
            </a:r>
          </a:p>
        </p:txBody>
      </p:sp>
      <p:sp>
        <p:nvSpPr>
          <p:cNvPr id="28" name="2.2">
            <a:extLst>
              <a:ext uri="{FF2B5EF4-FFF2-40B4-BE49-F238E27FC236}">
                <a16:creationId xmlns:a16="http://schemas.microsoft.com/office/drawing/2014/main" id="{9E3BE2E2-4F60-44FA-84D5-DE913B4B4F97}"/>
              </a:ext>
            </a:extLst>
          </p:cNvPr>
          <p:cNvSpPr/>
          <p:nvPr/>
        </p:nvSpPr>
        <p:spPr>
          <a:xfrm>
            <a:off x="649704" y="4789888"/>
            <a:ext cx="3261377" cy="1014011"/>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Invented the carbon filament to improve the electric lightbulb</a:t>
            </a:r>
          </a:p>
        </p:txBody>
      </p:sp>
      <p:sp>
        <p:nvSpPr>
          <p:cNvPr id="24" name="2">
            <a:extLst>
              <a:ext uri="{FF2B5EF4-FFF2-40B4-BE49-F238E27FC236}">
                <a16:creationId xmlns:a16="http://schemas.microsoft.com/office/drawing/2014/main" id="{39AF962B-15B8-451C-9AA2-73E639EED649}"/>
              </a:ext>
            </a:extLst>
          </p:cNvPr>
          <p:cNvSpPr/>
          <p:nvPr/>
        </p:nvSpPr>
        <p:spPr>
          <a:xfrm>
            <a:off x="1069330" y="2176378"/>
            <a:ext cx="153746" cy="3416319"/>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496060" cy="3416320"/>
          </a:xfrm>
          <a:prstGeom prst="rect">
            <a:avLst/>
          </a:prstGeom>
          <a:noFill/>
        </p:spPr>
        <p:txBody>
          <a:bodyPr wrap="square">
            <a:spAutoFit/>
          </a:bodyPr>
          <a:lstStyle/>
          <a:p>
            <a:r>
              <a:rPr lang="en-GB" dirty="0"/>
              <a:t>Although Thomas Edison is generally credited with inventing the light bulb, his design used a paper filament which would burn out quickly. Latimer improved the newly-invented incandescent light bulb by inventing a carbon filament (which he patented in 1881), which made possible the widespread use of electric light in public and at home. </a:t>
            </a:r>
            <a:r>
              <a:rPr lang="en-GB" dirty="0">
                <a:latin typeface="Arial" panose="020B0604020202020204" pitchFamily="34" charset="0"/>
              </a:rPr>
              <a:t> </a:t>
            </a:r>
            <a:endParaRPr lang="en-GB" dirty="0"/>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10" cy="1477328"/>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839908" cy="1477328"/>
          </a:xfrm>
          <a:prstGeom prst="rect">
            <a:avLst/>
          </a:prstGeom>
          <a:noFill/>
        </p:spPr>
        <p:txBody>
          <a:bodyPr wrap="square">
            <a:spAutoFit/>
          </a:bodyPr>
          <a:lstStyle/>
          <a:p>
            <a:r>
              <a:rPr lang="en-US" dirty="0"/>
              <a:t>Latimer also invented a threaded wooden socket for light bulbs, the first toilet that could be used in trains and a forerunner of the air conditioner. </a:t>
            </a:r>
          </a:p>
        </p:txBody>
      </p:sp>
    </p:spTree>
    <p:extLst>
      <p:ext uri="{BB962C8B-B14F-4D97-AF65-F5344CB8AC3E}">
        <p14:creationId xmlns:p14="http://schemas.microsoft.com/office/powerpoint/2010/main" val="9294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5" grpId="0" animBg="1"/>
      <p:bldP spid="15" grpId="1" animBg="1"/>
      <p:bldP spid="28" grpId="0" animBg="1"/>
      <p:bldP spid="28" grpId="1" animBg="1"/>
      <p:bldP spid="24" grpId="0" animBg="1"/>
      <p:bldP spid="24" grpId="1" animBg="1"/>
      <p:bldP spid="22" grpId="0"/>
      <p:bldP spid="22" grpId="1"/>
      <p:bldP spid="26" grpId="0" animBg="1"/>
      <p:bldP spid="26" grpId="1" animBg="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Sarah Guppy</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E94E13"/>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1" y="2906190"/>
            <a:ext cx="3062372" cy="1754326"/>
          </a:xfrm>
          <a:prstGeom prst="rect">
            <a:avLst/>
          </a:prstGeom>
          <a:noFill/>
        </p:spPr>
        <p:txBody>
          <a:bodyPr wrap="square">
            <a:spAutoFit/>
          </a:bodyPr>
          <a:lstStyle/>
          <a:p>
            <a:r>
              <a:rPr lang="en-GB" dirty="0">
                <a:solidFill>
                  <a:srgbClr val="292929"/>
                </a:solidFill>
              </a:rPr>
              <a:t>Sarah Guppy was an e</a:t>
            </a:r>
            <a:r>
              <a:rPr lang="en-GB" dirty="0">
                <a:solidFill>
                  <a:srgbClr val="000000"/>
                </a:solidFill>
              </a:rPr>
              <a:t>ngineer, inventor, campaigner, designer, reformer, writer, environmentalist and business woman! </a:t>
            </a:r>
          </a:p>
        </p:txBody>
      </p:sp>
      <p:sp>
        <p:nvSpPr>
          <p:cNvPr id="10" name="1.2">
            <a:extLst>
              <a:ext uri="{FF2B5EF4-FFF2-40B4-BE49-F238E27FC236}">
                <a16:creationId xmlns:a16="http://schemas.microsoft.com/office/drawing/2014/main" id="{048AFBAF-28FC-4BCA-ACAD-547C3B8C5DE1}"/>
              </a:ext>
            </a:extLst>
          </p:cNvPr>
          <p:cNvSpPr/>
          <p:nvPr/>
        </p:nvSpPr>
        <p:spPr>
          <a:xfrm>
            <a:off x="1065521" y="2906188"/>
            <a:ext cx="171710" cy="1754325"/>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3" y="2074810"/>
            <a:ext cx="4361209" cy="564113"/>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Birmingham, England in 1770</a:t>
            </a:r>
          </a:p>
        </p:txBody>
      </p:sp>
      <p:sp>
        <p:nvSpPr>
          <p:cNvPr id="24" name="2">
            <a:extLst>
              <a:ext uri="{FF2B5EF4-FFF2-40B4-BE49-F238E27FC236}">
                <a16:creationId xmlns:a16="http://schemas.microsoft.com/office/drawing/2014/main" id="{39AF962B-15B8-451C-9AA2-73E639EED649}"/>
              </a:ext>
            </a:extLst>
          </p:cNvPr>
          <p:cNvSpPr/>
          <p:nvPr/>
        </p:nvSpPr>
        <p:spPr>
          <a:xfrm>
            <a:off x="1069330" y="2023979"/>
            <a:ext cx="171710" cy="2308324"/>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023979"/>
            <a:ext cx="3603358" cy="2308324"/>
          </a:xfrm>
          <a:prstGeom prst="rect">
            <a:avLst/>
          </a:prstGeom>
          <a:noFill/>
        </p:spPr>
        <p:txBody>
          <a:bodyPr wrap="square">
            <a:spAutoFit/>
          </a:bodyPr>
          <a:lstStyle/>
          <a:p>
            <a:r>
              <a:rPr lang="en-GB" dirty="0">
                <a:solidFill>
                  <a:srgbClr val="292929"/>
                </a:solidFill>
              </a:rPr>
              <a:t>She is most famous for patenting a bridge design, which was used in Telford’s magnificent </a:t>
            </a:r>
            <a:r>
              <a:rPr lang="en-GB" dirty="0" err="1">
                <a:solidFill>
                  <a:srgbClr val="292929"/>
                </a:solidFill>
              </a:rPr>
              <a:t>Menai</a:t>
            </a:r>
            <a:r>
              <a:rPr lang="en-GB" dirty="0">
                <a:solidFill>
                  <a:srgbClr val="292929"/>
                </a:solidFill>
              </a:rPr>
              <a:t> Bridge. Sarah also</a:t>
            </a:r>
            <a:r>
              <a:rPr lang="en-GB" dirty="0">
                <a:solidFill>
                  <a:srgbClr val="000000"/>
                </a:solidFill>
              </a:rPr>
              <a:t> mentored a young Isambard Kingdom Brunel with his winning entry for the Clifton Suspension Bridge Competition.</a:t>
            </a:r>
            <a:r>
              <a:rPr lang="en-GB" dirty="0">
                <a:solidFill>
                  <a:srgbClr val="292929"/>
                </a:solidFill>
              </a:rPr>
              <a:t> </a:t>
            </a:r>
          </a:p>
        </p:txBody>
      </p:sp>
      <p:sp>
        <p:nvSpPr>
          <p:cNvPr id="25" name="2.2">
            <a:extLst>
              <a:ext uri="{FF2B5EF4-FFF2-40B4-BE49-F238E27FC236}">
                <a16:creationId xmlns:a16="http://schemas.microsoft.com/office/drawing/2014/main" id="{8856AD6F-4DCF-42D1-ADA3-4B9A89BF4F79}"/>
              </a:ext>
            </a:extLst>
          </p:cNvPr>
          <p:cNvSpPr/>
          <p:nvPr/>
        </p:nvSpPr>
        <p:spPr>
          <a:xfrm>
            <a:off x="644666" y="4444029"/>
            <a:ext cx="4651234" cy="1409060"/>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ctr"/>
            <a:r>
              <a:rPr lang="en-GB" dirty="0"/>
              <a:t>Famous for patenting a type of bridge, reclining bed (among other things), as well as improving many designs, such as candlesticks and stoves</a:t>
            </a:r>
          </a:p>
        </p:txBody>
      </p:sp>
      <p:sp>
        <p:nvSpPr>
          <p:cNvPr id="26" name="3">
            <a:extLst>
              <a:ext uri="{FF2B5EF4-FFF2-40B4-BE49-F238E27FC236}">
                <a16:creationId xmlns:a16="http://schemas.microsoft.com/office/drawing/2014/main" id="{FB732A7D-980B-4D09-8EE3-8C80814C7188}"/>
              </a:ext>
            </a:extLst>
          </p:cNvPr>
          <p:cNvSpPr/>
          <p:nvPr/>
        </p:nvSpPr>
        <p:spPr>
          <a:xfrm>
            <a:off x="1068382" y="2187914"/>
            <a:ext cx="171710" cy="2031325"/>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406988" cy="2031325"/>
          </a:xfrm>
          <a:prstGeom prst="rect">
            <a:avLst/>
          </a:prstGeom>
          <a:noFill/>
        </p:spPr>
        <p:txBody>
          <a:bodyPr wrap="square">
            <a:spAutoFit/>
          </a:bodyPr>
          <a:lstStyle/>
          <a:p>
            <a:r>
              <a:rPr lang="en-GB" dirty="0">
                <a:solidFill>
                  <a:srgbClr val="292929"/>
                </a:solidFill>
              </a:rPr>
              <a:t>She also invented a bed with a reclining feature that doubled as an exercise machine, a method of caulking wooden ships and an attachment to tea and coffee urns that could poach eggs and warm toast. </a:t>
            </a:r>
          </a:p>
        </p:txBody>
      </p:sp>
      <p:sp>
        <p:nvSpPr>
          <p:cNvPr id="30" name="Rectangle 29">
            <a:extLst>
              <a:ext uri="{FF2B5EF4-FFF2-40B4-BE49-F238E27FC236}">
                <a16:creationId xmlns:a16="http://schemas.microsoft.com/office/drawing/2014/main" id="{751482AA-24F5-49E8-9C19-805DF1CC6D1A}"/>
              </a:ext>
            </a:extLst>
          </p:cNvPr>
          <p:cNvSpPr/>
          <p:nvPr/>
        </p:nvSpPr>
        <p:spPr>
          <a:xfrm>
            <a:off x="1065521" y="4519611"/>
            <a:ext cx="4433579" cy="1242394"/>
          </a:xfrm>
          <a:prstGeom prst="rect">
            <a:avLst/>
          </a:prstGeom>
          <a:ln w="28575">
            <a:solidFill>
              <a:srgbClr val="E94E13"/>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GB" b="1" dirty="0">
                <a:solidFill>
                  <a:schemeClr val="tx1"/>
                </a:solidFill>
              </a:rPr>
              <a:t>caulking</a:t>
            </a:r>
          </a:p>
          <a:p>
            <a:pPr algn="ctr"/>
            <a:r>
              <a:rPr lang="en-GB" dirty="0">
                <a:solidFill>
                  <a:schemeClr val="tx1"/>
                </a:solidFill>
              </a:rPr>
              <a:t>To </a:t>
            </a:r>
            <a:r>
              <a:rPr lang="en-GB" dirty="0">
                <a:solidFill>
                  <a:srgbClr val="222222"/>
                </a:solidFill>
              </a:rPr>
              <a:t>make (a boat) watertight by sealing up any gaps in its hull.</a:t>
            </a:r>
            <a:endParaRPr lang="en-GB" dirty="0"/>
          </a:p>
        </p:txBody>
      </p:sp>
    </p:spTree>
    <p:extLst>
      <p:ext uri="{BB962C8B-B14F-4D97-AF65-F5344CB8AC3E}">
        <p14:creationId xmlns:p14="http://schemas.microsoft.com/office/powerpoint/2010/main" val="35101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0"/>
                                        </p:tgtEl>
                                      </p:cBhvr>
                                    </p:animEffect>
                                    <p:set>
                                      <p:cBhvr>
                                        <p:cTn id="7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Sarah Guppy</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E94E13"/>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1">
            <a:extLst>
              <a:ext uri="{FF2B5EF4-FFF2-40B4-BE49-F238E27FC236}">
                <a16:creationId xmlns:a16="http://schemas.microsoft.com/office/drawing/2014/main" id="{A9E77AD9-B5AB-479F-B13D-0F47C47D9028}"/>
              </a:ext>
            </a:extLst>
          </p:cNvPr>
          <p:cNvSpPr txBox="1"/>
          <p:nvPr/>
        </p:nvSpPr>
        <p:spPr>
          <a:xfrm>
            <a:off x="1157014" y="2259092"/>
            <a:ext cx="6967448" cy="646331"/>
          </a:xfrm>
          <a:prstGeom prst="rect">
            <a:avLst/>
          </a:prstGeom>
          <a:noFill/>
        </p:spPr>
        <p:txBody>
          <a:bodyPr wrap="square">
            <a:spAutoFit/>
          </a:bodyPr>
          <a:lstStyle/>
          <a:p>
            <a:r>
              <a:rPr lang="en-GB" dirty="0">
                <a:solidFill>
                  <a:srgbClr val="292929"/>
                </a:solidFill>
              </a:rPr>
              <a:t>She developed a scheme for recycling roadside manures for use as farm fertilizer and suggested safety procedures for railways. </a:t>
            </a:r>
          </a:p>
        </p:txBody>
      </p:sp>
      <p:sp>
        <p:nvSpPr>
          <p:cNvPr id="10" name="1.2">
            <a:extLst>
              <a:ext uri="{FF2B5EF4-FFF2-40B4-BE49-F238E27FC236}">
                <a16:creationId xmlns:a16="http://schemas.microsoft.com/office/drawing/2014/main" id="{048AFBAF-28FC-4BCA-ACAD-547C3B8C5DE1}"/>
              </a:ext>
            </a:extLst>
          </p:cNvPr>
          <p:cNvSpPr/>
          <p:nvPr/>
        </p:nvSpPr>
        <p:spPr>
          <a:xfrm>
            <a:off x="977139" y="2263560"/>
            <a:ext cx="171709" cy="641863"/>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1157014" y="3073006"/>
            <a:ext cx="6967446" cy="646331"/>
          </a:xfrm>
          <a:prstGeom prst="rect">
            <a:avLst/>
          </a:prstGeom>
          <a:noFill/>
        </p:spPr>
        <p:txBody>
          <a:bodyPr wrap="square">
            <a:spAutoFit/>
          </a:bodyPr>
          <a:lstStyle/>
          <a:p>
            <a:r>
              <a:rPr lang="en-GB" dirty="0">
                <a:solidFill>
                  <a:srgbClr val="292929"/>
                </a:solidFill>
              </a:rPr>
              <a:t>Guppy also copyrighted numerous designs for improved candlesticks, stoves and other appliances.</a:t>
            </a:r>
          </a:p>
        </p:txBody>
      </p:sp>
      <p:sp>
        <p:nvSpPr>
          <p:cNvPr id="23" name="1.2">
            <a:extLst>
              <a:ext uri="{FF2B5EF4-FFF2-40B4-BE49-F238E27FC236}">
                <a16:creationId xmlns:a16="http://schemas.microsoft.com/office/drawing/2014/main" id="{EF4CFEC7-11E0-401A-9557-28D3C0D3725B}"/>
              </a:ext>
            </a:extLst>
          </p:cNvPr>
          <p:cNvSpPr/>
          <p:nvPr/>
        </p:nvSpPr>
        <p:spPr>
          <a:xfrm>
            <a:off x="985305" y="3116460"/>
            <a:ext cx="163543" cy="602877"/>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1">
            <a:extLst>
              <a:ext uri="{FF2B5EF4-FFF2-40B4-BE49-F238E27FC236}">
                <a16:creationId xmlns:a16="http://schemas.microsoft.com/office/drawing/2014/main" id="{E1A5B8D0-29CC-4E25-A1AA-88A934DD565E}"/>
              </a:ext>
            </a:extLst>
          </p:cNvPr>
          <p:cNvSpPr txBox="1"/>
          <p:nvPr/>
        </p:nvSpPr>
        <p:spPr>
          <a:xfrm>
            <a:off x="1165178" y="3930373"/>
            <a:ext cx="6967448" cy="369332"/>
          </a:xfrm>
          <a:prstGeom prst="rect">
            <a:avLst/>
          </a:prstGeom>
          <a:noFill/>
        </p:spPr>
        <p:txBody>
          <a:bodyPr wrap="square">
            <a:spAutoFit/>
          </a:bodyPr>
          <a:lstStyle/>
          <a:p>
            <a:r>
              <a:rPr lang="en-GB" dirty="0">
                <a:solidFill>
                  <a:srgbClr val="000000"/>
                </a:solidFill>
              </a:rPr>
              <a:t>She truly was </a:t>
            </a:r>
            <a:r>
              <a:rPr lang="en-GB" dirty="0">
                <a:solidFill>
                  <a:srgbClr val="292929"/>
                </a:solidFill>
              </a:rPr>
              <a:t>an innovative woman of her time!</a:t>
            </a:r>
          </a:p>
        </p:txBody>
      </p:sp>
      <p:sp>
        <p:nvSpPr>
          <p:cNvPr id="28" name="1.2">
            <a:extLst>
              <a:ext uri="{FF2B5EF4-FFF2-40B4-BE49-F238E27FC236}">
                <a16:creationId xmlns:a16="http://schemas.microsoft.com/office/drawing/2014/main" id="{D5436733-8A48-41DE-8A01-4489FBA4F349}"/>
              </a:ext>
            </a:extLst>
          </p:cNvPr>
          <p:cNvSpPr/>
          <p:nvPr/>
        </p:nvSpPr>
        <p:spPr>
          <a:xfrm>
            <a:off x="985305" y="3926209"/>
            <a:ext cx="163543" cy="36933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04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3" grpId="0" animBg="1"/>
      <p:bldP spid="18"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George Jennings</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9640"/>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5016107" y="2509433"/>
            <a:ext cx="3062371" cy="3062371"/>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1" y="2791890"/>
            <a:ext cx="3334769" cy="1200329"/>
          </a:xfrm>
          <a:prstGeom prst="rect">
            <a:avLst/>
          </a:prstGeom>
          <a:noFill/>
        </p:spPr>
        <p:txBody>
          <a:bodyPr wrap="square">
            <a:spAutoFit/>
          </a:bodyPr>
          <a:lstStyle/>
          <a:p>
            <a:r>
              <a:rPr lang="en-US" dirty="0"/>
              <a:t>George Jennings was an engineer and plumber, who invented the first public flushing toilets. </a:t>
            </a:r>
          </a:p>
        </p:txBody>
      </p:sp>
      <p:sp>
        <p:nvSpPr>
          <p:cNvPr id="10" name="1.2">
            <a:extLst>
              <a:ext uri="{FF2B5EF4-FFF2-40B4-BE49-F238E27FC236}">
                <a16:creationId xmlns:a16="http://schemas.microsoft.com/office/drawing/2014/main" id="{048AFBAF-28FC-4BCA-ACAD-547C3B8C5DE1}"/>
              </a:ext>
            </a:extLst>
          </p:cNvPr>
          <p:cNvSpPr/>
          <p:nvPr/>
        </p:nvSpPr>
        <p:spPr>
          <a:xfrm>
            <a:off x="1065521" y="2791889"/>
            <a:ext cx="171710" cy="1200329"/>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564113"/>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Hampshire, England in 1810</a:t>
            </a:r>
          </a:p>
        </p:txBody>
      </p:sp>
      <p:sp>
        <p:nvSpPr>
          <p:cNvPr id="24" name="2">
            <a:extLst>
              <a:ext uri="{FF2B5EF4-FFF2-40B4-BE49-F238E27FC236}">
                <a16:creationId xmlns:a16="http://schemas.microsoft.com/office/drawing/2014/main" id="{39AF962B-15B8-451C-9AA2-73E639EED649}"/>
              </a:ext>
            </a:extLst>
          </p:cNvPr>
          <p:cNvSpPr/>
          <p:nvPr/>
        </p:nvSpPr>
        <p:spPr>
          <a:xfrm>
            <a:off x="1069330" y="2176379"/>
            <a:ext cx="171710" cy="2308324"/>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913890" cy="2308324"/>
          </a:xfrm>
          <a:prstGeom prst="rect">
            <a:avLst/>
          </a:prstGeom>
          <a:noFill/>
        </p:spPr>
        <p:txBody>
          <a:bodyPr wrap="square">
            <a:spAutoFit/>
          </a:bodyPr>
          <a:lstStyle/>
          <a:p>
            <a:r>
              <a:rPr lang="en-GB" dirty="0"/>
              <a:t>At the Great Exhibition of 1851, Jennings revealed his ‘Monkey Closets’. They were the first public toilets that anyone had ever seen and, during the exhibition, 827,280 visitors paid one penny each to use them. This is where the phrase ‘spending a penny’ comes from!</a:t>
            </a:r>
          </a:p>
        </p:txBody>
      </p:sp>
      <p:sp>
        <p:nvSpPr>
          <p:cNvPr id="25" name="2.2">
            <a:extLst>
              <a:ext uri="{FF2B5EF4-FFF2-40B4-BE49-F238E27FC236}">
                <a16:creationId xmlns:a16="http://schemas.microsoft.com/office/drawing/2014/main" id="{8856AD6F-4DCF-42D1-ADA3-4B9A89BF4F79}"/>
              </a:ext>
            </a:extLst>
          </p:cNvPr>
          <p:cNvSpPr/>
          <p:nvPr/>
        </p:nvSpPr>
        <p:spPr>
          <a:xfrm>
            <a:off x="649705" y="4781514"/>
            <a:ext cx="2916456" cy="88776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inventing </a:t>
            </a:r>
            <a:br>
              <a:rPr lang="en-US" dirty="0">
                <a:solidFill>
                  <a:schemeClr val="bg1"/>
                </a:solidFill>
              </a:rPr>
            </a:br>
            <a:r>
              <a:rPr lang="en-US" dirty="0">
                <a:solidFill>
                  <a:schemeClr val="bg1"/>
                </a:solidFill>
              </a:rPr>
              <a:t>the flushing toilet</a:t>
            </a:r>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09" cy="1477327"/>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1" y="2187914"/>
            <a:ext cx="3578697" cy="1477328"/>
          </a:xfrm>
          <a:prstGeom prst="rect">
            <a:avLst/>
          </a:prstGeom>
          <a:noFill/>
        </p:spPr>
        <p:txBody>
          <a:bodyPr wrap="square">
            <a:spAutoFit/>
          </a:bodyPr>
          <a:lstStyle/>
          <a:p>
            <a:r>
              <a:rPr lang="en-GB" dirty="0"/>
              <a:t>For ‘spending a penny’, visitors would have a clean seat, a towel, a comb and a shoe shine. Sounds like it was pretty good value for money!</a:t>
            </a:r>
          </a:p>
        </p:txBody>
      </p:sp>
    </p:spTree>
    <p:extLst>
      <p:ext uri="{BB962C8B-B14F-4D97-AF65-F5344CB8AC3E}">
        <p14:creationId xmlns:p14="http://schemas.microsoft.com/office/powerpoint/2010/main" val="15726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Wilhelm Conrad </a:t>
            </a:r>
            <a:r>
              <a:rPr lang="en-GB" sz="3600" dirty="0" err="1"/>
              <a:t>Röntgen</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E51E21"/>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5016107" y="2509433"/>
            <a:ext cx="3062371" cy="3062371"/>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1" y="2940480"/>
            <a:ext cx="3920923" cy="923330"/>
          </a:xfrm>
          <a:prstGeom prst="rect">
            <a:avLst/>
          </a:prstGeom>
          <a:noFill/>
        </p:spPr>
        <p:txBody>
          <a:bodyPr wrap="square">
            <a:spAutoFit/>
          </a:bodyPr>
          <a:lstStyle/>
          <a:p>
            <a:r>
              <a:rPr lang="en-GB" dirty="0"/>
              <a:t>Have you ever broken a bone? If so, you probably had an x-ray at the hospital.</a:t>
            </a:r>
          </a:p>
        </p:txBody>
      </p:sp>
      <p:sp>
        <p:nvSpPr>
          <p:cNvPr id="10" name="1.2">
            <a:extLst>
              <a:ext uri="{FF2B5EF4-FFF2-40B4-BE49-F238E27FC236}">
                <a16:creationId xmlns:a16="http://schemas.microsoft.com/office/drawing/2014/main" id="{048AFBAF-28FC-4BCA-ACAD-547C3B8C5DE1}"/>
              </a:ext>
            </a:extLst>
          </p:cNvPr>
          <p:cNvSpPr/>
          <p:nvPr/>
        </p:nvSpPr>
        <p:spPr>
          <a:xfrm>
            <a:off x="1065521" y="2940479"/>
            <a:ext cx="171710" cy="923331"/>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B45744-B437-4295-8F3D-205124F3E6D4}"/>
              </a:ext>
            </a:extLst>
          </p:cNvPr>
          <p:cNvSpPr txBox="1"/>
          <p:nvPr/>
        </p:nvSpPr>
        <p:spPr>
          <a:xfrm>
            <a:off x="1237231" y="4026447"/>
            <a:ext cx="3778876" cy="1753408"/>
          </a:xfrm>
          <a:prstGeom prst="rect">
            <a:avLst/>
          </a:prstGeom>
          <a:noFill/>
        </p:spPr>
        <p:txBody>
          <a:bodyPr wrap="square">
            <a:spAutoFit/>
          </a:bodyPr>
          <a:lstStyle/>
          <a:p>
            <a:r>
              <a:rPr lang="en-GB" b="0" i="0" dirty="0">
                <a:effectLst/>
              </a:rPr>
              <a:t>Wilhelm Conrad </a:t>
            </a:r>
            <a:r>
              <a:rPr lang="en-GB" b="0" i="0" dirty="0" err="1">
                <a:effectLst/>
              </a:rPr>
              <a:t>Röntgen</a:t>
            </a:r>
            <a:r>
              <a:rPr lang="en-GB" b="0" i="0" dirty="0">
                <a:effectLst/>
              </a:rPr>
              <a:t> was a German mechanical engineer and physicist, who in 1895, produced and detected electromagnetic radiation in a wavelength range known as x-rays. </a:t>
            </a:r>
          </a:p>
        </p:txBody>
      </p:sp>
      <p:sp>
        <p:nvSpPr>
          <p:cNvPr id="20" name="1.2">
            <a:extLst>
              <a:ext uri="{FF2B5EF4-FFF2-40B4-BE49-F238E27FC236}">
                <a16:creationId xmlns:a16="http://schemas.microsoft.com/office/drawing/2014/main" id="{FB8685EA-8546-4356-8F85-52EB89AE396E}"/>
              </a:ext>
            </a:extLst>
          </p:cNvPr>
          <p:cNvSpPr/>
          <p:nvPr/>
        </p:nvSpPr>
        <p:spPr>
          <a:xfrm>
            <a:off x="1065521" y="4026447"/>
            <a:ext cx="171710" cy="1753408"/>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717078"/>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a:t>
            </a:r>
            <a:r>
              <a:rPr lang="en-GB" dirty="0" err="1"/>
              <a:t>Lennep</a:t>
            </a:r>
            <a:r>
              <a:rPr lang="en-GB" dirty="0"/>
              <a:t>, Germany in 1845</a:t>
            </a:r>
          </a:p>
        </p:txBody>
      </p:sp>
      <p:sp>
        <p:nvSpPr>
          <p:cNvPr id="24" name="2">
            <a:extLst>
              <a:ext uri="{FF2B5EF4-FFF2-40B4-BE49-F238E27FC236}">
                <a16:creationId xmlns:a16="http://schemas.microsoft.com/office/drawing/2014/main" id="{39AF962B-15B8-451C-9AA2-73E639EED649}"/>
              </a:ext>
            </a:extLst>
          </p:cNvPr>
          <p:cNvSpPr/>
          <p:nvPr/>
        </p:nvSpPr>
        <p:spPr>
          <a:xfrm>
            <a:off x="1069330" y="2542139"/>
            <a:ext cx="171710" cy="923330"/>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542139"/>
            <a:ext cx="3913890" cy="923330"/>
          </a:xfrm>
          <a:prstGeom prst="rect">
            <a:avLst/>
          </a:prstGeom>
          <a:noFill/>
        </p:spPr>
        <p:txBody>
          <a:bodyPr wrap="square">
            <a:spAutoFit/>
          </a:bodyPr>
          <a:lstStyle/>
          <a:p>
            <a:r>
              <a:rPr lang="en-GB" dirty="0"/>
              <a:t>X-rays are a type of radiation that can’t be seen or felt but that can pass through the body. </a:t>
            </a:r>
          </a:p>
        </p:txBody>
      </p:sp>
      <p:sp>
        <p:nvSpPr>
          <p:cNvPr id="25" name="2.2">
            <a:extLst>
              <a:ext uri="{FF2B5EF4-FFF2-40B4-BE49-F238E27FC236}">
                <a16:creationId xmlns:a16="http://schemas.microsoft.com/office/drawing/2014/main" id="{8856AD6F-4DCF-42D1-ADA3-4B9A89BF4F79}"/>
              </a:ext>
            </a:extLst>
          </p:cNvPr>
          <p:cNvSpPr/>
          <p:nvPr/>
        </p:nvSpPr>
        <p:spPr>
          <a:xfrm>
            <a:off x="628525" y="4284285"/>
            <a:ext cx="4169084" cy="923330"/>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ctr"/>
            <a:r>
              <a:rPr lang="en-GB" dirty="0"/>
              <a:t>Famous for inventing x-rays</a:t>
            </a:r>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09" cy="1754325"/>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1" y="2187914"/>
            <a:ext cx="3937699" cy="1754326"/>
          </a:xfrm>
          <a:prstGeom prst="rect">
            <a:avLst/>
          </a:prstGeom>
          <a:noFill/>
        </p:spPr>
        <p:txBody>
          <a:bodyPr wrap="square">
            <a:spAutoFit/>
          </a:bodyPr>
          <a:lstStyle/>
          <a:p>
            <a:r>
              <a:rPr lang="en-GB" dirty="0"/>
              <a:t>Before x-ray machines were invented, broken bones and other things had to be diagnosed by a doctor’s best guess when looking at a patient. Thanks to x-rays, doctors were able to ‘see’ inside the body!</a:t>
            </a:r>
          </a:p>
        </p:txBody>
      </p:sp>
      <p:sp>
        <p:nvSpPr>
          <p:cNvPr id="28" name="3">
            <a:extLst>
              <a:ext uri="{FF2B5EF4-FFF2-40B4-BE49-F238E27FC236}">
                <a16:creationId xmlns:a16="http://schemas.microsoft.com/office/drawing/2014/main" id="{A2A5F9DF-6859-444A-8E55-770DA39EBEF6}"/>
              </a:ext>
            </a:extLst>
          </p:cNvPr>
          <p:cNvSpPr/>
          <p:nvPr/>
        </p:nvSpPr>
        <p:spPr>
          <a:xfrm>
            <a:off x="1065522" y="4231270"/>
            <a:ext cx="171709" cy="923329"/>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3.1">
            <a:extLst>
              <a:ext uri="{FF2B5EF4-FFF2-40B4-BE49-F238E27FC236}">
                <a16:creationId xmlns:a16="http://schemas.microsoft.com/office/drawing/2014/main" id="{7BBB6B27-C16B-4B29-A705-594EB4FB4365}"/>
              </a:ext>
            </a:extLst>
          </p:cNvPr>
          <p:cNvSpPr txBox="1"/>
          <p:nvPr/>
        </p:nvSpPr>
        <p:spPr>
          <a:xfrm>
            <a:off x="1237231" y="4231269"/>
            <a:ext cx="3937699" cy="923330"/>
          </a:xfrm>
          <a:prstGeom prst="rect">
            <a:avLst/>
          </a:prstGeom>
          <a:noFill/>
        </p:spPr>
        <p:txBody>
          <a:bodyPr wrap="square">
            <a:spAutoFit/>
          </a:bodyPr>
          <a:lstStyle/>
          <a:p>
            <a:r>
              <a:rPr lang="en-GB" dirty="0" err="1"/>
              <a:t>Röntgen</a:t>
            </a:r>
            <a:r>
              <a:rPr lang="en-GB" dirty="0"/>
              <a:t> received the first Nobel Prize for physics in 1901 for his work.</a:t>
            </a:r>
          </a:p>
        </p:txBody>
      </p:sp>
    </p:spTree>
    <p:extLst>
      <p:ext uri="{BB962C8B-B14F-4D97-AF65-F5344CB8AC3E}">
        <p14:creationId xmlns:p14="http://schemas.microsoft.com/office/powerpoint/2010/main" val="39660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9" grpId="0"/>
      <p:bldP spid="19" grpId="1"/>
      <p:bldP spid="20" grpId="0" animBg="1"/>
      <p:bldP spid="20"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P spid="28" grpId="0" animBg="1"/>
      <p:bldP spid="28" grpId="1" animBg="1"/>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George Washington Carver</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7AC2"/>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1">
            <a:extLst>
              <a:ext uri="{FF2B5EF4-FFF2-40B4-BE49-F238E27FC236}">
                <a16:creationId xmlns:a16="http://schemas.microsoft.com/office/drawing/2014/main" id="{A9E77AD9-B5AB-479F-B13D-0F47C47D9028}"/>
              </a:ext>
            </a:extLst>
          </p:cNvPr>
          <p:cNvSpPr txBox="1"/>
          <p:nvPr/>
        </p:nvSpPr>
        <p:spPr>
          <a:xfrm>
            <a:off x="1237231" y="3225488"/>
            <a:ext cx="3920923" cy="923330"/>
          </a:xfrm>
          <a:prstGeom prst="rect">
            <a:avLst/>
          </a:prstGeom>
          <a:noFill/>
        </p:spPr>
        <p:txBody>
          <a:bodyPr wrap="square">
            <a:spAutoFit/>
          </a:bodyPr>
          <a:lstStyle/>
          <a:p>
            <a:r>
              <a:rPr lang="en-GB" dirty="0"/>
              <a:t>George Washington Carver was a Black American teacher, scientist and inventor. </a:t>
            </a:r>
          </a:p>
        </p:txBody>
      </p:sp>
      <p:sp>
        <p:nvSpPr>
          <p:cNvPr id="10" name="1.2">
            <a:extLst>
              <a:ext uri="{FF2B5EF4-FFF2-40B4-BE49-F238E27FC236}">
                <a16:creationId xmlns:a16="http://schemas.microsoft.com/office/drawing/2014/main" id="{048AFBAF-28FC-4BCA-ACAD-547C3B8C5DE1}"/>
              </a:ext>
            </a:extLst>
          </p:cNvPr>
          <p:cNvSpPr/>
          <p:nvPr/>
        </p:nvSpPr>
        <p:spPr>
          <a:xfrm>
            <a:off x="1065521" y="3225487"/>
            <a:ext cx="171710" cy="923331"/>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B45744-B437-4295-8F3D-205124F3E6D4}"/>
              </a:ext>
            </a:extLst>
          </p:cNvPr>
          <p:cNvSpPr txBox="1"/>
          <p:nvPr/>
        </p:nvSpPr>
        <p:spPr>
          <a:xfrm>
            <a:off x="1237231" y="4442083"/>
            <a:ext cx="3778876" cy="923330"/>
          </a:xfrm>
          <a:prstGeom prst="rect">
            <a:avLst/>
          </a:prstGeom>
          <a:noFill/>
        </p:spPr>
        <p:txBody>
          <a:bodyPr wrap="square">
            <a:spAutoFit/>
          </a:bodyPr>
          <a:lstStyle/>
          <a:p>
            <a:r>
              <a:rPr lang="en-US" dirty="0"/>
              <a:t>He became known as ‘the peanut man’, due to inventing more than 100 uses for peanuts.</a:t>
            </a:r>
            <a:endParaRPr lang="en-GB" dirty="0"/>
          </a:p>
        </p:txBody>
      </p:sp>
      <p:sp>
        <p:nvSpPr>
          <p:cNvPr id="20" name="1.2">
            <a:extLst>
              <a:ext uri="{FF2B5EF4-FFF2-40B4-BE49-F238E27FC236}">
                <a16:creationId xmlns:a16="http://schemas.microsoft.com/office/drawing/2014/main" id="{FB8685EA-8546-4356-8F85-52EB89AE396E}"/>
              </a:ext>
            </a:extLst>
          </p:cNvPr>
          <p:cNvSpPr/>
          <p:nvPr/>
        </p:nvSpPr>
        <p:spPr>
          <a:xfrm>
            <a:off x="1065521" y="4442084"/>
            <a:ext cx="171710" cy="92333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120686"/>
            <a:ext cx="4508450" cy="865668"/>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America in the early 1860s (we’re not sure exactly when) </a:t>
            </a:r>
          </a:p>
        </p:txBody>
      </p:sp>
      <p:sp>
        <p:nvSpPr>
          <p:cNvPr id="24" name="2">
            <a:extLst>
              <a:ext uri="{FF2B5EF4-FFF2-40B4-BE49-F238E27FC236}">
                <a16:creationId xmlns:a16="http://schemas.microsoft.com/office/drawing/2014/main" id="{39AF962B-15B8-451C-9AA2-73E639EED649}"/>
              </a:ext>
            </a:extLst>
          </p:cNvPr>
          <p:cNvSpPr/>
          <p:nvPr/>
        </p:nvSpPr>
        <p:spPr>
          <a:xfrm>
            <a:off x="1069330" y="2047614"/>
            <a:ext cx="171709" cy="2838655"/>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39" y="2047614"/>
            <a:ext cx="4347997" cy="2862322"/>
          </a:xfrm>
          <a:prstGeom prst="rect">
            <a:avLst/>
          </a:prstGeom>
          <a:noFill/>
        </p:spPr>
        <p:txBody>
          <a:bodyPr wrap="square">
            <a:spAutoFit/>
          </a:bodyPr>
          <a:lstStyle/>
          <a:p>
            <a:r>
              <a:rPr lang="en-US" dirty="0"/>
              <a:t>George’s parents were slaves, owned by the farmers Susan and Moses Carver. </a:t>
            </a:r>
            <a:r>
              <a:rPr lang="en-GB" dirty="0"/>
              <a:t>His father had died in an accident before he was born and when George was just a week old, kidnappers took him, his sister and mother in the night, to sell them. His brother James was saved by the Carvers, who then also went out to find the rest of the family. They only managed to find baby George.</a:t>
            </a:r>
          </a:p>
        </p:txBody>
      </p:sp>
      <p:sp>
        <p:nvSpPr>
          <p:cNvPr id="25" name="2.2">
            <a:extLst>
              <a:ext uri="{FF2B5EF4-FFF2-40B4-BE49-F238E27FC236}">
                <a16:creationId xmlns:a16="http://schemas.microsoft.com/office/drawing/2014/main" id="{8856AD6F-4DCF-42D1-ADA3-4B9A89BF4F79}"/>
              </a:ext>
            </a:extLst>
          </p:cNvPr>
          <p:cNvSpPr/>
          <p:nvPr/>
        </p:nvSpPr>
        <p:spPr>
          <a:xfrm>
            <a:off x="649704" y="5050237"/>
            <a:ext cx="3922296" cy="7737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ctr"/>
            <a:r>
              <a:rPr lang="en-GB" dirty="0"/>
              <a:t>Famous for inventing more than 100 uses for peanuts</a:t>
            </a:r>
          </a:p>
        </p:txBody>
      </p:sp>
      <p:sp>
        <p:nvSpPr>
          <p:cNvPr id="31" name="Picture">
            <a:extLst>
              <a:ext uri="{FF2B5EF4-FFF2-40B4-BE49-F238E27FC236}">
                <a16:creationId xmlns:a16="http://schemas.microsoft.com/office/drawing/2014/main" id="{1EBE131F-6132-4B1D-9FEB-2E86A6BC5908}"/>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6">
            <a:extLst>
              <a:ext uri="{FF2B5EF4-FFF2-40B4-BE49-F238E27FC236}">
                <a16:creationId xmlns:a16="http://schemas.microsoft.com/office/drawing/2014/main" id="{66F24FF1-9CEB-466F-A1FF-CBA454E0A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603" y="522634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9" grpId="0"/>
      <p:bldP spid="19" grpId="1"/>
      <p:bldP spid="20" grpId="0" animBg="1"/>
      <p:bldP spid="20" grpId="1" animBg="1"/>
      <p:bldP spid="15" grpId="0" animBg="1"/>
      <p:bldP spid="15" grpId="1" animBg="1"/>
      <p:bldP spid="24" grpId="0" animBg="1"/>
      <p:bldP spid="24" grpId="1" animBg="1"/>
      <p:bldP spid="22" grpId="0"/>
      <p:bldP spid="22" grpId="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George Washington Carver</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7AC2"/>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1">
            <a:extLst>
              <a:ext uri="{FF2B5EF4-FFF2-40B4-BE49-F238E27FC236}">
                <a16:creationId xmlns:a16="http://schemas.microsoft.com/office/drawing/2014/main" id="{A9E77AD9-B5AB-479F-B13D-0F47C47D9028}"/>
              </a:ext>
            </a:extLst>
          </p:cNvPr>
          <p:cNvSpPr txBox="1"/>
          <p:nvPr/>
        </p:nvSpPr>
        <p:spPr>
          <a:xfrm>
            <a:off x="1237230" y="2143141"/>
            <a:ext cx="7059745" cy="923330"/>
          </a:xfrm>
          <a:prstGeom prst="rect">
            <a:avLst/>
          </a:prstGeom>
          <a:noFill/>
        </p:spPr>
        <p:txBody>
          <a:bodyPr wrap="square">
            <a:spAutoFit/>
          </a:bodyPr>
          <a:lstStyle/>
          <a:p>
            <a:r>
              <a:rPr lang="en-GB" dirty="0"/>
              <a:t>In 1865, slavery was abolished but Moses and his wife, Susan, decided to continue to look after and educate George and his brother in their home. </a:t>
            </a:r>
          </a:p>
        </p:txBody>
      </p:sp>
      <p:sp>
        <p:nvSpPr>
          <p:cNvPr id="10" name="1.2">
            <a:extLst>
              <a:ext uri="{FF2B5EF4-FFF2-40B4-BE49-F238E27FC236}">
                <a16:creationId xmlns:a16="http://schemas.microsoft.com/office/drawing/2014/main" id="{048AFBAF-28FC-4BCA-ACAD-547C3B8C5DE1}"/>
              </a:ext>
            </a:extLst>
          </p:cNvPr>
          <p:cNvSpPr/>
          <p:nvPr/>
        </p:nvSpPr>
        <p:spPr>
          <a:xfrm>
            <a:off x="1065521" y="2143140"/>
            <a:ext cx="171710" cy="923331"/>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B45744-B437-4295-8F3D-205124F3E6D4}"/>
              </a:ext>
            </a:extLst>
          </p:cNvPr>
          <p:cNvSpPr txBox="1"/>
          <p:nvPr/>
        </p:nvSpPr>
        <p:spPr>
          <a:xfrm>
            <a:off x="1237231" y="3173118"/>
            <a:ext cx="6841248" cy="923330"/>
          </a:xfrm>
          <a:prstGeom prst="rect">
            <a:avLst/>
          </a:prstGeom>
          <a:noFill/>
        </p:spPr>
        <p:txBody>
          <a:bodyPr wrap="square">
            <a:spAutoFit/>
          </a:bodyPr>
          <a:lstStyle/>
          <a:p>
            <a:r>
              <a:rPr lang="en-GB" dirty="0"/>
              <a:t>George was interested in science and the arts. In 1896, George became a teacher at Tuskegee University, where he taught for 47 years. During this time, he also worked on his inventions.</a:t>
            </a:r>
          </a:p>
        </p:txBody>
      </p:sp>
      <p:sp>
        <p:nvSpPr>
          <p:cNvPr id="20" name="1.2">
            <a:extLst>
              <a:ext uri="{FF2B5EF4-FFF2-40B4-BE49-F238E27FC236}">
                <a16:creationId xmlns:a16="http://schemas.microsoft.com/office/drawing/2014/main" id="{FB8685EA-8546-4356-8F85-52EB89AE396E}"/>
              </a:ext>
            </a:extLst>
          </p:cNvPr>
          <p:cNvSpPr/>
          <p:nvPr/>
        </p:nvSpPr>
        <p:spPr>
          <a:xfrm>
            <a:off x="1065521" y="3173119"/>
            <a:ext cx="190627" cy="959948"/>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A385D60D-7867-4566-9C5A-A222CFBEE679}"/>
              </a:ext>
            </a:extLst>
          </p:cNvPr>
          <p:cNvGrpSpPr/>
          <p:nvPr/>
        </p:nvGrpSpPr>
        <p:grpSpPr>
          <a:xfrm>
            <a:off x="1025340" y="3214757"/>
            <a:ext cx="1324403" cy="1191394"/>
            <a:chOff x="3573382" y="1759347"/>
            <a:chExt cx="1324403" cy="1191394"/>
          </a:xfrm>
        </p:grpSpPr>
        <p:sp>
          <p:nvSpPr>
            <p:cNvPr id="39" name="Oval 38">
              <a:extLst>
                <a:ext uri="{FF2B5EF4-FFF2-40B4-BE49-F238E27FC236}">
                  <a16:creationId xmlns:a16="http://schemas.microsoft.com/office/drawing/2014/main" id="{8FB096AD-3B9B-4797-A165-15D70C551591}"/>
                </a:ext>
              </a:extLst>
            </p:cNvPr>
            <p:cNvSpPr/>
            <p:nvPr/>
          </p:nvSpPr>
          <p:spPr>
            <a:xfrm>
              <a:off x="3784386" y="1759347"/>
              <a:ext cx="918309" cy="918309"/>
            </a:xfrm>
            <a:prstGeom prst="ellipse">
              <a:avLst/>
            </a:prstGeom>
            <a:solidFill>
              <a:srgbClr val="F19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6851FA8-3F97-4B8D-A8B7-E12B964FB6B3}"/>
                </a:ext>
              </a:extLst>
            </p:cNvPr>
            <p:cNvSpPr/>
            <p:nvPr/>
          </p:nvSpPr>
          <p:spPr>
            <a:xfrm>
              <a:off x="3573382" y="2559113"/>
              <a:ext cx="1324403" cy="391628"/>
            </a:xfrm>
            <a:prstGeom prst="rect">
              <a:avLst/>
            </a:prstGeom>
          </p:spPr>
          <p:txBody>
            <a:bodyPr wrap="square" lIns="0" tIns="72000" rIns="0" bIns="72000">
              <a:spAutoFit/>
            </a:bodyPr>
            <a:lstStyle/>
            <a:p>
              <a:pPr algn="ctr"/>
              <a:r>
                <a:rPr lang="en-GB" sz="1600" dirty="0"/>
                <a:t>soap</a:t>
              </a:r>
            </a:p>
          </p:txBody>
        </p:sp>
        <p:pic>
          <p:nvPicPr>
            <p:cNvPr id="41" name="Picture 40">
              <a:extLst>
                <a:ext uri="{FF2B5EF4-FFF2-40B4-BE49-F238E27FC236}">
                  <a16:creationId xmlns:a16="http://schemas.microsoft.com/office/drawing/2014/main" id="{B9D9F726-0C57-4F98-93EF-7C8DCC982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190" y="1947801"/>
              <a:ext cx="873347" cy="546208"/>
            </a:xfrm>
            <a:prstGeom prst="rect">
              <a:avLst/>
            </a:prstGeom>
          </p:spPr>
        </p:pic>
      </p:grpSp>
      <p:grpSp>
        <p:nvGrpSpPr>
          <p:cNvPr id="46" name="Group 45">
            <a:extLst>
              <a:ext uri="{FF2B5EF4-FFF2-40B4-BE49-F238E27FC236}">
                <a16:creationId xmlns:a16="http://schemas.microsoft.com/office/drawing/2014/main" id="{D98DF06D-8A11-4460-8605-B9F5A193D6D3}"/>
              </a:ext>
            </a:extLst>
          </p:cNvPr>
          <p:cNvGrpSpPr/>
          <p:nvPr/>
        </p:nvGrpSpPr>
        <p:grpSpPr>
          <a:xfrm>
            <a:off x="3846856" y="3192313"/>
            <a:ext cx="1324403" cy="1252502"/>
            <a:chOff x="2985450" y="2430962"/>
            <a:chExt cx="1324403" cy="1252502"/>
          </a:xfrm>
        </p:grpSpPr>
        <p:sp>
          <p:nvSpPr>
            <p:cNvPr id="47" name="Oval 46">
              <a:extLst>
                <a:ext uri="{FF2B5EF4-FFF2-40B4-BE49-F238E27FC236}">
                  <a16:creationId xmlns:a16="http://schemas.microsoft.com/office/drawing/2014/main" id="{F8AEC47C-6590-4D84-8C0A-B75650BFF0EA}"/>
                </a:ext>
              </a:extLst>
            </p:cNvPr>
            <p:cNvSpPr/>
            <p:nvPr/>
          </p:nvSpPr>
          <p:spPr>
            <a:xfrm>
              <a:off x="3190124" y="2430962"/>
              <a:ext cx="918309" cy="918309"/>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99DEBAB-4A1F-4BDF-AE9D-990CA90A3F82}"/>
                </a:ext>
              </a:extLst>
            </p:cNvPr>
            <p:cNvSpPr/>
            <p:nvPr/>
          </p:nvSpPr>
          <p:spPr>
            <a:xfrm>
              <a:off x="2985450" y="3291836"/>
              <a:ext cx="1324403" cy="391628"/>
            </a:xfrm>
            <a:prstGeom prst="rect">
              <a:avLst/>
            </a:prstGeom>
          </p:spPr>
          <p:txBody>
            <a:bodyPr wrap="square" lIns="0" tIns="72000" rIns="0" bIns="72000">
              <a:spAutoFit/>
            </a:bodyPr>
            <a:lstStyle/>
            <a:p>
              <a:pPr algn="ctr"/>
              <a:r>
                <a:rPr lang="en-GB" sz="1600" dirty="0"/>
                <a:t>glue</a:t>
              </a:r>
            </a:p>
          </p:txBody>
        </p:sp>
        <p:pic>
          <p:nvPicPr>
            <p:cNvPr id="49" name="Picture 48">
              <a:extLst>
                <a:ext uri="{FF2B5EF4-FFF2-40B4-BE49-F238E27FC236}">
                  <a16:creationId xmlns:a16="http://schemas.microsoft.com/office/drawing/2014/main" id="{2B19EBC9-911C-47BC-8C11-BBE64B9B95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7127" y="2445918"/>
              <a:ext cx="415088" cy="889749"/>
            </a:xfrm>
            <a:prstGeom prst="rect">
              <a:avLst/>
            </a:prstGeom>
          </p:spPr>
        </p:pic>
      </p:grpSp>
      <p:grpSp>
        <p:nvGrpSpPr>
          <p:cNvPr id="50" name="Group 49">
            <a:extLst>
              <a:ext uri="{FF2B5EF4-FFF2-40B4-BE49-F238E27FC236}">
                <a16:creationId xmlns:a16="http://schemas.microsoft.com/office/drawing/2014/main" id="{5A17058F-CEC8-4E4A-98CB-FD6C65811681}"/>
              </a:ext>
            </a:extLst>
          </p:cNvPr>
          <p:cNvGrpSpPr/>
          <p:nvPr/>
        </p:nvGrpSpPr>
        <p:grpSpPr>
          <a:xfrm>
            <a:off x="6668374" y="3192766"/>
            <a:ext cx="1367851" cy="1235376"/>
            <a:chOff x="2893779" y="3168296"/>
            <a:chExt cx="1367851" cy="1235376"/>
          </a:xfrm>
        </p:grpSpPr>
        <p:sp>
          <p:nvSpPr>
            <p:cNvPr id="51" name="Oval 50">
              <a:extLst>
                <a:ext uri="{FF2B5EF4-FFF2-40B4-BE49-F238E27FC236}">
                  <a16:creationId xmlns:a16="http://schemas.microsoft.com/office/drawing/2014/main" id="{E7F795B0-F530-44F1-A3E7-5ACDC7254AEB}"/>
                </a:ext>
              </a:extLst>
            </p:cNvPr>
            <p:cNvSpPr/>
            <p:nvPr/>
          </p:nvSpPr>
          <p:spPr>
            <a:xfrm>
              <a:off x="3136392" y="3168296"/>
              <a:ext cx="918309" cy="918309"/>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C44D5ED-1ADD-412E-8CF1-67B61024DB55}"/>
                </a:ext>
              </a:extLst>
            </p:cNvPr>
            <p:cNvSpPr/>
            <p:nvPr/>
          </p:nvSpPr>
          <p:spPr>
            <a:xfrm>
              <a:off x="2893779" y="4012044"/>
              <a:ext cx="1324403" cy="391628"/>
            </a:xfrm>
            <a:prstGeom prst="rect">
              <a:avLst/>
            </a:prstGeom>
          </p:spPr>
          <p:txBody>
            <a:bodyPr wrap="square" lIns="0" tIns="72000" rIns="0" bIns="72000">
              <a:spAutoFit/>
            </a:bodyPr>
            <a:lstStyle/>
            <a:p>
              <a:pPr algn="ctr"/>
              <a:r>
                <a:rPr lang="en-GB" sz="1600" dirty="0"/>
                <a:t>ink</a:t>
              </a:r>
            </a:p>
          </p:txBody>
        </p:sp>
        <p:pic>
          <p:nvPicPr>
            <p:cNvPr id="53" name="Picture 52">
              <a:extLst>
                <a:ext uri="{FF2B5EF4-FFF2-40B4-BE49-F238E27FC236}">
                  <a16:creationId xmlns:a16="http://schemas.microsoft.com/office/drawing/2014/main" id="{04315A6A-F16E-4CE5-ACD9-3422225A41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80" t="31880"/>
            <a:stretch/>
          </p:blipFill>
          <p:spPr>
            <a:xfrm>
              <a:off x="3150596" y="3491023"/>
              <a:ext cx="1111034" cy="421723"/>
            </a:xfrm>
            <a:prstGeom prst="rect">
              <a:avLst/>
            </a:prstGeom>
          </p:spPr>
        </p:pic>
      </p:grpSp>
      <p:grpSp>
        <p:nvGrpSpPr>
          <p:cNvPr id="54" name="Group 53">
            <a:extLst>
              <a:ext uri="{FF2B5EF4-FFF2-40B4-BE49-F238E27FC236}">
                <a16:creationId xmlns:a16="http://schemas.microsoft.com/office/drawing/2014/main" id="{5F655C2A-3512-4BCA-AB39-7311FB1286A3}"/>
              </a:ext>
            </a:extLst>
          </p:cNvPr>
          <p:cNvGrpSpPr/>
          <p:nvPr/>
        </p:nvGrpSpPr>
        <p:grpSpPr>
          <a:xfrm>
            <a:off x="5343971" y="4527591"/>
            <a:ext cx="1324403" cy="1220957"/>
            <a:chOff x="5586400" y="3444856"/>
            <a:chExt cx="1324403" cy="1220957"/>
          </a:xfrm>
        </p:grpSpPr>
        <p:sp>
          <p:nvSpPr>
            <p:cNvPr id="55" name="Oval 54">
              <a:extLst>
                <a:ext uri="{FF2B5EF4-FFF2-40B4-BE49-F238E27FC236}">
                  <a16:creationId xmlns:a16="http://schemas.microsoft.com/office/drawing/2014/main" id="{F1544442-1EFE-48EC-BEDE-A011721BFD35}"/>
                </a:ext>
              </a:extLst>
            </p:cNvPr>
            <p:cNvSpPr/>
            <p:nvPr/>
          </p:nvSpPr>
          <p:spPr>
            <a:xfrm>
              <a:off x="5764744" y="3444856"/>
              <a:ext cx="918309" cy="918309"/>
            </a:xfrm>
            <a:prstGeom prst="ellipse">
              <a:avLst/>
            </a:prstGeom>
            <a:solidFill>
              <a:srgbClr val="F19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901C2DB-2E84-4F04-A08E-58E9C10EC6A1}"/>
                </a:ext>
              </a:extLst>
            </p:cNvPr>
            <p:cNvSpPr/>
            <p:nvPr/>
          </p:nvSpPr>
          <p:spPr>
            <a:xfrm>
              <a:off x="5586400" y="4274185"/>
              <a:ext cx="1324403" cy="391628"/>
            </a:xfrm>
            <a:prstGeom prst="rect">
              <a:avLst/>
            </a:prstGeom>
          </p:spPr>
          <p:txBody>
            <a:bodyPr wrap="square" lIns="0" tIns="72000" rIns="0" bIns="72000">
              <a:spAutoFit/>
            </a:bodyPr>
            <a:lstStyle/>
            <a:p>
              <a:pPr algn="ctr"/>
              <a:r>
                <a:rPr lang="en-GB" sz="1600" dirty="0"/>
                <a:t>sweets</a:t>
              </a:r>
            </a:p>
          </p:txBody>
        </p:sp>
        <p:pic>
          <p:nvPicPr>
            <p:cNvPr id="57" name="Picture 56">
              <a:extLst>
                <a:ext uri="{FF2B5EF4-FFF2-40B4-BE49-F238E27FC236}">
                  <a16:creationId xmlns:a16="http://schemas.microsoft.com/office/drawing/2014/main" id="{FFC8288D-CA62-4013-B95C-BF6A0C9411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3979" y="3495453"/>
              <a:ext cx="859837" cy="786593"/>
            </a:xfrm>
            <a:prstGeom prst="rect">
              <a:avLst/>
            </a:prstGeom>
          </p:spPr>
        </p:pic>
      </p:grpSp>
      <p:grpSp>
        <p:nvGrpSpPr>
          <p:cNvPr id="58" name="Group 57">
            <a:extLst>
              <a:ext uri="{FF2B5EF4-FFF2-40B4-BE49-F238E27FC236}">
                <a16:creationId xmlns:a16="http://schemas.microsoft.com/office/drawing/2014/main" id="{EB765B31-A677-414C-9F5C-C2C0189F6A5B}"/>
              </a:ext>
            </a:extLst>
          </p:cNvPr>
          <p:cNvGrpSpPr/>
          <p:nvPr/>
        </p:nvGrpSpPr>
        <p:grpSpPr>
          <a:xfrm>
            <a:off x="2436098" y="3203680"/>
            <a:ext cx="1324403" cy="1252213"/>
            <a:chOff x="4294556" y="2672968"/>
            <a:chExt cx="1324403" cy="1252213"/>
          </a:xfrm>
        </p:grpSpPr>
        <p:sp>
          <p:nvSpPr>
            <p:cNvPr id="59" name="Oval 58">
              <a:extLst>
                <a:ext uri="{FF2B5EF4-FFF2-40B4-BE49-F238E27FC236}">
                  <a16:creationId xmlns:a16="http://schemas.microsoft.com/office/drawing/2014/main" id="{5C39A79A-03EC-47D6-98B6-0432F6082875}"/>
                </a:ext>
              </a:extLst>
            </p:cNvPr>
            <p:cNvSpPr/>
            <p:nvPr/>
          </p:nvSpPr>
          <p:spPr>
            <a:xfrm>
              <a:off x="4498575" y="2672968"/>
              <a:ext cx="918309" cy="918309"/>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519A9377-3952-45F6-92E2-8689338A9D0C}"/>
                </a:ext>
              </a:extLst>
            </p:cNvPr>
            <p:cNvSpPr/>
            <p:nvPr/>
          </p:nvSpPr>
          <p:spPr>
            <a:xfrm>
              <a:off x="4294556" y="3533553"/>
              <a:ext cx="1324403" cy="391628"/>
            </a:xfrm>
            <a:prstGeom prst="rect">
              <a:avLst/>
            </a:prstGeom>
          </p:spPr>
          <p:txBody>
            <a:bodyPr wrap="square" lIns="0" tIns="72000" rIns="0" bIns="72000">
              <a:spAutoFit/>
            </a:bodyPr>
            <a:lstStyle/>
            <a:p>
              <a:pPr algn="ctr"/>
              <a:r>
                <a:rPr lang="en-GB" sz="1600" dirty="0"/>
                <a:t>paint</a:t>
              </a:r>
            </a:p>
          </p:txBody>
        </p:sp>
        <p:pic>
          <p:nvPicPr>
            <p:cNvPr id="61" name="Picture 60">
              <a:extLst>
                <a:ext uri="{FF2B5EF4-FFF2-40B4-BE49-F238E27FC236}">
                  <a16:creationId xmlns:a16="http://schemas.microsoft.com/office/drawing/2014/main" id="{AFD7754A-4944-416D-8B8C-A024E57C6E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5680" y="2964955"/>
              <a:ext cx="996537" cy="496249"/>
            </a:xfrm>
            <a:prstGeom prst="rect">
              <a:avLst/>
            </a:prstGeom>
          </p:spPr>
        </p:pic>
      </p:grpSp>
      <p:grpSp>
        <p:nvGrpSpPr>
          <p:cNvPr id="62" name="Group 61">
            <a:extLst>
              <a:ext uri="{FF2B5EF4-FFF2-40B4-BE49-F238E27FC236}">
                <a16:creationId xmlns:a16="http://schemas.microsoft.com/office/drawing/2014/main" id="{B9A4CDA5-09D7-4705-A477-087B313133D2}"/>
              </a:ext>
            </a:extLst>
          </p:cNvPr>
          <p:cNvGrpSpPr/>
          <p:nvPr/>
        </p:nvGrpSpPr>
        <p:grpSpPr>
          <a:xfrm>
            <a:off x="5257614" y="3187006"/>
            <a:ext cx="1324403" cy="1246442"/>
            <a:chOff x="7055709" y="3616660"/>
            <a:chExt cx="1324403" cy="1246442"/>
          </a:xfrm>
        </p:grpSpPr>
        <p:sp>
          <p:nvSpPr>
            <p:cNvPr id="63" name="Oval 62">
              <a:extLst>
                <a:ext uri="{FF2B5EF4-FFF2-40B4-BE49-F238E27FC236}">
                  <a16:creationId xmlns:a16="http://schemas.microsoft.com/office/drawing/2014/main" id="{17BD402A-B230-49BD-9F7C-578FBF3F0B1F}"/>
                </a:ext>
              </a:extLst>
            </p:cNvPr>
            <p:cNvSpPr/>
            <p:nvPr/>
          </p:nvSpPr>
          <p:spPr>
            <a:xfrm>
              <a:off x="7253404" y="3616660"/>
              <a:ext cx="918309" cy="918309"/>
            </a:xfrm>
            <a:prstGeom prst="ellipse">
              <a:avLst/>
            </a:prstGeom>
            <a:solidFill>
              <a:srgbClr val="F19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7204966-59A6-405A-8D22-E14730D740AE}"/>
                </a:ext>
              </a:extLst>
            </p:cNvPr>
            <p:cNvSpPr/>
            <p:nvPr/>
          </p:nvSpPr>
          <p:spPr>
            <a:xfrm>
              <a:off x="7055709" y="4471474"/>
              <a:ext cx="1324403" cy="391628"/>
            </a:xfrm>
            <a:prstGeom prst="rect">
              <a:avLst/>
            </a:prstGeom>
          </p:spPr>
          <p:txBody>
            <a:bodyPr wrap="square" lIns="0" tIns="72000" rIns="0" bIns="72000">
              <a:spAutoFit/>
            </a:bodyPr>
            <a:lstStyle/>
            <a:p>
              <a:pPr algn="ctr"/>
              <a:r>
                <a:rPr lang="en-GB" sz="1600" dirty="0"/>
                <a:t>coffee</a:t>
              </a:r>
            </a:p>
          </p:txBody>
        </p:sp>
        <p:pic>
          <p:nvPicPr>
            <p:cNvPr id="65" name="Picture 64">
              <a:extLst>
                <a:ext uri="{FF2B5EF4-FFF2-40B4-BE49-F238E27FC236}">
                  <a16:creationId xmlns:a16="http://schemas.microsoft.com/office/drawing/2014/main" id="{C00E320F-A367-44E0-B1FD-945709CA29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1171"/>
            <a:stretch/>
          </p:blipFill>
          <p:spPr>
            <a:xfrm>
              <a:off x="7290791" y="3793036"/>
              <a:ext cx="851822" cy="614712"/>
            </a:xfrm>
            <a:prstGeom prst="rect">
              <a:avLst/>
            </a:prstGeom>
          </p:spPr>
        </p:pic>
      </p:grpSp>
      <p:grpSp>
        <p:nvGrpSpPr>
          <p:cNvPr id="66" name="Group 65">
            <a:extLst>
              <a:ext uri="{FF2B5EF4-FFF2-40B4-BE49-F238E27FC236}">
                <a16:creationId xmlns:a16="http://schemas.microsoft.com/office/drawing/2014/main" id="{F99F5712-3F99-4482-9CDA-8CB04E15ABC7}"/>
              </a:ext>
            </a:extLst>
          </p:cNvPr>
          <p:cNvGrpSpPr/>
          <p:nvPr/>
        </p:nvGrpSpPr>
        <p:grpSpPr>
          <a:xfrm>
            <a:off x="3902919" y="4504355"/>
            <a:ext cx="1324403" cy="1267429"/>
            <a:chOff x="5318211" y="2030571"/>
            <a:chExt cx="1324403" cy="1267429"/>
          </a:xfrm>
        </p:grpSpPr>
        <p:sp>
          <p:nvSpPr>
            <p:cNvPr id="67" name="Oval 66">
              <a:extLst>
                <a:ext uri="{FF2B5EF4-FFF2-40B4-BE49-F238E27FC236}">
                  <a16:creationId xmlns:a16="http://schemas.microsoft.com/office/drawing/2014/main" id="{797E230D-6F75-4E85-8C10-CEAE8A1C9138}"/>
                </a:ext>
              </a:extLst>
            </p:cNvPr>
            <p:cNvSpPr/>
            <p:nvPr/>
          </p:nvSpPr>
          <p:spPr>
            <a:xfrm>
              <a:off x="5552248" y="2030571"/>
              <a:ext cx="918309" cy="918309"/>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767F723-D31D-4DD1-901E-573E54B9A5D8}"/>
                </a:ext>
              </a:extLst>
            </p:cNvPr>
            <p:cNvSpPr/>
            <p:nvPr/>
          </p:nvSpPr>
          <p:spPr>
            <a:xfrm>
              <a:off x="5318211" y="2906372"/>
              <a:ext cx="1324403" cy="391628"/>
            </a:xfrm>
            <a:prstGeom prst="rect">
              <a:avLst/>
            </a:prstGeom>
          </p:spPr>
          <p:txBody>
            <a:bodyPr wrap="square" lIns="0" tIns="72000" rIns="0" bIns="72000">
              <a:spAutoFit/>
            </a:bodyPr>
            <a:lstStyle/>
            <a:p>
              <a:pPr algn="ctr"/>
              <a:r>
                <a:rPr lang="en-GB" sz="1600" dirty="0"/>
                <a:t>medicine</a:t>
              </a:r>
            </a:p>
          </p:txBody>
        </p:sp>
        <p:pic>
          <p:nvPicPr>
            <p:cNvPr id="69" name="Picture 68">
              <a:extLst>
                <a:ext uri="{FF2B5EF4-FFF2-40B4-BE49-F238E27FC236}">
                  <a16:creationId xmlns:a16="http://schemas.microsoft.com/office/drawing/2014/main" id="{C615A319-E3F7-4DC7-81C7-0B1FEBEDD5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0550" y="2173410"/>
              <a:ext cx="857942" cy="730085"/>
            </a:xfrm>
            <a:prstGeom prst="rect">
              <a:avLst/>
            </a:prstGeom>
          </p:spPr>
        </p:pic>
      </p:grpSp>
      <p:grpSp>
        <p:nvGrpSpPr>
          <p:cNvPr id="70" name="Group 69">
            <a:extLst>
              <a:ext uri="{FF2B5EF4-FFF2-40B4-BE49-F238E27FC236}">
                <a16:creationId xmlns:a16="http://schemas.microsoft.com/office/drawing/2014/main" id="{E6A832CC-D5A5-48DB-8FF9-DD7D5A4E2A54}"/>
              </a:ext>
            </a:extLst>
          </p:cNvPr>
          <p:cNvGrpSpPr/>
          <p:nvPr/>
        </p:nvGrpSpPr>
        <p:grpSpPr>
          <a:xfrm>
            <a:off x="6785024" y="4514634"/>
            <a:ext cx="1324403" cy="1246871"/>
            <a:chOff x="2053248" y="3425584"/>
            <a:chExt cx="1324403" cy="1246871"/>
          </a:xfrm>
        </p:grpSpPr>
        <p:sp>
          <p:nvSpPr>
            <p:cNvPr id="71" name="Oval 70">
              <a:extLst>
                <a:ext uri="{FF2B5EF4-FFF2-40B4-BE49-F238E27FC236}">
                  <a16:creationId xmlns:a16="http://schemas.microsoft.com/office/drawing/2014/main" id="{9F2C286C-D67C-48AE-8365-7F6EC46CEBD3}"/>
                </a:ext>
              </a:extLst>
            </p:cNvPr>
            <p:cNvSpPr/>
            <p:nvPr/>
          </p:nvSpPr>
          <p:spPr>
            <a:xfrm>
              <a:off x="2260695" y="3425584"/>
              <a:ext cx="918309" cy="918309"/>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6D26B0C-E07A-42F5-8E06-6E5C5176CCE7}"/>
                </a:ext>
              </a:extLst>
            </p:cNvPr>
            <p:cNvSpPr/>
            <p:nvPr/>
          </p:nvSpPr>
          <p:spPr>
            <a:xfrm>
              <a:off x="2053248" y="4280827"/>
              <a:ext cx="1324403" cy="391628"/>
            </a:xfrm>
            <a:prstGeom prst="rect">
              <a:avLst/>
            </a:prstGeom>
          </p:spPr>
          <p:txBody>
            <a:bodyPr wrap="square" lIns="0" tIns="72000" rIns="0" bIns="72000">
              <a:spAutoFit/>
            </a:bodyPr>
            <a:lstStyle/>
            <a:p>
              <a:pPr algn="ctr"/>
              <a:r>
                <a:rPr lang="en-GB" sz="1600" dirty="0"/>
                <a:t>plastics</a:t>
              </a:r>
            </a:p>
          </p:txBody>
        </p:sp>
        <p:pic>
          <p:nvPicPr>
            <p:cNvPr id="73" name="Picture 72">
              <a:extLst>
                <a:ext uri="{FF2B5EF4-FFF2-40B4-BE49-F238E27FC236}">
                  <a16:creationId xmlns:a16="http://schemas.microsoft.com/office/drawing/2014/main" id="{27B1E445-A0F1-478A-9D18-7A0B9E7ED3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5888" y="3501857"/>
              <a:ext cx="694351" cy="765175"/>
            </a:xfrm>
            <a:prstGeom prst="rect">
              <a:avLst/>
            </a:prstGeom>
          </p:spPr>
        </p:pic>
      </p:grpSp>
      <p:grpSp>
        <p:nvGrpSpPr>
          <p:cNvPr id="74" name="Group 73">
            <a:extLst>
              <a:ext uri="{FF2B5EF4-FFF2-40B4-BE49-F238E27FC236}">
                <a16:creationId xmlns:a16="http://schemas.microsoft.com/office/drawing/2014/main" id="{B12329A7-DD90-4CD2-8C7B-9E4D65A31815}"/>
              </a:ext>
            </a:extLst>
          </p:cNvPr>
          <p:cNvGrpSpPr/>
          <p:nvPr/>
        </p:nvGrpSpPr>
        <p:grpSpPr>
          <a:xfrm>
            <a:off x="1020815" y="4526182"/>
            <a:ext cx="1324403" cy="1223775"/>
            <a:chOff x="6911866" y="4772263"/>
            <a:chExt cx="1324403" cy="1223775"/>
          </a:xfrm>
        </p:grpSpPr>
        <p:sp>
          <p:nvSpPr>
            <p:cNvPr id="75" name="Rectangle 74">
              <a:extLst>
                <a:ext uri="{FF2B5EF4-FFF2-40B4-BE49-F238E27FC236}">
                  <a16:creationId xmlns:a16="http://schemas.microsoft.com/office/drawing/2014/main" id="{48742B64-9796-47BC-BCBB-55D063121ACA}"/>
                </a:ext>
              </a:extLst>
            </p:cNvPr>
            <p:cNvSpPr/>
            <p:nvPr/>
          </p:nvSpPr>
          <p:spPr>
            <a:xfrm>
              <a:off x="6911866" y="5604410"/>
              <a:ext cx="1324403" cy="391628"/>
            </a:xfrm>
            <a:prstGeom prst="rect">
              <a:avLst/>
            </a:prstGeom>
          </p:spPr>
          <p:txBody>
            <a:bodyPr wrap="square" lIns="0" tIns="72000" rIns="0" bIns="72000">
              <a:spAutoFit/>
            </a:bodyPr>
            <a:lstStyle/>
            <a:p>
              <a:pPr algn="ctr"/>
              <a:r>
                <a:rPr lang="en-GB" sz="1600" dirty="0"/>
                <a:t>face cream</a:t>
              </a:r>
            </a:p>
          </p:txBody>
        </p:sp>
        <p:sp>
          <p:nvSpPr>
            <p:cNvPr id="76" name="Oval 75">
              <a:extLst>
                <a:ext uri="{FF2B5EF4-FFF2-40B4-BE49-F238E27FC236}">
                  <a16:creationId xmlns:a16="http://schemas.microsoft.com/office/drawing/2014/main" id="{B93FE6A0-67CD-4935-9E54-C0FE2BF6D343}"/>
                </a:ext>
              </a:extLst>
            </p:cNvPr>
            <p:cNvSpPr/>
            <p:nvPr/>
          </p:nvSpPr>
          <p:spPr>
            <a:xfrm>
              <a:off x="7114912" y="4772263"/>
              <a:ext cx="918309" cy="918309"/>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a:extLst>
                <a:ext uri="{FF2B5EF4-FFF2-40B4-BE49-F238E27FC236}">
                  <a16:creationId xmlns:a16="http://schemas.microsoft.com/office/drawing/2014/main" id="{08DCCADF-DBD8-49BB-9B9C-DBC7CBEF0B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8124" y="4801975"/>
              <a:ext cx="769645" cy="838047"/>
            </a:xfrm>
            <a:prstGeom prst="rect">
              <a:avLst/>
            </a:prstGeom>
          </p:spPr>
        </p:pic>
      </p:grpSp>
      <p:grpSp>
        <p:nvGrpSpPr>
          <p:cNvPr id="78" name="Group 77">
            <a:extLst>
              <a:ext uri="{FF2B5EF4-FFF2-40B4-BE49-F238E27FC236}">
                <a16:creationId xmlns:a16="http://schemas.microsoft.com/office/drawing/2014/main" id="{11638390-B4D7-4715-A3BB-FA571676E651}"/>
              </a:ext>
            </a:extLst>
          </p:cNvPr>
          <p:cNvGrpSpPr/>
          <p:nvPr/>
        </p:nvGrpSpPr>
        <p:grpSpPr>
          <a:xfrm>
            <a:off x="2461867" y="4525645"/>
            <a:ext cx="1324403" cy="1224849"/>
            <a:chOff x="5777536" y="4323107"/>
            <a:chExt cx="1324403" cy="1224849"/>
          </a:xfrm>
        </p:grpSpPr>
        <p:sp>
          <p:nvSpPr>
            <p:cNvPr id="79" name="Oval 78">
              <a:extLst>
                <a:ext uri="{FF2B5EF4-FFF2-40B4-BE49-F238E27FC236}">
                  <a16:creationId xmlns:a16="http://schemas.microsoft.com/office/drawing/2014/main" id="{C3B585A3-D051-4854-9BBB-63FDC315AA8D}"/>
                </a:ext>
              </a:extLst>
            </p:cNvPr>
            <p:cNvSpPr/>
            <p:nvPr/>
          </p:nvSpPr>
          <p:spPr>
            <a:xfrm>
              <a:off x="5980639" y="4323107"/>
              <a:ext cx="918309" cy="918309"/>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1B7588DA-D59C-4BDA-A668-FB7823558BEE}"/>
                </a:ext>
              </a:extLst>
            </p:cNvPr>
            <p:cNvSpPr/>
            <p:nvPr/>
          </p:nvSpPr>
          <p:spPr>
            <a:xfrm>
              <a:off x="5777536" y="5156328"/>
              <a:ext cx="1324403" cy="391628"/>
            </a:xfrm>
            <a:prstGeom prst="rect">
              <a:avLst/>
            </a:prstGeom>
          </p:spPr>
          <p:txBody>
            <a:bodyPr wrap="square" lIns="0" tIns="72000" rIns="0" bIns="72000">
              <a:spAutoFit/>
            </a:bodyPr>
            <a:lstStyle/>
            <a:p>
              <a:pPr algn="ctr"/>
              <a:r>
                <a:rPr lang="en-GB" sz="1600" dirty="0"/>
                <a:t>wood stains</a:t>
              </a:r>
            </a:p>
          </p:txBody>
        </p:sp>
        <p:pic>
          <p:nvPicPr>
            <p:cNvPr id="81" name="Picture 80">
              <a:extLst>
                <a:ext uri="{FF2B5EF4-FFF2-40B4-BE49-F238E27FC236}">
                  <a16:creationId xmlns:a16="http://schemas.microsoft.com/office/drawing/2014/main" id="{295C590B-9233-4EE0-A3B8-B3CC6DE5BC3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8254" b="11712"/>
            <a:stretch/>
          </p:blipFill>
          <p:spPr>
            <a:xfrm rot="14835134">
              <a:off x="6317286" y="4188026"/>
              <a:ext cx="214185" cy="1217456"/>
            </a:xfrm>
            <a:prstGeom prst="rect">
              <a:avLst/>
            </a:prstGeom>
          </p:spPr>
        </p:pic>
      </p:grpSp>
      <p:sp>
        <p:nvSpPr>
          <p:cNvPr id="82" name="TextBox 81">
            <a:extLst>
              <a:ext uri="{FF2B5EF4-FFF2-40B4-BE49-F238E27FC236}">
                <a16:creationId xmlns:a16="http://schemas.microsoft.com/office/drawing/2014/main" id="{0BD2EEBD-0790-4CE4-A4A2-6D04F8536661}"/>
              </a:ext>
            </a:extLst>
          </p:cNvPr>
          <p:cNvSpPr txBox="1"/>
          <p:nvPr/>
        </p:nvSpPr>
        <p:spPr>
          <a:xfrm>
            <a:off x="1165307" y="2063712"/>
            <a:ext cx="6883455" cy="923330"/>
          </a:xfrm>
          <a:prstGeom prst="rect">
            <a:avLst/>
          </a:prstGeom>
          <a:noFill/>
        </p:spPr>
        <p:txBody>
          <a:bodyPr wrap="square">
            <a:spAutoFit/>
          </a:bodyPr>
          <a:lstStyle/>
          <a:p>
            <a:r>
              <a:rPr lang="en-GB" dirty="0"/>
              <a:t>He invented more than 300 products from peanuts, including plastics, paints, soap and wood stains. He even invented a plant-based petrol.</a:t>
            </a:r>
          </a:p>
        </p:txBody>
      </p:sp>
      <p:sp>
        <p:nvSpPr>
          <p:cNvPr id="83" name="1.2">
            <a:extLst>
              <a:ext uri="{FF2B5EF4-FFF2-40B4-BE49-F238E27FC236}">
                <a16:creationId xmlns:a16="http://schemas.microsoft.com/office/drawing/2014/main" id="{E0FA13B0-C6D0-4FDC-BE2E-C7658F1C2D7F}"/>
              </a:ext>
            </a:extLst>
          </p:cNvPr>
          <p:cNvSpPr/>
          <p:nvPr/>
        </p:nvSpPr>
        <p:spPr>
          <a:xfrm>
            <a:off x="975476" y="2050173"/>
            <a:ext cx="175974" cy="936869"/>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49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22" presetClass="entr" presetSubtype="1"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up)">
                                      <p:cBhvr>
                                        <p:cTn id="37" dur="500"/>
                                        <p:tgtEl>
                                          <p:spTgt spid="8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9" grpId="0"/>
      <p:bldP spid="19" grpId="1"/>
      <p:bldP spid="20" grpId="0" animBg="1"/>
      <p:bldP spid="20" grpId="1" animBg="1"/>
      <p:bldP spid="82" grpId="0"/>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27FC74AC-0959-4AFC-A755-4929A1186630}"/>
              </a:ext>
            </a:extLst>
          </p:cNvPr>
          <p:cNvSpPr/>
          <p:nvPr/>
        </p:nvSpPr>
        <p:spPr>
          <a:xfrm>
            <a:off x="4152550" y="3147969"/>
            <a:ext cx="838900" cy="5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US" sz="3600" dirty="0">
                <a:latin typeface="+mn-lt"/>
              </a:rPr>
              <a:t>Victorian Engineers, Scientists </a:t>
            </a:r>
            <a:br>
              <a:rPr lang="en-US" sz="3600" dirty="0">
                <a:latin typeface="+mn-lt"/>
              </a:rPr>
            </a:br>
            <a:r>
              <a:rPr lang="en-US" sz="3600" dirty="0">
                <a:latin typeface="+mn-lt"/>
              </a:rPr>
              <a:t>and Inventors</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FFC000"/>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9D99D1D6-8EE8-4CA9-BB83-3C1A1E6A48DC}"/>
              </a:ext>
            </a:extLst>
          </p:cNvPr>
          <p:cNvSpPr txBox="1"/>
          <p:nvPr/>
        </p:nvSpPr>
        <p:spPr>
          <a:xfrm>
            <a:off x="1209935" y="2039567"/>
            <a:ext cx="6891556" cy="923330"/>
          </a:xfrm>
          <a:prstGeom prst="rect">
            <a:avLst/>
          </a:prstGeom>
          <a:noFill/>
        </p:spPr>
        <p:txBody>
          <a:bodyPr wrap="square">
            <a:spAutoFit/>
          </a:bodyPr>
          <a:lstStyle/>
          <a:p>
            <a:r>
              <a:rPr lang="en-GB" altLang="en-US" sz="1800" dirty="0"/>
              <a:t>The Victorian era is the time when Queen Victoria was on the throne of the United Kingdom. She came to the throne in 1837 and died in 1901. </a:t>
            </a:r>
          </a:p>
        </p:txBody>
      </p:sp>
      <p:sp>
        <p:nvSpPr>
          <p:cNvPr id="11" name="Rectangle 10">
            <a:extLst>
              <a:ext uri="{FF2B5EF4-FFF2-40B4-BE49-F238E27FC236}">
                <a16:creationId xmlns:a16="http://schemas.microsoft.com/office/drawing/2014/main" id="{3D15B8DF-6C09-4ED7-A8FA-F3D5E6275CFE}"/>
              </a:ext>
            </a:extLst>
          </p:cNvPr>
          <p:cNvSpPr/>
          <p:nvPr/>
        </p:nvSpPr>
        <p:spPr>
          <a:xfrm>
            <a:off x="1038225" y="2039567"/>
            <a:ext cx="171710" cy="9233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CA5AC82-9DDA-4CED-ACFD-8EAD616FD483}"/>
              </a:ext>
            </a:extLst>
          </p:cNvPr>
          <p:cNvSpPr txBox="1"/>
          <p:nvPr/>
        </p:nvSpPr>
        <p:spPr>
          <a:xfrm>
            <a:off x="1270931" y="3051828"/>
            <a:ext cx="6438551" cy="646331"/>
          </a:xfrm>
          <a:prstGeom prst="rect">
            <a:avLst/>
          </a:prstGeom>
          <a:noFill/>
        </p:spPr>
        <p:txBody>
          <a:bodyPr wrap="square">
            <a:spAutoFit/>
          </a:bodyPr>
          <a:lstStyle/>
          <a:p>
            <a:r>
              <a:rPr lang="en-GB" altLang="en-US" sz="1800" dirty="0"/>
              <a:t>People who lived during this period are known </a:t>
            </a:r>
            <a:br>
              <a:rPr lang="en-GB" altLang="en-US" sz="1800" dirty="0"/>
            </a:br>
            <a:r>
              <a:rPr lang="en-GB" altLang="en-US" sz="1800" dirty="0"/>
              <a:t>as Victorians.</a:t>
            </a:r>
          </a:p>
        </p:txBody>
      </p:sp>
      <p:sp>
        <p:nvSpPr>
          <p:cNvPr id="15" name="Rectangle 14">
            <a:extLst>
              <a:ext uri="{FF2B5EF4-FFF2-40B4-BE49-F238E27FC236}">
                <a16:creationId xmlns:a16="http://schemas.microsoft.com/office/drawing/2014/main" id="{F867E4B0-8574-4CD7-AA51-5C7604FA06E1}"/>
              </a:ext>
            </a:extLst>
          </p:cNvPr>
          <p:cNvSpPr/>
          <p:nvPr/>
        </p:nvSpPr>
        <p:spPr>
          <a:xfrm>
            <a:off x="1038225" y="3073555"/>
            <a:ext cx="171710" cy="6028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40C570B-E0B7-471B-9A9A-C7C895FB8B20}"/>
              </a:ext>
            </a:extLst>
          </p:cNvPr>
          <p:cNvSpPr/>
          <p:nvPr/>
        </p:nvSpPr>
        <p:spPr>
          <a:xfrm>
            <a:off x="1038225" y="3781578"/>
            <a:ext cx="171710" cy="8392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E98DEFC-74C7-4491-9E52-5C9F0C4CA6CF}"/>
              </a:ext>
            </a:extLst>
          </p:cNvPr>
          <p:cNvSpPr txBox="1"/>
          <p:nvPr/>
        </p:nvSpPr>
        <p:spPr>
          <a:xfrm>
            <a:off x="1270931" y="3739547"/>
            <a:ext cx="5301165" cy="923330"/>
          </a:xfrm>
          <a:prstGeom prst="rect">
            <a:avLst/>
          </a:prstGeom>
          <a:noFill/>
        </p:spPr>
        <p:txBody>
          <a:bodyPr wrap="square">
            <a:spAutoFit/>
          </a:bodyPr>
          <a:lstStyle/>
          <a:p>
            <a:r>
              <a:rPr lang="en-GB" sz="1800" b="0" i="0" dirty="0">
                <a:effectLst/>
              </a:rPr>
              <a:t>The Victorian age was a time of great innovation and change</a:t>
            </a:r>
            <a:r>
              <a:rPr lang="en-GB" sz="1800" dirty="0"/>
              <a:t> </a:t>
            </a:r>
            <a:r>
              <a:rPr lang="en-GB" sz="1800" b="0" i="0" dirty="0">
                <a:effectLst/>
              </a:rPr>
              <a:t>and produced many innovators, inventors and scientists.</a:t>
            </a:r>
          </a:p>
        </p:txBody>
      </p:sp>
      <p:sp>
        <p:nvSpPr>
          <p:cNvPr id="17" name="Rectangle 16">
            <a:extLst>
              <a:ext uri="{FF2B5EF4-FFF2-40B4-BE49-F238E27FC236}">
                <a16:creationId xmlns:a16="http://schemas.microsoft.com/office/drawing/2014/main" id="{28F3D494-83F8-4DED-A29D-40A75EB125C3}"/>
              </a:ext>
            </a:extLst>
          </p:cNvPr>
          <p:cNvSpPr/>
          <p:nvPr/>
        </p:nvSpPr>
        <p:spPr>
          <a:xfrm>
            <a:off x="649704" y="4745542"/>
            <a:ext cx="5394960" cy="1060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b="1" i="0" dirty="0">
                <a:solidFill>
                  <a:srgbClr val="222222"/>
                </a:solidFill>
                <a:effectLst/>
              </a:rPr>
              <a:t>Innovator</a:t>
            </a:r>
          </a:p>
          <a:p>
            <a:r>
              <a:rPr lang="en-GB" dirty="0">
                <a:solidFill>
                  <a:srgbClr val="222222"/>
                </a:solidFill>
              </a:rPr>
              <a:t>A</a:t>
            </a:r>
            <a:r>
              <a:rPr lang="en-GB" i="0" dirty="0">
                <a:solidFill>
                  <a:srgbClr val="222222"/>
                </a:solidFill>
                <a:effectLst/>
              </a:rPr>
              <a:t> person who introduces new methods, ideas </a:t>
            </a:r>
            <a:br>
              <a:rPr lang="en-GB" i="0" dirty="0">
                <a:solidFill>
                  <a:srgbClr val="222222"/>
                </a:solidFill>
                <a:effectLst/>
              </a:rPr>
            </a:br>
            <a:r>
              <a:rPr lang="en-GB" i="0" dirty="0">
                <a:solidFill>
                  <a:srgbClr val="222222"/>
                </a:solidFill>
                <a:effectLst/>
              </a:rPr>
              <a:t>or products.</a:t>
            </a:r>
            <a:endParaRPr lang="en-GB" dirty="0"/>
          </a:p>
        </p:txBody>
      </p:sp>
      <p:pic>
        <p:nvPicPr>
          <p:cNvPr id="22" name="Picture 21">
            <a:extLst>
              <a:ext uri="{FF2B5EF4-FFF2-40B4-BE49-F238E27FC236}">
                <a16:creationId xmlns:a16="http://schemas.microsoft.com/office/drawing/2014/main" id="{3063E58D-781D-4327-AC11-84BE3D2AF5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21294" b="8657"/>
          <a:stretch/>
        </p:blipFill>
        <p:spPr>
          <a:xfrm>
            <a:off x="6333424" y="2836915"/>
            <a:ext cx="2154512" cy="33183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P spid="15" grpId="0" animBg="1"/>
      <p:bldP spid="16" grpId="0" animBg="1"/>
      <p:bldP spid="18"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Do You Recognise Any of These Victorian Inventions?</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FFC000"/>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C42496E5-9FC4-41D9-9AEA-540517E60C23}"/>
              </a:ext>
            </a:extLst>
          </p:cNvPr>
          <p:cNvGrpSpPr/>
          <p:nvPr/>
        </p:nvGrpSpPr>
        <p:grpSpPr>
          <a:xfrm>
            <a:off x="2152753" y="3996925"/>
            <a:ext cx="4868387" cy="1731627"/>
            <a:chOff x="2071262" y="3996925"/>
            <a:chExt cx="4868387" cy="1731627"/>
          </a:xfrm>
        </p:grpSpPr>
        <p:pic>
          <p:nvPicPr>
            <p:cNvPr id="12" name="Picture 11">
              <a:extLst>
                <a:ext uri="{FF2B5EF4-FFF2-40B4-BE49-F238E27FC236}">
                  <a16:creationId xmlns:a16="http://schemas.microsoft.com/office/drawing/2014/main" id="{42846F7F-B38D-40E7-BFC1-A809E2FD1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262" y="4096391"/>
              <a:ext cx="1038398" cy="1532693"/>
            </a:xfrm>
            <a:prstGeom prst="rect">
              <a:avLst/>
            </a:prstGeom>
          </p:spPr>
        </p:pic>
        <p:pic>
          <p:nvPicPr>
            <p:cNvPr id="29" name="Picture 28">
              <a:extLst>
                <a:ext uri="{FF2B5EF4-FFF2-40B4-BE49-F238E27FC236}">
                  <a16:creationId xmlns:a16="http://schemas.microsoft.com/office/drawing/2014/main" id="{A2F3AE3F-E909-429A-9358-60CF21AD9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141" y="4078709"/>
              <a:ext cx="1409508" cy="1519706"/>
            </a:xfrm>
            <a:prstGeom prst="rect">
              <a:avLst/>
            </a:prstGeom>
          </p:spPr>
        </p:pic>
        <p:pic>
          <p:nvPicPr>
            <p:cNvPr id="9" name="Picture 8">
              <a:extLst>
                <a:ext uri="{FF2B5EF4-FFF2-40B4-BE49-F238E27FC236}">
                  <a16:creationId xmlns:a16="http://schemas.microsoft.com/office/drawing/2014/main" id="{2D5B7CBD-9749-4879-850B-E4418BCE83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7517" y="3996925"/>
              <a:ext cx="1283644" cy="1731627"/>
            </a:xfrm>
            <a:prstGeom prst="rect">
              <a:avLst/>
            </a:prstGeom>
          </p:spPr>
        </p:pic>
      </p:grpSp>
      <p:grpSp>
        <p:nvGrpSpPr>
          <p:cNvPr id="14" name="Group 13">
            <a:extLst>
              <a:ext uri="{FF2B5EF4-FFF2-40B4-BE49-F238E27FC236}">
                <a16:creationId xmlns:a16="http://schemas.microsoft.com/office/drawing/2014/main" id="{09A1AB2E-9F9C-4588-A387-7F0D5C5073C9}"/>
              </a:ext>
            </a:extLst>
          </p:cNvPr>
          <p:cNvGrpSpPr/>
          <p:nvPr/>
        </p:nvGrpSpPr>
        <p:grpSpPr>
          <a:xfrm>
            <a:off x="1262506" y="2155637"/>
            <a:ext cx="6648880" cy="1696600"/>
            <a:chOff x="1192170" y="2155637"/>
            <a:chExt cx="6648880" cy="1696600"/>
          </a:xfrm>
        </p:grpSpPr>
        <p:pic>
          <p:nvPicPr>
            <p:cNvPr id="31" name="Picture 30">
              <a:extLst>
                <a:ext uri="{FF2B5EF4-FFF2-40B4-BE49-F238E27FC236}">
                  <a16:creationId xmlns:a16="http://schemas.microsoft.com/office/drawing/2014/main" id="{4F9DB60B-DD61-45C3-ACC0-7292333F3237}"/>
                </a:ext>
              </a:extLst>
            </p:cNvPr>
            <p:cNvPicPr>
              <a:picLocks noChangeAspect="1"/>
            </p:cNvPicPr>
            <p:nvPr/>
          </p:nvPicPr>
          <p:blipFill rotWithShape="1">
            <a:blip r:embed="rId6"/>
            <a:srcRect l="6256" t="7053" r="11487" b="9038"/>
            <a:stretch/>
          </p:blipFill>
          <p:spPr>
            <a:xfrm>
              <a:off x="3570529" y="2155637"/>
              <a:ext cx="1409508" cy="1696600"/>
            </a:xfrm>
            <a:prstGeom prst="rect">
              <a:avLst/>
            </a:prstGeom>
          </p:spPr>
        </p:pic>
        <p:pic>
          <p:nvPicPr>
            <p:cNvPr id="3" name="Picture 2">
              <a:extLst>
                <a:ext uri="{FF2B5EF4-FFF2-40B4-BE49-F238E27FC236}">
                  <a16:creationId xmlns:a16="http://schemas.microsoft.com/office/drawing/2014/main" id="{5D057926-2606-4ECB-9D39-B792372EB3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2170" y="2155637"/>
              <a:ext cx="2124665" cy="1632193"/>
            </a:xfrm>
            <a:prstGeom prst="rect">
              <a:avLst/>
            </a:prstGeom>
          </p:spPr>
        </p:pic>
        <p:pic>
          <p:nvPicPr>
            <p:cNvPr id="11" name="Picture 10">
              <a:extLst>
                <a:ext uri="{FF2B5EF4-FFF2-40B4-BE49-F238E27FC236}">
                  <a16:creationId xmlns:a16="http://schemas.microsoft.com/office/drawing/2014/main" id="{64559E62-851B-4AF0-AC99-563847A313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4136" y="2178422"/>
              <a:ext cx="2576914" cy="1609408"/>
            </a:xfrm>
            <a:prstGeom prst="rect">
              <a:avLst/>
            </a:prstGeom>
          </p:spPr>
        </p:pic>
      </p:grpSp>
    </p:spTree>
    <p:extLst>
      <p:ext uri="{BB962C8B-B14F-4D97-AF65-F5344CB8AC3E}">
        <p14:creationId xmlns:p14="http://schemas.microsoft.com/office/powerpoint/2010/main" val="18070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78072" y="527526"/>
            <a:ext cx="8220075" cy="994306"/>
          </a:xfrm>
        </p:spPr>
        <p:txBody>
          <a:bodyPr/>
          <a:lstStyle/>
          <a:p>
            <a:pPr algn="ctr"/>
            <a:r>
              <a:rPr lang="en-GB" sz="3600" dirty="0"/>
              <a:t>Isambard Kingdom Brunel</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F08215"/>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1.3">
            <a:extLst>
              <a:ext uri="{FF2B5EF4-FFF2-40B4-BE49-F238E27FC236}">
                <a16:creationId xmlns:a16="http://schemas.microsoft.com/office/drawing/2014/main" id="{B7E5DC8A-8FC0-45BB-9231-E84B210A6789}"/>
              </a:ext>
            </a:extLst>
          </p:cNvPr>
          <p:cNvSpPr/>
          <p:nvPr/>
        </p:nvSpPr>
        <p:spPr>
          <a:xfrm>
            <a:off x="649704" y="2211970"/>
            <a:ext cx="4508450" cy="564113"/>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Portsmouth, England in 1806</a:t>
            </a:r>
          </a:p>
        </p:txBody>
      </p:sp>
      <p:sp>
        <p:nvSpPr>
          <p:cNvPr id="9" name="1">
            <a:extLst>
              <a:ext uri="{FF2B5EF4-FFF2-40B4-BE49-F238E27FC236}">
                <a16:creationId xmlns:a16="http://schemas.microsoft.com/office/drawing/2014/main" id="{A9E77AD9-B5AB-479F-B13D-0F47C47D9028}"/>
              </a:ext>
            </a:extLst>
          </p:cNvPr>
          <p:cNvSpPr txBox="1"/>
          <p:nvPr/>
        </p:nvSpPr>
        <p:spPr>
          <a:xfrm>
            <a:off x="1209935" y="3054780"/>
            <a:ext cx="3634464" cy="1200329"/>
          </a:xfrm>
          <a:prstGeom prst="rect">
            <a:avLst/>
          </a:prstGeom>
          <a:noFill/>
        </p:spPr>
        <p:txBody>
          <a:bodyPr wrap="square">
            <a:spAutoFit/>
          </a:bodyPr>
          <a:lstStyle/>
          <a:p>
            <a:r>
              <a:rPr lang="en-GB" dirty="0"/>
              <a:t>Isambard Kingdom Brunel was a famous engineer. He made many things, including ships, bridges, railways and tunnels.</a:t>
            </a:r>
          </a:p>
        </p:txBody>
      </p:sp>
      <p:sp>
        <p:nvSpPr>
          <p:cNvPr id="10" name="1.2">
            <a:extLst>
              <a:ext uri="{FF2B5EF4-FFF2-40B4-BE49-F238E27FC236}">
                <a16:creationId xmlns:a16="http://schemas.microsoft.com/office/drawing/2014/main" id="{048AFBAF-28FC-4BCA-ACAD-547C3B8C5DE1}"/>
              </a:ext>
            </a:extLst>
          </p:cNvPr>
          <p:cNvSpPr/>
          <p:nvPr/>
        </p:nvSpPr>
        <p:spPr>
          <a:xfrm>
            <a:off x="1038225" y="3054779"/>
            <a:ext cx="171710" cy="120032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2">
            <a:extLst>
              <a:ext uri="{FF2B5EF4-FFF2-40B4-BE49-F238E27FC236}">
                <a16:creationId xmlns:a16="http://schemas.microsoft.com/office/drawing/2014/main" id="{39AF962B-15B8-451C-9AA2-73E639EED649}"/>
              </a:ext>
            </a:extLst>
          </p:cNvPr>
          <p:cNvSpPr/>
          <p:nvPr/>
        </p:nvSpPr>
        <p:spPr>
          <a:xfrm>
            <a:off x="1055682" y="2176484"/>
            <a:ext cx="171710" cy="2258959"/>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27392" y="2176484"/>
            <a:ext cx="3634464" cy="2308324"/>
          </a:xfrm>
          <a:prstGeom prst="rect">
            <a:avLst/>
          </a:prstGeom>
          <a:noFill/>
        </p:spPr>
        <p:txBody>
          <a:bodyPr wrap="square">
            <a:spAutoFit/>
          </a:bodyPr>
          <a:lstStyle/>
          <a:p>
            <a:r>
              <a:rPr lang="en-GB" dirty="0"/>
              <a:t>In 1822, Isambard took on his first job with his father, digging a tunnel under the River Thames. It took many years to make and was a dangerous mission, as it would sometimes collapse on them. However, it is still used by trains today.</a:t>
            </a:r>
          </a:p>
        </p:txBody>
      </p:sp>
      <p:sp>
        <p:nvSpPr>
          <p:cNvPr id="25" name="2.2">
            <a:extLst>
              <a:ext uri="{FF2B5EF4-FFF2-40B4-BE49-F238E27FC236}">
                <a16:creationId xmlns:a16="http://schemas.microsoft.com/office/drawing/2014/main" id="{8856AD6F-4DCF-42D1-ADA3-4B9A89BF4F79}"/>
              </a:ext>
            </a:extLst>
          </p:cNvPr>
          <p:cNvSpPr/>
          <p:nvPr/>
        </p:nvSpPr>
        <p:spPr>
          <a:xfrm>
            <a:off x="649704" y="4723810"/>
            <a:ext cx="3533676" cy="994305"/>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making many things, including ships, bridges and railways </a:t>
            </a:r>
          </a:p>
        </p:txBody>
      </p:sp>
      <p:sp>
        <p:nvSpPr>
          <p:cNvPr id="26" name="3">
            <a:extLst>
              <a:ext uri="{FF2B5EF4-FFF2-40B4-BE49-F238E27FC236}">
                <a16:creationId xmlns:a16="http://schemas.microsoft.com/office/drawing/2014/main" id="{FB732A7D-980B-4D09-8EE3-8C80814C7188}"/>
              </a:ext>
            </a:extLst>
          </p:cNvPr>
          <p:cNvSpPr/>
          <p:nvPr/>
        </p:nvSpPr>
        <p:spPr>
          <a:xfrm>
            <a:off x="1068382" y="2245065"/>
            <a:ext cx="171710" cy="120032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245064"/>
            <a:ext cx="6543738" cy="1200329"/>
          </a:xfrm>
          <a:prstGeom prst="rect">
            <a:avLst/>
          </a:prstGeom>
          <a:noFill/>
        </p:spPr>
        <p:txBody>
          <a:bodyPr wrap="square">
            <a:spAutoFit/>
          </a:bodyPr>
          <a:lstStyle/>
          <a:p>
            <a:r>
              <a:rPr lang="en-GB" dirty="0"/>
              <a:t>Brunel also made the world’s biggest ship, called the Great Eastern. It was designed to take people from Britain to Australia. The ship was launched in 1839 but sadly never made it to Australia.</a:t>
            </a:r>
          </a:p>
        </p:txBody>
      </p:sp>
      <p:sp>
        <p:nvSpPr>
          <p:cNvPr id="28" name="3.2">
            <a:extLst>
              <a:ext uri="{FF2B5EF4-FFF2-40B4-BE49-F238E27FC236}">
                <a16:creationId xmlns:a16="http://schemas.microsoft.com/office/drawing/2014/main" id="{3BE8ECC1-65DB-44C1-9549-28D9601B5D88}"/>
              </a:ext>
            </a:extLst>
          </p:cNvPr>
          <p:cNvSpPr/>
          <p:nvPr/>
        </p:nvSpPr>
        <p:spPr>
          <a:xfrm>
            <a:off x="1068382" y="3798700"/>
            <a:ext cx="171710" cy="1754326"/>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3.3">
            <a:extLst>
              <a:ext uri="{FF2B5EF4-FFF2-40B4-BE49-F238E27FC236}">
                <a16:creationId xmlns:a16="http://schemas.microsoft.com/office/drawing/2014/main" id="{2419AA7B-2B17-4354-987D-5BB981B92985}"/>
              </a:ext>
            </a:extLst>
          </p:cNvPr>
          <p:cNvSpPr txBox="1"/>
          <p:nvPr/>
        </p:nvSpPr>
        <p:spPr>
          <a:xfrm>
            <a:off x="1240092" y="3798700"/>
            <a:ext cx="3634464" cy="1754326"/>
          </a:xfrm>
          <a:prstGeom prst="rect">
            <a:avLst/>
          </a:prstGeom>
          <a:noFill/>
        </p:spPr>
        <p:txBody>
          <a:bodyPr wrap="square">
            <a:spAutoFit/>
          </a:bodyPr>
          <a:lstStyle/>
          <a:p>
            <a:r>
              <a:rPr lang="en-GB" dirty="0"/>
              <a:t>Other things Isambard Kingdom Brunel created include:</a:t>
            </a:r>
          </a:p>
          <a:p>
            <a:pPr marL="285750" indent="-285750">
              <a:buFont typeface="Arial" panose="020B0604020202020204" pitchFamily="34" charset="0"/>
              <a:buChar char="•"/>
            </a:pPr>
            <a:r>
              <a:rPr lang="en-GB" dirty="0"/>
              <a:t>The Maidenhead Bridge across the River Thames</a:t>
            </a:r>
          </a:p>
          <a:p>
            <a:pPr marL="285750" indent="-285750">
              <a:buFont typeface="Arial" panose="020B0604020202020204" pitchFamily="34" charset="0"/>
              <a:buChar char="•"/>
            </a:pPr>
            <a:r>
              <a:rPr lang="en-GB" dirty="0"/>
              <a:t>The Wye Bridge at Chepstow</a:t>
            </a:r>
          </a:p>
          <a:p>
            <a:pPr marL="285750" indent="-285750">
              <a:buFont typeface="Arial" panose="020B0604020202020204" pitchFamily="34" charset="0"/>
              <a:buChar char="•"/>
            </a:pPr>
            <a:r>
              <a:rPr lang="en-GB" dirty="0"/>
              <a:t>Paddington Train Station</a:t>
            </a:r>
          </a:p>
        </p:txBody>
      </p:sp>
      <p:pic>
        <p:nvPicPr>
          <p:cNvPr id="32" name="3.4">
            <a:extLst>
              <a:ext uri="{FF2B5EF4-FFF2-40B4-BE49-F238E27FC236}">
                <a16:creationId xmlns:a16="http://schemas.microsoft.com/office/drawing/2014/main" id="{C35CE57A-B6B6-4185-9474-889D18C4C2F3}"/>
              </a:ext>
            </a:extLst>
          </p:cNvPr>
          <p:cNvPicPr>
            <a:picLocks noChangeAspect="1"/>
          </p:cNvPicPr>
          <p:nvPr/>
        </p:nvPicPr>
        <p:blipFill>
          <a:blip r:embed="rId3"/>
          <a:stretch>
            <a:fillRect/>
          </a:stretch>
        </p:blipFill>
        <p:spPr>
          <a:xfrm>
            <a:off x="4920276" y="3688614"/>
            <a:ext cx="3049587" cy="1933575"/>
          </a:xfrm>
          <a:prstGeom prst="rect">
            <a:avLst/>
          </a:prstGeom>
          <a:ln>
            <a:noFill/>
          </a:ln>
          <a:effectLst>
            <a:outerShdw blurRad="292100" dist="139700" dir="2700000" algn="tl" rotWithShape="0">
              <a:srgbClr val="333333">
                <a:alpha val="65000"/>
              </a:srgbClr>
            </a:outerShdw>
          </a:effectLst>
        </p:spPr>
      </p:pic>
      <p:sp>
        <p:nvSpPr>
          <p:cNvPr id="33" name="Picture">
            <a:extLst>
              <a:ext uri="{FF2B5EF4-FFF2-40B4-BE49-F238E27FC236}">
                <a16:creationId xmlns:a16="http://schemas.microsoft.com/office/drawing/2014/main" id="{26826D6F-9A93-45DD-83A7-B23377F29B19}"/>
              </a:ext>
            </a:extLst>
          </p:cNvPr>
          <p:cNvSpPr/>
          <p:nvPr/>
        </p:nvSpPr>
        <p:spPr>
          <a:xfrm>
            <a:off x="4844398" y="2402507"/>
            <a:ext cx="3261377" cy="3261377"/>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5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childTnLst>
                          </p:cTn>
                        </p:par>
                        <p:par>
                          <p:cTn id="90" fill="hold">
                            <p:stCondLst>
                              <p:cond delay="500"/>
                            </p:stCondLst>
                            <p:childTnLst>
                              <p:par>
                                <p:cTn id="91" presetID="10" presetClass="exit" presetSubtype="0" fill="hold" nodeType="after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9" grpId="1"/>
      <p:bldP spid="10" grpId="0" animBg="1"/>
      <p:bldP spid="10" grpId="1" animBg="1"/>
      <p:bldP spid="24" grpId="0" animBg="1"/>
      <p:bldP spid="24" grpId="1" animBg="1"/>
      <p:bldP spid="22" grpId="0"/>
      <p:bldP spid="22" grpId="1"/>
      <p:bldP spid="25" grpId="0" animBg="1"/>
      <p:bldP spid="25" grpId="1" animBg="1"/>
      <p:bldP spid="26" grpId="0" animBg="1"/>
      <p:bldP spid="26" grpId="1" animBg="1"/>
      <p:bldP spid="27" grpId="0"/>
      <p:bldP spid="27" grpId="1"/>
      <p:bldP spid="28" grpId="0" animBg="1"/>
      <p:bldP spid="28" grpId="1" animBg="1"/>
      <p:bldP spid="29" grpId="0"/>
      <p:bldP spid="29" grpId="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Alexander Graham Bell</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00AAEA"/>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1">
            <a:extLst>
              <a:ext uri="{FF2B5EF4-FFF2-40B4-BE49-F238E27FC236}">
                <a16:creationId xmlns:a16="http://schemas.microsoft.com/office/drawing/2014/main" id="{A9E77AD9-B5AB-479F-B13D-0F47C47D9028}"/>
              </a:ext>
            </a:extLst>
          </p:cNvPr>
          <p:cNvSpPr txBox="1"/>
          <p:nvPr/>
        </p:nvSpPr>
        <p:spPr>
          <a:xfrm>
            <a:off x="1237231" y="2871900"/>
            <a:ext cx="3634464" cy="2862322"/>
          </a:xfrm>
          <a:prstGeom prst="rect">
            <a:avLst/>
          </a:prstGeom>
          <a:noFill/>
        </p:spPr>
        <p:txBody>
          <a:bodyPr wrap="square">
            <a:spAutoFit/>
          </a:bodyPr>
          <a:lstStyle/>
          <a:p>
            <a:r>
              <a:rPr lang="en-GB" dirty="0"/>
              <a:t>As a child, Alexander always wanted to know more about the world around him and tried to solve problems by inventing new things. When he was 12 years old, he invented a machine to help the local mill owner. As a thank you, the owner of the mill allowed Bell to use a small workshop to create more inventions.</a:t>
            </a:r>
          </a:p>
        </p:txBody>
      </p:sp>
      <p:sp>
        <p:nvSpPr>
          <p:cNvPr id="10" name="1.2">
            <a:extLst>
              <a:ext uri="{FF2B5EF4-FFF2-40B4-BE49-F238E27FC236}">
                <a16:creationId xmlns:a16="http://schemas.microsoft.com/office/drawing/2014/main" id="{048AFBAF-28FC-4BCA-ACAD-547C3B8C5DE1}"/>
              </a:ext>
            </a:extLst>
          </p:cNvPr>
          <p:cNvSpPr/>
          <p:nvPr/>
        </p:nvSpPr>
        <p:spPr>
          <a:xfrm>
            <a:off x="1065521" y="2871899"/>
            <a:ext cx="171710" cy="2862322"/>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564113"/>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US" dirty="0">
                <a:solidFill>
                  <a:schemeClr val="bg1"/>
                </a:solidFill>
              </a:rPr>
              <a:t>Born in Edinburgh, Scotland in 1847</a:t>
            </a:r>
          </a:p>
        </p:txBody>
      </p:sp>
      <p:sp>
        <p:nvSpPr>
          <p:cNvPr id="24" name="2">
            <a:extLst>
              <a:ext uri="{FF2B5EF4-FFF2-40B4-BE49-F238E27FC236}">
                <a16:creationId xmlns:a16="http://schemas.microsoft.com/office/drawing/2014/main" id="{39AF962B-15B8-451C-9AA2-73E639EED649}"/>
              </a:ext>
            </a:extLst>
          </p:cNvPr>
          <p:cNvSpPr/>
          <p:nvPr/>
        </p:nvSpPr>
        <p:spPr>
          <a:xfrm>
            <a:off x="1069330" y="2302214"/>
            <a:ext cx="171710" cy="2031325"/>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302214"/>
            <a:ext cx="3634464" cy="2031325"/>
          </a:xfrm>
          <a:prstGeom prst="rect">
            <a:avLst/>
          </a:prstGeom>
          <a:noFill/>
        </p:spPr>
        <p:txBody>
          <a:bodyPr wrap="square">
            <a:spAutoFit/>
          </a:bodyPr>
          <a:lstStyle/>
          <a:p>
            <a:r>
              <a:rPr lang="en-GB" dirty="0"/>
              <a:t>Alexander was particularly interested in the different ways that sound could travel. In 1874, Bell and a skilled electrician called Thomas Watson started working together to invent what is now known as the telephone.</a:t>
            </a:r>
          </a:p>
        </p:txBody>
      </p:sp>
      <p:sp>
        <p:nvSpPr>
          <p:cNvPr id="25" name="2.2">
            <a:extLst>
              <a:ext uri="{FF2B5EF4-FFF2-40B4-BE49-F238E27FC236}">
                <a16:creationId xmlns:a16="http://schemas.microsoft.com/office/drawing/2014/main" id="{8856AD6F-4DCF-42D1-ADA3-4B9A89BF4F79}"/>
              </a:ext>
            </a:extLst>
          </p:cNvPr>
          <p:cNvSpPr/>
          <p:nvPr/>
        </p:nvSpPr>
        <p:spPr>
          <a:xfrm>
            <a:off x="649704" y="4723811"/>
            <a:ext cx="3423532" cy="679462"/>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rgbClr val="222222"/>
                </a:solidFill>
              </a:rPr>
              <a:t>Famous for inventing the telephone</a:t>
            </a:r>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10" cy="1477328"/>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634464" cy="1477328"/>
          </a:xfrm>
          <a:prstGeom prst="rect">
            <a:avLst/>
          </a:prstGeom>
          <a:noFill/>
        </p:spPr>
        <p:txBody>
          <a:bodyPr wrap="square">
            <a:spAutoFit/>
          </a:bodyPr>
          <a:lstStyle/>
          <a:p>
            <a:r>
              <a:rPr lang="en-GB" dirty="0"/>
              <a:t>In October 1876, Alexander and Thomas talked to each other on the telephone for the first time. They were over two miles away from each other at the time.</a:t>
            </a:r>
          </a:p>
        </p:txBody>
      </p:sp>
      <p:sp>
        <p:nvSpPr>
          <p:cNvPr id="28" name="3.2">
            <a:extLst>
              <a:ext uri="{FF2B5EF4-FFF2-40B4-BE49-F238E27FC236}">
                <a16:creationId xmlns:a16="http://schemas.microsoft.com/office/drawing/2014/main" id="{3BE8ECC1-65DB-44C1-9549-28D9601B5D88}"/>
              </a:ext>
            </a:extLst>
          </p:cNvPr>
          <p:cNvSpPr/>
          <p:nvPr/>
        </p:nvSpPr>
        <p:spPr>
          <a:xfrm>
            <a:off x="1068382" y="4015870"/>
            <a:ext cx="171710" cy="1754326"/>
          </a:xfrm>
          <a:prstGeom prst="rect">
            <a:avLst/>
          </a:prstGeom>
          <a:solidFill>
            <a:srgbClr val="00A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3.3">
            <a:extLst>
              <a:ext uri="{FF2B5EF4-FFF2-40B4-BE49-F238E27FC236}">
                <a16:creationId xmlns:a16="http://schemas.microsoft.com/office/drawing/2014/main" id="{2419AA7B-2B17-4354-987D-5BB981B92985}"/>
              </a:ext>
            </a:extLst>
          </p:cNvPr>
          <p:cNvSpPr txBox="1"/>
          <p:nvPr/>
        </p:nvSpPr>
        <p:spPr>
          <a:xfrm>
            <a:off x="1240092" y="4015870"/>
            <a:ext cx="3634464" cy="1754326"/>
          </a:xfrm>
          <a:prstGeom prst="rect">
            <a:avLst/>
          </a:prstGeom>
          <a:noFill/>
        </p:spPr>
        <p:txBody>
          <a:bodyPr wrap="square">
            <a:spAutoFit/>
          </a:bodyPr>
          <a:lstStyle/>
          <a:p>
            <a:r>
              <a:rPr lang="en-GB" dirty="0"/>
              <a:t>In 1877, Alexander started his own telephone company and his invention became famous around the world. He received many awards, medals and honours for his invention.</a:t>
            </a:r>
          </a:p>
        </p:txBody>
      </p:sp>
    </p:spTree>
    <p:extLst>
      <p:ext uri="{BB962C8B-B14F-4D97-AF65-F5344CB8AC3E}">
        <p14:creationId xmlns:p14="http://schemas.microsoft.com/office/powerpoint/2010/main" val="1095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P spid="28" grpId="0" animBg="1"/>
      <p:bldP spid="28"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John Boyd Dunlop</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CC095C"/>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1" y="2974770"/>
            <a:ext cx="3634464" cy="646331"/>
          </a:xfrm>
          <a:prstGeom prst="rect">
            <a:avLst/>
          </a:prstGeom>
          <a:noFill/>
        </p:spPr>
        <p:txBody>
          <a:bodyPr wrap="square">
            <a:spAutoFit/>
          </a:bodyPr>
          <a:lstStyle/>
          <a:p>
            <a:r>
              <a:rPr lang="en-GB" dirty="0"/>
              <a:t>John Boyd Dunlop initially had a career as a veterinary surgeon. </a:t>
            </a:r>
          </a:p>
        </p:txBody>
      </p:sp>
      <p:sp>
        <p:nvSpPr>
          <p:cNvPr id="10" name="1.2">
            <a:extLst>
              <a:ext uri="{FF2B5EF4-FFF2-40B4-BE49-F238E27FC236}">
                <a16:creationId xmlns:a16="http://schemas.microsoft.com/office/drawing/2014/main" id="{048AFBAF-28FC-4BCA-ACAD-547C3B8C5DE1}"/>
              </a:ext>
            </a:extLst>
          </p:cNvPr>
          <p:cNvSpPr/>
          <p:nvPr/>
        </p:nvSpPr>
        <p:spPr>
          <a:xfrm>
            <a:off x="1065521" y="2974769"/>
            <a:ext cx="171710" cy="646331"/>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1237231" y="3957454"/>
            <a:ext cx="3634464" cy="646331"/>
          </a:xfrm>
          <a:prstGeom prst="rect">
            <a:avLst/>
          </a:prstGeom>
          <a:noFill/>
        </p:spPr>
        <p:txBody>
          <a:bodyPr wrap="square">
            <a:spAutoFit/>
          </a:bodyPr>
          <a:lstStyle/>
          <a:p>
            <a:r>
              <a:rPr lang="en-GB" dirty="0"/>
              <a:t>In 1887, he used rubber to make a tyre for his son’s tricycle.</a:t>
            </a:r>
          </a:p>
        </p:txBody>
      </p:sp>
      <p:sp>
        <p:nvSpPr>
          <p:cNvPr id="23" name="1.2">
            <a:extLst>
              <a:ext uri="{FF2B5EF4-FFF2-40B4-BE49-F238E27FC236}">
                <a16:creationId xmlns:a16="http://schemas.microsoft.com/office/drawing/2014/main" id="{EF4CFEC7-11E0-401A-9557-28D3C0D3725B}"/>
              </a:ext>
            </a:extLst>
          </p:cNvPr>
          <p:cNvSpPr/>
          <p:nvPr/>
        </p:nvSpPr>
        <p:spPr>
          <a:xfrm>
            <a:off x="1065521" y="3957453"/>
            <a:ext cx="171710" cy="646331"/>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564113"/>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a:t>
            </a:r>
            <a:r>
              <a:rPr lang="en-GB" dirty="0" err="1"/>
              <a:t>Dreghorn</a:t>
            </a:r>
            <a:r>
              <a:rPr lang="en-GB" dirty="0"/>
              <a:t>, Scotland in 1840</a:t>
            </a:r>
          </a:p>
        </p:txBody>
      </p:sp>
      <p:sp>
        <p:nvSpPr>
          <p:cNvPr id="24" name="2">
            <a:extLst>
              <a:ext uri="{FF2B5EF4-FFF2-40B4-BE49-F238E27FC236}">
                <a16:creationId xmlns:a16="http://schemas.microsoft.com/office/drawing/2014/main" id="{39AF962B-15B8-451C-9AA2-73E639EED649}"/>
              </a:ext>
            </a:extLst>
          </p:cNvPr>
          <p:cNvSpPr/>
          <p:nvPr/>
        </p:nvSpPr>
        <p:spPr>
          <a:xfrm>
            <a:off x="1069330" y="2176379"/>
            <a:ext cx="171710" cy="1710872"/>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634464" cy="1754326"/>
          </a:xfrm>
          <a:prstGeom prst="rect">
            <a:avLst/>
          </a:prstGeom>
          <a:noFill/>
        </p:spPr>
        <p:txBody>
          <a:bodyPr wrap="square">
            <a:spAutoFit/>
          </a:bodyPr>
          <a:lstStyle/>
          <a:p>
            <a:r>
              <a:rPr lang="en-GB" dirty="0"/>
              <a:t>A racing cyclist asked if he could borrow John Dunlop’s idea and then he started to win races. The cyclist was so successful, that the tyres started being made and sold all over the world. </a:t>
            </a:r>
          </a:p>
        </p:txBody>
      </p:sp>
      <p:sp>
        <p:nvSpPr>
          <p:cNvPr id="25" name="2.2">
            <a:extLst>
              <a:ext uri="{FF2B5EF4-FFF2-40B4-BE49-F238E27FC236}">
                <a16:creationId xmlns:a16="http://schemas.microsoft.com/office/drawing/2014/main" id="{8856AD6F-4DCF-42D1-ADA3-4B9A89BF4F79}"/>
              </a:ext>
            </a:extLst>
          </p:cNvPr>
          <p:cNvSpPr/>
          <p:nvPr/>
        </p:nvSpPr>
        <p:spPr>
          <a:xfrm>
            <a:off x="649704" y="4175724"/>
            <a:ext cx="3261377" cy="679462"/>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inventing the pneumatic </a:t>
            </a:r>
            <a:r>
              <a:rPr lang="en-US" dirty="0" err="1">
                <a:solidFill>
                  <a:schemeClr val="bg1"/>
                </a:solidFill>
              </a:rPr>
              <a:t>tyre</a:t>
            </a:r>
            <a:endParaRPr lang="en-US" dirty="0">
              <a:solidFill>
                <a:schemeClr val="bg1"/>
              </a:solidFill>
            </a:endParaRPr>
          </a:p>
        </p:txBody>
      </p:sp>
      <p:cxnSp>
        <p:nvCxnSpPr>
          <p:cNvPr id="8" name="Straight Connector 7">
            <a:extLst>
              <a:ext uri="{FF2B5EF4-FFF2-40B4-BE49-F238E27FC236}">
                <a16:creationId xmlns:a16="http://schemas.microsoft.com/office/drawing/2014/main" id="{75CFB3E8-62EB-4A65-953B-CF5CE7E0FFC2}"/>
              </a:ext>
            </a:extLst>
          </p:cNvPr>
          <p:cNvCxnSpPr/>
          <p:nvPr/>
        </p:nvCxnSpPr>
        <p:spPr>
          <a:xfrm>
            <a:off x="1155185" y="4832326"/>
            <a:ext cx="0" cy="412958"/>
          </a:xfrm>
          <a:prstGeom prst="line">
            <a:avLst/>
          </a:prstGeom>
          <a:ln w="28575">
            <a:solidFill>
              <a:srgbClr val="CC095C"/>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52E893F-F375-4B2C-8559-665531A8AED4}"/>
              </a:ext>
            </a:extLst>
          </p:cNvPr>
          <p:cNvSpPr/>
          <p:nvPr/>
        </p:nvSpPr>
        <p:spPr>
          <a:xfrm>
            <a:off x="1094244" y="5245284"/>
            <a:ext cx="121882" cy="121882"/>
          </a:xfrm>
          <a:prstGeom prst="ellipse">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2.1">
            <a:extLst>
              <a:ext uri="{FF2B5EF4-FFF2-40B4-BE49-F238E27FC236}">
                <a16:creationId xmlns:a16="http://schemas.microsoft.com/office/drawing/2014/main" id="{8180842B-3FE2-44E7-A7A6-45ADD9F5870D}"/>
              </a:ext>
            </a:extLst>
          </p:cNvPr>
          <p:cNvSpPr txBox="1"/>
          <p:nvPr/>
        </p:nvSpPr>
        <p:spPr>
          <a:xfrm>
            <a:off x="1303670" y="4944979"/>
            <a:ext cx="3634464" cy="646331"/>
          </a:xfrm>
          <a:prstGeom prst="rect">
            <a:avLst/>
          </a:prstGeom>
          <a:noFill/>
        </p:spPr>
        <p:txBody>
          <a:bodyPr wrap="square">
            <a:spAutoFit/>
          </a:bodyPr>
          <a:lstStyle/>
          <a:p>
            <a:r>
              <a:rPr lang="en-US" b="1" dirty="0"/>
              <a:t>Pneumatic</a:t>
            </a:r>
          </a:p>
          <a:p>
            <a:r>
              <a:rPr lang="en-US" dirty="0"/>
              <a:t>means ‘filled with air’.</a:t>
            </a:r>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10" cy="1477328"/>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634464" cy="1477328"/>
          </a:xfrm>
          <a:prstGeom prst="rect">
            <a:avLst/>
          </a:prstGeom>
          <a:noFill/>
        </p:spPr>
        <p:txBody>
          <a:bodyPr wrap="square">
            <a:spAutoFit/>
          </a:bodyPr>
          <a:lstStyle/>
          <a:p>
            <a:r>
              <a:rPr lang="en-US" dirty="0"/>
              <a:t>Sadly, there was a problem with the patent so Dunlop never became rich from the invention, and continued to earn his living as a vet. </a:t>
            </a:r>
          </a:p>
        </p:txBody>
      </p:sp>
      <p:sp>
        <p:nvSpPr>
          <p:cNvPr id="28" name="3.2">
            <a:extLst>
              <a:ext uri="{FF2B5EF4-FFF2-40B4-BE49-F238E27FC236}">
                <a16:creationId xmlns:a16="http://schemas.microsoft.com/office/drawing/2014/main" id="{3BE8ECC1-65DB-44C1-9549-28D9601B5D88}"/>
              </a:ext>
            </a:extLst>
          </p:cNvPr>
          <p:cNvSpPr/>
          <p:nvPr/>
        </p:nvSpPr>
        <p:spPr>
          <a:xfrm>
            <a:off x="1068382" y="4015870"/>
            <a:ext cx="171710" cy="1754326"/>
          </a:xfrm>
          <a:prstGeom prst="rect">
            <a:avLst/>
          </a:prstGeom>
          <a:solidFill>
            <a:srgbClr val="CC0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3.3">
            <a:extLst>
              <a:ext uri="{FF2B5EF4-FFF2-40B4-BE49-F238E27FC236}">
                <a16:creationId xmlns:a16="http://schemas.microsoft.com/office/drawing/2014/main" id="{2419AA7B-2B17-4354-987D-5BB981B92985}"/>
              </a:ext>
            </a:extLst>
          </p:cNvPr>
          <p:cNvSpPr txBox="1"/>
          <p:nvPr/>
        </p:nvSpPr>
        <p:spPr>
          <a:xfrm>
            <a:off x="1240092" y="4015870"/>
            <a:ext cx="3634464" cy="1754326"/>
          </a:xfrm>
          <a:prstGeom prst="rect">
            <a:avLst/>
          </a:prstGeom>
          <a:noFill/>
        </p:spPr>
        <p:txBody>
          <a:bodyPr wrap="square">
            <a:spAutoFit/>
          </a:bodyPr>
          <a:lstStyle/>
          <a:p>
            <a:r>
              <a:rPr lang="en-US" dirty="0"/>
              <a:t>Dunlop </a:t>
            </a:r>
            <a:r>
              <a:rPr lang="en-US" dirty="0" err="1"/>
              <a:t>tyres</a:t>
            </a:r>
            <a:r>
              <a:rPr lang="en-US" dirty="0"/>
              <a:t> is a name that many people </a:t>
            </a:r>
            <a:r>
              <a:rPr lang="en-US" dirty="0" err="1"/>
              <a:t>recognise</a:t>
            </a:r>
            <a:r>
              <a:rPr lang="en-US" dirty="0"/>
              <a:t> and associate with </a:t>
            </a:r>
            <a:r>
              <a:rPr lang="en-US" dirty="0" err="1"/>
              <a:t>tyres</a:t>
            </a:r>
            <a:r>
              <a:rPr lang="en-US" dirty="0"/>
              <a:t>, which </a:t>
            </a:r>
            <a:br>
              <a:rPr lang="en-US" dirty="0"/>
            </a:br>
            <a:r>
              <a:rPr lang="en-US" dirty="0"/>
              <a:t>are made in a variety of sizes </a:t>
            </a:r>
            <a:br>
              <a:rPr lang="en-US" dirty="0"/>
            </a:br>
            <a:r>
              <a:rPr lang="en-US" dirty="0"/>
              <a:t>for lots of different vehicles all </a:t>
            </a:r>
            <a:br>
              <a:rPr lang="en-US" dirty="0"/>
            </a:br>
            <a:r>
              <a:rPr lang="en-US" dirty="0"/>
              <a:t>over the world. </a:t>
            </a:r>
          </a:p>
        </p:txBody>
      </p:sp>
    </p:spTree>
    <p:extLst>
      <p:ext uri="{BB962C8B-B14F-4D97-AF65-F5344CB8AC3E}">
        <p14:creationId xmlns:p14="http://schemas.microsoft.com/office/powerpoint/2010/main" val="20032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2"/>
                                        </p:tgtEl>
                                      </p:cBhvr>
                                    </p:animEffect>
                                    <p:set>
                                      <p:cBhvr>
                                        <p:cTn id="78" dur="1" fill="hold">
                                          <p:stCondLst>
                                            <p:cond delay="499"/>
                                          </p:stCondLst>
                                        </p:cTn>
                                        <p:tgtEl>
                                          <p:spTgt spid="3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up)">
                                      <p:cBhvr>
                                        <p:cTn id="91" dur="500"/>
                                        <p:tgtEl>
                                          <p:spTgt spid="26"/>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up)">
                                      <p:cBhvr>
                                        <p:cTn id="100" dur="500"/>
                                        <p:tgtEl>
                                          <p:spTgt spid="28"/>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28"/>
                                        </p:tgtEl>
                                      </p:cBhvr>
                                    </p:animEffect>
                                    <p:set>
                                      <p:cBhvr>
                                        <p:cTn id="109" dur="1" fill="hold">
                                          <p:stCondLst>
                                            <p:cond delay="499"/>
                                          </p:stCondLst>
                                        </p:cTn>
                                        <p:tgtEl>
                                          <p:spTgt spid="2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7"/>
                                        </p:tgtEl>
                                      </p:cBhvr>
                                    </p:animEffect>
                                    <p:set>
                                      <p:cBhvr>
                                        <p:cTn id="11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20" grpId="0"/>
      <p:bldP spid="20" grpId="1"/>
      <p:bldP spid="23" grpId="0" animBg="1"/>
      <p:bldP spid="23" grpId="1" animBg="1"/>
      <p:bldP spid="15" grpId="0" animBg="1"/>
      <p:bldP spid="15" grpId="1" animBg="1"/>
      <p:bldP spid="24" grpId="0" animBg="1"/>
      <p:bldP spid="24" grpId="1" animBg="1"/>
      <p:bldP spid="22" grpId="0"/>
      <p:bldP spid="22" grpId="1"/>
      <p:bldP spid="25" grpId="0" animBg="1"/>
      <p:bldP spid="25" grpId="1" animBg="1"/>
      <p:bldP spid="11" grpId="0" animBg="1"/>
      <p:bldP spid="11" grpId="1" animBg="1"/>
      <p:bldP spid="32" grpId="0"/>
      <p:bldP spid="32" grpId="1"/>
      <p:bldP spid="26" grpId="0" animBg="1"/>
      <p:bldP spid="26" grpId="1" animBg="1"/>
      <p:bldP spid="27" grpId="0"/>
      <p:bldP spid="27" grpId="1"/>
      <p:bldP spid="28" grpId="0" animBg="1"/>
      <p:bldP spid="28"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Margaret E. Knight</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85BD33"/>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0" y="2791890"/>
            <a:ext cx="4226309" cy="1200329"/>
          </a:xfrm>
          <a:prstGeom prst="rect">
            <a:avLst/>
          </a:prstGeom>
          <a:noFill/>
        </p:spPr>
        <p:txBody>
          <a:bodyPr wrap="square">
            <a:spAutoFit/>
          </a:bodyPr>
          <a:lstStyle/>
          <a:p>
            <a:r>
              <a:rPr lang="en-GB" dirty="0"/>
              <a:t>Margaret only received a basic education and had to work in a cotton mill as a child because her father sadly passed away when she was young.</a:t>
            </a:r>
          </a:p>
        </p:txBody>
      </p:sp>
      <p:sp>
        <p:nvSpPr>
          <p:cNvPr id="10" name="1.2">
            <a:extLst>
              <a:ext uri="{FF2B5EF4-FFF2-40B4-BE49-F238E27FC236}">
                <a16:creationId xmlns:a16="http://schemas.microsoft.com/office/drawing/2014/main" id="{048AFBAF-28FC-4BCA-ACAD-547C3B8C5DE1}"/>
              </a:ext>
            </a:extLst>
          </p:cNvPr>
          <p:cNvSpPr/>
          <p:nvPr/>
        </p:nvSpPr>
        <p:spPr>
          <a:xfrm>
            <a:off x="1065521" y="2791889"/>
            <a:ext cx="171709" cy="1200329"/>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1237230" y="4106044"/>
            <a:ext cx="3791969" cy="1754326"/>
          </a:xfrm>
          <a:prstGeom prst="rect">
            <a:avLst/>
          </a:prstGeom>
          <a:noFill/>
        </p:spPr>
        <p:txBody>
          <a:bodyPr wrap="square">
            <a:spAutoFit/>
          </a:bodyPr>
          <a:lstStyle/>
          <a:p>
            <a:r>
              <a:rPr lang="en-GB" dirty="0"/>
              <a:t>At 12, Margaret witnessed an accident at the mill so decided to invent a safety device for the mill machine, which is thought to have stopped it if something got caught in it. </a:t>
            </a:r>
          </a:p>
        </p:txBody>
      </p:sp>
      <p:sp>
        <p:nvSpPr>
          <p:cNvPr id="23" name="1.2">
            <a:extLst>
              <a:ext uri="{FF2B5EF4-FFF2-40B4-BE49-F238E27FC236}">
                <a16:creationId xmlns:a16="http://schemas.microsoft.com/office/drawing/2014/main" id="{EF4CFEC7-11E0-401A-9557-28D3C0D3725B}"/>
              </a:ext>
            </a:extLst>
          </p:cNvPr>
          <p:cNvSpPr/>
          <p:nvPr/>
        </p:nvSpPr>
        <p:spPr>
          <a:xfrm>
            <a:off x="1065521" y="4106043"/>
            <a:ext cx="171709" cy="1754326"/>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4" y="2074810"/>
            <a:ext cx="4508450" cy="564113"/>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Maine, USA in 1838</a:t>
            </a:r>
          </a:p>
        </p:txBody>
      </p:sp>
      <p:sp>
        <p:nvSpPr>
          <p:cNvPr id="24" name="2">
            <a:extLst>
              <a:ext uri="{FF2B5EF4-FFF2-40B4-BE49-F238E27FC236}">
                <a16:creationId xmlns:a16="http://schemas.microsoft.com/office/drawing/2014/main" id="{39AF962B-15B8-451C-9AA2-73E639EED649}"/>
              </a:ext>
            </a:extLst>
          </p:cNvPr>
          <p:cNvSpPr/>
          <p:nvPr/>
        </p:nvSpPr>
        <p:spPr>
          <a:xfrm>
            <a:off x="1069330" y="2176379"/>
            <a:ext cx="171710" cy="171087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634464" cy="1754326"/>
          </a:xfrm>
          <a:prstGeom prst="rect">
            <a:avLst/>
          </a:prstGeom>
          <a:noFill/>
        </p:spPr>
        <p:txBody>
          <a:bodyPr wrap="square">
            <a:spAutoFit/>
          </a:bodyPr>
          <a:lstStyle/>
          <a:p>
            <a:r>
              <a:rPr lang="en-GB" dirty="0"/>
              <a:t>In 1867, Margaret was employed by the Columbia Paper Bag Company and in 1868, she invented a machine that folded and glued paper to form </a:t>
            </a:r>
            <a:br>
              <a:rPr lang="en-GB" dirty="0"/>
            </a:br>
            <a:r>
              <a:rPr lang="en-GB" dirty="0"/>
              <a:t>flat-bottomed paper bags. </a:t>
            </a:r>
          </a:p>
        </p:txBody>
      </p:sp>
      <p:sp>
        <p:nvSpPr>
          <p:cNvPr id="25" name="2.2">
            <a:extLst>
              <a:ext uri="{FF2B5EF4-FFF2-40B4-BE49-F238E27FC236}">
                <a16:creationId xmlns:a16="http://schemas.microsoft.com/office/drawing/2014/main" id="{8856AD6F-4DCF-42D1-ADA3-4B9A89BF4F79}"/>
              </a:ext>
            </a:extLst>
          </p:cNvPr>
          <p:cNvSpPr/>
          <p:nvPr/>
        </p:nvSpPr>
        <p:spPr>
          <a:xfrm>
            <a:off x="649704" y="4290024"/>
            <a:ext cx="3261377" cy="887766"/>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inventing the flat bottomed paper bag</a:t>
            </a:r>
          </a:p>
        </p:txBody>
      </p:sp>
      <p:sp>
        <p:nvSpPr>
          <p:cNvPr id="26" name="3">
            <a:extLst>
              <a:ext uri="{FF2B5EF4-FFF2-40B4-BE49-F238E27FC236}">
                <a16:creationId xmlns:a16="http://schemas.microsoft.com/office/drawing/2014/main" id="{FB732A7D-980B-4D09-8EE3-8C80814C7188}"/>
              </a:ext>
            </a:extLst>
          </p:cNvPr>
          <p:cNvSpPr/>
          <p:nvPr/>
        </p:nvSpPr>
        <p:spPr>
          <a:xfrm>
            <a:off x="1068382" y="2187915"/>
            <a:ext cx="171710" cy="147732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634464" cy="1477328"/>
          </a:xfrm>
          <a:prstGeom prst="rect">
            <a:avLst/>
          </a:prstGeom>
          <a:noFill/>
        </p:spPr>
        <p:txBody>
          <a:bodyPr wrap="square">
            <a:spAutoFit/>
          </a:bodyPr>
          <a:lstStyle/>
          <a:p>
            <a:r>
              <a:rPr lang="en-GB" dirty="0"/>
              <a:t>Someone called Charles Annan tried to steal her design but Margaret took him to court and won the right to call the design her own. </a:t>
            </a:r>
          </a:p>
        </p:txBody>
      </p:sp>
      <p:sp>
        <p:nvSpPr>
          <p:cNvPr id="28" name="3.2">
            <a:extLst>
              <a:ext uri="{FF2B5EF4-FFF2-40B4-BE49-F238E27FC236}">
                <a16:creationId xmlns:a16="http://schemas.microsoft.com/office/drawing/2014/main" id="{3BE8ECC1-65DB-44C1-9549-28D9601B5D88}"/>
              </a:ext>
            </a:extLst>
          </p:cNvPr>
          <p:cNvSpPr/>
          <p:nvPr/>
        </p:nvSpPr>
        <p:spPr>
          <a:xfrm>
            <a:off x="1068382" y="4015870"/>
            <a:ext cx="171710" cy="923330"/>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3.3">
            <a:extLst>
              <a:ext uri="{FF2B5EF4-FFF2-40B4-BE49-F238E27FC236}">
                <a16:creationId xmlns:a16="http://schemas.microsoft.com/office/drawing/2014/main" id="{2419AA7B-2B17-4354-987D-5BB981B92985}"/>
              </a:ext>
            </a:extLst>
          </p:cNvPr>
          <p:cNvSpPr txBox="1"/>
          <p:nvPr/>
        </p:nvSpPr>
        <p:spPr>
          <a:xfrm>
            <a:off x="1240092" y="4015870"/>
            <a:ext cx="3634464" cy="923330"/>
          </a:xfrm>
          <a:prstGeom prst="rect">
            <a:avLst/>
          </a:prstGeom>
          <a:noFill/>
        </p:spPr>
        <p:txBody>
          <a:bodyPr wrap="square">
            <a:spAutoFit/>
          </a:bodyPr>
          <a:lstStyle/>
          <a:p>
            <a:r>
              <a:rPr lang="en-GB" dirty="0"/>
              <a:t>She continued inventing useful objects, including a number of engines, for the rest of her life.</a:t>
            </a:r>
          </a:p>
        </p:txBody>
      </p:sp>
    </p:spTree>
    <p:extLst>
      <p:ext uri="{BB962C8B-B14F-4D97-AF65-F5344CB8AC3E}">
        <p14:creationId xmlns:p14="http://schemas.microsoft.com/office/powerpoint/2010/main" val="169959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20" grpId="0"/>
      <p:bldP spid="20" grpId="1"/>
      <p:bldP spid="23" grpId="0" animBg="1"/>
      <p:bldP spid="23"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P spid="28" grpId="0" animBg="1"/>
      <p:bldP spid="28" grpId="1" animBg="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Charles Darwin</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643C90"/>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Picture">
            <a:extLst>
              <a:ext uri="{FF2B5EF4-FFF2-40B4-BE49-F238E27FC236}">
                <a16:creationId xmlns:a16="http://schemas.microsoft.com/office/drawing/2014/main" id="{417A1A76-DE4C-4180-A2B9-E137E860D339}"/>
              </a:ext>
            </a:extLst>
          </p:cNvPr>
          <p:cNvSpPr/>
          <p:nvPr/>
        </p:nvSpPr>
        <p:spPr>
          <a:xfrm>
            <a:off x="4844398" y="2402507"/>
            <a:ext cx="3261377" cy="3261377"/>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1">
            <a:extLst>
              <a:ext uri="{FF2B5EF4-FFF2-40B4-BE49-F238E27FC236}">
                <a16:creationId xmlns:a16="http://schemas.microsoft.com/office/drawing/2014/main" id="{A9E77AD9-B5AB-479F-B13D-0F47C47D9028}"/>
              </a:ext>
            </a:extLst>
          </p:cNvPr>
          <p:cNvSpPr txBox="1"/>
          <p:nvPr/>
        </p:nvSpPr>
        <p:spPr>
          <a:xfrm>
            <a:off x="1237230" y="2906190"/>
            <a:ext cx="4226309" cy="923330"/>
          </a:xfrm>
          <a:prstGeom prst="rect">
            <a:avLst/>
          </a:prstGeom>
          <a:noFill/>
        </p:spPr>
        <p:txBody>
          <a:bodyPr wrap="square">
            <a:spAutoFit/>
          </a:bodyPr>
          <a:lstStyle/>
          <a:p>
            <a:r>
              <a:rPr lang="en-GB" dirty="0"/>
              <a:t>Charles Darwin is a famous scientist known for his studies of plants and animals. </a:t>
            </a:r>
          </a:p>
        </p:txBody>
      </p:sp>
      <p:sp>
        <p:nvSpPr>
          <p:cNvPr id="10" name="1.2">
            <a:extLst>
              <a:ext uri="{FF2B5EF4-FFF2-40B4-BE49-F238E27FC236}">
                <a16:creationId xmlns:a16="http://schemas.microsoft.com/office/drawing/2014/main" id="{048AFBAF-28FC-4BCA-ACAD-547C3B8C5DE1}"/>
              </a:ext>
            </a:extLst>
          </p:cNvPr>
          <p:cNvSpPr/>
          <p:nvPr/>
        </p:nvSpPr>
        <p:spPr>
          <a:xfrm>
            <a:off x="1065521" y="2906189"/>
            <a:ext cx="171709" cy="923331"/>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
            <a:extLst>
              <a:ext uri="{FF2B5EF4-FFF2-40B4-BE49-F238E27FC236}">
                <a16:creationId xmlns:a16="http://schemas.microsoft.com/office/drawing/2014/main" id="{8E392AE7-5758-4800-B650-328E2A8BC774}"/>
              </a:ext>
            </a:extLst>
          </p:cNvPr>
          <p:cNvSpPr txBox="1"/>
          <p:nvPr/>
        </p:nvSpPr>
        <p:spPr>
          <a:xfrm>
            <a:off x="1237231" y="4106044"/>
            <a:ext cx="3409850" cy="1477328"/>
          </a:xfrm>
          <a:prstGeom prst="rect">
            <a:avLst/>
          </a:prstGeom>
          <a:noFill/>
        </p:spPr>
        <p:txBody>
          <a:bodyPr wrap="square">
            <a:spAutoFit/>
          </a:bodyPr>
          <a:lstStyle/>
          <a:p>
            <a:r>
              <a:rPr lang="en-GB" dirty="0"/>
              <a:t>He loved science at school and was always asking questions. When he was 13 years old, he set up a science lab in his garden shed. </a:t>
            </a:r>
          </a:p>
        </p:txBody>
      </p:sp>
      <p:sp>
        <p:nvSpPr>
          <p:cNvPr id="23" name="1.2">
            <a:extLst>
              <a:ext uri="{FF2B5EF4-FFF2-40B4-BE49-F238E27FC236}">
                <a16:creationId xmlns:a16="http://schemas.microsoft.com/office/drawing/2014/main" id="{EF4CFEC7-11E0-401A-9557-28D3C0D3725B}"/>
              </a:ext>
            </a:extLst>
          </p:cNvPr>
          <p:cNvSpPr/>
          <p:nvPr/>
        </p:nvSpPr>
        <p:spPr>
          <a:xfrm>
            <a:off x="1065521" y="4106043"/>
            <a:ext cx="171709" cy="1477328"/>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3">
            <a:extLst>
              <a:ext uri="{FF2B5EF4-FFF2-40B4-BE49-F238E27FC236}">
                <a16:creationId xmlns:a16="http://schemas.microsoft.com/office/drawing/2014/main" id="{B7E5DC8A-8FC0-45BB-9231-E84B210A6789}"/>
              </a:ext>
            </a:extLst>
          </p:cNvPr>
          <p:cNvSpPr/>
          <p:nvPr/>
        </p:nvSpPr>
        <p:spPr>
          <a:xfrm>
            <a:off x="649703" y="2074810"/>
            <a:ext cx="4813835" cy="564113"/>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Born in in Shrewsbury, England in 1809</a:t>
            </a:r>
          </a:p>
        </p:txBody>
      </p:sp>
      <p:sp>
        <p:nvSpPr>
          <p:cNvPr id="24" name="2">
            <a:extLst>
              <a:ext uri="{FF2B5EF4-FFF2-40B4-BE49-F238E27FC236}">
                <a16:creationId xmlns:a16="http://schemas.microsoft.com/office/drawing/2014/main" id="{39AF962B-15B8-451C-9AA2-73E639EED649}"/>
              </a:ext>
            </a:extLst>
          </p:cNvPr>
          <p:cNvSpPr/>
          <p:nvPr/>
        </p:nvSpPr>
        <p:spPr>
          <a:xfrm>
            <a:off x="1069330" y="2176379"/>
            <a:ext cx="171710" cy="2308324"/>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a:extLst>
              <a:ext uri="{FF2B5EF4-FFF2-40B4-BE49-F238E27FC236}">
                <a16:creationId xmlns:a16="http://schemas.microsoft.com/office/drawing/2014/main" id="{BD3325A2-ADD3-4F3A-874B-A0AA1E6F762C}"/>
              </a:ext>
            </a:extLst>
          </p:cNvPr>
          <p:cNvSpPr txBox="1"/>
          <p:nvPr/>
        </p:nvSpPr>
        <p:spPr>
          <a:xfrm>
            <a:off x="1241040" y="2176379"/>
            <a:ext cx="3634464" cy="2308324"/>
          </a:xfrm>
          <a:prstGeom prst="rect">
            <a:avLst/>
          </a:prstGeom>
          <a:noFill/>
        </p:spPr>
        <p:txBody>
          <a:bodyPr wrap="square">
            <a:spAutoFit/>
          </a:bodyPr>
          <a:lstStyle/>
          <a:p>
            <a:r>
              <a:rPr lang="en-GB" altLang="en-US" dirty="0"/>
              <a:t>At 16, Darwin’s father sent him to Edinburgh to train to become a doctor but he did not enjoy it and hated the sight of blood! So his father sent him to Cambridge to become a vicar but he was more interested in learning about nature and animals.</a:t>
            </a:r>
          </a:p>
        </p:txBody>
      </p:sp>
      <p:sp>
        <p:nvSpPr>
          <p:cNvPr id="25" name="2.2">
            <a:extLst>
              <a:ext uri="{FF2B5EF4-FFF2-40B4-BE49-F238E27FC236}">
                <a16:creationId xmlns:a16="http://schemas.microsoft.com/office/drawing/2014/main" id="{8856AD6F-4DCF-42D1-ADA3-4B9A89BF4F79}"/>
              </a:ext>
            </a:extLst>
          </p:cNvPr>
          <p:cNvSpPr/>
          <p:nvPr/>
        </p:nvSpPr>
        <p:spPr>
          <a:xfrm>
            <a:off x="644667" y="4698029"/>
            <a:ext cx="2906296" cy="1076550"/>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dirty="0">
                <a:solidFill>
                  <a:schemeClr val="bg1"/>
                </a:solidFill>
              </a:rPr>
              <a:t>Famous for his contributions to the science of evolution</a:t>
            </a:r>
          </a:p>
        </p:txBody>
      </p:sp>
      <p:sp>
        <p:nvSpPr>
          <p:cNvPr id="26" name="3">
            <a:extLst>
              <a:ext uri="{FF2B5EF4-FFF2-40B4-BE49-F238E27FC236}">
                <a16:creationId xmlns:a16="http://schemas.microsoft.com/office/drawing/2014/main" id="{FB732A7D-980B-4D09-8EE3-8C80814C7188}"/>
              </a:ext>
            </a:extLst>
          </p:cNvPr>
          <p:cNvSpPr/>
          <p:nvPr/>
        </p:nvSpPr>
        <p:spPr>
          <a:xfrm>
            <a:off x="1068382" y="2187914"/>
            <a:ext cx="171710" cy="2308323"/>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3.1">
            <a:extLst>
              <a:ext uri="{FF2B5EF4-FFF2-40B4-BE49-F238E27FC236}">
                <a16:creationId xmlns:a16="http://schemas.microsoft.com/office/drawing/2014/main" id="{7CFD2EB6-92D0-4620-B477-954D03DA6089}"/>
              </a:ext>
            </a:extLst>
          </p:cNvPr>
          <p:cNvSpPr txBox="1"/>
          <p:nvPr/>
        </p:nvSpPr>
        <p:spPr>
          <a:xfrm>
            <a:off x="1240092" y="2187914"/>
            <a:ext cx="3634464" cy="2308324"/>
          </a:xfrm>
          <a:prstGeom prst="rect">
            <a:avLst/>
          </a:prstGeom>
          <a:noFill/>
        </p:spPr>
        <p:txBody>
          <a:bodyPr wrap="square">
            <a:spAutoFit/>
          </a:bodyPr>
          <a:lstStyle/>
          <a:p>
            <a:r>
              <a:rPr lang="en-GB" altLang="en-US" dirty="0"/>
              <a:t>Around 1831, Charles got the opportunity to become a naturalist onboard HMS Beagle. He had to explore, collect and record information about the rocks, plants and animals that they found on their trip. It was his dream job!</a:t>
            </a:r>
            <a:endParaRPr lang="en-GB" dirty="0"/>
          </a:p>
        </p:txBody>
      </p:sp>
      <p:sp>
        <p:nvSpPr>
          <p:cNvPr id="30" name="Rectangle 29">
            <a:extLst>
              <a:ext uri="{FF2B5EF4-FFF2-40B4-BE49-F238E27FC236}">
                <a16:creationId xmlns:a16="http://schemas.microsoft.com/office/drawing/2014/main" id="{751482AA-24F5-49E8-9C19-805DF1CC6D1A}"/>
              </a:ext>
            </a:extLst>
          </p:cNvPr>
          <p:cNvSpPr/>
          <p:nvPr/>
        </p:nvSpPr>
        <p:spPr>
          <a:xfrm>
            <a:off x="1065521" y="4681979"/>
            <a:ext cx="7040254" cy="1080025"/>
          </a:xfrm>
          <a:prstGeom prst="rect">
            <a:avLst/>
          </a:prstGeom>
          <a:ln w="28575">
            <a:solidFill>
              <a:srgbClr val="643C9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GB" b="1" dirty="0">
                <a:solidFill>
                  <a:schemeClr val="tx1"/>
                </a:solidFill>
              </a:rPr>
              <a:t>Evolution</a:t>
            </a:r>
          </a:p>
          <a:p>
            <a:pPr algn="ctr"/>
            <a:r>
              <a:rPr lang="en-GB" b="0" i="0" dirty="0">
                <a:solidFill>
                  <a:srgbClr val="222222"/>
                </a:solidFill>
                <a:effectLst/>
              </a:rPr>
              <a:t>The process by which different kinds of living organisms are believed to have developed from earlier forms over time.</a:t>
            </a:r>
            <a:endParaRPr lang="en-GB" dirty="0"/>
          </a:p>
        </p:txBody>
      </p:sp>
    </p:spTree>
    <p:extLst>
      <p:ext uri="{BB962C8B-B14F-4D97-AF65-F5344CB8AC3E}">
        <p14:creationId xmlns:p14="http://schemas.microsoft.com/office/powerpoint/2010/main" val="23457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0"/>
                                        </p:tgtEl>
                                      </p:cBhvr>
                                    </p:animEffect>
                                    <p:set>
                                      <p:cBhvr>
                                        <p:cTn id="9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20" grpId="0"/>
      <p:bldP spid="20" grpId="1"/>
      <p:bldP spid="23" grpId="0" animBg="1"/>
      <p:bldP spid="23" grpId="1" animBg="1"/>
      <p:bldP spid="15" grpId="0" animBg="1"/>
      <p:bldP spid="15" grpId="1" animBg="1"/>
      <p:bldP spid="24" grpId="0" animBg="1"/>
      <p:bldP spid="24" grpId="1" animBg="1"/>
      <p:bldP spid="22" grpId="0"/>
      <p:bldP spid="22" grpId="1"/>
      <p:bldP spid="25" grpId="0" animBg="1"/>
      <p:bldP spid="25" grpId="1" animBg="1"/>
      <p:bldP spid="26" grpId="0" animBg="1"/>
      <p:bldP spid="26" grpId="1" animBg="1"/>
      <p:bldP spid="27" grpId="0"/>
      <p:bldP spid="27" grpId="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416"/>
            <a:ext cx="8220075" cy="994306"/>
          </a:xfrm>
        </p:spPr>
        <p:txBody>
          <a:bodyPr/>
          <a:lstStyle/>
          <a:p>
            <a:pPr algn="ctr"/>
            <a:r>
              <a:rPr lang="en-GB" sz="3600" dirty="0"/>
              <a:t>Charles Darwin</a:t>
            </a:r>
            <a:endParaRPr lang="en-GB" sz="3600" dirty="0">
              <a:latin typeface="+mn-lt"/>
            </a:endParaRPr>
          </a:p>
        </p:txBody>
      </p:sp>
      <p:grpSp>
        <p:nvGrpSpPr>
          <p:cNvPr id="7" name="Group 6">
            <a:extLst>
              <a:ext uri="{FF2B5EF4-FFF2-40B4-BE49-F238E27FC236}">
                <a16:creationId xmlns:a16="http://schemas.microsoft.com/office/drawing/2014/main" id="{9D57CA68-3B85-400C-B80D-7126A5CE6702}"/>
              </a:ext>
            </a:extLst>
          </p:cNvPr>
          <p:cNvGrpSpPr/>
          <p:nvPr/>
        </p:nvGrpSpPr>
        <p:grpSpPr>
          <a:xfrm>
            <a:off x="649705" y="1724906"/>
            <a:ext cx="7844589" cy="4425637"/>
            <a:chOff x="649705" y="1724906"/>
            <a:chExt cx="7844589" cy="4425637"/>
          </a:xfrm>
        </p:grpSpPr>
        <p:pic>
          <p:nvPicPr>
            <p:cNvPr id="4" name="Picture 3">
              <a:extLst>
                <a:ext uri="{FF2B5EF4-FFF2-40B4-BE49-F238E27FC236}">
                  <a16:creationId xmlns:a16="http://schemas.microsoft.com/office/drawing/2014/main" id="{4FBDEDAE-A6C8-4EC2-90E7-99032286C4A0}"/>
                </a:ext>
              </a:extLst>
            </p:cNvPr>
            <p:cNvPicPr>
              <a:picLocks noChangeAspect="1"/>
            </p:cNvPicPr>
            <p:nvPr/>
          </p:nvPicPr>
          <p:blipFill rotWithShape="1">
            <a:blip r:embed="rId2">
              <a:extLst>
                <a:ext uri="{28A0092B-C50C-407E-A947-70E740481C1C}">
                  <a14:useLocalDpi xmlns:a14="http://schemas.microsoft.com/office/drawing/2010/main" val="0"/>
                </a:ext>
              </a:extLst>
            </a:blip>
            <a:srcRect b="24779"/>
            <a:stretch/>
          </p:blipFill>
          <p:spPr>
            <a:xfrm>
              <a:off x="649705" y="1724906"/>
              <a:ext cx="7844589" cy="4425637"/>
            </a:xfrm>
            <a:prstGeom prst="rect">
              <a:avLst/>
            </a:prstGeom>
            <a:ln w="28575">
              <a:solidFill>
                <a:srgbClr val="643C90"/>
              </a:solidFill>
            </a:ln>
          </p:spPr>
        </p:pic>
        <p:sp>
          <p:nvSpPr>
            <p:cNvPr id="6" name="Rectangle 5">
              <a:extLst>
                <a:ext uri="{FF2B5EF4-FFF2-40B4-BE49-F238E27FC236}">
                  <a16:creationId xmlns:a16="http://schemas.microsoft.com/office/drawing/2014/main" id="{77DA4D3C-5A48-443C-A423-0470F9C7F115}"/>
                </a:ext>
              </a:extLst>
            </p:cNvPr>
            <p:cNvSpPr/>
            <p:nvPr/>
          </p:nvSpPr>
          <p:spPr>
            <a:xfrm>
              <a:off x="847022" y="1887543"/>
              <a:ext cx="7449954" cy="4100362"/>
            </a:xfrm>
            <a:prstGeom prst="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a:extLst>
              <a:ext uri="{FF2B5EF4-FFF2-40B4-BE49-F238E27FC236}">
                <a16:creationId xmlns:a16="http://schemas.microsoft.com/office/drawing/2014/main" id="{5624A5CB-44E9-4A67-8849-520ED73EC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643" y="3664220"/>
            <a:ext cx="3669370" cy="2108706"/>
          </a:xfrm>
          <a:prstGeom prst="rect">
            <a:avLst/>
          </a:prstGeom>
        </p:spPr>
      </p:pic>
      <p:sp>
        <p:nvSpPr>
          <p:cNvPr id="37" name="1">
            <a:extLst>
              <a:ext uri="{FF2B5EF4-FFF2-40B4-BE49-F238E27FC236}">
                <a16:creationId xmlns:a16="http://schemas.microsoft.com/office/drawing/2014/main" id="{BDD91D24-E985-44D2-89A2-189AE24F3271}"/>
              </a:ext>
            </a:extLst>
          </p:cNvPr>
          <p:cNvSpPr/>
          <p:nvPr/>
        </p:nvSpPr>
        <p:spPr>
          <a:xfrm>
            <a:off x="1038225" y="2051015"/>
            <a:ext cx="171710" cy="1477327"/>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1.2">
            <a:extLst>
              <a:ext uri="{FF2B5EF4-FFF2-40B4-BE49-F238E27FC236}">
                <a16:creationId xmlns:a16="http://schemas.microsoft.com/office/drawing/2014/main" id="{5514288E-B36D-425E-80AD-46E0C78C1EB1}"/>
              </a:ext>
            </a:extLst>
          </p:cNvPr>
          <p:cNvSpPr txBox="1"/>
          <p:nvPr/>
        </p:nvSpPr>
        <p:spPr>
          <a:xfrm>
            <a:off x="1209935" y="2051016"/>
            <a:ext cx="6891556" cy="1477328"/>
          </a:xfrm>
          <a:prstGeom prst="rect">
            <a:avLst/>
          </a:prstGeom>
          <a:noFill/>
        </p:spPr>
        <p:txBody>
          <a:bodyPr wrap="square">
            <a:spAutoFit/>
          </a:bodyPr>
          <a:lstStyle/>
          <a:p>
            <a:pPr algn="just"/>
            <a:r>
              <a:rPr lang="en-GB" altLang="en-US" dirty="0"/>
              <a:t>The Beagle’s voyage lasted for five years. They travelled to the Galapagos islands in South America. When he went ashore, Darwin found plants and animals that nobody had ever seen before! He took seeds from the plants to take home with him and wrote down all of his findings. </a:t>
            </a:r>
          </a:p>
        </p:txBody>
      </p:sp>
      <p:sp>
        <p:nvSpPr>
          <p:cNvPr id="31" name="2">
            <a:extLst>
              <a:ext uri="{FF2B5EF4-FFF2-40B4-BE49-F238E27FC236}">
                <a16:creationId xmlns:a16="http://schemas.microsoft.com/office/drawing/2014/main" id="{75B42AE7-DAF7-4673-86B1-A894371C3473}"/>
              </a:ext>
            </a:extLst>
          </p:cNvPr>
          <p:cNvSpPr/>
          <p:nvPr/>
        </p:nvSpPr>
        <p:spPr>
          <a:xfrm>
            <a:off x="1038225" y="3645055"/>
            <a:ext cx="171710" cy="1178602"/>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2.2">
            <a:extLst>
              <a:ext uri="{FF2B5EF4-FFF2-40B4-BE49-F238E27FC236}">
                <a16:creationId xmlns:a16="http://schemas.microsoft.com/office/drawing/2014/main" id="{97B087D5-082D-4509-9159-3C3A0FC56036}"/>
              </a:ext>
            </a:extLst>
          </p:cNvPr>
          <p:cNvSpPr txBox="1"/>
          <p:nvPr/>
        </p:nvSpPr>
        <p:spPr>
          <a:xfrm>
            <a:off x="1270931" y="3623328"/>
            <a:ext cx="3669369" cy="1200329"/>
          </a:xfrm>
          <a:prstGeom prst="rect">
            <a:avLst/>
          </a:prstGeom>
          <a:noFill/>
        </p:spPr>
        <p:txBody>
          <a:bodyPr wrap="square">
            <a:spAutoFit/>
          </a:bodyPr>
          <a:lstStyle/>
          <a:p>
            <a:pPr algn="just"/>
            <a:r>
              <a:rPr lang="en-GB" altLang="en-US" dirty="0"/>
              <a:t>When he returned home to England, he planted the seeds he had bought back and continued studying plants and animals. </a:t>
            </a:r>
          </a:p>
        </p:txBody>
      </p:sp>
      <p:sp>
        <p:nvSpPr>
          <p:cNvPr id="41" name="3.1">
            <a:extLst>
              <a:ext uri="{FF2B5EF4-FFF2-40B4-BE49-F238E27FC236}">
                <a16:creationId xmlns:a16="http://schemas.microsoft.com/office/drawing/2014/main" id="{190E208D-6565-459C-A036-37515E8E9F96}"/>
              </a:ext>
            </a:extLst>
          </p:cNvPr>
          <p:cNvSpPr/>
          <p:nvPr/>
        </p:nvSpPr>
        <p:spPr>
          <a:xfrm>
            <a:off x="1038225" y="2051015"/>
            <a:ext cx="171710" cy="1754326"/>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3.2">
            <a:extLst>
              <a:ext uri="{FF2B5EF4-FFF2-40B4-BE49-F238E27FC236}">
                <a16:creationId xmlns:a16="http://schemas.microsoft.com/office/drawing/2014/main" id="{D4163923-FF1C-4123-8723-BA9EAF701A2C}"/>
              </a:ext>
            </a:extLst>
          </p:cNvPr>
          <p:cNvSpPr txBox="1"/>
          <p:nvPr/>
        </p:nvSpPr>
        <p:spPr>
          <a:xfrm>
            <a:off x="1209935" y="2051016"/>
            <a:ext cx="6839078" cy="1754326"/>
          </a:xfrm>
          <a:prstGeom prst="rect">
            <a:avLst/>
          </a:prstGeom>
          <a:noFill/>
        </p:spPr>
        <p:txBody>
          <a:bodyPr wrap="square">
            <a:spAutoFit/>
          </a:bodyPr>
          <a:lstStyle/>
          <a:p>
            <a:pPr algn="just"/>
            <a:r>
              <a:rPr lang="en-GB" altLang="en-US" dirty="0"/>
              <a:t>In 1859, Charles Darwin wrote a famous book all about the things he had found on his travels. After 20 years of studying, he had an idea that the plants and creatures he had collected hadn’t always been like that. He believed that, millions of years ago, living things had all started off in the same way and had gradually, very, very slowly, changed. </a:t>
            </a:r>
          </a:p>
        </p:txBody>
      </p:sp>
      <p:sp>
        <p:nvSpPr>
          <p:cNvPr id="43" name="4">
            <a:extLst>
              <a:ext uri="{FF2B5EF4-FFF2-40B4-BE49-F238E27FC236}">
                <a16:creationId xmlns:a16="http://schemas.microsoft.com/office/drawing/2014/main" id="{7F0301BA-FC0C-4A7A-AB65-E1BA7492AB62}"/>
              </a:ext>
            </a:extLst>
          </p:cNvPr>
          <p:cNvSpPr/>
          <p:nvPr/>
        </p:nvSpPr>
        <p:spPr>
          <a:xfrm>
            <a:off x="1054360" y="3967978"/>
            <a:ext cx="155575" cy="928645"/>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4.2">
            <a:extLst>
              <a:ext uri="{FF2B5EF4-FFF2-40B4-BE49-F238E27FC236}">
                <a16:creationId xmlns:a16="http://schemas.microsoft.com/office/drawing/2014/main" id="{23C0D810-50EC-433F-82E1-D34338140CE7}"/>
              </a:ext>
            </a:extLst>
          </p:cNvPr>
          <p:cNvSpPr txBox="1"/>
          <p:nvPr/>
        </p:nvSpPr>
        <p:spPr>
          <a:xfrm>
            <a:off x="1209935" y="3973293"/>
            <a:ext cx="3958965" cy="923330"/>
          </a:xfrm>
          <a:prstGeom prst="rect">
            <a:avLst/>
          </a:prstGeom>
          <a:noFill/>
        </p:spPr>
        <p:txBody>
          <a:bodyPr wrap="square">
            <a:spAutoFit/>
          </a:bodyPr>
          <a:lstStyle/>
          <a:p>
            <a:r>
              <a:rPr lang="en-GB" altLang="en-US" dirty="0"/>
              <a:t>In this way lots of different animals and plants had developed. This idea is called ‘evolution’.</a:t>
            </a:r>
            <a:endParaRPr lang="en-GB" dirty="0"/>
          </a:p>
        </p:txBody>
      </p:sp>
    </p:spTree>
    <p:extLst>
      <p:ext uri="{BB962C8B-B14F-4D97-AF65-F5344CB8AC3E}">
        <p14:creationId xmlns:p14="http://schemas.microsoft.com/office/powerpoint/2010/main" val="6597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41"/>
                                        </p:tgtEl>
                                      </p:cBhvr>
                                    </p:animEffect>
                                    <p:set>
                                      <p:cBhvr>
                                        <p:cTn id="56" dur="1" fill="hold">
                                          <p:stCondLst>
                                            <p:cond delay="499"/>
                                          </p:stCondLst>
                                        </p:cTn>
                                        <p:tgtEl>
                                          <p:spTgt spid="4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3"/>
                                        </p:tgtEl>
                                      </p:cBhvr>
                                    </p:animEffect>
                                    <p:set>
                                      <p:cBhvr>
                                        <p:cTn id="62" dur="1" fill="hold">
                                          <p:stCondLst>
                                            <p:cond delay="499"/>
                                          </p:stCondLst>
                                        </p:cTn>
                                        <p:tgtEl>
                                          <p:spTgt spid="4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6" grpId="0"/>
      <p:bldP spid="36" grpId="1"/>
      <p:bldP spid="31" grpId="0" animBg="1"/>
      <p:bldP spid="31" grpId="1" animBg="1"/>
      <p:bldP spid="29" grpId="0"/>
      <p:bldP spid="29" grpId="1"/>
      <p:bldP spid="41" grpId="0" animBg="1"/>
      <p:bldP spid="41" grpId="1" animBg="1"/>
      <p:bldP spid="40" grpId="0"/>
      <p:bldP spid="40" grpId="1"/>
      <p:bldP spid="43" grpId="0" animBg="1"/>
      <p:bldP spid="43" grpId="1" animBg="1"/>
      <p:bldP spid="42" grpId="0"/>
      <p:bldP spid="42" grpId="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868</TotalTime>
  <Words>2151</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Twinkl</vt:lpstr>
      <vt:lpstr>Arial</vt:lpstr>
      <vt:lpstr>Calibri</vt:lpstr>
      <vt:lpstr>Office Theme</vt:lpstr>
      <vt:lpstr>PowerPoint Presentation</vt:lpstr>
      <vt:lpstr>Victorian Engineers, Scientists  and Inventors</vt:lpstr>
      <vt:lpstr>Do You Recognise Any of These Victorian Inventions?</vt:lpstr>
      <vt:lpstr>Isambard Kingdom Brunel</vt:lpstr>
      <vt:lpstr>Alexander Graham Bell</vt:lpstr>
      <vt:lpstr>John Boyd Dunlop</vt:lpstr>
      <vt:lpstr>Margaret E. Knight</vt:lpstr>
      <vt:lpstr>Charles Darwin</vt:lpstr>
      <vt:lpstr>Charles Darwin</vt:lpstr>
      <vt:lpstr>Thomas Edison</vt:lpstr>
      <vt:lpstr>Thomas Edison</vt:lpstr>
      <vt:lpstr>Lewis Howard Latimer </vt:lpstr>
      <vt:lpstr>Sarah Guppy</vt:lpstr>
      <vt:lpstr>Sarah Guppy</vt:lpstr>
      <vt:lpstr>George Jennings</vt:lpstr>
      <vt:lpstr>Wilhelm Conrad Röntgen</vt:lpstr>
      <vt:lpstr>George Washington Carver</vt:lpstr>
      <vt:lpstr>George Washington Carver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Meghan Parry</dc:creator>
  <cp:lastModifiedBy>brian gribben</cp:lastModifiedBy>
  <cp:revision>37</cp:revision>
  <dcterms:created xsi:type="dcterms:W3CDTF">2020-07-15T07:15:47Z</dcterms:created>
  <dcterms:modified xsi:type="dcterms:W3CDTF">2021-01-12T15:19:40Z</dcterms:modified>
</cp:coreProperties>
</file>