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5" r:id="rId7"/>
    <p:sldId id="257" r:id="rId8"/>
    <p:sldId id="260" r:id="rId9"/>
    <p:sldId id="259" r:id="rId10"/>
    <p:sldId id="261" r:id="rId11"/>
    <p:sldId id="262" r:id="rId12"/>
    <p:sldId id="26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0D85E2-2C18-453E-B4B7-513E73909E70}"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235963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D85E2-2C18-453E-B4B7-513E73909E70}"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76499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D85E2-2C18-453E-B4B7-513E73909E70}"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342867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D85E2-2C18-453E-B4B7-513E73909E70}"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117107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0D85E2-2C18-453E-B4B7-513E73909E70}"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20208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0D85E2-2C18-453E-B4B7-513E73909E70}"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364699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0D85E2-2C18-453E-B4B7-513E73909E70}"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202169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0D85E2-2C18-453E-B4B7-513E73909E70}"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81619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D85E2-2C18-453E-B4B7-513E73909E70}"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37146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D85E2-2C18-453E-B4B7-513E73909E70}"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243558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D85E2-2C18-453E-B4B7-513E73909E70}"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32AF8-A5D4-407F-B1AF-F99476190072}" type="slidenum">
              <a:rPr lang="en-GB" smtClean="0"/>
              <a:t>‹#›</a:t>
            </a:fld>
            <a:endParaRPr lang="en-GB"/>
          </a:p>
        </p:txBody>
      </p:sp>
    </p:spTree>
    <p:extLst>
      <p:ext uri="{BB962C8B-B14F-4D97-AF65-F5344CB8AC3E}">
        <p14:creationId xmlns:p14="http://schemas.microsoft.com/office/powerpoint/2010/main" val="340813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D85E2-2C18-453E-B4B7-513E73909E70}"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32AF8-A5D4-407F-B1AF-F99476190072}" type="slidenum">
              <a:rPr lang="en-GB" smtClean="0"/>
              <a:t>‹#›</a:t>
            </a:fld>
            <a:endParaRPr lang="en-GB"/>
          </a:p>
        </p:txBody>
      </p:sp>
    </p:spTree>
    <p:extLst>
      <p:ext uri="{BB962C8B-B14F-4D97-AF65-F5344CB8AC3E}">
        <p14:creationId xmlns:p14="http://schemas.microsoft.com/office/powerpoint/2010/main" val="598019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 pictures: Glasgow in the Victorian era - Glasgow 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068" y="313509"/>
            <a:ext cx="7524206" cy="1200329"/>
          </a:xfrm>
          <a:prstGeom prst="rect">
            <a:avLst/>
          </a:prstGeom>
          <a:noFill/>
        </p:spPr>
        <p:txBody>
          <a:bodyPr wrap="square" rtlCol="0">
            <a:spAutoFit/>
          </a:bodyPr>
          <a:lstStyle/>
          <a:p>
            <a:r>
              <a:rPr lang="en-GB" sz="7200" dirty="0">
                <a:latin typeface="Harrington" panose="04040505050A02020702" pitchFamily="82" charset="0"/>
              </a:rPr>
              <a:t>The Victorians</a:t>
            </a:r>
          </a:p>
        </p:txBody>
      </p:sp>
      <p:sp>
        <p:nvSpPr>
          <p:cNvPr id="2" name="AutoShape 2" descr="North Lanarkshire Council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4942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65759"/>
            <a:ext cx="9052560" cy="707886"/>
          </a:xfrm>
          <a:prstGeom prst="rect">
            <a:avLst/>
          </a:prstGeom>
          <a:noFill/>
        </p:spPr>
        <p:txBody>
          <a:bodyPr wrap="square" rtlCol="0">
            <a:spAutoFit/>
          </a:bodyPr>
          <a:lstStyle/>
          <a:p>
            <a:r>
              <a:rPr lang="en-GB" sz="4000" dirty="0">
                <a:latin typeface="SassoonPrimaryInfantMedium" panose="00000500000000000000" pitchFamily="2" charset="0"/>
              </a:rPr>
              <a:t>	</a:t>
            </a:r>
            <a:r>
              <a:rPr lang="en-GB" sz="4000" u="sng" dirty="0">
                <a:latin typeface="SassoonPrimaryInfantMedium" panose="00000500000000000000" pitchFamily="2" charset="0"/>
              </a:rPr>
              <a:t>Task</a:t>
            </a:r>
          </a:p>
        </p:txBody>
      </p:sp>
      <p:sp>
        <p:nvSpPr>
          <p:cNvPr id="2" name="TextBox 1"/>
          <p:cNvSpPr txBox="1"/>
          <p:nvPr/>
        </p:nvSpPr>
        <p:spPr>
          <a:xfrm>
            <a:off x="457200" y="1489168"/>
            <a:ext cx="11116491" cy="3785652"/>
          </a:xfrm>
          <a:prstGeom prst="rect">
            <a:avLst/>
          </a:prstGeom>
          <a:noFill/>
        </p:spPr>
        <p:txBody>
          <a:bodyPr wrap="square" rtlCol="0">
            <a:spAutoFit/>
          </a:bodyPr>
          <a:lstStyle/>
          <a:p>
            <a:r>
              <a:rPr lang="en-GB" sz="2400" dirty="0">
                <a:latin typeface="SassoonPrimaryInfantMedium" panose="00000500000000000000" pitchFamily="2" charset="0"/>
              </a:rPr>
              <a:t>Using the worksheet template, or your own paper at home, answer the following questions.</a:t>
            </a:r>
          </a:p>
          <a:p>
            <a:pPr marL="457200" indent="-457200" algn="ctr">
              <a:buFont typeface="+mj-lt"/>
              <a:buAutoNum type="arabicPeriod"/>
            </a:pPr>
            <a:r>
              <a:rPr lang="en-GB" sz="2400" dirty="0">
                <a:solidFill>
                  <a:srgbClr val="00B0F0"/>
                </a:solidFill>
                <a:latin typeface="SassoonPrimaryInfantMedium" panose="00000500000000000000" pitchFamily="2" charset="0"/>
              </a:rPr>
              <a:t>What does the term ‘Victorian era’ mean?</a:t>
            </a:r>
          </a:p>
          <a:p>
            <a:pPr marL="457200" indent="-457200" algn="ctr">
              <a:buFont typeface="+mj-lt"/>
              <a:buAutoNum type="arabicPeriod"/>
            </a:pPr>
            <a:r>
              <a:rPr lang="en-GB" sz="2400" dirty="0">
                <a:solidFill>
                  <a:srgbClr val="00B0F0"/>
                </a:solidFill>
                <a:latin typeface="SassoonPrimaryInfantMedium" panose="00000500000000000000" pitchFamily="2" charset="0"/>
              </a:rPr>
              <a:t>Why were the Victorians so famous?</a:t>
            </a:r>
          </a:p>
          <a:p>
            <a:pPr marL="457200" indent="-457200" algn="ctr">
              <a:buFont typeface="+mj-lt"/>
              <a:buAutoNum type="arabicPeriod"/>
            </a:pPr>
            <a:r>
              <a:rPr lang="en-GB" sz="2400" dirty="0">
                <a:solidFill>
                  <a:srgbClr val="00B0F0"/>
                </a:solidFill>
                <a:latin typeface="SassoonPrimaryInfantMedium" panose="00000500000000000000" pitchFamily="2" charset="0"/>
              </a:rPr>
              <a:t>What significant events happened during the Victorian era?</a:t>
            </a:r>
          </a:p>
          <a:p>
            <a:endParaRPr lang="en-GB" sz="2400" dirty="0">
              <a:latin typeface="SassoonPrimaryInfantMedium" panose="00000500000000000000" pitchFamily="2" charset="0"/>
            </a:endParaRPr>
          </a:p>
          <a:p>
            <a:r>
              <a:rPr lang="en-GB" sz="2400" dirty="0">
                <a:latin typeface="SassoonPrimaryInfantMedium" panose="00000500000000000000" pitchFamily="2" charset="0"/>
              </a:rPr>
              <a:t>You can display the information in whichever way you would like.  For example:</a:t>
            </a:r>
          </a:p>
          <a:p>
            <a:pPr marL="342900" indent="-342900">
              <a:buFont typeface="Arial" panose="020B0604020202020204" pitchFamily="34" charset="0"/>
              <a:buChar char="•"/>
            </a:pPr>
            <a:r>
              <a:rPr lang="en-GB" sz="2400" dirty="0">
                <a:latin typeface="SassoonPrimaryInfantMedium" panose="00000500000000000000" pitchFamily="2" charset="0"/>
              </a:rPr>
              <a:t>Paragraphs</a:t>
            </a:r>
          </a:p>
          <a:p>
            <a:pPr marL="342900" indent="-342900">
              <a:buFont typeface="Arial" panose="020B0604020202020204" pitchFamily="34" charset="0"/>
              <a:buChar char="•"/>
            </a:pPr>
            <a:r>
              <a:rPr lang="en-GB" sz="2400" dirty="0">
                <a:latin typeface="SassoonPrimaryInfantMedium" panose="00000500000000000000" pitchFamily="2" charset="0"/>
              </a:rPr>
              <a:t>Posters</a:t>
            </a:r>
          </a:p>
          <a:p>
            <a:pPr marL="342900" indent="-342900">
              <a:buFont typeface="Arial" panose="020B0604020202020204" pitchFamily="34" charset="0"/>
              <a:buChar char="•"/>
            </a:pPr>
            <a:r>
              <a:rPr lang="en-GB" sz="2400" dirty="0">
                <a:latin typeface="SassoonPrimaryInfantMedium" panose="00000500000000000000" pitchFamily="2" charset="0"/>
              </a:rPr>
              <a:t>Information leaflet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8988"/>
          <a:stretch/>
        </p:blipFill>
        <p:spPr>
          <a:xfrm>
            <a:off x="0" y="0"/>
            <a:ext cx="1169534" cy="9474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7" y="6118043"/>
            <a:ext cx="1151300" cy="6287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21" y="5378087"/>
            <a:ext cx="876564" cy="1479913"/>
          </a:xfrm>
          <a:prstGeom prst="rect">
            <a:avLst/>
          </a:prstGeom>
        </p:spPr>
      </p:pic>
    </p:spTree>
    <p:extLst>
      <p:ext uri="{BB962C8B-B14F-4D97-AF65-F5344CB8AC3E}">
        <p14:creationId xmlns:p14="http://schemas.microsoft.com/office/powerpoint/2010/main" val="26615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6549" y="1097279"/>
            <a:ext cx="9052560" cy="1323439"/>
          </a:xfrm>
          <a:prstGeom prst="rect">
            <a:avLst/>
          </a:prstGeom>
          <a:noFill/>
        </p:spPr>
        <p:txBody>
          <a:bodyPr wrap="square" rtlCol="0">
            <a:spAutoFit/>
          </a:bodyPr>
          <a:lstStyle/>
          <a:p>
            <a:r>
              <a:rPr lang="en-GB" sz="4000" dirty="0">
                <a:latin typeface="SassoonPrimaryInfantMedium" panose="00000500000000000000" pitchFamily="2" charset="0"/>
              </a:rPr>
              <a:t>Learning Intention:</a:t>
            </a:r>
          </a:p>
          <a:p>
            <a:pPr marL="457200" indent="-457200">
              <a:buFont typeface="Arial" panose="020B0604020202020204" pitchFamily="34" charset="0"/>
              <a:buChar char="•"/>
            </a:pPr>
            <a:r>
              <a:rPr lang="en-GB" sz="4000" dirty="0">
                <a:latin typeface="SassoonPrimaryInfantMedium" panose="00000500000000000000" pitchFamily="2" charset="0"/>
              </a:rPr>
              <a:t>To carry out research</a:t>
            </a:r>
          </a:p>
        </p:txBody>
      </p:sp>
      <p:sp>
        <p:nvSpPr>
          <p:cNvPr id="12" name="TextBox 11"/>
          <p:cNvSpPr txBox="1"/>
          <p:nvPr/>
        </p:nvSpPr>
        <p:spPr>
          <a:xfrm>
            <a:off x="1776549" y="3274421"/>
            <a:ext cx="9052560" cy="2677656"/>
          </a:xfrm>
          <a:prstGeom prst="rect">
            <a:avLst/>
          </a:prstGeom>
          <a:noFill/>
        </p:spPr>
        <p:txBody>
          <a:bodyPr wrap="square" rtlCol="0">
            <a:spAutoFit/>
          </a:bodyPr>
          <a:lstStyle/>
          <a:p>
            <a:r>
              <a:rPr lang="en-GB" sz="2400" dirty="0">
                <a:solidFill>
                  <a:srgbClr val="00B0F0"/>
                </a:solidFill>
                <a:latin typeface="SassoonPrimaryInfantMedium" panose="00000500000000000000" pitchFamily="2" charset="0"/>
              </a:rPr>
              <a:t>Success Criteria:</a:t>
            </a:r>
          </a:p>
          <a:p>
            <a:pPr marL="571500" indent="-571500">
              <a:buFont typeface="Wingdings" panose="05000000000000000000" pitchFamily="2" charset="2"/>
              <a:buChar char="ü"/>
            </a:pPr>
            <a:r>
              <a:rPr lang="en-GB" sz="2400" dirty="0">
                <a:solidFill>
                  <a:srgbClr val="00B0F0"/>
                </a:solidFill>
                <a:latin typeface="SassoonPrimaryInfantMedium" panose="00000500000000000000" pitchFamily="2" charset="0"/>
              </a:rPr>
              <a:t>I can use search engines to find and select accurate information </a:t>
            </a:r>
          </a:p>
          <a:p>
            <a:pPr marL="571500" indent="-571500">
              <a:buFont typeface="Wingdings" panose="05000000000000000000" pitchFamily="2" charset="2"/>
              <a:buChar char="ü"/>
            </a:pPr>
            <a:r>
              <a:rPr lang="en-GB" sz="2400" dirty="0">
                <a:solidFill>
                  <a:srgbClr val="00B0F0"/>
                </a:solidFill>
                <a:latin typeface="SassoonPrimaryInfantMedium" panose="00000500000000000000" pitchFamily="2" charset="0"/>
              </a:rPr>
              <a:t>I can take notes under given headings, on the key facts and information</a:t>
            </a:r>
          </a:p>
          <a:p>
            <a:pPr marL="571500" indent="-571500">
              <a:buFont typeface="Wingdings" panose="05000000000000000000" pitchFamily="2" charset="2"/>
              <a:buChar char="ü"/>
            </a:pPr>
            <a:r>
              <a:rPr lang="en-GB" sz="2400" dirty="0">
                <a:solidFill>
                  <a:srgbClr val="00B0F0"/>
                </a:solidFill>
                <a:latin typeface="SassoonPrimaryInfantMedium" panose="00000500000000000000" pitchFamily="2" charset="0"/>
              </a:rPr>
              <a:t>I can write notes in my own words</a:t>
            </a:r>
          </a:p>
          <a:p>
            <a:pPr marL="571500" indent="-571500">
              <a:buFont typeface="Wingdings" panose="05000000000000000000" pitchFamily="2" charset="2"/>
              <a:buChar char="ü"/>
            </a:pPr>
            <a:r>
              <a:rPr lang="en-GB" sz="2400" dirty="0">
                <a:solidFill>
                  <a:srgbClr val="00B0F0"/>
                </a:solidFill>
                <a:latin typeface="SassoonPrimaryInfantMedium" panose="00000500000000000000" pitchFamily="2" charset="0"/>
              </a:rPr>
              <a:t>I can include bullet points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97" y="6118043"/>
            <a:ext cx="1151300" cy="62875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421" y="5378087"/>
            <a:ext cx="876564" cy="147991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18988"/>
          <a:stretch/>
        </p:blipFill>
        <p:spPr>
          <a:xfrm>
            <a:off x="0" y="0"/>
            <a:ext cx="1169534" cy="947465"/>
          </a:xfrm>
          <a:prstGeom prst="rect">
            <a:avLst/>
          </a:prstGeom>
        </p:spPr>
      </p:pic>
    </p:spTree>
    <p:extLst>
      <p:ext uri="{BB962C8B-B14F-4D97-AF65-F5344CB8AC3E}">
        <p14:creationId xmlns:p14="http://schemas.microsoft.com/office/powerpoint/2010/main" val="225803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611" y="862147"/>
            <a:ext cx="9052560" cy="3785652"/>
          </a:xfrm>
          <a:prstGeom prst="rect">
            <a:avLst/>
          </a:prstGeom>
          <a:noFill/>
        </p:spPr>
        <p:txBody>
          <a:bodyPr wrap="square" rtlCol="0">
            <a:spAutoFit/>
          </a:bodyPr>
          <a:lstStyle/>
          <a:p>
            <a:r>
              <a:rPr lang="en-GB" sz="4000" dirty="0">
                <a:latin typeface="SassoonPrimaryInfantMedium" panose="00000500000000000000" pitchFamily="2" charset="0"/>
              </a:rPr>
              <a:t>Think about the following questions:</a:t>
            </a:r>
          </a:p>
          <a:p>
            <a:pPr marL="742950" indent="-742950">
              <a:buFont typeface="+mj-lt"/>
              <a:buAutoNum type="arabicPeriod"/>
            </a:pPr>
            <a:r>
              <a:rPr lang="en-GB" sz="4000" dirty="0">
                <a:latin typeface="SassoonPrimaryInfantMedium" panose="00000500000000000000" pitchFamily="2" charset="0"/>
              </a:rPr>
              <a:t>What does the term ‘Victorian era’ mean?</a:t>
            </a:r>
          </a:p>
          <a:p>
            <a:pPr marL="742950" indent="-742950">
              <a:buFont typeface="+mj-lt"/>
              <a:buAutoNum type="arabicPeriod"/>
            </a:pPr>
            <a:r>
              <a:rPr lang="en-GB" sz="4000" dirty="0">
                <a:latin typeface="SassoonPrimaryInfantMedium" panose="00000500000000000000" pitchFamily="2" charset="0"/>
              </a:rPr>
              <a:t>Why were the Victorians so famous?</a:t>
            </a:r>
          </a:p>
          <a:p>
            <a:pPr marL="742950" indent="-742950">
              <a:buFont typeface="+mj-lt"/>
              <a:buAutoNum type="arabicPeriod"/>
            </a:pPr>
            <a:r>
              <a:rPr lang="en-GB" sz="4000" dirty="0">
                <a:latin typeface="SassoonPrimaryInfantMedium" panose="00000500000000000000" pitchFamily="2" charset="0"/>
              </a:rPr>
              <a:t>What significant events happened during the Victorian era?</a:t>
            </a:r>
          </a:p>
        </p:txBody>
      </p:sp>
      <p:sp>
        <p:nvSpPr>
          <p:cNvPr id="2" name="TextBox 1"/>
          <p:cNvSpPr txBox="1"/>
          <p:nvPr/>
        </p:nvSpPr>
        <p:spPr>
          <a:xfrm>
            <a:off x="522511" y="5277394"/>
            <a:ext cx="11116491" cy="830997"/>
          </a:xfrm>
          <a:prstGeom prst="rect">
            <a:avLst/>
          </a:prstGeom>
          <a:noFill/>
        </p:spPr>
        <p:txBody>
          <a:bodyPr wrap="square" rtlCol="0">
            <a:spAutoFit/>
          </a:bodyPr>
          <a:lstStyle/>
          <a:p>
            <a:pPr algn="ctr"/>
            <a:r>
              <a:rPr lang="en-GB" sz="2400" dirty="0">
                <a:latin typeface="SassoonPrimaryInfantMedium" panose="00000500000000000000" pitchFamily="2" charset="0"/>
              </a:rPr>
              <a:t>Using the information contained within this PowerPoint as well as your own Internet research, answer these three questions.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8988"/>
          <a:stretch/>
        </p:blipFill>
        <p:spPr>
          <a:xfrm>
            <a:off x="0" y="0"/>
            <a:ext cx="1169534" cy="9474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7" y="6118043"/>
            <a:ext cx="1151300" cy="628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21" y="5378087"/>
            <a:ext cx="876564" cy="1479913"/>
          </a:xfrm>
          <a:prstGeom prst="rect">
            <a:avLst/>
          </a:prstGeom>
        </p:spPr>
      </p:pic>
    </p:spTree>
    <p:extLst>
      <p:ext uri="{BB962C8B-B14F-4D97-AF65-F5344CB8AC3E}">
        <p14:creationId xmlns:p14="http://schemas.microsoft.com/office/powerpoint/2010/main" val="376095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4958" y="67478"/>
            <a:ext cx="8964385" cy="923330"/>
          </a:xfrm>
          <a:prstGeom prst="rect">
            <a:avLst/>
          </a:prstGeom>
          <a:noFill/>
        </p:spPr>
        <p:txBody>
          <a:bodyPr wrap="square" rtlCol="0">
            <a:spAutoFit/>
          </a:bodyPr>
          <a:lstStyle/>
          <a:p>
            <a:r>
              <a:rPr lang="en-GB" sz="5400" u="sng" dirty="0">
                <a:latin typeface="SassoonPrimaryInfantMedium" panose="00000500000000000000" pitchFamily="2" charset="0"/>
              </a:rPr>
              <a:t>Who were the Victorians?</a:t>
            </a:r>
          </a:p>
        </p:txBody>
      </p:sp>
      <p:sp>
        <p:nvSpPr>
          <p:cNvPr id="5" name="TextBox 4"/>
          <p:cNvSpPr txBox="1"/>
          <p:nvPr/>
        </p:nvSpPr>
        <p:spPr>
          <a:xfrm>
            <a:off x="22029" y="990245"/>
            <a:ext cx="6443087" cy="1384995"/>
          </a:xfrm>
          <a:prstGeom prst="rect">
            <a:avLst/>
          </a:prstGeom>
          <a:noFill/>
        </p:spPr>
        <p:txBody>
          <a:bodyPr wrap="square" rtlCol="0">
            <a:spAutoFit/>
          </a:bodyPr>
          <a:lstStyle/>
          <a:p>
            <a:r>
              <a:rPr lang="en-GB" sz="2800" dirty="0">
                <a:latin typeface="SassoonPrimaryInfantMedium" panose="00000500000000000000" pitchFamily="2" charset="0"/>
              </a:rPr>
              <a:t>The Victorians lived over one hundred and eighty years ago during the </a:t>
            </a:r>
            <a:r>
              <a:rPr lang="en-GB" sz="2800" b="1" u="sng" dirty="0">
                <a:latin typeface="SassoonPrimaryInfantMedium" panose="00000500000000000000" pitchFamily="2" charset="0"/>
              </a:rPr>
              <a:t>reign</a:t>
            </a:r>
            <a:r>
              <a:rPr lang="en-GB" sz="2800" dirty="0">
                <a:latin typeface="SassoonPrimaryInfantMedium" panose="00000500000000000000" pitchFamily="2" charset="0"/>
              </a:rPr>
              <a:t> of Queen Victoria (1837 to 1901).</a:t>
            </a:r>
          </a:p>
        </p:txBody>
      </p:sp>
      <p:pic>
        <p:nvPicPr>
          <p:cNvPr id="2050" name="Picture 2" descr="Queen Victoria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57" y="2505870"/>
            <a:ext cx="3002547" cy="4237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85606" y="2011203"/>
            <a:ext cx="6443087" cy="523220"/>
          </a:xfrm>
          <a:prstGeom prst="rect">
            <a:avLst/>
          </a:prstGeom>
          <a:noFill/>
        </p:spPr>
        <p:txBody>
          <a:bodyPr wrap="square" rtlCol="0">
            <a:spAutoFit/>
          </a:bodyPr>
          <a:lstStyle/>
          <a:p>
            <a:r>
              <a:rPr lang="en-GB" sz="2800" b="1" u="sng" dirty="0">
                <a:latin typeface="SassoonPrimaryInfantMedium" panose="00000500000000000000" pitchFamily="2" charset="0"/>
              </a:rPr>
              <a:t>What does the Victorian Era mean?</a:t>
            </a:r>
          </a:p>
        </p:txBody>
      </p:sp>
      <p:sp>
        <p:nvSpPr>
          <p:cNvPr id="7" name="TextBox 6"/>
          <p:cNvSpPr txBox="1"/>
          <p:nvPr/>
        </p:nvSpPr>
        <p:spPr>
          <a:xfrm>
            <a:off x="5685605" y="2469779"/>
            <a:ext cx="6443087" cy="2246769"/>
          </a:xfrm>
          <a:prstGeom prst="rect">
            <a:avLst/>
          </a:prstGeom>
          <a:noFill/>
        </p:spPr>
        <p:txBody>
          <a:bodyPr wrap="square" rtlCol="0">
            <a:spAutoFit/>
          </a:bodyPr>
          <a:lstStyle/>
          <a:p>
            <a:r>
              <a:rPr lang="en-GB" sz="2800" dirty="0">
                <a:latin typeface="SassoonPrimaryInfantMedium" panose="00000500000000000000" pitchFamily="2" charset="0"/>
              </a:rPr>
              <a:t>The Victorian Era means during the time that Queen Victoria ruled Britain.  This is also known as the time Queen Victoria was on the throne.  She ruled for 64 years.</a:t>
            </a:r>
          </a:p>
        </p:txBody>
      </p:sp>
      <p:sp>
        <p:nvSpPr>
          <p:cNvPr id="8" name="TextBox 7"/>
          <p:cNvSpPr txBox="1"/>
          <p:nvPr/>
        </p:nvSpPr>
        <p:spPr>
          <a:xfrm>
            <a:off x="109484" y="3286277"/>
            <a:ext cx="1636722" cy="2862322"/>
          </a:xfrm>
          <a:prstGeom prst="rect">
            <a:avLst/>
          </a:prstGeom>
          <a:noFill/>
        </p:spPr>
        <p:txBody>
          <a:bodyPr wrap="square" rtlCol="0">
            <a:spAutoFit/>
          </a:bodyPr>
          <a:lstStyle/>
          <a:p>
            <a:r>
              <a:rPr lang="en-GB" sz="2000" b="1" u="sng" dirty="0">
                <a:latin typeface="SassoonPrimaryInfantMedium" panose="00000500000000000000" pitchFamily="2" charset="0"/>
              </a:rPr>
              <a:t>Reign</a:t>
            </a:r>
          </a:p>
          <a:p>
            <a:r>
              <a:rPr lang="en-GB" sz="2000" dirty="0">
                <a:latin typeface="SassoonPrimaryInfantMedium" panose="00000500000000000000" pitchFamily="2" charset="0"/>
              </a:rPr>
              <a:t>The period of time during which a king, </a:t>
            </a:r>
          </a:p>
          <a:p>
            <a:r>
              <a:rPr lang="en-GB" sz="2000" dirty="0">
                <a:latin typeface="SassoonPrimaryInfantMedium" panose="00000500000000000000" pitchFamily="2" charset="0"/>
              </a:rPr>
              <a:t>queen, emperor, etc. is a ruler of a country.</a:t>
            </a:r>
          </a:p>
        </p:txBody>
      </p:sp>
      <p:sp>
        <p:nvSpPr>
          <p:cNvPr id="9" name="TextBox 8"/>
          <p:cNvSpPr txBox="1"/>
          <p:nvPr/>
        </p:nvSpPr>
        <p:spPr>
          <a:xfrm>
            <a:off x="5523456" y="5310737"/>
            <a:ext cx="6443087" cy="1569660"/>
          </a:xfrm>
          <a:prstGeom prst="rect">
            <a:avLst/>
          </a:prstGeom>
          <a:noFill/>
        </p:spPr>
        <p:txBody>
          <a:bodyPr wrap="square" rtlCol="0">
            <a:spAutoFit/>
          </a:bodyPr>
          <a:lstStyle/>
          <a:p>
            <a:r>
              <a:rPr lang="en-GB" sz="2400" dirty="0">
                <a:latin typeface="SassoonPrimaryInfantMedium" panose="00000500000000000000" pitchFamily="2" charset="0"/>
              </a:rPr>
              <a:t>Queen Victoria has the second longest reign within Britain.  Our current Queen, Queen Elizabeth II has been on the throne for over 68 years.</a:t>
            </a:r>
          </a:p>
        </p:txBody>
      </p:sp>
      <p:sp>
        <p:nvSpPr>
          <p:cNvPr id="2" name="TextBox 1"/>
          <p:cNvSpPr txBox="1"/>
          <p:nvPr/>
        </p:nvSpPr>
        <p:spPr>
          <a:xfrm>
            <a:off x="6169983" y="4941405"/>
            <a:ext cx="3977473" cy="738664"/>
          </a:xfrm>
          <a:prstGeom prst="rect">
            <a:avLst/>
          </a:prstGeom>
          <a:noFill/>
        </p:spPr>
        <p:txBody>
          <a:bodyPr wrap="square" rtlCol="0">
            <a:spAutoFit/>
          </a:bodyPr>
          <a:lstStyle/>
          <a:p>
            <a:r>
              <a:rPr lang="en-GB" sz="2400" b="1" dirty="0">
                <a:latin typeface="SassoonPrimaryInfantMedium" panose="00000500000000000000" pitchFamily="2" charset="0"/>
              </a:rPr>
              <a:t>Did you know?</a:t>
            </a:r>
          </a:p>
          <a:p>
            <a:endParaRPr lang="en-GB" dirty="0"/>
          </a:p>
        </p:txBody>
      </p:sp>
      <p:pic>
        <p:nvPicPr>
          <p:cNvPr id="2052" name="Picture 4" descr="Student lightbulb clipart | Light bulb, Hormonal acn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943" y="4858026"/>
            <a:ext cx="476040" cy="56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0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 y="41492"/>
            <a:ext cx="13258714" cy="738664"/>
          </a:xfrm>
          <a:prstGeom prst="rect">
            <a:avLst/>
          </a:prstGeom>
          <a:noFill/>
        </p:spPr>
        <p:txBody>
          <a:bodyPr wrap="square" rtlCol="0">
            <a:spAutoFit/>
          </a:bodyPr>
          <a:lstStyle/>
          <a:p>
            <a:r>
              <a:rPr lang="en-GB" sz="4200" u="sng" dirty="0">
                <a:latin typeface="SassoonPrimaryInfantMedium" panose="00000500000000000000" pitchFamily="2" charset="0"/>
              </a:rPr>
              <a:t>Why is the Victorian Era a famous time in history?</a:t>
            </a:r>
          </a:p>
        </p:txBody>
      </p:sp>
      <p:sp>
        <p:nvSpPr>
          <p:cNvPr id="5" name="TextBox 4"/>
          <p:cNvSpPr txBox="1"/>
          <p:nvPr/>
        </p:nvSpPr>
        <p:spPr>
          <a:xfrm>
            <a:off x="0" y="896383"/>
            <a:ext cx="6443087" cy="1815882"/>
          </a:xfrm>
          <a:prstGeom prst="rect">
            <a:avLst/>
          </a:prstGeom>
          <a:noFill/>
        </p:spPr>
        <p:txBody>
          <a:bodyPr wrap="square" rtlCol="0">
            <a:spAutoFit/>
          </a:bodyPr>
          <a:lstStyle/>
          <a:p>
            <a:r>
              <a:rPr lang="en-GB" sz="2800" dirty="0">
                <a:latin typeface="SassoonPrimaryInfantMedium" panose="00000500000000000000" pitchFamily="2" charset="0"/>
              </a:rPr>
              <a:t>The Victorian era is known as one the most important times in British history.  This is because of all the changes that happened during Queen Victoria’s reign.</a:t>
            </a:r>
          </a:p>
        </p:txBody>
      </p:sp>
      <p:sp>
        <p:nvSpPr>
          <p:cNvPr id="11" name="TextBox 10"/>
          <p:cNvSpPr txBox="1"/>
          <p:nvPr/>
        </p:nvSpPr>
        <p:spPr>
          <a:xfrm>
            <a:off x="7232005" y="1918287"/>
            <a:ext cx="4106555" cy="1384995"/>
          </a:xfrm>
          <a:prstGeom prst="rect">
            <a:avLst/>
          </a:prstGeom>
          <a:noFill/>
        </p:spPr>
        <p:txBody>
          <a:bodyPr wrap="square" rtlCol="0">
            <a:spAutoFit/>
          </a:bodyPr>
          <a:lstStyle/>
          <a:p>
            <a:r>
              <a:rPr lang="en-GB" sz="2800" dirty="0">
                <a:latin typeface="SassoonPrimaryInfantMedium" panose="00000500000000000000" pitchFamily="2" charset="0"/>
              </a:rPr>
              <a:t>Britain managed to build a huge </a:t>
            </a:r>
            <a:r>
              <a:rPr lang="en-GB" sz="2800" b="1" u="sng" dirty="0">
                <a:latin typeface="SassoonPrimaryInfantMedium" panose="00000500000000000000" pitchFamily="2" charset="0"/>
              </a:rPr>
              <a:t>empire</a:t>
            </a:r>
            <a:r>
              <a:rPr lang="en-GB" sz="2800" dirty="0">
                <a:latin typeface="SassoonPrimaryInfantMedium" panose="00000500000000000000" pitchFamily="2" charset="0"/>
              </a:rPr>
              <a:t> during the Victorian period.</a:t>
            </a:r>
          </a:p>
        </p:txBody>
      </p:sp>
      <p:sp>
        <p:nvSpPr>
          <p:cNvPr id="12" name="TextBox 11"/>
          <p:cNvSpPr txBox="1"/>
          <p:nvPr/>
        </p:nvSpPr>
        <p:spPr>
          <a:xfrm>
            <a:off x="350854" y="3046865"/>
            <a:ext cx="6443087" cy="1815882"/>
          </a:xfrm>
          <a:prstGeom prst="rect">
            <a:avLst/>
          </a:prstGeom>
          <a:noFill/>
        </p:spPr>
        <p:txBody>
          <a:bodyPr wrap="square" rtlCol="0">
            <a:spAutoFit/>
          </a:bodyPr>
          <a:lstStyle/>
          <a:p>
            <a:r>
              <a:rPr lang="en-GB" sz="2800" b="1" u="sng" dirty="0">
                <a:latin typeface="SassoonPrimaryInfantMedium" panose="00000500000000000000" pitchFamily="2" charset="0"/>
              </a:rPr>
              <a:t>What is an empire?</a:t>
            </a:r>
          </a:p>
          <a:p>
            <a:r>
              <a:rPr lang="en-GB" sz="2800" dirty="0">
                <a:latin typeface="SassoonPrimaryInfantMedium" panose="00000500000000000000" pitchFamily="2" charset="0"/>
              </a:rPr>
              <a:t>An empire is a group of states or countries ruled over by a single monarch.  </a:t>
            </a:r>
          </a:p>
        </p:txBody>
      </p:sp>
      <p:sp>
        <p:nvSpPr>
          <p:cNvPr id="13" name="TextBox 12"/>
          <p:cNvSpPr txBox="1"/>
          <p:nvPr/>
        </p:nvSpPr>
        <p:spPr>
          <a:xfrm>
            <a:off x="3703321" y="4441414"/>
            <a:ext cx="8488679" cy="2246769"/>
          </a:xfrm>
          <a:prstGeom prst="rect">
            <a:avLst/>
          </a:prstGeom>
          <a:noFill/>
        </p:spPr>
        <p:txBody>
          <a:bodyPr wrap="square" rtlCol="0">
            <a:spAutoFit/>
          </a:bodyPr>
          <a:lstStyle/>
          <a:p>
            <a:r>
              <a:rPr lang="en-GB" sz="2800" dirty="0">
                <a:latin typeface="SassoonPrimaryInfantMedium" panose="00000500000000000000" pitchFamily="2" charset="0"/>
              </a:rPr>
              <a:t>There were tremendous changes for the lives of British people during the Victorian era.  In 1837 most people lived in villages and worked on the land; by 1901, most lived in towns and worked in offices, shops and factories.</a:t>
            </a:r>
          </a:p>
        </p:txBody>
      </p:sp>
    </p:spTree>
    <p:extLst>
      <p:ext uri="{BB962C8B-B14F-4D97-AF65-F5344CB8AC3E}">
        <p14:creationId xmlns:p14="http://schemas.microsoft.com/office/powerpoint/2010/main" val="219703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6" y="178652"/>
            <a:ext cx="13258714" cy="830997"/>
          </a:xfrm>
          <a:prstGeom prst="rect">
            <a:avLst/>
          </a:prstGeom>
          <a:noFill/>
        </p:spPr>
        <p:txBody>
          <a:bodyPr wrap="square" rtlCol="0">
            <a:spAutoFit/>
          </a:bodyPr>
          <a:lstStyle/>
          <a:p>
            <a:r>
              <a:rPr lang="en-GB" sz="4800" u="sng" dirty="0">
                <a:latin typeface="SassoonPrimaryInfantMedium" panose="00000500000000000000" pitchFamily="2" charset="0"/>
              </a:rPr>
              <a:t>What changed during the Victorian era?</a:t>
            </a:r>
          </a:p>
        </p:txBody>
      </p:sp>
      <p:sp>
        <p:nvSpPr>
          <p:cNvPr id="15" name="TextBox 14"/>
          <p:cNvSpPr txBox="1"/>
          <p:nvPr/>
        </p:nvSpPr>
        <p:spPr>
          <a:xfrm>
            <a:off x="169814" y="1434113"/>
            <a:ext cx="6443087" cy="523220"/>
          </a:xfrm>
          <a:prstGeom prst="rect">
            <a:avLst/>
          </a:prstGeom>
          <a:noFill/>
        </p:spPr>
        <p:txBody>
          <a:bodyPr wrap="square" rtlCol="0">
            <a:spAutoFit/>
          </a:bodyPr>
          <a:lstStyle/>
          <a:p>
            <a:r>
              <a:rPr lang="en-GB" sz="2800" b="1" u="sng" dirty="0">
                <a:latin typeface="SassoonPrimaryInfantMedium" panose="00000500000000000000" pitchFamily="2" charset="0"/>
              </a:rPr>
              <a:t>Britain became very powerful.</a:t>
            </a:r>
          </a:p>
        </p:txBody>
      </p:sp>
      <p:sp>
        <p:nvSpPr>
          <p:cNvPr id="16" name="TextBox 15"/>
          <p:cNvSpPr txBox="1"/>
          <p:nvPr/>
        </p:nvSpPr>
        <p:spPr>
          <a:xfrm>
            <a:off x="169813" y="1973239"/>
            <a:ext cx="6443087" cy="2246769"/>
          </a:xfrm>
          <a:prstGeom prst="rect">
            <a:avLst/>
          </a:prstGeom>
          <a:noFill/>
        </p:spPr>
        <p:txBody>
          <a:bodyPr wrap="square" rtlCol="0">
            <a:spAutoFit/>
          </a:bodyPr>
          <a:lstStyle/>
          <a:p>
            <a:r>
              <a:rPr lang="en-GB" sz="2800" dirty="0">
                <a:latin typeface="SassoonPrimaryInfantMedium" panose="00000500000000000000" pitchFamily="2" charset="0"/>
              </a:rPr>
              <a:t>Britain became the richest and most powerful country in the world.  It had the largest empire that had ever existed, ruling a quarter of the world’s population.</a:t>
            </a:r>
          </a:p>
        </p:txBody>
      </p:sp>
      <p:pic>
        <p:nvPicPr>
          <p:cNvPr id="1026" name="Picture 2" descr="Map&quot; of the British Empire in 1914 | Queen victoria, New africa,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900" y="1699335"/>
            <a:ext cx="4286250" cy="22098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813" y="4235913"/>
            <a:ext cx="6048107" cy="2246769"/>
          </a:xfrm>
          <a:prstGeom prst="rect">
            <a:avLst/>
          </a:prstGeom>
          <a:noFill/>
        </p:spPr>
        <p:txBody>
          <a:bodyPr wrap="square" rtlCol="0">
            <a:spAutoFit/>
          </a:bodyPr>
          <a:lstStyle/>
          <a:p>
            <a:r>
              <a:rPr lang="en-GB" sz="2800" dirty="0">
                <a:latin typeface="SassoonPrimaryInfantMedium" panose="00000500000000000000" pitchFamily="2" charset="0"/>
              </a:rPr>
              <a:t>During the reign of Queen Victoria, British ports were full with ships arriving from other countries with goods ready to be sold.  This helped make Britain a very wealthy nation.</a:t>
            </a:r>
          </a:p>
        </p:txBody>
      </p:sp>
      <p:pic>
        <p:nvPicPr>
          <p:cNvPr id="2" name="Picture 2" descr="Unloading Ships at London Docks | London pictures, London history, Vintage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124" y="4220008"/>
            <a:ext cx="3419191" cy="22087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23315" y="5135501"/>
            <a:ext cx="1645920" cy="830997"/>
          </a:xfrm>
          <a:prstGeom prst="rect">
            <a:avLst/>
          </a:prstGeom>
          <a:noFill/>
        </p:spPr>
        <p:txBody>
          <a:bodyPr wrap="square" rtlCol="0">
            <a:spAutoFit/>
          </a:bodyPr>
          <a:lstStyle/>
          <a:p>
            <a:r>
              <a:rPr lang="en-GB" sz="1600" dirty="0">
                <a:latin typeface="SassoonPrimaryInfantMedium" panose="00000500000000000000" pitchFamily="2" charset="0"/>
              </a:rPr>
              <a:t>Workers unloading boats at the docks.</a:t>
            </a:r>
          </a:p>
        </p:txBody>
      </p:sp>
      <p:sp>
        <p:nvSpPr>
          <p:cNvPr id="9" name="TextBox 8"/>
          <p:cNvSpPr txBox="1"/>
          <p:nvPr/>
        </p:nvSpPr>
        <p:spPr>
          <a:xfrm>
            <a:off x="10899150" y="1749135"/>
            <a:ext cx="997234" cy="2062103"/>
          </a:xfrm>
          <a:prstGeom prst="rect">
            <a:avLst/>
          </a:prstGeom>
          <a:noFill/>
        </p:spPr>
        <p:txBody>
          <a:bodyPr wrap="square" rtlCol="0">
            <a:spAutoFit/>
          </a:bodyPr>
          <a:lstStyle/>
          <a:p>
            <a:r>
              <a:rPr lang="en-GB" sz="1600" dirty="0">
                <a:latin typeface="SassoonPrimaryInfantMedium" panose="00000500000000000000" pitchFamily="2" charset="0"/>
              </a:rPr>
              <a:t>The countries ruled by Britain during the Victorian era.</a:t>
            </a:r>
          </a:p>
        </p:txBody>
      </p:sp>
    </p:spTree>
    <p:extLst>
      <p:ext uri="{BB962C8B-B14F-4D97-AF65-F5344CB8AC3E}">
        <p14:creationId xmlns:p14="http://schemas.microsoft.com/office/powerpoint/2010/main" val="169106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6" y="178652"/>
            <a:ext cx="13258714" cy="830997"/>
          </a:xfrm>
          <a:prstGeom prst="rect">
            <a:avLst/>
          </a:prstGeom>
          <a:noFill/>
        </p:spPr>
        <p:txBody>
          <a:bodyPr wrap="square" rtlCol="0">
            <a:spAutoFit/>
          </a:bodyPr>
          <a:lstStyle/>
          <a:p>
            <a:r>
              <a:rPr lang="en-GB" sz="4800" u="sng" dirty="0">
                <a:latin typeface="SassoonPrimaryInfantMedium" panose="00000500000000000000" pitchFamily="2" charset="0"/>
              </a:rPr>
              <a:t>What changed during the Victorian era?</a:t>
            </a:r>
          </a:p>
        </p:txBody>
      </p:sp>
      <p:sp>
        <p:nvSpPr>
          <p:cNvPr id="15" name="TextBox 14"/>
          <p:cNvSpPr txBox="1"/>
          <p:nvPr/>
        </p:nvSpPr>
        <p:spPr>
          <a:xfrm>
            <a:off x="169814" y="1434113"/>
            <a:ext cx="6443087" cy="523220"/>
          </a:xfrm>
          <a:prstGeom prst="rect">
            <a:avLst/>
          </a:prstGeom>
          <a:noFill/>
        </p:spPr>
        <p:txBody>
          <a:bodyPr wrap="square" rtlCol="0">
            <a:spAutoFit/>
          </a:bodyPr>
          <a:lstStyle/>
          <a:p>
            <a:r>
              <a:rPr lang="en-GB" sz="2800" b="1" u="sng" dirty="0">
                <a:latin typeface="SassoonPrimaryInfantMedium" panose="00000500000000000000" pitchFamily="2" charset="0"/>
              </a:rPr>
              <a:t>Population increased</a:t>
            </a:r>
          </a:p>
        </p:txBody>
      </p:sp>
      <p:sp>
        <p:nvSpPr>
          <p:cNvPr id="16" name="TextBox 15"/>
          <p:cNvSpPr txBox="1"/>
          <p:nvPr/>
        </p:nvSpPr>
        <p:spPr>
          <a:xfrm>
            <a:off x="169814" y="1957333"/>
            <a:ext cx="6443087" cy="2246769"/>
          </a:xfrm>
          <a:prstGeom prst="rect">
            <a:avLst/>
          </a:prstGeom>
          <a:noFill/>
        </p:spPr>
        <p:txBody>
          <a:bodyPr wrap="square" rtlCol="0">
            <a:spAutoFit/>
          </a:bodyPr>
          <a:lstStyle/>
          <a:p>
            <a:r>
              <a:rPr lang="en-GB" sz="2800" dirty="0">
                <a:latin typeface="SassoonPrimaryInfantMedium" panose="00000500000000000000" pitchFamily="2" charset="0"/>
              </a:rPr>
              <a:t>The number of people living in Britain more than doubled.  The population went from 16 million to 37 million, causing a huge demand for food, clothes and housing.</a:t>
            </a:r>
          </a:p>
        </p:txBody>
      </p:sp>
      <p:pic>
        <p:nvPicPr>
          <p:cNvPr id="2050" name="Picture 2" descr="ADAM0001 | Vintage family photos, Victorian pictures, Vintage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290" y="1091579"/>
            <a:ext cx="2926547" cy="1989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ctorian Children in Victorian Times and How They Li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80" y="3720818"/>
            <a:ext cx="3749165" cy="29301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RGE VICTORIAN FAMILY of 10 - 10&quot; x 8&quot; | Family portraits, Family, Old  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7" y="3995041"/>
            <a:ext cx="3663300" cy="26558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00556" y="4907488"/>
            <a:ext cx="997234" cy="830997"/>
          </a:xfrm>
          <a:prstGeom prst="rect">
            <a:avLst/>
          </a:prstGeom>
          <a:noFill/>
        </p:spPr>
        <p:txBody>
          <a:bodyPr wrap="square" rtlCol="0">
            <a:spAutoFit/>
          </a:bodyPr>
          <a:lstStyle/>
          <a:p>
            <a:r>
              <a:rPr lang="en-GB" sz="1600" dirty="0">
                <a:latin typeface="SassoonPrimaryInfantMedium" panose="00000500000000000000" pitchFamily="2" charset="0"/>
              </a:rPr>
              <a:t>Victorian family photos</a:t>
            </a:r>
          </a:p>
        </p:txBody>
      </p:sp>
    </p:spTree>
    <p:extLst>
      <p:ext uri="{BB962C8B-B14F-4D97-AF65-F5344CB8AC3E}">
        <p14:creationId xmlns:p14="http://schemas.microsoft.com/office/powerpoint/2010/main" val="46704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6" y="178652"/>
            <a:ext cx="13258714" cy="830997"/>
          </a:xfrm>
          <a:prstGeom prst="rect">
            <a:avLst/>
          </a:prstGeom>
          <a:noFill/>
        </p:spPr>
        <p:txBody>
          <a:bodyPr wrap="square" rtlCol="0">
            <a:spAutoFit/>
          </a:bodyPr>
          <a:lstStyle/>
          <a:p>
            <a:r>
              <a:rPr lang="en-GB" sz="4800" u="sng" dirty="0">
                <a:latin typeface="SassoonPrimaryInfantMedium" panose="00000500000000000000" pitchFamily="2" charset="0"/>
              </a:rPr>
              <a:t>What changed during the Victorian era?</a:t>
            </a:r>
          </a:p>
        </p:txBody>
      </p:sp>
      <p:sp>
        <p:nvSpPr>
          <p:cNvPr id="15" name="TextBox 14"/>
          <p:cNvSpPr txBox="1"/>
          <p:nvPr/>
        </p:nvSpPr>
        <p:spPr>
          <a:xfrm>
            <a:off x="169815" y="1434113"/>
            <a:ext cx="6443087" cy="523220"/>
          </a:xfrm>
          <a:prstGeom prst="rect">
            <a:avLst/>
          </a:prstGeom>
          <a:noFill/>
        </p:spPr>
        <p:txBody>
          <a:bodyPr wrap="square" rtlCol="0">
            <a:spAutoFit/>
          </a:bodyPr>
          <a:lstStyle/>
          <a:p>
            <a:r>
              <a:rPr lang="en-GB" sz="2800" b="1" u="sng" dirty="0">
                <a:latin typeface="SassoonPrimaryInfantMedium" panose="00000500000000000000" pitchFamily="2" charset="0"/>
              </a:rPr>
              <a:t>Factories</a:t>
            </a:r>
          </a:p>
        </p:txBody>
      </p:sp>
      <p:sp>
        <p:nvSpPr>
          <p:cNvPr id="16" name="TextBox 15"/>
          <p:cNvSpPr txBox="1"/>
          <p:nvPr/>
        </p:nvSpPr>
        <p:spPr>
          <a:xfrm>
            <a:off x="169814" y="1957333"/>
            <a:ext cx="6443087" cy="3108543"/>
          </a:xfrm>
          <a:prstGeom prst="rect">
            <a:avLst/>
          </a:prstGeom>
          <a:noFill/>
        </p:spPr>
        <p:txBody>
          <a:bodyPr wrap="square" rtlCol="0">
            <a:spAutoFit/>
          </a:bodyPr>
          <a:lstStyle/>
          <a:p>
            <a:r>
              <a:rPr lang="en-GB" sz="2800" dirty="0">
                <a:latin typeface="SassoonPrimaryInfantMedium" panose="00000500000000000000" pitchFamily="2" charset="0"/>
              </a:rPr>
              <a:t>Factories and machines were built to meet the huge demand for food, clothes </a:t>
            </a:r>
            <a:r>
              <a:rPr lang="en-GB" sz="2800">
                <a:latin typeface="SassoonPrimaryInfantMedium" panose="00000500000000000000" pitchFamily="2" charset="0"/>
              </a:rPr>
              <a:t>and housing.  </a:t>
            </a:r>
            <a:r>
              <a:rPr lang="en-GB" sz="2800" dirty="0">
                <a:latin typeface="SassoonPrimaryInfantMedium" panose="00000500000000000000" pitchFamily="2" charset="0"/>
              </a:rPr>
              <a:t>New towns were created and the landscape of Britain changed.  People were not only working out on the land but they were now working indoors.</a:t>
            </a:r>
          </a:p>
        </p:txBody>
      </p:sp>
      <p:pic>
        <p:nvPicPr>
          <p:cNvPr id="3074" name="Picture 2" descr="Victorian Factories and the Machines of Industry: Facts and Information -  Primary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749" y="1009649"/>
            <a:ext cx="3699759" cy="26416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DUSTRIAL REVELATION – Review of The Factory House, Lime St London | It's  Rude To St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988" y="3915277"/>
            <a:ext cx="3397522" cy="2785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76190" y="4120702"/>
            <a:ext cx="997234" cy="1077218"/>
          </a:xfrm>
          <a:prstGeom prst="rect">
            <a:avLst/>
          </a:prstGeom>
          <a:noFill/>
        </p:spPr>
        <p:txBody>
          <a:bodyPr wrap="square" rtlCol="0">
            <a:spAutoFit/>
          </a:bodyPr>
          <a:lstStyle/>
          <a:p>
            <a:r>
              <a:rPr lang="en-GB" sz="1600" dirty="0">
                <a:latin typeface="SassoonPrimaryInfantMedium" panose="00000500000000000000" pitchFamily="2" charset="0"/>
              </a:rPr>
              <a:t>Inside a typical Victorian factory.</a:t>
            </a:r>
          </a:p>
        </p:txBody>
      </p:sp>
    </p:spTree>
    <p:extLst>
      <p:ext uri="{BB962C8B-B14F-4D97-AF65-F5344CB8AC3E}">
        <p14:creationId xmlns:p14="http://schemas.microsoft.com/office/powerpoint/2010/main" val="224301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6" y="178652"/>
            <a:ext cx="13258714" cy="830997"/>
          </a:xfrm>
          <a:prstGeom prst="rect">
            <a:avLst/>
          </a:prstGeom>
          <a:noFill/>
        </p:spPr>
        <p:txBody>
          <a:bodyPr wrap="square" rtlCol="0">
            <a:spAutoFit/>
          </a:bodyPr>
          <a:lstStyle/>
          <a:p>
            <a:r>
              <a:rPr lang="en-GB" sz="4800" u="sng" dirty="0">
                <a:latin typeface="SassoonPrimaryInfantMedium" panose="00000500000000000000" pitchFamily="2" charset="0"/>
              </a:rPr>
              <a:t>What changed during the Victorian era?</a:t>
            </a:r>
          </a:p>
        </p:txBody>
      </p:sp>
      <p:sp>
        <p:nvSpPr>
          <p:cNvPr id="15" name="TextBox 14"/>
          <p:cNvSpPr txBox="1"/>
          <p:nvPr/>
        </p:nvSpPr>
        <p:spPr>
          <a:xfrm>
            <a:off x="169815" y="1434113"/>
            <a:ext cx="6443087" cy="523220"/>
          </a:xfrm>
          <a:prstGeom prst="rect">
            <a:avLst/>
          </a:prstGeom>
          <a:noFill/>
        </p:spPr>
        <p:txBody>
          <a:bodyPr wrap="square" rtlCol="0">
            <a:spAutoFit/>
          </a:bodyPr>
          <a:lstStyle/>
          <a:p>
            <a:r>
              <a:rPr lang="en-GB" sz="2800" b="1" u="sng" dirty="0">
                <a:latin typeface="SassoonPrimaryInfantMedium" panose="00000500000000000000" pitchFamily="2" charset="0"/>
              </a:rPr>
              <a:t>Railways</a:t>
            </a:r>
          </a:p>
        </p:txBody>
      </p:sp>
      <p:sp>
        <p:nvSpPr>
          <p:cNvPr id="16" name="TextBox 15"/>
          <p:cNvSpPr txBox="1"/>
          <p:nvPr/>
        </p:nvSpPr>
        <p:spPr>
          <a:xfrm>
            <a:off x="169814" y="1957333"/>
            <a:ext cx="6910255" cy="4401205"/>
          </a:xfrm>
          <a:prstGeom prst="rect">
            <a:avLst/>
          </a:prstGeom>
          <a:noFill/>
        </p:spPr>
        <p:txBody>
          <a:bodyPr wrap="square" rtlCol="0">
            <a:spAutoFit/>
          </a:bodyPr>
          <a:lstStyle/>
          <a:p>
            <a:r>
              <a:rPr lang="en-GB" sz="2800" dirty="0">
                <a:latin typeface="SassoonPrimaryInfantMedium" panose="00000500000000000000" pitchFamily="2" charset="0"/>
              </a:rPr>
              <a:t>Rail was the most popular means of transport for goods and people throughout the Victorian era.  With the high demand for food, goods and clothing, railways were needed to transport all of these goods.</a:t>
            </a:r>
          </a:p>
          <a:p>
            <a:endParaRPr lang="en-GB" sz="2800" dirty="0">
              <a:latin typeface="SassoonPrimaryInfantMedium" panose="00000500000000000000" pitchFamily="2" charset="0"/>
            </a:endParaRPr>
          </a:p>
          <a:p>
            <a:r>
              <a:rPr lang="en-GB" sz="2800" dirty="0">
                <a:latin typeface="SassoonPrimaryInfantMedium" panose="00000500000000000000" pitchFamily="2" charset="0"/>
              </a:rPr>
              <a:t>The seaside holiday was created during the Victorian era.  For the first time people who could afford to travel could leave their homes and spend some time by the sea.</a:t>
            </a:r>
          </a:p>
        </p:txBody>
      </p:sp>
      <p:pic>
        <p:nvPicPr>
          <p:cNvPr id="4098" name="Picture 2" descr="Victorian Railw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100" y="1009649"/>
            <a:ext cx="3652159" cy="25565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ctorian Trains to the Seaside - Cancelled - Midland Railway Butter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069" y="3734894"/>
            <a:ext cx="3926571" cy="29449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010467" y="4422528"/>
            <a:ext cx="1191584" cy="1569660"/>
          </a:xfrm>
          <a:prstGeom prst="rect">
            <a:avLst/>
          </a:prstGeom>
          <a:noFill/>
        </p:spPr>
        <p:txBody>
          <a:bodyPr wrap="square" rtlCol="0">
            <a:spAutoFit/>
          </a:bodyPr>
          <a:lstStyle/>
          <a:p>
            <a:r>
              <a:rPr lang="en-GB" sz="1600" dirty="0">
                <a:latin typeface="SassoonPrimaryInfantMedium" panose="00000500000000000000" pitchFamily="2" charset="0"/>
              </a:rPr>
              <a:t>A modern day replica of a Victorian passenger train.</a:t>
            </a:r>
          </a:p>
        </p:txBody>
      </p:sp>
    </p:spTree>
    <p:extLst>
      <p:ext uri="{BB962C8B-B14F-4D97-AF65-F5344CB8AC3E}">
        <p14:creationId xmlns:p14="http://schemas.microsoft.com/office/powerpoint/2010/main" val="118994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B8850F5F1AE4788FE5EF7E074A7FE" ma:contentTypeVersion="13" ma:contentTypeDescription="Create a new document." ma:contentTypeScope="" ma:versionID="87fb5aa09ee4eb72087214edcbf552d2">
  <xsd:schema xmlns:xsd="http://www.w3.org/2001/XMLSchema" xmlns:xs="http://www.w3.org/2001/XMLSchema" xmlns:p="http://schemas.microsoft.com/office/2006/metadata/properties" xmlns:ns1="http://schemas.microsoft.com/sharepoint/v3" xmlns:ns2="03eaa798-90b8-4457-8d55-419c7fc2e588" xmlns:ns3="818429b0-747b-40b0-9cc9-7de9df86d2a5" targetNamespace="http://schemas.microsoft.com/office/2006/metadata/properties" ma:root="true" ma:fieldsID="7f371bc20b675221a18009f2d01fbc09" ns1:_="" ns2:_="" ns3:_="">
    <xsd:import namespace="http://schemas.microsoft.com/sharepoint/v3"/>
    <xsd:import namespace="03eaa798-90b8-4457-8d55-419c7fc2e588"/>
    <xsd:import namespace="818429b0-747b-40b0-9cc9-7de9df86d2a5"/>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eaa798-90b8-4457-8d55-419c7fc2e58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429b0-747b-40b0-9cc9-7de9df86d2a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1051A4AF-50A1-416A-963C-8CC234C14281}">
  <ds:schemaRefs>
    <ds:schemaRef ds:uri="http://schemas.microsoft.com/sharepoint/v3/contenttype/forms"/>
  </ds:schemaRefs>
</ds:datastoreItem>
</file>

<file path=customXml/itemProps2.xml><?xml version="1.0" encoding="utf-8"?>
<ds:datastoreItem xmlns:ds="http://schemas.openxmlformats.org/officeDocument/2006/customXml" ds:itemID="{83A8F873-1D97-4F6B-8625-DC222E4E6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eaa798-90b8-4457-8d55-419c7fc2e588"/>
    <ds:schemaRef ds:uri="818429b0-747b-40b0-9cc9-7de9df86d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0360C-C1D0-496C-B713-DDDCCB7B70F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335</TotalTime>
  <Words>685</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Harrington</vt:lpstr>
      <vt:lpstr>SassoonPrimaryInfantMedium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brian gribben</cp:lastModifiedBy>
  <cp:revision>36</cp:revision>
  <dcterms:created xsi:type="dcterms:W3CDTF">2020-09-04T11:06:45Z</dcterms:created>
  <dcterms:modified xsi:type="dcterms:W3CDTF">2021-01-06T15:03:44Z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0x010100E66B8850F5F1AE4788FE5EF7E074A7FE</vt:lpwstr>
  </property>
  <property fmtid="{D5CDD505-2E9C-101B-9397-08002B2CF9AE}" pid="3" name="Order">
    <vt:r8>98700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