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alty-sandbox.blogspot.com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B9C32-7D1E-46C9-80B3-9E8CF23725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039559"/>
            <a:ext cx="8825658" cy="1226563"/>
          </a:xfrm>
        </p:spPr>
        <p:txBody>
          <a:bodyPr/>
          <a:lstStyle/>
          <a:p>
            <a:r>
              <a:rPr lang="en-GB" sz="5400" dirty="0">
                <a:latin typeface="SassoonPrimaryInfant" panose="00000400000000000000" pitchFamily="2" charset="0"/>
              </a:rPr>
              <a:t>Building Vocabulary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AF9EC9-AF8D-432E-9EF6-7195918FBA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latin typeface="SassoonPrimaryInfant" panose="00000400000000000000" pitchFamily="2" charset="0"/>
              </a:rPr>
              <a:t>Homophones &amp; confusions</a:t>
            </a:r>
          </a:p>
          <a:p>
            <a:r>
              <a:rPr lang="en-GB" dirty="0">
                <a:latin typeface="SassoonPrimaryInfant" panose="00000400000000000000" pitchFamily="2" charset="0"/>
              </a:rPr>
              <a:t>Tuesday 17</a:t>
            </a:r>
            <a:r>
              <a:rPr lang="en-GB" baseline="30000" dirty="0">
                <a:latin typeface="SassoonPrimaryInfant" panose="00000400000000000000" pitchFamily="2" charset="0"/>
              </a:rPr>
              <a:t>th</a:t>
            </a:r>
            <a:r>
              <a:rPr lang="en-GB" dirty="0">
                <a:latin typeface="SassoonPrimaryInfant" panose="00000400000000000000" pitchFamily="2" charset="0"/>
              </a:rPr>
              <a:t> November 2020</a:t>
            </a:r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2060B0-7C36-4E73-8D28-FC9440441043}"/>
              </a:ext>
            </a:extLst>
          </p:cNvPr>
          <p:cNvSpPr txBox="1"/>
          <p:nvPr/>
        </p:nvSpPr>
        <p:spPr>
          <a:xfrm>
            <a:off x="1154955" y="2637183"/>
            <a:ext cx="9882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SassoonPrimaryInfant" panose="00000400000000000000" pitchFamily="2" charset="0"/>
              </a:rPr>
              <a:t>L.I. – </a:t>
            </a:r>
            <a:r>
              <a:rPr lang="en-GB" sz="3600" dirty="0">
                <a:latin typeface="SassoonPrimaryInfant" panose="00000400000000000000" pitchFamily="2" charset="0"/>
              </a:rPr>
              <a:t>I can focus on homophones &amp; confusions.</a:t>
            </a:r>
            <a:br>
              <a:rPr lang="en-GB" sz="3600" dirty="0">
                <a:latin typeface="SassoonPrimaryInfant" panose="00000400000000000000" pitchFamily="2" charset="0"/>
              </a:rPr>
            </a:br>
            <a:r>
              <a:rPr lang="en-GB" sz="3600" b="1" dirty="0">
                <a:latin typeface="SassoonPrimaryInfant" panose="00000400000000000000" pitchFamily="2" charset="0"/>
              </a:rPr>
              <a:t>S.C. – </a:t>
            </a:r>
            <a:r>
              <a:rPr lang="en-GB" sz="3600" dirty="0">
                <a:latin typeface="SassoonPrimaryInfant" panose="00000400000000000000" pitchFamily="2" charset="0"/>
              </a:rPr>
              <a:t>I will think about meaning &amp; use in context.</a:t>
            </a:r>
            <a:endParaRPr lang="en-US" sz="3600" b="1" dirty="0"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97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C8834-24D5-4A57-862A-E6A723075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097" y="1916726"/>
            <a:ext cx="5698433" cy="1655815"/>
          </a:xfrm>
        </p:spPr>
        <p:txBody>
          <a:bodyPr/>
          <a:lstStyle/>
          <a:p>
            <a:r>
              <a:rPr lang="en-GB" dirty="0">
                <a:latin typeface="SassoonPrimaryInfant" panose="00000400000000000000" pitchFamily="2" charset="0"/>
              </a:rPr>
              <a:t>1. One minute - Discuss each of the words with your shoulder partner.</a:t>
            </a:r>
            <a:br>
              <a:rPr lang="en-GB" dirty="0">
                <a:latin typeface="SassoonPrimaryInfant" panose="00000400000000000000" pitchFamily="2" charset="0"/>
              </a:rPr>
            </a:br>
            <a:r>
              <a:rPr lang="en-GB" dirty="0">
                <a:latin typeface="SassoonPrimaryInfant" panose="00000400000000000000" pitchFamily="2" charset="0"/>
              </a:rPr>
              <a:t> </a:t>
            </a:r>
            <a:br>
              <a:rPr lang="en-GB" dirty="0">
                <a:latin typeface="SassoonPrimaryInfant" panose="00000400000000000000" pitchFamily="2" charset="0"/>
              </a:rPr>
            </a:br>
            <a:r>
              <a:rPr lang="en-GB" dirty="0">
                <a:latin typeface="SassoonPrimaryInfant" panose="00000400000000000000" pitchFamily="2" charset="0"/>
              </a:rPr>
              <a:t>      Think about when you may use these familiar words.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BD21E79-6719-4DE6-8707-566EB15EB3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331738"/>
              </p:ext>
            </p:extLst>
          </p:nvPr>
        </p:nvGraphicFramePr>
        <p:xfrm>
          <a:off x="6845048" y="1495652"/>
          <a:ext cx="4763855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9322">
                  <a:extLst>
                    <a:ext uri="{9D8B030D-6E8A-4147-A177-3AD203B41FA5}">
                      <a16:colId xmlns:a16="http://schemas.microsoft.com/office/drawing/2014/main" val="615642075"/>
                    </a:ext>
                  </a:extLst>
                </a:gridCol>
                <a:gridCol w="2434533">
                  <a:extLst>
                    <a:ext uri="{9D8B030D-6E8A-4147-A177-3AD203B41FA5}">
                      <a16:colId xmlns:a16="http://schemas.microsoft.com/office/drawing/2014/main" val="2154277615"/>
                    </a:ext>
                  </a:extLst>
                </a:gridCol>
              </a:tblGrid>
              <a:tr h="890915">
                <a:tc>
                  <a:txBody>
                    <a:bodyPr/>
                    <a:lstStyle/>
                    <a:p>
                      <a:r>
                        <a:rPr lang="en-GB" sz="5400" dirty="0">
                          <a:latin typeface="SassoonPrimaryInfant" panose="00000400000000000000" pitchFamily="2" charset="0"/>
                        </a:rPr>
                        <a:t>wait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5400">
                          <a:latin typeface="SassoonPrimaryInfant" panose="00000400000000000000" pitchFamily="2" charset="0"/>
                        </a:rPr>
                        <a:t>weight</a:t>
                      </a:r>
                      <a:endParaRPr lang="en-GB" sz="54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926307"/>
                  </a:ext>
                </a:extLst>
              </a:tr>
              <a:tr h="890915">
                <a:tc>
                  <a:txBody>
                    <a:bodyPr/>
                    <a:lstStyle/>
                    <a:p>
                      <a:r>
                        <a:rPr lang="en-GB" sz="5400" dirty="0">
                          <a:latin typeface="SassoonPrimaryInfant" panose="00000400000000000000" pitchFamily="2" charset="0"/>
                        </a:rPr>
                        <a:t>cheep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5400" dirty="0">
                          <a:latin typeface="SassoonPrimaryInfant" panose="00000400000000000000" pitchFamily="2" charset="0"/>
                        </a:rPr>
                        <a:t>cheap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859058"/>
                  </a:ext>
                </a:extLst>
              </a:tr>
              <a:tr h="890915">
                <a:tc>
                  <a:txBody>
                    <a:bodyPr/>
                    <a:lstStyle/>
                    <a:p>
                      <a:r>
                        <a:rPr lang="en-GB" sz="5400" dirty="0">
                          <a:latin typeface="SassoonPrimaryInfant" panose="00000400000000000000" pitchFamily="2" charset="0"/>
                        </a:rPr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5400" dirty="0">
                          <a:latin typeface="SassoonPrimaryInfant" panose="00000400000000000000" pitchFamily="2" charset="0"/>
                        </a:rPr>
                        <a:t>paws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644704"/>
                  </a:ext>
                </a:extLst>
              </a:tr>
              <a:tr h="890915">
                <a:tc>
                  <a:txBody>
                    <a:bodyPr/>
                    <a:lstStyle/>
                    <a:p>
                      <a:r>
                        <a:rPr lang="en-GB" sz="5400" dirty="0">
                          <a:latin typeface="SassoonPrimaryInfant" panose="00000400000000000000" pitchFamily="2" charset="0"/>
                        </a:rPr>
                        <a:t>waist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5400" dirty="0">
                          <a:latin typeface="SassoonPrimaryInfant" panose="00000400000000000000" pitchFamily="2" charset="0"/>
                        </a:rPr>
                        <a:t>waste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90987"/>
                  </a:ext>
                </a:extLst>
              </a:tr>
              <a:tr h="890915">
                <a:tc>
                  <a:txBody>
                    <a:bodyPr/>
                    <a:lstStyle/>
                    <a:p>
                      <a:r>
                        <a:rPr lang="en-GB" sz="5400" dirty="0">
                          <a:latin typeface="SassoonPrimaryInfant" panose="00000400000000000000" pitchFamily="2" charset="0"/>
                        </a:rPr>
                        <a:t>choose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5400" dirty="0">
                          <a:latin typeface="SassoonPrimaryInfant" panose="00000400000000000000" pitchFamily="2" charset="0"/>
                        </a:rPr>
                        <a:t>chose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866748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187504E4-7775-49C3-B3B7-D6C3E8A2CA65}"/>
              </a:ext>
            </a:extLst>
          </p:cNvPr>
          <p:cNvSpPr txBox="1">
            <a:spLocks/>
          </p:cNvSpPr>
          <p:nvPr/>
        </p:nvSpPr>
        <p:spPr bwMode="gray">
          <a:xfrm>
            <a:off x="583097" y="4878997"/>
            <a:ext cx="5698433" cy="13024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i="0" kern="1200" cap="none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dirty="0">
                <a:latin typeface="SassoonPrimaryInfant" panose="00000400000000000000" pitchFamily="2" charset="0"/>
              </a:rPr>
              <a:t>2.Copy the table into your jotter. </a:t>
            </a:r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08F3469D-848B-4107-9B9E-2B5ED5F3BA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80175" y="2513684"/>
            <a:ext cx="810768" cy="1267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595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AEBE10-4423-477E-96A3-539FD3CEA0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7C958A7-37A0-435B-BAC2-9977F5BF45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156577"/>
              </p:ext>
            </p:extLst>
          </p:nvPr>
        </p:nvGraphicFramePr>
        <p:xfrm>
          <a:off x="6845048" y="1495652"/>
          <a:ext cx="4763855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9322">
                  <a:extLst>
                    <a:ext uri="{9D8B030D-6E8A-4147-A177-3AD203B41FA5}">
                      <a16:colId xmlns:a16="http://schemas.microsoft.com/office/drawing/2014/main" val="615642075"/>
                    </a:ext>
                  </a:extLst>
                </a:gridCol>
                <a:gridCol w="2434533">
                  <a:extLst>
                    <a:ext uri="{9D8B030D-6E8A-4147-A177-3AD203B41FA5}">
                      <a16:colId xmlns:a16="http://schemas.microsoft.com/office/drawing/2014/main" val="2154277615"/>
                    </a:ext>
                  </a:extLst>
                </a:gridCol>
              </a:tblGrid>
              <a:tr h="890915">
                <a:tc>
                  <a:txBody>
                    <a:bodyPr/>
                    <a:lstStyle/>
                    <a:p>
                      <a:r>
                        <a:rPr lang="en-GB" sz="5400" dirty="0">
                          <a:latin typeface="SassoonPrimaryInfant" panose="00000400000000000000" pitchFamily="2" charset="0"/>
                        </a:rPr>
                        <a:t>wait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5400">
                          <a:latin typeface="SassoonPrimaryInfant" panose="00000400000000000000" pitchFamily="2" charset="0"/>
                        </a:rPr>
                        <a:t>weight</a:t>
                      </a:r>
                      <a:endParaRPr lang="en-GB" sz="54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926307"/>
                  </a:ext>
                </a:extLst>
              </a:tr>
              <a:tr h="890915">
                <a:tc>
                  <a:txBody>
                    <a:bodyPr/>
                    <a:lstStyle/>
                    <a:p>
                      <a:r>
                        <a:rPr lang="en-GB" sz="5400" dirty="0">
                          <a:latin typeface="SassoonPrimaryInfant" panose="00000400000000000000" pitchFamily="2" charset="0"/>
                        </a:rPr>
                        <a:t>cheep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5400" dirty="0">
                          <a:latin typeface="SassoonPrimaryInfant" panose="00000400000000000000" pitchFamily="2" charset="0"/>
                        </a:rPr>
                        <a:t>cheap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859058"/>
                  </a:ext>
                </a:extLst>
              </a:tr>
              <a:tr h="890915">
                <a:tc>
                  <a:txBody>
                    <a:bodyPr/>
                    <a:lstStyle/>
                    <a:p>
                      <a:r>
                        <a:rPr lang="en-GB" sz="5400" dirty="0">
                          <a:latin typeface="SassoonPrimaryInfant" panose="00000400000000000000" pitchFamily="2" charset="0"/>
                        </a:rPr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5400" dirty="0">
                          <a:latin typeface="SassoonPrimaryInfant" panose="00000400000000000000" pitchFamily="2" charset="0"/>
                        </a:rPr>
                        <a:t>paws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644704"/>
                  </a:ext>
                </a:extLst>
              </a:tr>
              <a:tr h="890915">
                <a:tc>
                  <a:txBody>
                    <a:bodyPr/>
                    <a:lstStyle/>
                    <a:p>
                      <a:r>
                        <a:rPr lang="en-GB" sz="5400" dirty="0">
                          <a:latin typeface="SassoonPrimaryInfant" panose="00000400000000000000" pitchFamily="2" charset="0"/>
                        </a:rPr>
                        <a:t>waist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5400" dirty="0">
                          <a:latin typeface="SassoonPrimaryInfant" panose="00000400000000000000" pitchFamily="2" charset="0"/>
                        </a:rPr>
                        <a:t>waste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90987"/>
                  </a:ext>
                </a:extLst>
              </a:tr>
              <a:tr h="890915">
                <a:tc>
                  <a:txBody>
                    <a:bodyPr/>
                    <a:lstStyle/>
                    <a:p>
                      <a:r>
                        <a:rPr lang="en-GB" sz="5400" dirty="0">
                          <a:latin typeface="SassoonPrimaryInfant" panose="00000400000000000000" pitchFamily="2" charset="0"/>
                        </a:rPr>
                        <a:t>choose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5400" dirty="0">
                          <a:latin typeface="SassoonPrimaryInfant" panose="00000400000000000000" pitchFamily="2" charset="0"/>
                        </a:rPr>
                        <a:t>chose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866748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E8F72DAA-C191-48EA-B5B1-E11857C213F7}"/>
              </a:ext>
            </a:extLst>
          </p:cNvPr>
          <p:cNvSpPr txBox="1">
            <a:spLocks noGrp="1"/>
          </p:cNvSpPr>
          <p:nvPr>
            <p:ph type="title"/>
          </p:nvPr>
        </p:nvSpPr>
        <p:spPr bwMode="gray">
          <a:xfrm>
            <a:off x="583097" y="3609374"/>
            <a:ext cx="5245847" cy="22838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dirty="0">
                <a:solidFill>
                  <a:schemeClr val="bg1"/>
                </a:solidFill>
                <a:latin typeface="SassoonPrimaryInfant" panose="00000400000000000000" pitchFamily="2" charset="0"/>
              </a:rPr>
              <a:t>4</a:t>
            </a:r>
            <a:r>
              <a:rPr lang="en-GB" sz="4000" dirty="0">
                <a:solidFill>
                  <a:schemeClr val="bg1"/>
                </a:solidFill>
                <a:latin typeface="SassoonPrimaryInfant" panose="00000400000000000000" pitchFamily="2" charset="0"/>
              </a:rPr>
              <a:t>. For the five words not yet used create an interesting sentence for each.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53B90A4-F7F9-4299-9C86-F3C705576380}"/>
              </a:ext>
            </a:extLst>
          </p:cNvPr>
          <p:cNvSpPr txBox="1">
            <a:spLocks/>
          </p:cNvSpPr>
          <p:nvPr/>
        </p:nvSpPr>
        <p:spPr bwMode="gray">
          <a:xfrm>
            <a:off x="463826" y="681780"/>
            <a:ext cx="5830956" cy="21236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i="0" kern="1200" cap="none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dirty="0">
                <a:latin typeface="SassoonPrimaryInfant" panose="00000400000000000000" pitchFamily="2" charset="0"/>
              </a:rPr>
              <a:t>3.Pick </a:t>
            </a:r>
            <a:r>
              <a:rPr lang="en-GB" u="sng" dirty="0">
                <a:latin typeface="SassoonPrimaryInfant" panose="00000400000000000000" pitchFamily="2" charset="0"/>
              </a:rPr>
              <a:t>five</a:t>
            </a:r>
            <a:r>
              <a:rPr lang="en-GB" dirty="0">
                <a:latin typeface="SassoonPrimaryInfant" panose="00000400000000000000" pitchFamily="2" charset="0"/>
              </a:rPr>
              <a:t> words and draw a small image of each. Write the word below.</a:t>
            </a:r>
          </a:p>
        </p:txBody>
      </p:sp>
    </p:spTree>
    <p:extLst>
      <p:ext uri="{BB962C8B-B14F-4D97-AF65-F5344CB8AC3E}">
        <p14:creationId xmlns:p14="http://schemas.microsoft.com/office/powerpoint/2010/main" val="18599527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{B5062615-904C-4E2B-B4B2-82F7F81D51D7}tf02900722</Template>
  <TotalTime>47</TotalTime>
  <Words>130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SassoonPrimaryInfant</vt:lpstr>
      <vt:lpstr>Wingdings 3</vt:lpstr>
      <vt:lpstr>Ion Boardroom</vt:lpstr>
      <vt:lpstr>Building Vocabulary</vt:lpstr>
      <vt:lpstr>1. One minute - Discuss each of the words with your shoulder partner.         Think about when you may use these familiar words.</vt:lpstr>
      <vt:lpstr>4. For the five words not yet used create an interesting sentence for each.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Vocabulary</dc:title>
  <dc:creator>brian gribben</dc:creator>
  <cp:lastModifiedBy>brian gribben</cp:lastModifiedBy>
  <cp:revision>6</cp:revision>
  <dcterms:created xsi:type="dcterms:W3CDTF">2020-11-10T20:49:58Z</dcterms:created>
  <dcterms:modified xsi:type="dcterms:W3CDTF">2020-11-11T16:55:30Z</dcterms:modified>
</cp:coreProperties>
</file>