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57" r:id="rId3"/>
    <p:sldId id="267" r:id="rId4"/>
    <p:sldId id="268" r:id="rId5"/>
    <p:sldId id="259" r:id="rId6"/>
    <p:sldId id="260" r:id="rId7"/>
    <p:sldId id="261" r:id="rId8"/>
    <p:sldId id="262" r:id="rId9"/>
    <p:sldId id="265" r:id="rId10"/>
    <p:sldId id="263" r:id="rId11"/>
    <p:sldId id="26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22"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DD4D99-A2C4-425B-81CF-2E013A1E9110}" type="datetimeFigureOut">
              <a:rPr lang="en-GB" smtClean="0"/>
              <a:t>31/08/2020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B1DD95-AD55-4189-B4E7-F026EEEC4490}" type="slidenum">
              <a:rPr lang="en-GB" smtClean="0"/>
              <a:t>‹#›</a:t>
            </a:fld>
            <a:endParaRPr lang="en-GB"/>
          </a:p>
        </p:txBody>
      </p:sp>
    </p:spTree>
    <p:extLst>
      <p:ext uri="{BB962C8B-B14F-4D97-AF65-F5344CB8AC3E}">
        <p14:creationId xmlns:p14="http://schemas.microsoft.com/office/powerpoint/2010/main" val="3738309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8/31/2020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8/31/2020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8/31/2020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hyperlink" Target="https://www.northlanarkshire.gov.uk/index.aspx?articleid=5867" TargetMode="External"/><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pixnio.com/objects/electronics-devices/iphone-pictures/screen-android-phone-device-display-electronics-cellphone" TargetMode="External"/><Relationship Id="rId5" Type="http://schemas.openxmlformats.org/officeDocument/2006/relationships/image" Target="../media/image8.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topmarks.co.uk" TargetMode="External"/><Relationship Id="rId7" Type="http://schemas.openxmlformats.org/officeDocument/2006/relationships/hyperlink" Target="http://www.coolmath4kids.com" TargetMode="External"/><Relationship Id="rId2" Type="http://schemas.openxmlformats.org/officeDocument/2006/relationships/hyperlink" Target="http://www.doorwayonline.org.uk" TargetMode="External"/><Relationship Id="rId1" Type="http://schemas.openxmlformats.org/officeDocument/2006/relationships/slideLayout" Target="../slideLayouts/slideLayout2.xml"/><Relationship Id="rId6" Type="http://schemas.openxmlformats.org/officeDocument/2006/relationships/hyperlink" Target="http://www.mathszone.co.uk" TargetMode="External"/><Relationship Id="rId5" Type="http://schemas.openxmlformats.org/officeDocument/2006/relationships/hyperlink" Target="http://www.bbc.co.uk/bitesize" TargetMode="External"/><Relationship Id="rId4" Type="http://schemas.openxmlformats.org/officeDocument/2006/relationships/hyperlink" Target="http://www.primaryhomeworkhelp.co.uk/"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Tourism_in_Japan" TargetMode="External"/><Relationship Id="rId2" Type="http://schemas.openxmlformats.org/officeDocument/2006/relationships/image" Target="../media/image10.jpg"/><Relationship Id="rId1" Type="http://schemas.openxmlformats.org/officeDocument/2006/relationships/slideLayout" Target="../slideLayouts/slideLayout2.xml"/><Relationship Id="rId6" Type="http://schemas.openxmlformats.org/officeDocument/2006/relationships/hyperlink" Target="https://en.wikipedia.org/wiki/Japan" TargetMode="External"/><Relationship Id="rId5" Type="http://schemas.openxmlformats.org/officeDocument/2006/relationships/image" Target="../media/image11.png"/><Relationship Id="rId4" Type="http://schemas.openxmlformats.org/officeDocument/2006/relationships/hyperlink" Target="https://creativecommons.org/licenses/by-sa/3.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2AD41-9E0E-48FC-A6BB-741B7A89D513}"/>
              </a:ext>
            </a:extLst>
          </p:cNvPr>
          <p:cNvSpPr>
            <a:spLocks noGrp="1"/>
          </p:cNvSpPr>
          <p:nvPr>
            <p:ph type="ctrTitle"/>
          </p:nvPr>
        </p:nvSpPr>
        <p:spPr/>
        <p:txBody>
          <a:bodyPr/>
          <a:lstStyle/>
          <a:p>
            <a:r>
              <a:rPr lang="en-GB" dirty="0"/>
              <a:t>Meet the Teachers</a:t>
            </a:r>
          </a:p>
        </p:txBody>
      </p:sp>
      <p:sp>
        <p:nvSpPr>
          <p:cNvPr id="3" name="Subtitle 2">
            <a:extLst>
              <a:ext uri="{FF2B5EF4-FFF2-40B4-BE49-F238E27FC236}">
                <a16:creationId xmlns:a16="http://schemas.microsoft.com/office/drawing/2014/main" id="{33CC759A-BF36-499B-A83D-468B7DFA372F}"/>
              </a:ext>
            </a:extLst>
          </p:cNvPr>
          <p:cNvSpPr>
            <a:spLocks noGrp="1"/>
          </p:cNvSpPr>
          <p:nvPr>
            <p:ph type="subTitle" idx="1"/>
          </p:nvPr>
        </p:nvSpPr>
        <p:spPr/>
        <p:txBody>
          <a:bodyPr>
            <a:normAutofit/>
          </a:bodyPr>
          <a:lstStyle/>
          <a:p>
            <a:r>
              <a:rPr lang="en-GB" sz="2400" i="1" dirty="0"/>
              <a:t>Information for the Class of 2021</a:t>
            </a:r>
          </a:p>
        </p:txBody>
      </p:sp>
    </p:spTree>
    <p:extLst>
      <p:ext uri="{BB962C8B-B14F-4D97-AF65-F5344CB8AC3E}">
        <p14:creationId xmlns:p14="http://schemas.microsoft.com/office/powerpoint/2010/main" val="2723820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B8493-1E2C-48D1-9EBC-2ADBFBB3AA51}"/>
              </a:ext>
            </a:extLst>
          </p:cNvPr>
          <p:cNvSpPr>
            <a:spLocks noGrp="1"/>
          </p:cNvSpPr>
          <p:nvPr>
            <p:ph type="title"/>
          </p:nvPr>
        </p:nvSpPr>
        <p:spPr>
          <a:xfrm>
            <a:off x="1295402" y="982132"/>
            <a:ext cx="9601196" cy="1071751"/>
          </a:xfrm>
        </p:spPr>
        <p:txBody>
          <a:bodyPr/>
          <a:lstStyle/>
          <a:p>
            <a:r>
              <a:rPr lang="en-GB" dirty="0"/>
              <a:t>Pope Francis Faith Award</a:t>
            </a:r>
          </a:p>
        </p:txBody>
      </p:sp>
      <p:sp>
        <p:nvSpPr>
          <p:cNvPr id="3" name="Content Placeholder 2">
            <a:extLst>
              <a:ext uri="{FF2B5EF4-FFF2-40B4-BE49-F238E27FC236}">
                <a16:creationId xmlns:a16="http://schemas.microsoft.com/office/drawing/2014/main" id="{774A57BB-9A05-489A-B5D3-8CF7882744BA}"/>
              </a:ext>
            </a:extLst>
          </p:cNvPr>
          <p:cNvSpPr>
            <a:spLocks noGrp="1"/>
          </p:cNvSpPr>
          <p:nvPr>
            <p:ph idx="1"/>
          </p:nvPr>
        </p:nvSpPr>
        <p:spPr>
          <a:xfrm>
            <a:off x="1354596" y="3416495"/>
            <a:ext cx="9601196" cy="2983581"/>
          </a:xfrm>
        </p:spPr>
        <p:txBody>
          <a:bodyPr/>
          <a:lstStyle/>
          <a:p>
            <a:r>
              <a:rPr lang="en-GB" sz="2000" b="1" i="1" dirty="0"/>
              <a:t>“How beautiful it would be if each of you, every evening, could say: “Today at school, at home, at work, guided by God, I showed a sign of love towards one of my friends, my parents, an older person!” </a:t>
            </a:r>
            <a:r>
              <a:rPr lang="en-GB" sz="2000" i="1" dirty="0"/>
              <a:t> </a:t>
            </a:r>
          </a:p>
          <a:p>
            <a:pPr marL="0" indent="0" algn="ctr">
              <a:buNone/>
            </a:pPr>
            <a:r>
              <a:rPr lang="en-GB" sz="2000" b="1" i="1" dirty="0"/>
              <a:t> </a:t>
            </a:r>
            <a:r>
              <a:rPr lang="en-GB" sz="2000" i="1" dirty="0"/>
              <a:t>(Pope Francis, addressing young people, April 2013)</a:t>
            </a:r>
          </a:p>
          <a:p>
            <a:pPr marL="0" indent="0" algn="ctr">
              <a:buNone/>
            </a:pPr>
            <a:endParaRPr lang="en-GB" i="1" dirty="0"/>
          </a:p>
          <a:p>
            <a:r>
              <a:rPr lang="en-GB" dirty="0"/>
              <a:t> </a:t>
            </a:r>
          </a:p>
        </p:txBody>
      </p:sp>
      <p:sp>
        <p:nvSpPr>
          <p:cNvPr id="4" name="AutoShape 2" descr="Image result for pope francis faith award">
            <a:extLst>
              <a:ext uri="{FF2B5EF4-FFF2-40B4-BE49-F238E27FC236}">
                <a16:creationId xmlns:a16="http://schemas.microsoft.com/office/drawing/2014/main" id="{328ED6E3-D29A-4187-8A15-DE15C21452D1}"/>
              </a:ext>
            </a:extLst>
          </p:cNvPr>
          <p:cNvSpPr>
            <a:spLocks noChangeAspect="1" noChangeArrowheads="1"/>
          </p:cNvSpPr>
          <p:nvPr/>
        </p:nvSpPr>
        <p:spPr bwMode="auto">
          <a:xfrm>
            <a:off x="5943600" y="278626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13">
            <a:hlinkClick r:id="rId2" action="ppaction://hlinksldjump"/>
            <a:extLst>
              <a:ext uri="{FF2B5EF4-FFF2-40B4-BE49-F238E27FC236}">
                <a16:creationId xmlns:a16="http://schemas.microsoft.com/office/drawing/2014/main" id="{08BE0817-DB2D-47AF-8AC1-8EE90392EE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4596" y="4853206"/>
            <a:ext cx="949464" cy="953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2">
            <a:extLst>
              <a:ext uri="{FF2B5EF4-FFF2-40B4-BE49-F238E27FC236}">
                <a16:creationId xmlns:a16="http://schemas.microsoft.com/office/drawing/2014/main" id="{7922A539-16DD-47C7-97EF-9D183FF668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8602" y="4846098"/>
            <a:ext cx="999659" cy="1004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C:\Users\Barbara\AppData\Local\Microsoft\Windows\Temporary Internet Files\Content.Outlook\OIRQKK27\understanding.png">
            <a:extLst>
              <a:ext uri="{FF2B5EF4-FFF2-40B4-BE49-F238E27FC236}">
                <a16:creationId xmlns:a16="http://schemas.microsoft.com/office/drawing/2014/main" id="{1F6F6BE4-CEFA-4D1A-B4CF-611C0A575FD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9999" y="4752920"/>
            <a:ext cx="1139379" cy="109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a:extLst>
              <a:ext uri="{FF2B5EF4-FFF2-40B4-BE49-F238E27FC236}">
                <a16:creationId xmlns:a16="http://schemas.microsoft.com/office/drawing/2014/main" id="{A9C8E740-3C04-4942-8C6B-7711CDD53A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96170" y="4843374"/>
            <a:ext cx="999660" cy="1004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
            <a:extLst>
              <a:ext uri="{FF2B5EF4-FFF2-40B4-BE49-F238E27FC236}">
                <a16:creationId xmlns:a16="http://schemas.microsoft.com/office/drawing/2014/main" id="{BA37B997-E34F-448F-BDC1-122D364B5D3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5721" y="4799508"/>
            <a:ext cx="999660" cy="1004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27D3F23D-617D-4F84-BC8A-8D23102E304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436966" y="4752920"/>
            <a:ext cx="1045237" cy="1049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a:extLst>
              <a:ext uri="{FF2B5EF4-FFF2-40B4-BE49-F238E27FC236}">
                <a16:creationId xmlns:a16="http://schemas.microsoft.com/office/drawing/2014/main" id="{4E55F3BB-2419-407A-AEEE-158534C2A4B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03788" y="4739481"/>
            <a:ext cx="1047025" cy="1051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D9B84B55-2E4A-4B47-B6F4-1187CA26E959}"/>
              </a:ext>
            </a:extLst>
          </p:cNvPr>
          <p:cNvSpPr txBox="1"/>
          <p:nvPr/>
        </p:nvSpPr>
        <p:spPr>
          <a:xfrm>
            <a:off x="914400" y="2532185"/>
            <a:ext cx="10396025" cy="830997"/>
          </a:xfrm>
          <a:prstGeom prst="rect">
            <a:avLst/>
          </a:prstGeom>
          <a:noFill/>
        </p:spPr>
        <p:txBody>
          <a:bodyPr wrap="square" rtlCol="0">
            <a:spAutoFit/>
          </a:bodyPr>
          <a:lstStyle/>
          <a:p>
            <a:r>
              <a:rPr lang="en-GB" sz="2400" dirty="0"/>
              <a:t>We will continue on from where the children left prior to the closure. Please encourage your child to share their thoughts as they progress through their journal.</a:t>
            </a:r>
          </a:p>
        </p:txBody>
      </p:sp>
    </p:spTree>
    <p:extLst>
      <p:ext uri="{BB962C8B-B14F-4D97-AF65-F5344CB8AC3E}">
        <p14:creationId xmlns:p14="http://schemas.microsoft.com/office/powerpoint/2010/main" val="3777223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9460B4D8-C5F6-4AC9-AEAF-4C0A8F88706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5198452" y="2531452"/>
            <a:ext cx="1795096" cy="1795096"/>
          </a:xfrm>
          <a:prstGeom prst="rect">
            <a:avLst/>
          </a:prstGeom>
        </p:spPr>
      </p:pic>
    </p:spTree>
    <p:extLst>
      <p:ext uri="{BB962C8B-B14F-4D97-AF65-F5344CB8AC3E}">
        <p14:creationId xmlns:p14="http://schemas.microsoft.com/office/powerpoint/2010/main" val="639805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0A02B-374D-46C8-A6F6-77E4019DBD14}"/>
              </a:ext>
            </a:extLst>
          </p:cNvPr>
          <p:cNvSpPr>
            <a:spLocks noGrp="1"/>
          </p:cNvSpPr>
          <p:nvPr>
            <p:ph type="title"/>
          </p:nvPr>
        </p:nvSpPr>
        <p:spPr>
          <a:xfrm>
            <a:off x="1295402" y="982132"/>
            <a:ext cx="9601196" cy="1303867"/>
          </a:xfrm>
        </p:spPr>
        <p:txBody>
          <a:bodyPr>
            <a:normAutofit/>
          </a:bodyPr>
          <a:lstStyle/>
          <a:p>
            <a:r>
              <a:rPr lang="en-GB" dirty="0"/>
              <a:t>Welcome</a:t>
            </a:r>
          </a:p>
        </p:txBody>
      </p:sp>
      <p:sp>
        <p:nvSpPr>
          <p:cNvPr id="1032" name="Content Placeholder 1031">
            <a:extLst>
              <a:ext uri="{FF2B5EF4-FFF2-40B4-BE49-F238E27FC236}">
                <a16:creationId xmlns:a16="http://schemas.microsoft.com/office/drawing/2014/main" id="{2CF710EB-3C1E-4202-B376-D09BF3044F87}"/>
              </a:ext>
            </a:extLst>
          </p:cNvPr>
          <p:cNvSpPr>
            <a:spLocks noGrp="1"/>
          </p:cNvSpPr>
          <p:nvPr>
            <p:ph idx="1"/>
          </p:nvPr>
        </p:nvSpPr>
        <p:spPr>
          <a:xfrm>
            <a:off x="1295402" y="2556932"/>
            <a:ext cx="6256866" cy="2852640"/>
          </a:xfrm>
        </p:spPr>
        <p:txBody>
          <a:bodyPr>
            <a:normAutofit/>
          </a:bodyPr>
          <a:lstStyle/>
          <a:p>
            <a:r>
              <a:rPr lang="en-US" dirty="0"/>
              <a:t>The start to this school year may different from the years before but we are excited to welcome your child to Primary Seven, their final year at primary. Hopefully, this presentation will answer any questions that you may have and let you know what we have planned?</a:t>
            </a:r>
          </a:p>
          <a:p>
            <a:pPr marL="0" indent="0">
              <a:buNone/>
            </a:pPr>
            <a:r>
              <a:rPr lang="en-US" dirty="0"/>
              <a:t>                                </a:t>
            </a:r>
            <a:r>
              <a:rPr lang="en-US" dirty="0" err="1"/>
              <a:t>Mrs</a:t>
            </a:r>
            <a:r>
              <a:rPr lang="en-US" dirty="0"/>
              <a:t> Baxter &amp; </a:t>
            </a:r>
            <a:r>
              <a:rPr lang="en-US" dirty="0" err="1"/>
              <a:t>Mrs</a:t>
            </a:r>
            <a:r>
              <a:rPr lang="en-US" dirty="0"/>
              <a:t> Gribben</a:t>
            </a:r>
          </a:p>
        </p:txBody>
      </p:sp>
      <p:pic>
        <p:nvPicPr>
          <p:cNvPr id="1028" name="Picture 4" descr="Dorman High School">
            <a:extLst>
              <a:ext uri="{FF2B5EF4-FFF2-40B4-BE49-F238E27FC236}">
                <a16:creationId xmlns:a16="http://schemas.microsoft.com/office/drawing/2014/main" id="{851CFD2C-5E00-4172-A0BD-BC2B974B4F6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081033" y="2556932"/>
            <a:ext cx="2668202" cy="2852640"/>
          </a:xfrm>
          <a:prstGeom prst="rect">
            <a:avLst/>
          </a:prstGeom>
          <a:noFill/>
          <a:ln w="57150" cmpd="thickThin">
            <a:solidFill>
              <a:schemeClr val="tx1">
                <a:lumMod val="50000"/>
                <a:lumOff val="50000"/>
              </a:schemeClr>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7695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A8D7C-92BA-4BFA-81AD-5895EAFEA95A}"/>
              </a:ext>
            </a:extLst>
          </p:cNvPr>
          <p:cNvSpPr>
            <a:spLocks noGrp="1"/>
          </p:cNvSpPr>
          <p:nvPr>
            <p:ph type="title"/>
          </p:nvPr>
        </p:nvSpPr>
        <p:spPr/>
        <p:txBody>
          <a:bodyPr/>
          <a:lstStyle/>
          <a:p>
            <a:r>
              <a:rPr lang="en-GB" dirty="0"/>
              <a:t>Useful Information</a:t>
            </a:r>
          </a:p>
        </p:txBody>
      </p:sp>
      <p:sp>
        <p:nvSpPr>
          <p:cNvPr id="4" name="Content Placeholder 2">
            <a:extLst>
              <a:ext uri="{FF2B5EF4-FFF2-40B4-BE49-F238E27FC236}">
                <a16:creationId xmlns:a16="http://schemas.microsoft.com/office/drawing/2014/main" id="{7E185895-3CC8-4F18-99D2-40925143EEFA}"/>
              </a:ext>
            </a:extLst>
          </p:cNvPr>
          <p:cNvSpPr>
            <a:spLocks noGrp="1"/>
          </p:cNvSpPr>
          <p:nvPr>
            <p:ph idx="1"/>
          </p:nvPr>
        </p:nvSpPr>
        <p:spPr>
          <a:xfrm>
            <a:off x="1295400" y="2557463"/>
            <a:ext cx="9601200" cy="3317875"/>
          </a:xfrm>
        </p:spPr>
        <p:txBody>
          <a:bodyPr>
            <a:normAutofit fontScale="77500" lnSpcReduction="20000"/>
          </a:bodyPr>
          <a:lstStyle/>
          <a:p>
            <a:pPr>
              <a:buFont typeface="Arial" panose="020B0604020202020204" pitchFamily="34" charset="0"/>
              <a:buChar char="•"/>
            </a:pPr>
            <a:r>
              <a:rPr lang="en-GB" sz="2800" b="1" dirty="0"/>
              <a:t>P.E</a:t>
            </a:r>
            <a:r>
              <a:rPr lang="en-GB" sz="2800" dirty="0"/>
              <a:t>. – Could we ask that on gym days, your child comes to school wearing footwear that is suitable for the pitch? Our gym days will be a Monday and a Friday. Long hair should be tied back or your child should come with a bobble.</a:t>
            </a:r>
          </a:p>
          <a:p>
            <a:r>
              <a:rPr lang="en-GB" sz="2800" b="1" dirty="0"/>
              <a:t>Pitch Days </a:t>
            </a:r>
            <a:r>
              <a:rPr lang="en-GB" sz="2800" dirty="0"/>
              <a:t>– Pupils will be given access to the pitch on Thursdays &amp; Fridays.</a:t>
            </a:r>
          </a:p>
          <a:p>
            <a:r>
              <a:rPr lang="en-GB" sz="2800" b="1" dirty="0"/>
              <a:t>Heart Start</a:t>
            </a:r>
            <a:r>
              <a:rPr lang="en-GB" sz="2800" dirty="0"/>
              <a:t> – As part of our Health &amp; Well Being learning, we are hoping that Heart Start will take place later in the term, if so, girls will be asked to wear shorts under their school skirt, this will enable the more practical exercises to take place. Notice of this will be given to pupils and posted on the class Glow page.</a:t>
            </a:r>
          </a:p>
          <a:p>
            <a:pPr marL="0" indent="0">
              <a:buNone/>
            </a:pPr>
            <a:endParaRPr lang="en-GB" dirty="0"/>
          </a:p>
        </p:txBody>
      </p:sp>
    </p:spTree>
    <p:extLst>
      <p:ext uri="{BB962C8B-B14F-4D97-AF65-F5344CB8AC3E}">
        <p14:creationId xmlns:p14="http://schemas.microsoft.com/office/powerpoint/2010/main" val="29120294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1488DB6F-238F-4BEF-B28F-87D9F674A343}"/>
              </a:ext>
              <a:ext uri="{C183D7F6-B498-43B3-948B-1728B52AA6E4}">
                <adec:decorative xmlns:adec="http://schemas.microsoft.com/office/drawing/2017/decorative" val="1"/>
              </a:ext>
            </a:extLst>
          </p:cNvPr>
          <p:cNvGrpSpPr>
            <a:grpSpLocks noGrp="1" noUngrp="1" noRot="1" noChangeAspect="1" noMove="1" noResize="1"/>
          </p:cNvGrpSpPr>
          <p:nvPr/>
        </p:nvGrpSpPr>
        <p:grpSpPr>
          <a:xfrm>
            <a:off x="0" y="0"/>
            <a:ext cx="12192000" cy="6858000"/>
            <a:chOff x="0" y="0"/>
            <a:chExt cx="12192000" cy="6858000"/>
          </a:xfrm>
        </p:grpSpPr>
        <p:sp useBgFill="1">
          <p:nvSpPr>
            <p:cNvPr id="11" name="Rectangle 10">
              <a:extLst>
                <a:ext uri="{FF2B5EF4-FFF2-40B4-BE49-F238E27FC236}">
                  <a16:creationId xmlns:a16="http://schemas.microsoft.com/office/drawing/2014/main" id="{DD071421-D153-4C0F-A43D-77AF883B3458}"/>
                </a:ext>
                <a:ext uri="{C183D7F6-B498-43B3-948B-1728B52AA6E4}">
                  <adec:decorative xmlns:adec="http://schemas.microsoft.com/office/drawing/2017/decorative" val="1"/>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E871F7D8-217E-4113-83FA-FFAC54BE7F02}"/>
                </a:ext>
                <a:ext uri="{C183D7F6-B498-43B3-948B-1728B52AA6E4}">
                  <adec:decorative xmlns:adec="http://schemas.microsoft.com/office/drawing/2017/decorative" val="1"/>
                </a:ext>
              </a:extLst>
            </p:cNvPr>
            <p:cNvGrpSpPr/>
            <p:nvPr/>
          </p:nvGrpSpPr>
          <p:grpSpPr>
            <a:xfrm>
              <a:off x="0" y="0"/>
              <a:ext cx="12188825" cy="6856215"/>
              <a:chOff x="0" y="0"/>
              <a:chExt cx="12188825" cy="6856215"/>
            </a:xfrm>
          </p:grpSpPr>
          <p:pic>
            <p:nvPicPr>
              <p:cNvPr id="13" name="Picture 12">
                <a:extLst>
                  <a:ext uri="{FF2B5EF4-FFF2-40B4-BE49-F238E27FC236}">
                    <a16:creationId xmlns:a16="http://schemas.microsoft.com/office/drawing/2014/main" id="{AE6B31E5-D515-487D-98AE-A3251F2F167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8DFB339C-7306-4C4B-A75F-5BEE240BA260}"/>
                  </a:ext>
                  <a:ext uri="{C183D7F6-B498-43B3-948B-1728B52AA6E4}">
                    <adec:decorative xmlns:adec="http://schemas.microsoft.com/office/drawing/2017/decorative" val="1"/>
                  </a:ext>
                </a:extLst>
              </p:cNvPr>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A1202C9E-12FB-4368-AD4E-40992C251446}"/>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6" name="Picture 15">
                <a:extLst>
                  <a:ext uri="{FF2B5EF4-FFF2-40B4-BE49-F238E27FC236}">
                    <a16:creationId xmlns:a16="http://schemas.microsoft.com/office/drawing/2014/main" id="{F3E08DAB-0254-426B-80D4-79EF92845E87}"/>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28AE4623-1E8F-4F19-8AE6-140103954D99}"/>
              </a:ext>
            </a:extLst>
          </p:cNvPr>
          <p:cNvSpPr>
            <a:spLocks noGrp="1"/>
          </p:cNvSpPr>
          <p:nvPr>
            <p:ph type="title"/>
          </p:nvPr>
        </p:nvSpPr>
        <p:spPr>
          <a:xfrm>
            <a:off x="6094412" y="982132"/>
            <a:ext cx="4802185" cy="1303867"/>
          </a:xfrm>
        </p:spPr>
        <p:txBody>
          <a:bodyPr>
            <a:normAutofit/>
          </a:bodyPr>
          <a:lstStyle/>
          <a:p>
            <a:r>
              <a:rPr lang="en-GB" dirty="0"/>
              <a:t>Useful Information</a:t>
            </a:r>
          </a:p>
        </p:txBody>
      </p:sp>
      <p:sp>
        <p:nvSpPr>
          <p:cNvPr id="18" name="Rectangle 17">
            <a:extLst>
              <a:ext uri="{FF2B5EF4-FFF2-40B4-BE49-F238E27FC236}">
                <a16:creationId xmlns:a16="http://schemas.microsoft.com/office/drawing/2014/main" id="{9B796F99-70AC-4221-AB20-DFE9599613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hand holding a remote control&#10;&#10;Description automatically generated">
            <a:extLst>
              <a:ext uri="{FF2B5EF4-FFF2-40B4-BE49-F238E27FC236}">
                <a16:creationId xmlns:a16="http://schemas.microsoft.com/office/drawing/2014/main" id="{A0B95F06-CB5E-4B80-9E18-153638C74BA3}"/>
              </a:ext>
            </a:extLst>
          </p:cNvPr>
          <p:cNvPicPr>
            <a:picLocks noChangeAspect="1"/>
          </p:cNvPicPr>
          <p:nvPr/>
        </p:nvPicPr>
        <p:blipFill rotWithShape="1">
          <a:blip r:embed="rId5">
            <a:extLst>
              <a:ext uri="{837473B0-CC2E-450A-ABE3-18F120FF3D39}">
                <a1611:picAttrSrcUrl xmlns:a1611="http://schemas.microsoft.com/office/drawing/2016/11/main" r:id="rId6"/>
              </a:ext>
            </a:extLst>
          </a:blip>
          <a:srcRect l="14780" r="18156" b="-2"/>
          <a:stretch/>
        </p:blipFill>
        <p:spPr>
          <a:xfrm>
            <a:off x="1412683" y="1410208"/>
            <a:ext cx="3876801" cy="3858780"/>
          </a:xfrm>
          <a:prstGeom prst="rect">
            <a:avLst/>
          </a:prstGeom>
        </p:spPr>
      </p:pic>
      <p:cxnSp>
        <p:nvCxnSpPr>
          <p:cNvPr id="20" name="Straight Connector 19">
            <a:extLst>
              <a:ext uri="{FF2B5EF4-FFF2-40B4-BE49-F238E27FC236}">
                <a16:creationId xmlns:a16="http://schemas.microsoft.com/office/drawing/2014/main" id="{3017F138-68A9-4F3F-B240-D26602C26C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BE3A725A-C948-4A4C-98F9-FCAD970FCFBB}"/>
              </a:ext>
            </a:extLst>
          </p:cNvPr>
          <p:cNvSpPr>
            <a:spLocks noGrp="1"/>
          </p:cNvSpPr>
          <p:nvPr>
            <p:ph idx="1"/>
          </p:nvPr>
        </p:nvSpPr>
        <p:spPr>
          <a:xfrm>
            <a:off x="6094412" y="2556932"/>
            <a:ext cx="4802184" cy="3318936"/>
          </a:xfrm>
        </p:spPr>
        <p:txBody>
          <a:bodyPr>
            <a:normAutofit fontScale="92500" lnSpcReduction="20000"/>
          </a:bodyPr>
          <a:lstStyle/>
          <a:p>
            <a:r>
              <a:rPr lang="en-GB" dirty="0"/>
              <a:t>Pupils are discouraged from bringing mobile phones to school. On the very odd occasion where your child needs to bring their phone they are aware that it should be switched to silent and kept in their bag for the duration of the school day and not come out until they are out with the school grounds. Any phone brought to school is at the child’s own risk &amp; school will take no responsibility for damage or loss.</a:t>
            </a:r>
          </a:p>
          <a:p>
            <a:pPr marL="0" indent="0">
              <a:buNone/>
            </a:pPr>
            <a:endParaRPr lang="en-GB" dirty="0"/>
          </a:p>
        </p:txBody>
      </p:sp>
    </p:spTree>
    <p:extLst>
      <p:ext uri="{BB962C8B-B14F-4D97-AF65-F5344CB8AC3E}">
        <p14:creationId xmlns:p14="http://schemas.microsoft.com/office/powerpoint/2010/main" val="3967022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4F0B6-F686-42D5-8AF9-36105F0E3C71}"/>
              </a:ext>
            </a:extLst>
          </p:cNvPr>
          <p:cNvSpPr>
            <a:spLocks noGrp="1"/>
          </p:cNvSpPr>
          <p:nvPr>
            <p:ph type="title"/>
          </p:nvPr>
        </p:nvSpPr>
        <p:spPr/>
        <p:txBody>
          <a:bodyPr/>
          <a:lstStyle/>
          <a:p>
            <a:r>
              <a:rPr lang="en-GB" dirty="0"/>
              <a:t>Class Glow Page &amp; Homework</a:t>
            </a:r>
          </a:p>
        </p:txBody>
      </p:sp>
      <p:sp>
        <p:nvSpPr>
          <p:cNvPr id="3" name="Content Placeholder 2">
            <a:extLst>
              <a:ext uri="{FF2B5EF4-FFF2-40B4-BE49-F238E27FC236}">
                <a16:creationId xmlns:a16="http://schemas.microsoft.com/office/drawing/2014/main" id="{C7CD3E42-62C1-4D79-8B5D-CD6A3E06AC0F}"/>
              </a:ext>
            </a:extLst>
          </p:cNvPr>
          <p:cNvSpPr>
            <a:spLocks noGrp="1"/>
          </p:cNvSpPr>
          <p:nvPr>
            <p:ph idx="1"/>
          </p:nvPr>
        </p:nvSpPr>
        <p:spPr/>
        <p:txBody>
          <a:bodyPr>
            <a:normAutofit fontScale="92500" lnSpcReduction="20000"/>
          </a:bodyPr>
          <a:lstStyle/>
          <a:p>
            <a:r>
              <a:rPr lang="en-GB" sz="2800" dirty="0"/>
              <a:t>Class Glow page. This is the means of communication from us to you. </a:t>
            </a:r>
            <a:r>
              <a:rPr lang="en-GB" sz="2800" b="1" dirty="0"/>
              <a:t>Homework for the class will be posted here</a:t>
            </a:r>
            <a:r>
              <a:rPr lang="en-GB" sz="2800" dirty="0"/>
              <a:t>. The pupils have been shown how to find our class page. Please let us know if there are any issues with accessing the site.</a:t>
            </a:r>
          </a:p>
          <a:p>
            <a:r>
              <a:rPr lang="en-GB" sz="2800" dirty="0"/>
              <a:t>Homework will begin on the week of Monday 31</a:t>
            </a:r>
            <a:r>
              <a:rPr lang="en-GB" sz="2800" baseline="30000" dirty="0"/>
              <a:t>st</a:t>
            </a:r>
            <a:r>
              <a:rPr lang="en-GB" sz="2800" dirty="0"/>
              <a:t> of August. Prior to this, we felt the children would benefit from a soft start to their return to the school routine. </a:t>
            </a:r>
          </a:p>
          <a:p>
            <a:r>
              <a:rPr lang="en-GB" sz="2800" dirty="0"/>
              <a:t>Twitter. Class teachers will aim to post photos of activities &amp; experiences taking place within our class so keep an eye out.</a:t>
            </a:r>
          </a:p>
        </p:txBody>
      </p:sp>
    </p:spTree>
    <p:extLst>
      <p:ext uri="{BB962C8B-B14F-4D97-AF65-F5344CB8AC3E}">
        <p14:creationId xmlns:p14="http://schemas.microsoft.com/office/powerpoint/2010/main" val="1271016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48079-2E21-4742-BCD8-F6C0A4D905F8}"/>
              </a:ext>
            </a:extLst>
          </p:cNvPr>
          <p:cNvSpPr>
            <a:spLocks noGrp="1"/>
          </p:cNvSpPr>
          <p:nvPr>
            <p:ph type="title"/>
          </p:nvPr>
        </p:nvSpPr>
        <p:spPr>
          <a:xfrm>
            <a:off x="1295402" y="982132"/>
            <a:ext cx="9601196" cy="1303867"/>
          </a:xfrm>
        </p:spPr>
        <p:txBody>
          <a:bodyPr>
            <a:normAutofit/>
          </a:bodyPr>
          <a:lstStyle/>
          <a:p>
            <a:r>
              <a:rPr lang="en-GB" dirty="0"/>
              <a:t>Literacy</a:t>
            </a:r>
          </a:p>
        </p:txBody>
      </p:sp>
      <p:pic>
        <p:nvPicPr>
          <p:cNvPr id="1026" name="Picture 2" descr="Wonder by R. J. Palacio | Scholastic">
            <a:extLst>
              <a:ext uri="{FF2B5EF4-FFF2-40B4-BE49-F238E27FC236}">
                <a16:creationId xmlns:a16="http://schemas.microsoft.com/office/drawing/2014/main" id="{10AD27F1-61FC-4F6A-AEC2-0F28C8FFED8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94244" y="2790080"/>
            <a:ext cx="1975717" cy="2852640"/>
          </a:xfrm>
          <a:prstGeom prst="rect">
            <a:avLst/>
          </a:prstGeom>
          <a:noFill/>
          <a:ln w="57150" cmpd="thickThin">
            <a:solidFill>
              <a:schemeClr val="tx1">
                <a:lumMod val="50000"/>
                <a:lumOff val="50000"/>
              </a:schemeClr>
            </a:solidFill>
            <a:miter lim="800000"/>
          </a:ln>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DE20716F-6ACA-436A-9C7C-656B8FC7CCD7}"/>
              </a:ext>
            </a:extLst>
          </p:cNvPr>
          <p:cNvSpPr>
            <a:spLocks noGrp="1"/>
          </p:cNvSpPr>
          <p:nvPr>
            <p:ph idx="1"/>
          </p:nvPr>
        </p:nvSpPr>
        <p:spPr>
          <a:xfrm>
            <a:off x="3657600" y="2556932"/>
            <a:ext cx="7441810" cy="3318936"/>
          </a:xfrm>
        </p:spPr>
        <p:txBody>
          <a:bodyPr>
            <a:normAutofit/>
          </a:bodyPr>
          <a:lstStyle/>
          <a:p>
            <a:pPr>
              <a:lnSpc>
                <a:spcPct val="90000"/>
              </a:lnSpc>
            </a:pPr>
            <a:r>
              <a:rPr lang="en-GB" sz="1800" dirty="0"/>
              <a:t>Reading – Wonder by R.J. Palacio. Each pupil will be asked to care of their own copy of the text and we’ll also make use of the audio book while in school. In the case that the novel is sent home for personal reading, your child should ensure it’s packed for school the following day.</a:t>
            </a:r>
          </a:p>
          <a:p>
            <a:pPr marL="0" indent="0">
              <a:lnSpc>
                <a:spcPct val="90000"/>
              </a:lnSpc>
              <a:buNone/>
            </a:pPr>
            <a:r>
              <a:rPr lang="en-GB" sz="1800" dirty="0"/>
              <a:t>                    - North Lanarkshire Reading Strategies &amp; Blooms activities will be</a:t>
            </a:r>
          </a:p>
          <a:p>
            <a:pPr marL="0" indent="0">
              <a:lnSpc>
                <a:spcPct val="90000"/>
              </a:lnSpc>
              <a:buNone/>
            </a:pPr>
            <a:r>
              <a:rPr lang="en-GB" sz="1800" dirty="0"/>
              <a:t>                     utilised as we explore the text.</a:t>
            </a:r>
          </a:p>
          <a:p>
            <a:pPr>
              <a:lnSpc>
                <a:spcPct val="90000"/>
              </a:lnSpc>
            </a:pPr>
            <a:r>
              <a:rPr lang="en-GB" sz="1800" dirty="0"/>
              <a:t>Spelling – Rotation between a focus on common words,</a:t>
            </a:r>
          </a:p>
          <a:p>
            <a:pPr marL="0" indent="0">
              <a:lnSpc>
                <a:spcPct val="90000"/>
              </a:lnSpc>
              <a:buNone/>
            </a:pPr>
            <a:r>
              <a:rPr lang="en-GB" sz="1800" dirty="0"/>
              <a:t>                     building vocabulary and subject specific vocabulary.</a:t>
            </a:r>
          </a:p>
          <a:p>
            <a:pPr>
              <a:lnSpc>
                <a:spcPct val="90000"/>
              </a:lnSpc>
            </a:pPr>
            <a:r>
              <a:rPr lang="en-GB" sz="1800" dirty="0"/>
              <a:t>Creative Writing</a:t>
            </a:r>
          </a:p>
        </p:txBody>
      </p:sp>
    </p:spTree>
    <p:extLst>
      <p:ext uri="{BB962C8B-B14F-4D97-AF65-F5344CB8AC3E}">
        <p14:creationId xmlns:p14="http://schemas.microsoft.com/office/powerpoint/2010/main" val="4160142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B00024-5849-4F16-B8B3-D63633290C97}"/>
              </a:ext>
            </a:extLst>
          </p:cNvPr>
          <p:cNvSpPr>
            <a:spLocks noGrp="1"/>
          </p:cNvSpPr>
          <p:nvPr>
            <p:ph type="title"/>
          </p:nvPr>
        </p:nvSpPr>
        <p:spPr/>
        <p:txBody>
          <a:bodyPr/>
          <a:lstStyle/>
          <a:p>
            <a:r>
              <a:rPr lang="en-GB" dirty="0"/>
              <a:t>Numeracy</a:t>
            </a:r>
          </a:p>
        </p:txBody>
      </p:sp>
      <p:sp>
        <p:nvSpPr>
          <p:cNvPr id="3" name="Content Placeholder 2">
            <a:extLst>
              <a:ext uri="{FF2B5EF4-FFF2-40B4-BE49-F238E27FC236}">
                <a16:creationId xmlns:a16="http://schemas.microsoft.com/office/drawing/2014/main" id="{C471BE34-94A2-45DB-A91F-05A5DF1D4BAC}"/>
              </a:ext>
            </a:extLst>
          </p:cNvPr>
          <p:cNvSpPr>
            <a:spLocks noGrp="1"/>
          </p:cNvSpPr>
          <p:nvPr>
            <p:ph idx="1"/>
          </p:nvPr>
        </p:nvSpPr>
        <p:spPr/>
        <p:txBody>
          <a:bodyPr>
            <a:normAutofit/>
          </a:bodyPr>
          <a:lstStyle/>
          <a:p>
            <a:pPr>
              <a:buFont typeface="Arial" panose="020B0604020202020204" pitchFamily="34" charset="0"/>
              <a:buChar char="•"/>
            </a:pPr>
            <a:r>
              <a:rPr lang="en-GB" sz="2800" dirty="0"/>
              <a:t>North Lanarkshire Maths Pathway</a:t>
            </a:r>
          </a:p>
          <a:p>
            <a:r>
              <a:rPr lang="en-GB" sz="2800" dirty="0"/>
              <a:t>Mental Agility &amp; Number Talks </a:t>
            </a:r>
          </a:p>
          <a:p>
            <a:r>
              <a:rPr lang="en-GB" sz="2800" dirty="0"/>
              <a:t>Problem Solving</a:t>
            </a:r>
          </a:p>
          <a:p>
            <a:r>
              <a:rPr lang="en-GB" sz="2800" dirty="0"/>
              <a:t>Useful maths websites -</a:t>
            </a:r>
          </a:p>
        </p:txBody>
      </p:sp>
      <p:sp>
        <p:nvSpPr>
          <p:cNvPr id="4" name="TextBox 3">
            <a:extLst>
              <a:ext uri="{FF2B5EF4-FFF2-40B4-BE49-F238E27FC236}">
                <a16:creationId xmlns:a16="http://schemas.microsoft.com/office/drawing/2014/main" id="{641232D0-C8D0-485D-BDAC-F9304F33C847}"/>
              </a:ext>
            </a:extLst>
          </p:cNvPr>
          <p:cNvSpPr txBox="1"/>
          <p:nvPr/>
        </p:nvSpPr>
        <p:spPr>
          <a:xfrm>
            <a:off x="6499274" y="2574388"/>
            <a:ext cx="4397324" cy="3301480"/>
          </a:xfrm>
          <a:prstGeom prst="rect">
            <a:avLst/>
          </a:prstGeom>
          <a:noFill/>
        </p:spPr>
        <p:txBody>
          <a:bodyPr wrap="square" rtlCol="0">
            <a:spAutoFit/>
          </a:bodyPr>
          <a:lstStyle/>
          <a:p>
            <a:endParaRPr lang="en-GB" dirty="0"/>
          </a:p>
        </p:txBody>
      </p:sp>
      <p:sp>
        <p:nvSpPr>
          <p:cNvPr id="5" name="Text Box 2">
            <a:extLst>
              <a:ext uri="{FF2B5EF4-FFF2-40B4-BE49-F238E27FC236}">
                <a16:creationId xmlns:a16="http://schemas.microsoft.com/office/drawing/2014/main" id="{DDF0E57A-4C77-4438-B325-B16D3DABB5A4}"/>
              </a:ext>
            </a:extLst>
          </p:cNvPr>
          <p:cNvSpPr txBox="1">
            <a:spLocks noChangeArrowheads="1"/>
          </p:cNvSpPr>
          <p:nvPr/>
        </p:nvSpPr>
        <p:spPr bwMode="auto">
          <a:xfrm>
            <a:off x="6584312" y="2574388"/>
            <a:ext cx="4312285" cy="2937461"/>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en-GB" sz="22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www.doorwayonline.org.uk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2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www.topmarks.co.uk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2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www.primaryhomeworkhelp.co.uk/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2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www.bbc.co.uk/bitesize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2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www.mathszone.co.uk</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2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www.coolmath4kids.com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2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a:effectLst/>
                <a:latin typeface="Calibri" panose="020F0502020204030204" pitchFamily="34" charset="0"/>
                <a:ea typeface="Calibri" panose="020F0502020204030204" pitchFamily="34" charset="0"/>
                <a:cs typeface="Times New Roman" panose="02020603050405020304" pitchFamily="18" charset="0"/>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83418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9A474-FA29-4296-93DE-09FA75EF8CF5}"/>
              </a:ext>
            </a:extLst>
          </p:cNvPr>
          <p:cNvSpPr>
            <a:spLocks noGrp="1"/>
          </p:cNvSpPr>
          <p:nvPr>
            <p:ph type="title"/>
          </p:nvPr>
        </p:nvSpPr>
        <p:spPr/>
        <p:txBody>
          <a:bodyPr/>
          <a:lstStyle/>
          <a:p>
            <a:r>
              <a:rPr lang="en-GB" dirty="0"/>
              <a:t>Inter Disciplinary Learning</a:t>
            </a:r>
          </a:p>
        </p:txBody>
      </p:sp>
      <p:sp>
        <p:nvSpPr>
          <p:cNvPr id="3" name="Content Placeholder 2">
            <a:extLst>
              <a:ext uri="{FF2B5EF4-FFF2-40B4-BE49-F238E27FC236}">
                <a16:creationId xmlns:a16="http://schemas.microsoft.com/office/drawing/2014/main" id="{BBBAA18E-268E-48CF-A2E1-7D3B19A7F674}"/>
              </a:ext>
            </a:extLst>
          </p:cNvPr>
          <p:cNvSpPr>
            <a:spLocks noGrp="1"/>
          </p:cNvSpPr>
          <p:nvPr>
            <p:ph idx="1"/>
          </p:nvPr>
        </p:nvSpPr>
        <p:spPr/>
        <p:txBody>
          <a:bodyPr/>
          <a:lstStyle/>
          <a:p>
            <a:pPr marL="0" indent="0">
              <a:buNone/>
            </a:pPr>
            <a:endParaRPr lang="en-GB" sz="2800" dirty="0"/>
          </a:p>
          <a:p>
            <a:pPr marL="0" indent="0" algn="ctr">
              <a:buNone/>
            </a:pPr>
            <a:endParaRPr lang="en-GB" dirty="0"/>
          </a:p>
          <a:p>
            <a:pPr marL="0" indent="0">
              <a:buNone/>
            </a:pPr>
            <a:endParaRPr lang="en-GB" dirty="0"/>
          </a:p>
        </p:txBody>
      </p:sp>
      <p:sp>
        <p:nvSpPr>
          <p:cNvPr id="5" name="TextBox 4">
            <a:extLst>
              <a:ext uri="{FF2B5EF4-FFF2-40B4-BE49-F238E27FC236}">
                <a16:creationId xmlns:a16="http://schemas.microsoft.com/office/drawing/2014/main" id="{D1BA4586-E64C-4B6C-98DE-5CA6E21AD85B}"/>
              </a:ext>
            </a:extLst>
          </p:cNvPr>
          <p:cNvSpPr txBox="1"/>
          <p:nvPr/>
        </p:nvSpPr>
        <p:spPr>
          <a:xfrm>
            <a:off x="7855049" y="2484900"/>
            <a:ext cx="2644727" cy="830997"/>
          </a:xfrm>
          <a:prstGeom prst="rect">
            <a:avLst/>
          </a:prstGeom>
          <a:noFill/>
        </p:spPr>
        <p:txBody>
          <a:bodyPr wrap="square" rtlCol="0">
            <a:spAutoFit/>
          </a:bodyPr>
          <a:lstStyle/>
          <a:p>
            <a:endParaRPr lang="en-GB" sz="4800" dirty="0"/>
          </a:p>
        </p:txBody>
      </p:sp>
      <p:pic>
        <p:nvPicPr>
          <p:cNvPr id="7" name="Picture 6" descr="A tower with a mountain in the background&#10;&#10;Description automatically generated">
            <a:extLst>
              <a:ext uri="{FF2B5EF4-FFF2-40B4-BE49-F238E27FC236}">
                <a16:creationId xmlns:a16="http://schemas.microsoft.com/office/drawing/2014/main" id="{7DACF0EF-1D7D-4B8C-86FD-64C45B497D4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52500" y="2484900"/>
            <a:ext cx="6559648" cy="3592343"/>
          </a:xfrm>
          <a:prstGeom prst="rect">
            <a:avLst/>
          </a:prstGeom>
        </p:spPr>
      </p:pic>
      <p:sp>
        <p:nvSpPr>
          <p:cNvPr id="8" name="TextBox 7">
            <a:extLst>
              <a:ext uri="{FF2B5EF4-FFF2-40B4-BE49-F238E27FC236}">
                <a16:creationId xmlns:a16="http://schemas.microsoft.com/office/drawing/2014/main" id="{12C0FDE8-F154-48E5-9E08-CDCDA6A6A455}"/>
              </a:ext>
            </a:extLst>
          </p:cNvPr>
          <p:cNvSpPr txBox="1"/>
          <p:nvPr/>
        </p:nvSpPr>
        <p:spPr>
          <a:xfrm>
            <a:off x="952500" y="6977120"/>
            <a:ext cx="6559648" cy="230832"/>
          </a:xfrm>
          <a:prstGeom prst="rect">
            <a:avLst/>
          </a:prstGeom>
          <a:noFill/>
        </p:spPr>
        <p:txBody>
          <a:bodyPr wrap="square" rtlCol="0">
            <a:spAutoFit/>
          </a:bodyPr>
          <a:lstStyle/>
          <a:p>
            <a:r>
              <a:rPr lang="en-GB" sz="900">
                <a:hlinkClick r:id="rId3" tooltip="https://en.wikipedia.org/wiki/Tourism_in_Japan"/>
              </a:rPr>
              <a:t>This Photo</a:t>
            </a:r>
            <a:r>
              <a:rPr lang="en-GB" sz="900"/>
              <a:t> by Unknown Author is licensed under </a:t>
            </a:r>
            <a:r>
              <a:rPr lang="en-GB" sz="900">
                <a:hlinkClick r:id="rId4" tooltip="https://creativecommons.org/licenses/by-sa/3.0/"/>
              </a:rPr>
              <a:t>CC BY-SA</a:t>
            </a:r>
            <a:endParaRPr lang="en-GB" sz="900"/>
          </a:p>
        </p:txBody>
      </p:sp>
      <p:pic>
        <p:nvPicPr>
          <p:cNvPr id="10" name="Picture 9" descr="A picture containing drawing&#10;&#10;Description automatically generated">
            <a:extLst>
              <a:ext uri="{FF2B5EF4-FFF2-40B4-BE49-F238E27FC236}">
                <a16:creationId xmlns:a16="http://schemas.microsoft.com/office/drawing/2014/main" id="{CE977EC5-F58D-4ADB-B42B-DD3076DE7F7C}"/>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7619705" y="2484900"/>
            <a:ext cx="3169334" cy="1886516"/>
          </a:xfrm>
          <a:prstGeom prst="rect">
            <a:avLst/>
          </a:prstGeom>
        </p:spPr>
      </p:pic>
      <p:sp>
        <p:nvSpPr>
          <p:cNvPr id="12" name="TextBox 11">
            <a:extLst>
              <a:ext uri="{FF2B5EF4-FFF2-40B4-BE49-F238E27FC236}">
                <a16:creationId xmlns:a16="http://schemas.microsoft.com/office/drawing/2014/main" id="{AD4709AC-2CC8-4D7B-9EE2-2F4A388500C6}"/>
              </a:ext>
            </a:extLst>
          </p:cNvPr>
          <p:cNvSpPr txBox="1"/>
          <p:nvPr/>
        </p:nvSpPr>
        <p:spPr>
          <a:xfrm>
            <a:off x="7855049" y="4371416"/>
            <a:ext cx="2933990" cy="1107996"/>
          </a:xfrm>
          <a:prstGeom prst="rect">
            <a:avLst/>
          </a:prstGeom>
          <a:noFill/>
        </p:spPr>
        <p:txBody>
          <a:bodyPr wrap="square" rtlCol="0">
            <a:spAutoFit/>
          </a:bodyPr>
          <a:lstStyle/>
          <a:p>
            <a:r>
              <a:rPr lang="en-GB" sz="6600" dirty="0"/>
              <a:t>  Japan  </a:t>
            </a:r>
          </a:p>
        </p:txBody>
      </p:sp>
    </p:spTree>
    <p:extLst>
      <p:ext uri="{BB962C8B-B14F-4D97-AF65-F5344CB8AC3E}">
        <p14:creationId xmlns:p14="http://schemas.microsoft.com/office/powerpoint/2010/main" val="3024158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FBCB5FBB-789B-47FD-9A26-8B3DC7AF2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B691FA97-9D59-48F9-B990-2CAF67BF36E3}"/>
              </a:ext>
              <a:ext uri="{C183D7F6-B498-43B3-948B-1728B52AA6E4}">
                <adec:decorative xmlns:adec="http://schemas.microsoft.com/office/drawing/2017/decorative" val="1"/>
              </a:ext>
            </a:extLst>
          </p:cNvPr>
          <p:cNvGrpSpPr>
            <a:grpSpLocks noGrp="1" noUngrp="1" noRot="1" noChangeAspect="1" noMove="1" noResize="1"/>
          </p:cNvGrpSpPr>
          <p:nvPr/>
        </p:nvGrpSpPr>
        <p:grpSpPr>
          <a:xfrm>
            <a:off x="0" y="0"/>
            <a:ext cx="12188825" cy="6856215"/>
            <a:chOff x="0" y="0"/>
            <a:chExt cx="12188825" cy="6856215"/>
          </a:xfrm>
        </p:grpSpPr>
        <p:pic>
          <p:nvPicPr>
            <p:cNvPr id="76" name="Picture 75">
              <a:extLst>
                <a:ext uri="{FF2B5EF4-FFF2-40B4-BE49-F238E27FC236}">
                  <a16:creationId xmlns:a16="http://schemas.microsoft.com/office/drawing/2014/main" id="{03CD631C-F900-4674-AC54-9FE7299BAF8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7" name="Rectangle 76">
              <a:extLst>
                <a:ext uri="{FF2B5EF4-FFF2-40B4-BE49-F238E27FC236}">
                  <a16:creationId xmlns:a16="http://schemas.microsoft.com/office/drawing/2014/main" id="{B569315C-0883-441B-8A8B-6BDE706B5BE9}"/>
                </a:ext>
                <a:ext uri="{C183D7F6-B498-43B3-948B-1728B52AA6E4}">
                  <adec:decorative xmlns:adec="http://schemas.microsoft.com/office/drawing/2017/decorative" val="1"/>
                </a:ext>
              </a:extLst>
            </p:cNvPr>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8" name="Picture 77">
              <a:extLst>
                <a:ext uri="{FF2B5EF4-FFF2-40B4-BE49-F238E27FC236}">
                  <a16:creationId xmlns:a16="http://schemas.microsoft.com/office/drawing/2014/main" id="{83C15351-BD7A-4EAA-9B08-4111C36C9B2D}"/>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79" name="Picture 78">
              <a:extLst>
                <a:ext uri="{FF2B5EF4-FFF2-40B4-BE49-F238E27FC236}">
                  <a16:creationId xmlns:a16="http://schemas.microsoft.com/office/drawing/2014/main" id="{AC87C29A-ED4D-4D46-8B1D-B2634B8A8ADA}"/>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1"/>
          <p:cNvSpPr>
            <a:spLocks noGrp="1"/>
          </p:cNvSpPr>
          <p:nvPr>
            <p:ph type="title"/>
          </p:nvPr>
        </p:nvSpPr>
        <p:spPr>
          <a:xfrm>
            <a:off x="1180101" y="982132"/>
            <a:ext cx="6354633" cy="1303867"/>
          </a:xfrm>
        </p:spPr>
        <p:txBody>
          <a:bodyPr>
            <a:normAutofit/>
          </a:bodyPr>
          <a:lstStyle/>
          <a:p>
            <a:r>
              <a:rPr lang="en-US" dirty="0"/>
              <a:t>Health &amp; Well Being</a:t>
            </a:r>
          </a:p>
        </p:txBody>
      </p:sp>
      <p:cxnSp>
        <p:nvCxnSpPr>
          <p:cNvPr id="81" name="Straight Connector 80">
            <a:extLst>
              <a:ext uri="{FF2B5EF4-FFF2-40B4-BE49-F238E27FC236}">
                <a16:creationId xmlns:a16="http://schemas.microsoft.com/office/drawing/2014/main" id="{6355C863-70ED-4535-B24F-C8E57F68A9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nvCxnSpPr>
        <p:spPr>
          <a:xfrm>
            <a:off x="1477057" y="2400639"/>
            <a:ext cx="5760720" cy="0"/>
          </a:xfrm>
          <a:prstGeom prst="line">
            <a:avLst/>
          </a:prstGeom>
        </p:spPr>
        <p:style>
          <a:lnRef idx="2">
            <a:schemeClr val="accent1"/>
          </a:lnRef>
          <a:fillRef idx="0">
            <a:schemeClr val="accent1"/>
          </a:fillRef>
          <a:effectRef idx="1">
            <a:schemeClr val="accent1"/>
          </a:effectRef>
          <a:fontRef idx="minor">
            <a:schemeClr val="tx1"/>
          </a:fontRef>
        </p:style>
      </p:cxnSp>
      <p:sp>
        <p:nvSpPr>
          <p:cNvPr id="2054" name="Content Placeholder 2053">
            <a:extLst>
              <a:ext uri="{FF2B5EF4-FFF2-40B4-BE49-F238E27FC236}">
                <a16:creationId xmlns:a16="http://schemas.microsoft.com/office/drawing/2014/main" id="{5CA4A434-7BF0-47D0-82D9-02A801E6C1F4}"/>
              </a:ext>
            </a:extLst>
          </p:cNvPr>
          <p:cNvSpPr>
            <a:spLocks noGrp="1"/>
          </p:cNvSpPr>
          <p:nvPr>
            <p:ph idx="1"/>
          </p:nvPr>
        </p:nvSpPr>
        <p:spPr>
          <a:xfrm>
            <a:off x="1167385" y="2556932"/>
            <a:ext cx="6380065" cy="3318936"/>
          </a:xfrm>
        </p:spPr>
        <p:txBody>
          <a:bodyPr>
            <a:normAutofit/>
          </a:bodyPr>
          <a:lstStyle/>
          <a:p>
            <a:r>
              <a:rPr lang="en-US" dirty="0"/>
              <a:t>We are planning to cover content relating to healthy lifestyles and the impact that alcohol and drugs can have. Discussion of scenarios relating to peer pressure will take place.</a:t>
            </a:r>
          </a:p>
          <a:p>
            <a:r>
              <a:rPr lang="en-US" dirty="0"/>
              <a:t>In previous years, the primary seven children have shown great interest in the Heart Start first aid program, it really can be a skill for life.</a:t>
            </a:r>
          </a:p>
        </p:txBody>
      </p:sp>
      <p:pic>
        <p:nvPicPr>
          <p:cNvPr id="2050" name="Picture 2" descr="Make notes or discuss the following questions with an adult. Think ...">
            <a:extLst>
              <a:ext uri="{FF2B5EF4-FFF2-40B4-BE49-F238E27FC236}">
                <a16:creationId xmlns:a16="http://schemas.microsoft.com/office/drawing/2014/main" id="{30B0DDBC-876A-48C6-BCFA-85BB99E5172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172166" y="1158023"/>
            <a:ext cx="2769595" cy="2270975"/>
          </a:xfrm>
          <a:prstGeom prst="rect">
            <a:avLst/>
          </a:prstGeom>
          <a:noFill/>
          <a:ln w="57150" cmpd="thickThin">
            <a:noFill/>
            <a:miter lim="800000"/>
          </a:ln>
          <a:extLst>
            <a:ext uri="{909E8E84-426E-40DD-AFC4-6F175D3DCCD1}">
              <a14:hiddenFill xmlns:a14="http://schemas.microsoft.com/office/drawing/2010/main">
                <a:solidFill>
                  <a:srgbClr val="FFFFFF"/>
                </a:solidFill>
              </a14:hiddenFill>
            </a:ext>
          </a:extLst>
        </p:spPr>
      </p:pic>
      <p:pic>
        <p:nvPicPr>
          <p:cNvPr id="4" name="Content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55462" y="3772992"/>
            <a:ext cx="2843021" cy="2066544"/>
          </a:xfrm>
          <a:prstGeom prst="rect">
            <a:avLst/>
          </a:prstGeom>
          <a:ln w="57150" cmpd="thickThin">
            <a:noFill/>
            <a:miter lim="800000"/>
          </a:ln>
        </p:spPr>
      </p:pic>
    </p:spTree>
    <p:extLst>
      <p:ext uri="{BB962C8B-B14F-4D97-AF65-F5344CB8AC3E}">
        <p14:creationId xmlns:p14="http://schemas.microsoft.com/office/powerpoint/2010/main" val="137016414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TotalTime>
  <Words>741</Words>
  <Application>Microsoft Office PowerPoint</Application>
  <PresentationFormat>Widescreen</PresentationFormat>
  <Paragraphs>48</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Garamond</vt:lpstr>
      <vt:lpstr>Organic</vt:lpstr>
      <vt:lpstr>Meet the Teachers</vt:lpstr>
      <vt:lpstr>Welcome</vt:lpstr>
      <vt:lpstr>Useful Information</vt:lpstr>
      <vt:lpstr>Useful Information</vt:lpstr>
      <vt:lpstr>Class Glow Page &amp; Homework</vt:lpstr>
      <vt:lpstr>Literacy</vt:lpstr>
      <vt:lpstr>Numeracy</vt:lpstr>
      <vt:lpstr>Inter Disciplinary Learning</vt:lpstr>
      <vt:lpstr>Health &amp; Well Being</vt:lpstr>
      <vt:lpstr>Pope Francis Faith Award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Teachers</dc:title>
  <dc:creator>brian gribben</dc:creator>
  <cp:lastModifiedBy>brian gribben</cp:lastModifiedBy>
  <cp:revision>11</cp:revision>
  <dcterms:created xsi:type="dcterms:W3CDTF">2020-08-17T20:36:01Z</dcterms:created>
  <dcterms:modified xsi:type="dcterms:W3CDTF">2020-08-31T18:52:40Z</dcterms:modified>
</cp:coreProperties>
</file>