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59" r:id="rId6"/>
    <p:sldId id="261" r:id="rId7"/>
    <p:sldId id="260"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C6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79BD50-45F9-4218-BD45-63E14B504156}" type="datetimeFigureOut">
              <a:rPr lang="en-GB" smtClean="0"/>
              <a:t>15/12/2022</a:t>
            </a:fld>
            <a:endParaRPr lang="en-GB"/>
          </a:p>
        </p:txBody>
      </p:sp>
      <p:sp>
        <p:nvSpPr>
          <p:cNvPr id="5" name="Footer Placeholder 4"/>
          <p:cNvSpPr>
            <a:spLocks noGrp="1"/>
          </p:cNvSpPr>
          <p:nvPr>
            <p:ph type="ftr" sz="quarter" idx="11"/>
          </p:nvPr>
        </p:nvSpPr>
        <p:spPr>
          <a:xfrm>
            <a:off x="1451579" y="329307"/>
            <a:ext cx="5626774" cy="309201"/>
          </a:xfrm>
        </p:spPr>
        <p:txBody>
          <a:bodyPr/>
          <a:lstStyle/>
          <a:p>
            <a:endParaRPr lang="en-GB"/>
          </a:p>
        </p:txBody>
      </p:sp>
      <p:sp>
        <p:nvSpPr>
          <p:cNvPr id="6" name="Slide Number Placeholder 5"/>
          <p:cNvSpPr>
            <a:spLocks noGrp="1"/>
          </p:cNvSpPr>
          <p:nvPr>
            <p:ph type="sldNum" sz="quarter" idx="12"/>
          </p:nvPr>
        </p:nvSpPr>
        <p:spPr>
          <a:xfrm>
            <a:off x="476834" y="798973"/>
            <a:ext cx="811019" cy="503578"/>
          </a:xfrm>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177212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9BD50-45F9-4218-BD45-63E14B504156}"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125403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9BD50-45F9-4218-BD45-63E14B504156}"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125971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9BD50-45F9-4218-BD45-63E14B504156}"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40281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79BD50-45F9-4218-BD45-63E14B504156}" type="datetimeFigureOut">
              <a:rPr lang="en-GB" smtClean="0"/>
              <a:t>15/12/2022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349268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79BD50-45F9-4218-BD45-63E14B504156}" type="datetimeFigureOut">
              <a:rPr lang="en-GB" smtClean="0"/>
              <a:t>15/12/2022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27082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79BD50-45F9-4218-BD45-63E14B504156}" type="datetimeFigureOut">
              <a:rPr lang="en-GB" smtClean="0"/>
              <a:t>15/12/2022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341298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79BD50-45F9-4218-BD45-63E14B504156}" type="datetimeFigureOut">
              <a:rPr lang="en-GB" smtClean="0"/>
              <a:t>15/12/2022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169611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9BD50-45F9-4218-BD45-63E14B504156}" type="datetimeFigureOut">
              <a:rPr lang="en-GB" smtClean="0"/>
              <a:t>15/12/2022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393355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79BD50-45F9-4218-BD45-63E14B504156}" type="datetimeFigureOut">
              <a:rPr lang="en-GB" smtClean="0"/>
              <a:t>15/12/2022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394758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379BD50-45F9-4218-BD45-63E14B504156}" type="datetimeFigureOut">
              <a:rPr lang="en-GB" smtClean="0"/>
              <a:t>15/12/2022</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65AFE16A-1ABC-4217-A440-C87035E1F866}" type="slidenum">
              <a:rPr lang="en-GB" smtClean="0"/>
              <a:t>‹#›</a:t>
            </a:fld>
            <a:endParaRPr lang="en-GB"/>
          </a:p>
        </p:txBody>
      </p:sp>
    </p:spTree>
    <p:extLst>
      <p:ext uri="{BB962C8B-B14F-4D97-AF65-F5344CB8AC3E}">
        <p14:creationId xmlns:p14="http://schemas.microsoft.com/office/powerpoint/2010/main" val="306804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379BD50-45F9-4218-BD45-63E14B504156}" type="datetimeFigureOut">
              <a:rPr lang="en-GB" smtClean="0"/>
              <a:t>15/12/2022</a:t>
            </a:fld>
            <a:endParaRPr lang="en-GB"/>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5AFE16A-1ABC-4217-A440-C87035E1F866}" type="slidenum">
              <a:rPr lang="en-GB" smtClean="0"/>
              <a:t>‹#›</a:t>
            </a:fld>
            <a:endParaRPr lang="en-GB"/>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0354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Microsoft_Office_Sway_(2019%E2%80%93present).sv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6.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sway.com/" TargetMode="External"/><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image" Target="../media/image7.svg"/><Relationship Id="rId9" Type="http://schemas.openxmlformats.org/officeDocument/2006/relationships/hyperlink" Target="https://commons.wikimedia.org/wiki/File:Microsoft_Office_Sway_(2019%E2%80%93present).sv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E312676-76D9-42AA-A30D-4272637D4D5F}"/>
              </a:ext>
            </a:extLst>
          </p:cNvPr>
          <p:cNvSpPr>
            <a:spLocks noGrp="1"/>
          </p:cNvSpPr>
          <p:nvPr>
            <p:ph type="subTitle" idx="1"/>
          </p:nvPr>
        </p:nvSpPr>
        <p:spPr>
          <a:xfrm>
            <a:off x="1516624" y="1676477"/>
            <a:ext cx="9329391" cy="1001964"/>
          </a:xfrm>
        </p:spPr>
        <p:txBody>
          <a:bodyPr>
            <a:noAutofit/>
          </a:bodyPr>
          <a:lstStyle/>
          <a:p>
            <a:pPr algn="ctr"/>
            <a:r>
              <a:rPr lang="en-GB" sz="7200" b="1" dirty="0">
                <a:solidFill>
                  <a:schemeClr val="tx1">
                    <a:lumMod val="65000"/>
                    <a:lumOff val="35000"/>
                  </a:schemeClr>
                </a:solidFill>
                <a:latin typeface="Sassoon Infant Std" panose="020B0503020103030203" pitchFamily="34" charset="0"/>
              </a:rPr>
              <a:t>Creating a Sway Learning Journal</a:t>
            </a:r>
          </a:p>
          <a:p>
            <a:pPr algn="ctr"/>
            <a:endParaRPr lang="en-GB" sz="1000" dirty="0">
              <a:solidFill>
                <a:schemeClr val="tx1">
                  <a:lumMod val="65000"/>
                  <a:lumOff val="35000"/>
                </a:schemeClr>
              </a:solidFill>
              <a:latin typeface="Sassoon Infant Std" panose="020B0503020103030203" pitchFamily="34" charset="0"/>
            </a:endParaRPr>
          </a:p>
        </p:txBody>
      </p:sp>
      <p:pic>
        <p:nvPicPr>
          <p:cNvPr id="5" name="Picture 15" descr="Icon&#10;&#10;Description automatically generated">
            <a:extLst>
              <a:ext uri="{FF2B5EF4-FFF2-40B4-BE49-F238E27FC236}">
                <a16:creationId xmlns:a16="http://schemas.microsoft.com/office/drawing/2014/main" id="{93488B19-171C-4D39-A737-DF6B8F5BF8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839" y="0"/>
            <a:ext cx="2148109" cy="2172381"/>
          </a:xfrm>
          <a:prstGeom prst="rect">
            <a:avLst/>
          </a:prstGeom>
        </p:spPr>
      </p:pic>
      <p:pic>
        <p:nvPicPr>
          <p:cNvPr id="8" name="Picture 7">
            <a:extLst>
              <a:ext uri="{FF2B5EF4-FFF2-40B4-BE49-F238E27FC236}">
                <a16:creationId xmlns:a16="http://schemas.microsoft.com/office/drawing/2014/main" id="{E6642F88-A471-49FF-83EE-A8218CBD7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534" y="4743290"/>
            <a:ext cx="1762811" cy="1747872"/>
          </a:xfrm>
          <a:prstGeom prst="rect">
            <a:avLst/>
          </a:prstGeom>
        </p:spPr>
      </p:pic>
    </p:spTree>
    <p:extLst>
      <p:ext uri="{BB962C8B-B14F-4D97-AF65-F5344CB8AC3E}">
        <p14:creationId xmlns:p14="http://schemas.microsoft.com/office/powerpoint/2010/main" val="105908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Adding Content - Audio</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pic>
        <p:nvPicPr>
          <p:cNvPr id="4" name="Picture 3">
            <a:extLst>
              <a:ext uri="{FF2B5EF4-FFF2-40B4-BE49-F238E27FC236}">
                <a16:creationId xmlns:a16="http://schemas.microsoft.com/office/drawing/2014/main" id="{4E9F24BC-532D-481A-A24B-BE45313E49D4}"/>
              </a:ext>
            </a:extLst>
          </p:cNvPr>
          <p:cNvPicPr>
            <a:picLocks noChangeAspect="1"/>
          </p:cNvPicPr>
          <p:nvPr/>
        </p:nvPicPr>
        <p:blipFill>
          <a:blip r:embed="rId3"/>
          <a:stretch>
            <a:fillRect/>
          </a:stretch>
        </p:blipFill>
        <p:spPr>
          <a:xfrm>
            <a:off x="3581610" y="1846495"/>
            <a:ext cx="3723543" cy="1477596"/>
          </a:xfrm>
          <a:prstGeom prst="rect">
            <a:avLst/>
          </a:prstGeom>
        </p:spPr>
      </p:pic>
      <p:sp>
        <p:nvSpPr>
          <p:cNvPr id="5" name="TextBox 4">
            <a:extLst>
              <a:ext uri="{FF2B5EF4-FFF2-40B4-BE49-F238E27FC236}">
                <a16:creationId xmlns:a16="http://schemas.microsoft.com/office/drawing/2014/main" id="{5B2718BB-DE23-4205-8ADB-8D5736471867}"/>
              </a:ext>
            </a:extLst>
          </p:cNvPr>
          <p:cNvSpPr txBox="1"/>
          <p:nvPr/>
        </p:nvSpPr>
        <p:spPr>
          <a:xfrm>
            <a:off x="7823121" y="2390302"/>
            <a:ext cx="4368879" cy="1569660"/>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Use the </a:t>
            </a:r>
            <a:r>
              <a:rPr lang="en-GB" sz="2400" b="1" dirty="0">
                <a:solidFill>
                  <a:schemeClr val="tx1">
                    <a:lumMod val="65000"/>
                    <a:lumOff val="35000"/>
                  </a:schemeClr>
                </a:solidFill>
                <a:latin typeface="Sassoon Infant Std" panose="020B0503020103030203" pitchFamily="34" charset="0"/>
              </a:rPr>
              <a:t>search </a:t>
            </a:r>
            <a:r>
              <a:rPr lang="en-GB" sz="2400" dirty="0">
                <a:solidFill>
                  <a:schemeClr val="tx1">
                    <a:lumMod val="65000"/>
                    <a:lumOff val="35000"/>
                  </a:schemeClr>
                </a:solidFill>
                <a:latin typeface="Sassoon Infant Std" panose="020B0503020103030203" pitchFamily="34" charset="0"/>
              </a:rPr>
              <a:t>to look for audio in your files or record straight onto Sway using the record function.</a:t>
            </a:r>
          </a:p>
        </p:txBody>
      </p:sp>
      <p:sp>
        <p:nvSpPr>
          <p:cNvPr id="6" name="TextBox 5">
            <a:extLst>
              <a:ext uri="{FF2B5EF4-FFF2-40B4-BE49-F238E27FC236}">
                <a16:creationId xmlns:a16="http://schemas.microsoft.com/office/drawing/2014/main" id="{F273626E-3B2F-4FD2-B284-2CE043168340}"/>
              </a:ext>
            </a:extLst>
          </p:cNvPr>
          <p:cNvSpPr txBox="1"/>
          <p:nvPr/>
        </p:nvSpPr>
        <p:spPr>
          <a:xfrm>
            <a:off x="1229925" y="1846495"/>
            <a:ext cx="2036287" cy="2308324"/>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Click the green plus sign and choose media from the pop up menu then audio.</a:t>
            </a:r>
            <a:endParaRPr lang="en-GB" sz="2400" b="1" dirty="0">
              <a:solidFill>
                <a:schemeClr val="tx1">
                  <a:lumMod val="65000"/>
                  <a:lumOff val="35000"/>
                </a:schemeClr>
              </a:solidFill>
              <a:latin typeface="Sassoon Infant Std" panose="020B0503020103030203" pitchFamily="34" charset="0"/>
            </a:endParaRPr>
          </a:p>
        </p:txBody>
      </p:sp>
      <p:pic>
        <p:nvPicPr>
          <p:cNvPr id="7" name="Graphic 6" descr="Arrow Slight curve">
            <a:extLst>
              <a:ext uri="{FF2B5EF4-FFF2-40B4-BE49-F238E27FC236}">
                <a16:creationId xmlns:a16="http://schemas.microsoft.com/office/drawing/2014/main" id="{3DFBBB67-1671-4D20-A27F-D3CA923129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64737">
            <a:off x="4637713" y="2759447"/>
            <a:ext cx="914400" cy="914400"/>
          </a:xfrm>
          <a:prstGeom prst="rect">
            <a:avLst/>
          </a:prstGeom>
        </p:spPr>
      </p:pic>
      <p:pic>
        <p:nvPicPr>
          <p:cNvPr id="8" name="Picture 7">
            <a:extLst>
              <a:ext uri="{FF2B5EF4-FFF2-40B4-BE49-F238E27FC236}">
                <a16:creationId xmlns:a16="http://schemas.microsoft.com/office/drawing/2014/main" id="{F27C2B24-D73F-4455-9BFF-1CD73C75C461}"/>
              </a:ext>
            </a:extLst>
          </p:cNvPr>
          <p:cNvPicPr>
            <a:picLocks noChangeAspect="1"/>
          </p:cNvPicPr>
          <p:nvPr/>
        </p:nvPicPr>
        <p:blipFill>
          <a:blip r:embed="rId6"/>
          <a:stretch>
            <a:fillRect/>
          </a:stretch>
        </p:blipFill>
        <p:spPr>
          <a:xfrm>
            <a:off x="6939654" y="4126705"/>
            <a:ext cx="4004249" cy="1752174"/>
          </a:xfrm>
          <a:prstGeom prst="rect">
            <a:avLst/>
          </a:prstGeom>
        </p:spPr>
      </p:pic>
      <p:pic>
        <p:nvPicPr>
          <p:cNvPr id="9" name="Graphic 8" descr="Arrow Clockwise curve">
            <a:extLst>
              <a:ext uri="{FF2B5EF4-FFF2-40B4-BE49-F238E27FC236}">
                <a16:creationId xmlns:a16="http://schemas.microsoft.com/office/drawing/2014/main" id="{A49B0AEB-EDB1-4B3A-BA53-02F101F2C5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930566">
            <a:off x="10188089" y="3532410"/>
            <a:ext cx="914400" cy="914400"/>
          </a:xfrm>
          <a:prstGeom prst="rect">
            <a:avLst/>
          </a:prstGeom>
        </p:spPr>
      </p:pic>
    </p:spTree>
    <p:extLst>
      <p:ext uri="{BB962C8B-B14F-4D97-AF65-F5344CB8AC3E}">
        <p14:creationId xmlns:p14="http://schemas.microsoft.com/office/powerpoint/2010/main" val="351434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Styling your Sway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sp>
        <p:nvSpPr>
          <p:cNvPr id="10" name="TextBox 9">
            <a:extLst>
              <a:ext uri="{FF2B5EF4-FFF2-40B4-BE49-F238E27FC236}">
                <a16:creationId xmlns:a16="http://schemas.microsoft.com/office/drawing/2014/main" id="{DCCC184F-B9EF-46C3-BCCC-E236B3759DA1}"/>
              </a:ext>
            </a:extLst>
          </p:cNvPr>
          <p:cNvSpPr txBox="1"/>
          <p:nvPr/>
        </p:nvSpPr>
        <p:spPr>
          <a:xfrm>
            <a:off x="1021166" y="1525924"/>
            <a:ext cx="10467191" cy="1200329"/>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Sway has a built-in style gallery which lets you easily switch between the different styling options until you find the way you like. From the </a:t>
            </a:r>
            <a:r>
              <a:rPr lang="en-GB" sz="2400" b="1" dirty="0">
                <a:solidFill>
                  <a:schemeClr val="tx1">
                    <a:lumMod val="65000"/>
                    <a:lumOff val="35000"/>
                  </a:schemeClr>
                </a:solidFill>
                <a:latin typeface="Sassoon Infant Std" panose="020B0503020103030203" pitchFamily="34" charset="0"/>
              </a:rPr>
              <a:t>Storyline</a:t>
            </a:r>
            <a:r>
              <a:rPr lang="en-GB" sz="2400" dirty="0">
                <a:solidFill>
                  <a:schemeClr val="tx1">
                    <a:lumMod val="65000"/>
                    <a:lumOff val="35000"/>
                  </a:schemeClr>
                </a:solidFill>
                <a:latin typeface="Sassoon Infant Std" panose="020B0503020103030203" pitchFamily="34" charset="0"/>
              </a:rPr>
              <a:t> view, click the </a:t>
            </a:r>
            <a:r>
              <a:rPr lang="en-GB" sz="2400" b="1" dirty="0">
                <a:solidFill>
                  <a:schemeClr val="tx1">
                    <a:lumMod val="65000"/>
                    <a:lumOff val="35000"/>
                  </a:schemeClr>
                </a:solidFill>
                <a:latin typeface="Sassoon Infant Std" panose="020B0503020103030203" pitchFamily="34" charset="0"/>
              </a:rPr>
              <a:t>Design</a:t>
            </a:r>
            <a:r>
              <a:rPr lang="en-GB" sz="2400" dirty="0">
                <a:solidFill>
                  <a:schemeClr val="tx1">
                    <a:lumMod val="65000"/>
                    <a:lumOff val="35000"/>
                  </a:schemeClr>
                </a:solidFill>
                <a:latin typeface="Sassoon Infant Std" panose="020B0503020103030203" pitchFamily="34" charset="0"/>
              </a:rPr>
              <a:t> tab.</a:t>
            </a:r>
          </a:p>
        </p:txBody>
      </p:sp>
      <p:pic>
        <p:nvPicPr>
          <p:cNvPr id="11" name="Graphic 10" descr="Arrow Clockwise curve">
            <a:extLst>
              <a:ext uri="{FF2B5EF4-FFF2-40B4-BE49-F238E27FC236}">
                <a16:creationId xmlns:a16="http://schemas.microsoft.com/office/drawing/2014/main" id="{1742B74C-0FA7-47A5-9C4A-F0A26396D8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122176">
            <a:off x="8065514" y="5451380"/>
            <a:ext cx="914400" cy="914400"/>
          </a:xfrm>
          <a:prstGeom prst="rect">
            <a:avLst/>
          </a:prstGeom>
        </p:spPr>
      </p:pic>
      <p:pic>
        <p:nvPicPr>
          <p:cNvPr id="12" name="Picture 11">
            <a:extLst>
              <a:ext uri="{FF2B5EF4-FFF2-40B4-BE49-F238E27FC236}">
                <a16:creationId xmlns:a16="http://schemas.microsoft.com/office/drawing/2014/main" id="{E16418D2-60BD-4957-8A41-7EC082C3AD9C}"/>
              </a:ext>
            </a:extLst>
          </p:cNvPr>
          <p:cNvPicPr>
            <a:picLocks noChangeAspect="1"/>
          </p:cNvPicPr>
          <p:nvPr/>
        </p:nvPicPr>
        <p:blipFill>
          <a:blip r:embed="rId5"/>
          <a:stretch>
            <a:fillRect/>
          </a:stretch>
        </p:blipFill>
        <p:spPr>
          <a:xfrm>
            <a:off x="921827" y="2769459"/>
            <a:ext cx="8604163" cy="1119391"/>
          </a:xfrm>
          <a:prstGeom prst="rect">
            <a:avLst/>
          </a:prstGeom>
        </p:spPr>
      </p:pic>
      <p:pic>
        <p:nvPicPr>
          <p:cNvPr id="13" name="Graphic 12" descr="Arrow Slight curve">
            <a:extLst>
              <a:ext uri="{FF2B5EF4-FFF2-40B4-BE49-F238E27FC236}">
                <a16:creationId xmlns:a16="http://schemas.microsoft.com/office/drawing/2014/main" id="{F435687D-49DD-43AD-B896-AD45716C6D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458279">
            <a:off x="2097736" y="2374622"/>
            <a:ext cx="914400" cy="914400"/>
          </a:xfrm>
          <a:prstGeom prst="rect">
            <a:avLst/>
          </a:prstGeom>
        </p:spPr>
      </p:pic>
      <p:pic>
        <p:nvPicPr>
          <p:cNvPr id="14" name="Picture 13">
            <a:extLst>
              <a:ext uri="{FF2B5EF4-FFF2-40B4-BE49-F238E27FC236}">
                <a16:creationId xmlns:a16="http://schemas.microsoft.com/office/drawing/2014/main" id="{456160F2-5C35-47FB-9CB3-6679446A6A6D}"/>
              </a:ext>
            </a:extLst>
          </p:cNvPr>
          <p:cNvPicPr>
            <a:picLocks noChangeAspect="1"/>
          </p:cNvPicPr>
          <p:nvPr/>
        </p:nvPicPr>
        <p:blipFill>
          <a:blip r:embed="rId8"/>
          <a:stretch>
            <a:fillRect/>
          </a:stretch>
        </p:blipFill>
        <p:spPr>
          <a:xfrm>
            <a:off x="9143313" y="4036010"/>
            <a:ext cx="2067189" cy="2493169"/>
          </a:xfrm>
          <a:prstGeom prst="rect">
            <a:avLst/>
          </a:prstGeom>
        </p:spPr>
      </p:pic>
      <p:sp>
        <p:nvSpPr>
          <p:cNvPr id="15" name="TextBox 14">
            <a:extLst>
              <a:ext uri="{FF2B5EF4-FFF2-40B4-BE49-F238E27FC236}">
                <a16:creationId xmlns:a16="http://schemas.microsoft.com/office/drawing/2014/main" id="{2540FE4B-0219-45B2-8B21-238CD802FD0E}"/>
              </a:ext>
            </a:extLst>
          </p:cNvPr>
          <p:cNvSpPr txBox="1"/>
          <p:nvPr/>
        </p:nvSpPr>
        <p:spPr>
          <a:xfrm>
            <a:off x="2966457" y="4129761"/>
            <a:ext cx="5903979" cy="1938992"/>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This allows you to spend time on the content of your Sway then remix the designs until you fine one that suits you. You can also scroll through the different styles and pick one from there.</a:t>
            </a:r>
          </a:p>
        </p:txBody>
      </p:sp>
    </p:spTree>
    <p:extLst>
      <p:ext uri="{BB962C8B-B14F-4D97-AF65-F5344CB8AC3E}">
        <p14:creationId xmlns:p14="http://schemas.microsoft.com/office/powerpoint/2010/main" val="212046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Styling your Sway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sp>
        <p:nvSpPr>
          <p:cNvPr id="4" name="TextBox 3">
            <a:extLst>
              <a:ext uri="{FF2B5EF4-FFF2-40B4-BE49-F238E27FC236}">
                <a16:creationId xmlns:a16="http://schemas.microsoft.com/office/drawing/2014/main" id="{E8E2AA2D-4D2F-4271-AC42-2B6E3C46D587}"/>
              </a:ext>
            </a:extLst>
          </p:cNvPr>
          <p:cNvSpPr txBox="1"/>
          <p:nvPr/>
        </p:nvSpPr>
        <p:spPr>
          <a:xfrm>
            <a:off x="4322122" y="2075214"/>
            <a:ext cx="5621652" cy="830997"/>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To make more changes to the design of your Sway, click on </a:t>
            </a:r>
            <a:r>
              <a:rPr lang="en-GB" sz="2400" b="1" dirty="0">
                <a:solidFill>
                  <a:schemeClr val="tx1">
                    <a:lumMod val="65000"/>
                    <a:lumOff val="35000"/>
                  </a:schemeClr>
                </a:solidFill>
                <a:latin typeface="Sassoon Infant Std" panose="020B0503020103030203" pitchFamily="34" charset="0"/>
              </a:rPr>
              <a:t>Customise</a:t>
            </a:r>
            <a:r>
              <a:rPr lang="en-GB" sz="2400" dirty="0">
                <a:solidFill>
                  <a:schemeClr val="tx1">
                    <a:lumMod val="65000"/>
                    <a:lumOff val="35000"/>
                  </a:schemeClr>
                </a:solidFill>
                <a:latin typeface="Sassoon Infant Std" panose="020B0503020103030203" pitchFamily="34" charset="0"/>
              </a:rPr>
              <a:t>.</a:t>
            </a:r>
          </a:p>
        </p:txBody>
      </p:sp>
      <p:sp>
        <p:nvSpPr>
          <p:cNvPr id="5" name="TextBox 4">
            <a:extLst>
              <a:ext uri="{FF2B5EF4-FFF2-40B4-BE49-F238E27FC236}">
                <a16:creationId xmlns:a16="http://schemas.microsoft.com/office/drawing/2014/main" id="{1748AEFB-DBB1-40F8-B24C-AD6B2220FEB0}"/>
              </a:ext>
            </a:extLst>
          </p:cNvPr>
          <p:cNvSpPr txBox="1"/>
          <p:nvPr/>
        </p:nvSpPr>
        <p:spPr>
          <a:xfrm>
            <a:off x="7897143" y="4240235"/>
            <a:ext cx="3696048" cy="1569660"/>
          </a:xfrm>
          <a:prstGeom prst="rect">
            <a:avLst/>
          </a:prstGeom>
          <a:noFill/>
        </p:spPr>
        <p:txBody>
          <a:bodyPr wrap="square" rtlCol="0">
            <a:spAutoFit/>
          </a:bodyPr>
          <a:lstStyle/>
          <a:p>
            <a:pPr algn="r"/>
            <a:r>
              <a:rPr lang="en-GB" sz="2400" dirty="0">
                <a:solidFill>
                  <a:schemeClr val="tx1">
                    <a:lumMod val="65000"/>
                    <a:lumOff val="35000"/>
                  </a:schemeClr>
                </a:solidFill>
                <a:latin typeface="Sassoon Infant Std" panose="020B0503020103030203" pitchFamily="34" charset="0"/>
              </a:rPr>
              <a:t>This allows you to customise colours and choose the font and font size that you desire.</a:t>
            </a:r>
          </a:p>
        </p:txBody>
      </p:sp>
      <p:pic>
        <p:nvPicPr>
          <p:cNvPr id="7" name="Picture 6">
            <a:extLst>
              <a:ext uri="{FF2B5EF4-FFF2-40B4-BE49-F238E27FC236}">
                <a16:creationId xmlns:a16="http://schemas.microsoft.com/office/drawing/2014/main" id="{3C7EF4D8-641C-4343-A550-EF1C117037BA}"/>
              </a:ext>
            </a:extLst>
          </p:cNvPr>
          <p:cNvPicPr>
            <a:picLocks noChangeAspect="1"/>
          </p:cNvPicPr>
          <p:nvPr/>
        </p:nvPicPr>
        <p:blipFill>
          <a:blip r:embed="rId3"/>
          <a:stretch>
            <a:fillRect/>
          </a:stretch>
        </p:blipFill>
        <p:spPr>
          <a:xfrm>
            <a:off x="1780333" y="1602987"/>
            <a:ext cx="2346107" cy="3118477"/>
          </a:xfrm>
          <a:prstGeom prst="rect">
            <a:avLst/>
          </a:prstGeom>
        </p:spPr>
      </p:pic>
      <p:pic>
        <p:nvPicPr>
          <p:cNvPr id="8" name="Graphic 7" descr="Arrow Clockwise curve">
            <a:extLst>
              <a:ext uri="{FF2B5EF4-FFF2-40B4-BE49-F238E27FC236}">
                <a16:creationId xmlns:a16="http://schemas.microsoft.com/office/drawing/2014/main" id="{3B6A430D-C343-4723-A3CA-1FC4C501C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3933442" y="3085472"/>
            <a:ext cx="770704" cy="770704"/>
          </a:xfrm>
          <a:prstGeom prst="rect">
            <a:avLst/>
          </a:prstGeom>
        </p:spPr>
      </p:pic>
      <p:pic>
        <p:nvPicPr>
          <p:cNvPr id="9" name="Picture 8">
            <a:extLst>
              <a:ext uri="{FF2B5EF4-FFF2-40B4-BE49-F238E27FC236}">
                <a16:creationId xmlns:a16="http://schemas.microsoft.com/office/drawing/2014/main" id="{5181ABC3-821A-4CC9-8F0B-6C21D2A5988D}"/>
              </a:ext>
            </a:extLst>
          </p:cNvPr>
          <p:cNvPicPr>
            <a:picLocks noChangeAspect="1"/>
          </p:cNvPicPr>
          <p:nvPr/>
        </p:nvPicPr>
        <p:blipFill>
          <a:blip r:embed="rId6"/>
          <a:stretch>
            <a:fillRect/>
          </a:stretch>
        </p:blipFill>
        <p:spPr>
          <a:xfrm>
            <a:off x="5497462" y="4034506"/>
            <a:ext cx="2580387" cy="2118854"/>
          </a:xfrm>
          <a:prstGeom prst="rect">
            <a:avLst/>
          </a:prstGeom>
        </p:spPr>
      </p:pic>
      <p:pic>
        <p:nvPicPr>
          <p:cNvPr id="10" name="Graphic 9" descr="Arrow Slight curve">
            <a:extLst>
              <a:ext uri="{FF2B5EF4-FFF2-40B4-BE49-F238E27FC236}">
                <a16:creationId xmlns:a16="http://schemas.microsoft.com/office/drawing/2014/main" id="{5493DDB8-6A37-475B-A331-04EB733408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7692497" y="4254360"/>
            <a:ext cx="770704" cy="770704"/>
          </a:xfrm>
          <a:prstGeom prst="rect">
            <a:avLst/>
          </a:prstGeom>
        </p:spPr>
      </p:pic>
    </p:spTree>
    <p:extLst>
      <p:ext uri="{BB962C8B-B14F-4D97-AF65-F5344CB8AC3E}">
        <p14:creationId xmlns:p14="http://schemas.microsoft.com/office/powerpoint/2010/main" val="413038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Viewing your Sway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sp>
        <p:nvSpPr>
          <p:cNvPr id="4" name="TextBox 3">
            <a:extLst>
              <a:ext uri="{FF2B5EF4-FFF2-40B4-BE49-F238E27FC236}">
                <a16:creationId xmlns:a16="http://schemas.microsoft.com/office/drawing/2014/main" id="{C37942C3-78AF-4CA7-B097-F4930181B3D2}"/>
              </a:ext>
            </a:extLst>
          </p:cNvPr>
          <p:cNvSpPr txBox="1"/>
          <p:nvPr/>
        </p:nvSpPr>
        <p:spPr>
          <a:xfrm>
            <a:off x="3895133" y="2192933"/>
            <a:ext cx="4247171" cy="2308324"/>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Click play to see what your Sway will look like. </a:t>
            </a:r>
          </a:p>
          <a:p>
            <a:pPr algn="ctr"/>
            <a:endParaRPr lang="en-GB" sz="2400" dirty="0">
              <a:solidFill>
                <a:schemeClr val="tx1">
                  <a:lumMod val="65000"/>
                  <a:lumOff val="35000"/>
                </a:schemeClr>
              </a:solidFill>
              <a:latin typeface="Sassoon Infant Std" panose="020B0503020103030203" pitchFamily="34" charset="0"/>
            </a:endParaRPr>
          </a:p>
          <a:p>
            <a:pPr algn="ctr"/>
            <a:r>
              <a:rPr lang="en-GB" sz="2400" dirty="0">
                <a:solidFill>
                  <a:schemeClr val="tx1">
                    <a:lumMod val="65000"/>
                    <a:lumOff val="35000"/>
                  </a:schemeClr>
                </a:solidFill>
                <a:latin typeface="Sassoon Infant Std" panose="020B0503020103030203" pitchFamily="34" charset="0"/>
              </a:rPr>
              <a:t>You can also change the </a:t>
            </a:r>
            <a:r>
              <a:rPr lang="en-GB" sz="2400" dirty="0" err="1">
                <a:solidFill>
                  <a:schemeClr val="tx1">
                    <a:lumMod val="65000"/>
                    <a:lumOff val="35000"/>
                  </a:schemeClr>
                </a:solidFill>
                <a:latin typeface="Sassoon Infant Std" panose="020B0503020103030203" pitchFamily="34" charset="0"/>
              </a:rPr>
              <a:t>Autoplay</a:t>
            </a:r>
            <a:r>
              <a:rPr lang="en-GB" sz="2400" dirty="0">
                <a:solidFill>
                  <a:schemeClr val="tx1">
                    <a:lumMod val="65000"/>
                    <a:lumOff val="35000"/>
                  </a:schemeClr>
                </a:solidFill>
                <a:latin typeface="Sassoon Infant Std" panose="020B0503020103030203" pitchFamily="34" charset="0"/>
              </a:rPr>
              <a:t> settings and layout by clicking on the cog. </a:t>
            </a:r>
          </a:p>
        </p:txBody>
      </p:sp>
      <p:pic>
        <p:nvPicPr>
          <p:cNvPr id="5" name="Graphic 4" descr="Arrow Slight curve">
            <a:extLst>
              <a:ext uri="{FF2B5EF4-FFF2-40B4-BE49-F238E27FC236}">
                <a16:creationId xmlns:a16="http://schemas.microsoft.com/office/drawing/2014/main" id="{54D82FB4-E54C-45D5-A326-7E04AD6F93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458279">
            <a:off x="2158294" y="1203054"/>
            <a:ext cx="914400" cy="914400"/>
          </a:xfrm>
          <a:prstGeom prst="rect">
            <a:avLst/>
          </a:prstGeom>
        </p:spPr>
      </p:pic>
      <p:pic>
        <p:nvPicPr>
          <p:cNvPr id="6" name="Graphic 5" descr="Arrow Clockwise curve">
            <a:extLst>
              <a:ext uri="{FF2B5EF4-FFF2-40B4-BE49-F238E27FC236}">
                <a16:creationId xmlns:a16="http://schemas.microsoft.com/office/drawing/2014/main" id="{BC3F980F-718E-4B62-947B-41AEF7E954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150962">
            <a:off x="8968180" y="1089225"/>
            <a:ext cx="914400" cy="914400"/>
          </a:xfrm>
          <a:prstGeom prst="rect">
            <a:avLst/>
          </a:prstGeom>
        </p:spPr>
      </p:pic>
      <p:pic>
        <p:nvPicPr>
          <p:cNvPr id="7" name="Picture 6">
            <a:extLst>
              <a:ext uri="{FF2B5EF4-FFF2-40B4-BE49-F238E27FC236}">
                <a16:creationId xmlns:a16="http://schemas.microsoft.com/office/drawing/2014/main" id="{D7CC066C-2879-4AA5-9671-12741ABC9AB7}"/>
              </a:ext>
            </a:extLst>
          </p:cNvPr>
          <p:cNvPicPr>
            <a:picLocks noChangeAspect="1"/>
          </p:cNvPicPr>
          <p:nvPr/>
        </p:nvPicPr>
        <p:blipFill>
          <a:blip r:embed="rId7"/>
          <a:stretch>
            <a:fillRect/>
          </a:stretch>
        </p:blipFill>
        <p:spPr>
          <a:xfrm>
            <a:off x="8615542" y="1828825"/>
            <a:ext cx="2218839" cy="3998657"/>
          </a:xfrm>
          <a:prstGeom prst="rect">
            <a:avLst/>
          </a:prstGeom>
        </p:spPr>
      </p:pic>
      <p:pic>
        <p:nvPicPr>
          <p:cNvPr id="8" name="Picture 7">
            <a:extLst>
              <a:ext uri="{FF2B5EF4-FFF2-40B4-BE49-F238E27FC236}">
                <a16:creationId xmlns:a16="http://schemas.microsoft.com/office/drawing/2014/main" id="{25C9FA52-8FAC-436D-8D54-2DAC7687D57F}"/>
              </a:ext>
            </a:extLst>
          </p:cNvPr>
          <p:cNvPicPr>
            <a:picLocks noChangeAspect="1"/>
          </p:cNvPicPr>
          <p:nvPr/>
        </p:nvPicPr>
        <p:blipFill>
          <a:blip r:embed="rId8"/>
          <a:stretch>
            <a:fillRect/>
          </a:stretch>
        </p:blipFill>
        <p:spPr>
          <a:xfrm>
            <a:off x="845113" y="1983409"/>
            <a:ext cx="2596616" cy="3177554"/>
          </a:xfrm>
          <a:prstGeom prst="rect">
            <a:avLst/>
          </a:prstGeom>
        </p:spPr>
      </p:pic>
    </p:spTree>
    <p:extLst>
      <p:ext uri="{BB962C8B-B14F-4D97-AF65-F5344CB8AC3E}">
        <p14:creationId xmlns:p14="http://schemas.microsoft.com/office/powerpoint/2010/main" val="425137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Sharing your Sway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sp>
        <p:nvSpPr>
          <p:cNvPr id="14" name="TextBox 13">
            <a:extLst>
              <a:ext uri="{FF2B5EF4-FFF2-40B4-BE49-F238E27FC236}">
                <a16:creationId xmlns:a16="http://schemas.microsoft.com/office/drawing/2014/main" id="{30146C5F-5FCF-407B-B5A8-1530B0C0E528}"/>
              </a:ext>
            </a:extLst>
          </p:cNvPr>
          <p:cNvSpPr txBox="1"/>
          <p:nvPr/>
        </p:nvSpPr>
        <p:spPr>
          <a:xfrm>
            <a:off x="216815" y="1602987"/>
            <a:ext cx="9317402" cy="4524315"/>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Once you are happy with your Sway you are ready to share it with others. You have the option of sharing only within your organisation or school, specific people or groups or open it up for anyone to access your Sway.</a:t>
            </a:r>
          </a:p>
          <a:p>
            <a:endParaRPr lang="en-GB" sz="2400" dirty="0">
              <a:solidFill>
                <a:schemeClr val="tx1">
                  <a:lumMod val="65000"/>
                  <a:lumOff val="35000"/>
                </a:schemeClr>
              </a:solidFill>
              <a:latin typeface="Sassoon Infant Std" panose="020B0503020103030203" pitchFamily="34" charset="0"/>
            </a:endParaRPr>
          </a:p>
          <a:p>
            <a:pPr fontAlgn="base"/>
            <a:r>
              <a:rPr lang="en-GB" sz="2400" dirty="0">
                <a:solidFill>
                  <a:schemeClr val="tx1">
                    <a:lumMod val="65000"/>
                    <a:lumOff val="35000"/>
                  </a:schemeClr>
                </a:solidFill>
                <a:latin typeface="Sassoon Infant Std" panose="020B0503020103030203" pitchFamily="34" charset="0"/>
              </a:rPr>
              <a:t>From your Sway, click the </a:t>
            </a:r>
            <a:r>
              <a:rPr lang="en-GB" sz="2400" b="1" dirty="0">
                <a:solidFill>
                  <a:schemeClr val="tx1">
                    <a:lumMod val="65000"/>
                    <a:lumOff val="35000"/>
                  </a:schemeClr>
                </a:solidFill>
                <a:latin typeface="Sassoon Infant Std" panose="020B0503020103030203" pitchFamily="34" charset="0"/>
              </a:rPr>
              <a:t>Share</a:t>
            </a:r>
            <a:r>
              <a:rPr lang="en-GB" sz="2400" dirty="0">
                <a:solidFill>
                  <a:schemeClr val="tx1">
                    <a:lumMod val="65000"/>
                    <a:lumOff val="35000"/>
                  </a:schemeClr>
                </a:solidFill>
                <a:latin typeface="Sassoon Infant Std" panose="020B0503020103030203" pitchFamily="34" charset="0"/>
              </a:rPr>
              <a:t> button on the main toolbar.</a:t>
            </a:r>
          </a:p>
          <a:p>
            <a:pPr fontAlgn="base"/>
            <a:r>
              <a:rPr lang="en-GB" sz="2400" dirty="0">
                <a:solidFill>
                  <a:schemeClr val="tx1">
                    <a:lumMod val="65000"/>
                    <a:lumOff val="35000"/>
                  </a:schemeClr>
                </a:solidFill>
                <a:latin typeface="Sassoon Infant Std" panose="020B0503020103030203" pitchFamily="34" charset="0"/>
              </a:rPr>
              <a:t>Select who you want to share your Sway with from the options provided.</a:t>
            </a:r>
          </a:p>
          <a:p>
            <a:pPr fontAlgn="base"/>
            <a:r>
              <a:rPr lang="en-GB" sz="2400" dirty="0">
                <a:solidFill>
                  <a:schemeClr val="tx1">
                    <a:lumMod val="65000"/>
                    <a:lumOff val="35000"/>
                  </a:schemeClr>
                </a:solidFill>
                <a:latin typeface="Sassoon Infant Std" panose="020B0503020103030203" pitchFamily="34" charset="0"/>
              </a:rPr>
              <a:t>You can select if you want people to be able to view or edit your sway.</a:t>
            </a:r>
          </a:p>
          <a:p>
            <a:pPr fontAlgn="base"/>
            <a:endParaRPr lang="en-GB" sz="2400" dirty="0">
              <a:solidFill>
                <a:schemeClr val="tx1">
                  <a:lumMod val="65000"/>
                  <a:lumOff val="35000"/>
                </a:schemeClr>
              </a:solidFill>
              <a:latin typeface="Sassoon Infant Std" panose="020B0503020103030203" pitchFamily="34" charset="0"/>
            </a:endParaRPr>
          </a:p>
          <a:p>
            <a:pPr fontAlgn="base"/>
            <a:r>
              <a:rPr lang="en-GB" sz="2400" dirty="0">
                <a:solidFill>
                  <a:schemeClr val="tx1">
                    <a:lumMod val="65000"/>
                    <a:lumOff val="35000"/>
                  </a:schemeClr>
                </a:solidFill>
                <a:latin typeface="Sassoon Infant Std" panose="020B0503020103030203" pitchFamily="34" charset="0"/>
              </a:rPr>
              <a:t>Copy the </a:t>
            </a:r>
            <a:r>
              <a:rPr lang="en-GB" sz="2400" b="1" dirty="0">
                <a:solidFill>
                  <a:schemeClr val="tx1">
                    <a:lumMod val="65000"/>
                    <a:lumOff val="35000"/>
                  </a:schemeClr>
                </a:solidFill>
                <a:latin typeface="Sassoon Infant Std" panose="020B0503020103030203" pitchFamily="34" charset="0"/>
              </a:rPr>
              <a:t>Link</a:t>
            </a:r>
            <a:r>
              <a:rPr lang="en-GB" sz="2400" dirty="0">
                <a:solidFill>
                  <a:schemeClr val="tx1">
                    <a:lumMod val="65000"/>
                    <a:lumOff val="35000"/>
                  </a:schemeClr>
                </a:solidFill>
                <a:latin typeface="Sassoon Infant Std" panose="020B0503020103030203" pitchFamily="34" charset="0"/>
              </a:rPr>
              <a:t> provided and paste this into an email, a class    </a:t>
            </a:r>
          </a:p>
          <a:p>
            <a:pPr fontAlgn="base"/>
            <a:r>
              <a:rPr lang="en-GB" sz="2400" dirty="0">
                <a:solidFill>
                  <a:schemeClr val="tx1">
                    <a:lumMod val="65000"/>
                    <a:lumOff val="35000"/>
                  </a:schemeClr>
                </a:solidFill>
                <a:latin typeface="Sassoon Infant Std" panose="020B0503020103030203" pitchFamily="34" charset="0"/>
              </a:rPr>
              <a:t>  Teams’ page or your preferred method to share this link. </a:t>
            </a:r>
          </a:p>
          <a:p>
            <a:pPr algn="ctr" fontAlgn="base"/>
            <a:r>
              <a:rPr lang="en-GB" sz="2400" dirty="0">
                <a:solidFill>
                  <a:schemeClr val="tx1">
                    <a:lumMod val="65000"/>
                    <a:lumOff val="35000"/>
                  </a:schemeClr>
                </a:solidFill>
                <a:latin typeface="Sassoon Infant Std" panose="020B0503020103030203" pitchFamily="34" charset="0"/>
              </a:rPr>
              <a:t>You can also protect your Sway with a password.</a:t>
            </a:r>
          </a:p>
        </p:txBody>
      </p:sp>
      <p:pic>
        <p:nvPicPr>
          <p:cNvPr id="15" name="Picture 14">
            <a:extLst>
              <a:ext uri="{FF2B5EF4-FFF2-40B4-BE49-F238E27FC236}">
                <a16:creationId xmlns:a16="http://schemas.microsoft.com/office/drawing/2014/main" id="{92FCE65F-42BD-4E2E-ADA5-00F721734C4F}"/>
              </a:ext>
            </a:extLst>
          </p:cNvPr>
          <p:cNvPicPr>
            <a:picLocks noChangeAspect="1"/>
          </p:cNvPicPr>
          <p:nvPr/>
        </p:nvPicPr>
        <p:blipFill>
          <a:blip r:embed="rId3"/>
          <a:stretch>
            <a:fillRect/>
          </a:stretch>
        </p:blipFill>
        <p:spPr>
          <a:xfrm>
            <a:off x="9355957" y="2993131"/>
            <a:ext cx="2741777" cy="2847432"/>
          </a:xfrm>
          <a:prstGeom prst="rect">
            <a:avLst/>
          </a:prstGeom>
        </p:spPr>
      </p:pic>
      <p:pic>
        <p:nvPicPr>
          <p:cNvPr id="17" name="Graphic 16" descr="Arrow Slight curve">
            <a:extLst>
              <a:ext uri="{FF2B5EF4-FFF2-40B4-BE49-F238E27FC236}">
                <a16:creationId xmlns:a16="http://schemas.microsoft.com/office/drawing/2014/main" id="{CB3870A6-7879-4847-A08B-FD71EB1D5D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23404">
            <a:off x="8382760" y="4781481"/>
            <a:ext cx="914400" cy="914400"/>
          </a:xfrm>
          <a:prstGeom prst="rect">
            <a:avLst/>
          </a:prstGeom>
        </p:spPr>
      </p:pic>
      <p:pic>
        <p:nvPicPr>
          <p:cNvPr id="18" name="Graphic 17" descr="Arrow Slight curve">
            <a:extLst>
              <a:ext uri="{FF2B5EF4-FFF2-40B4-BE49-F238E27FC236}">
                <a16:creationId xmlns:a16="http://schemas.microsoft.com/office/drawing/2014/main" id="{DA4F372C-9BAC-4E29-B145-CED1DE0DC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23404">
            <a:off x="8382761" y="3161642"/>
            <a:ext cx="914400" cy="914400"/>
          </a:xfrm>
          <a:prstGeom prst="rect">
            <a:avLst/>
          </a:prstGeom>
        </p:spPr>
      </p:pic>
    </p:spTree>
    <p:extLst>
      <p:ext uri="{BB962C8B-B14F-4D97-AF65-F5344CB8AC3E}">
        <p14:creationId xmlns:p14="http://schemas.microsoft.com/office/powerpoint/2010/main" val="90095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Sharing your Sway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sp>
        <p:nvSpPr>
          <p:cNvPr id="4" name="TextBox 3">
            <a:extLst>
              <a:ext uri="{FF2B5EF4-FFF2-40B4-BE49-F238E27FC236}">
                <a16:creationId xmlns:a16="http://schemas.microsoft.com/office/drawing/2014/main" id="{5A392602-0B1C-4ADF-941E-B50C84B4DCBD}"/>
              </a:ext>
            </a:extLst>
          </p:cNvPr>
          <p:cNvSpPr txBox="1"/>
          <p:nvPr/>
        </p:nvSpPr>
        <p:spPr>
          <a:xfrm>
            <a:off x="2083233" y="1154458"/>
            <a:ext cx="7892144" cy="1569660"/>
          </a:xfrm>
          <a:prstGeom prst="rect">
            <a:avLst/>
          </a:prstGeom>
          <a:noFill/>
        </p:spPr>
        <p:txBody>
          <a:bodyPr wrap="square" rtlCol="0">
            <a:spAutoFit/>
          </a:bodyPr>
          <a:lstStyle/>
          <a:p>
            <a:r>
              <a:rPr lang="en-GB" sz="2400" dirty="0">
                <a:solidFill>
                  <a:schemeClr val="tx1">
                    <a:lumMod val="65000"/>
                    <a:lumOff val="35000"/>
                  </a:schemeClr>
                </a:solidFill>
                <a:latin typeface="Sassoon Infant Std" panose="020B0503020103030203" pitchFamily="34" charset="0"/>
              </a:rPr>
              <a:t>Create a QR code for your Sway.</a:t>
            </a:r>
          </a:p>
          <a:p>
            <a:endParaRPr lang="en-GB" sz="2400" dirty="0">
              <a:solidFill>
                <a:schemeClr val="tx1">
                  <a:lumMod val="65000"/>
                  <a:lumOff val="35000"/>
                </a:schemeClr>
              </a:solidFill>
              <a:latin typeface="Sassoon Infant Std" panose="020B0503020103030203" pitchFamily="34" charset="0"/>
            </a:endParaRPr>
          </a:p>
          <a:p>
            <a:r>
              <a:rPr lang="en-GB" sz="2400" dirty="0">
                <a:solidFill>
                  <a:schemeClr val="tx1">
                    <a:lumMod val="65000"/>
                    <a:lumOff val="35000"/>
                  </a:schemeClr>
                </a:solidFill>
                <a:latin typeface="Sassoon Infant Std" panose="020B0503020103030203" pitchFamily="34" charset="0"/>
              </a:rPr>
              <a:t>If you copy the URL in Edge or Chrome, it will give you the option to create a QR code on the URL bar. </a:t>
            </a:r>
          </a:p>
        </p:txBody>
      </p:sp>
      <p:pic>
        <p:nvPicPr>
          <p:cNvPr id="5" name="Picture 4">
            <a:extLst>
              <a:ext uri="{FF2B5EF4-FFF2-40B4-BE49-F238E27FC236}">
                <a16:creationId xmlns:a16="http://schemas.microsoft.com/office/drawing/2014/main" id="{B88A5CC8-7E8D-4F45-8751-040946E1497C}"/>
              </a:ext>
            </a:extLst>
          </p:cNvPr>
          <p:cNvPicPr>
            <a:picLocks noChangeAspect="1"/>
          </p:cNvPicPr>
          <p:nvPr/>
        </p:nvPicPr>
        <p:blipFill>
          <a:blip r:embed="rId3"/>
          <a:stretch>
            <a:fillRect/>
          </a:stretch>
        </p:blipFill>
        <p:spPr>
          <a:xfrm>
            <a:off x="1679782" y="3004887"/>
            <a:ext cx="9448237" cy="604160"/>
          </a:xfrm>
          <a:prstGeom prst="rect">
            <a:avLst/>
          </a:prstGeom>
        </p:spPr>
      </p:pic>
      <p:pic>
        <p:nvPicPr>
          <p:cNvPr id="6" name="Picture 5">
            <a:extLst>
              <a:ext uri="{FF2B5EF4-FFF2-40B4-BE49-F238E27FC236}">
                <a16:creationId xmlns:a16="http://schemas.microsoft.com/office/drawing/2014/main" id="{DADC4478-AB29-4A90-BAF2-153AB9877D65}"/>
              </a:ext>
            </a:extLst>
          </p:cNvPr>
          <p:cNvPicPr>
            <a:picLocks noChangeAspect="1"/>
          </p:cNvPicPr>
          <p:nvPr/>
        </p:nvPicPr>
        <p:blipFill>
          <a:blip r:embed="rId4"/>
          <a:stretch>
            <a:fillRect/>
          </a:stretch>
        </p:blipFill>
        <p:spPr>
          <a:xfrm>
            <a:off x="5794054" y="3978867"/>
            <a:ext cx="6190557" cy="2211876"/>
          </a:xfrm>
          <a:prstGeom prst="rect">
            <a:avLst/>
          </a:prstGeom>
        </p:spPr>
      </p:pic>
      <p:pic>
        <p:nvPicPr>
          <p:cNvPr id="7" name="Graphic 6" descr="Arrow Clockwise curve">
            <a:extLst>
              <a:ext uri="{FF2B5EF4-FFF2-40B4-BE49-F238E27FC236}">
                <a16:creationId xmlns:a16="http://schemas.microsoft.com/office/drawing/2014/main" id="{9B84763D-A6E2-444C-BFB6-6E4433328F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313263">
            <a:off x="7897711" y="2170448"/>
            <a:ext cx="914400" cy="914400"/>
          </a:xfrm>
          <a:prstGeom prst="rect">
            <a:avLst/>
          </a:prstGeom>
        </p:spPr>
      </p:pic>
    </p:spTree>
    <p:extLst>
      <p:ext uri="{BB962C8B-B14F-4D97-AF65-F5344CB8AC3E}">
        <p14:creationId xmlns:p14="http://schemas.microsoft.com/office/powerpoint/2010/main" val="100626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41B99568-8121-484C-A9DB-90A317DFD985}"/>
              </a:ext>
            </a:extLst>
          </p:cNvPr>
          <p:cNvSpPr txBox="1">
            <a:spLocks/>
          </p:cNvSpPr>
          <p:nvPr/>
        </p:nvSpPr>
        <p:spPr>
          <a:xfrm>
            <a:off x="900168" y="628229"/>
            <a:ext cx="10864483" cy="4626429"/>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sz="4000" b="1" dirty="0">
                <a:solidFill>
                  <a:schemeClr val="tx1">
                    <a:lumMod val="65000"/>
                    <a:lumOff val="35000"/>
                  </a:schemeClr>
                </a:solidFill>
                <a:latin typeface="Sassoon Infant Std" panose="020B0503020103030203" pitchFamily="34" charset="0"/>
              </a:rPr>
              <a:t>Aims:</a:t>
            </a:r>
          </a:p>
          <a:p>
            <a:pPr marL="342900" indent="-342900"/>
            <a:r>
              <a:rPr lang="en-GB" sz="4000" dirty="0">
                <a:solidFill>
                  <a:schemeClr val="tx1">
                    <a:lumMod val="65000"/>
                    <a:lumOff val="35000"/>
                  </a:schemeClr>
                </a:solidFill>
                <a:latin typeface="Sassoon Infant Std" panose="020B0503020103030203" pitchFamily="34" charset="0"/>
              </a:rPr>
              <a:t>Accessing Sway – how to get started</a:t>
            </a:r>
          </a:p>
          <a:p>
            <a:pPr marL="342900" indent="-342900"/>
            <a:r>
              <a:rPr lang="en-GB" sz="4000" dirty="0">
                <a:solidFill>
                  <a:schemeClr val="tx1">
                    <a:lumMod val="65000"/>
                    <a:lumOff val="35000"/>
                  </a:schemeClr>
                </a:solidFill>
                <a:latin typeface="Sassoon Infant Std" panose="020B0503020103030203" pitchFamily="34" charset="0"/>
              </a:rPr>
              <a:t>Adding content such as text, images, video &amp; audio</a:t>
            </a:r>
          </a:p>
          <a:p>
            <a:pPr marL="342900" indent="-342900"/>
            <a:r>
              <a:rPr lang="en-GB" sz="4000" dirty="0">
                <a:solidFill>
                  <a:schemeClr val="tx1">
                    <a:lumMod val="65000"/>
                    <a:lumOff val="35000"/>
                  </a:schemeClr>
                </a:solidFill>
                <a:latin typeface="Sassoon Infant Std" panose="020B0503020103030203" pitchFamily="34" charset="0"/>
              </a:rPr>
              <a:t>Styling, viewing and sharing your Sway</a:t>
            </a:r>
          </a:p>
          <a:p>
            <a:pPr marL="342900" indent="-342900"/>
            <a:r>
              <a:rPr lang="en-GB" sz="4000" dirty="0">
                <a:solidFill>
                  <a:schemeClr val="tx1">
                    <a:lumMod val="65000"/>
                    <a:lumOff val="35000"/>
                  </a:schemeClr>
                </a:solidFill>
                <a:latin typeface="Sassoon Infant Std" panose="020B0503020103030203" pitchFamily="34" charset="0"/>
              </a:rPr>
              <a:t>Duplicating a Sway</a:t>
            </a:r>
            <a:endParaRPr lang="en-GB" dirty="0"/>
          </a:p>
        </p:txBody>
      </p:sp>
      <p:pic>
        <p:nvPicPr>
          <p:cNvPr id="3" name="Picture 2">
            <a:extLst>
              <a:ext uri="{FF2B5EF4-FFF2-40B4-BE49-F238E27FC236}">
                <a16:creationId xmlns:a16="http://schemas.microsoft.com/office/drawing/2014/main" id="{292C876B-192D-479C-90E1-B8F07D718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534" y="4743290"/>
            <a:ext cx="1762811" cy="1747872"/>
          </a:xfrm>
          <a:prstGeom prst="rect">
            <a:avLst/>
          </a:prstGeom>
        </p:spPr>
      </p:pic>
    </p:spTree>
    <p:extLst>
      <p:ext uri="{BB962C8B-B14F-4D97-AF65-F5344CB8AC3E}">
        <p14:creationId xmlns:p14="http://schemas.microsoft.com/office/powerpoint/2010/main" val="292708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C876B-192D-479C-90E1-B8F07D718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996" y="3276884"/>
            <a:ext cx="1762811" cy="1747872"/>
          </a:xfrm>
          <a:prstGeom prst="rect">
            <a:avLst/>
          </a:prstGeom>
        </p:spPr>
      </p:pic>
      <p:sp>
        <p:nvSpPr>
          <p:cNvPr id="6" name="Title 1">
            <a:extLst>
              <a:ext uri="{FF2B5EF4-FFF2-40B4-BE49-F238E27FC236}">
                <a16:creationId xmlns:a16="http://schemas.microsoft.com/office/drawing/2014/main" id="{E8C9F3EB-C4EA-4EF2-9CCC-1EEC519F911B}"/>
              </a:ext>
            </a:extLst>
          </p:cNvPr>
          <p:cNvSpPr txBox="1">
            <a:spLocks/>
          </p:cNvSpPr>
          <p:nvPr/>
        </p:nvSpPr>
        <p:spPr>
          <a:xfrm>
            <a:off x="1780333" y="475035"/>
            <a:ext cx="7815759" cy="67942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rPr>
              <a:t>How to get started</a:t>
            </a:r>
          </a:p>
        </p:txBody>
      </p:sp>
      <p:pic>
        <p:nvPicPr>
          <p:cNvPr id="7" name="Picture 6">
            <a:extLst>
              <a:ext uri="{FF2B5EF4-FFF2-40B4-BE49-F238E27FC236}">
                <a16:creationId xmlns:a16="http://schemas.microsoft.com/office/drawing/2014/main" id="{01EEB2BC-B0AF-4A34-8AD7-979685A6EABE}"/>
              </a:ext>
            </a:extLst>
          </p:cNvPr>
          <p:cNvPicPr>
            <a:picLocks noChangeAspect="1"/>
          </p:cNvPicPr>
          <p:nvPr/>
        </p:nvPicPr>
        <p:blipFill>
          <a:blip r:embed="rId3"/>
          <a:stretch>
            <a:fillRect/>
          </a:stretch>
        </p:blipFill>
        <p:spPr>
          <a:xfrm>
            <a:off x="4231158" y="1871371"/>
            <a:ext cx="6784127" cy="2907483"/>
          </a:xfrm>
          <a:prstGeom prst="rect">
            <a:avLst/>
          </a:prstGeom>
        </p:spPr>
      </p:pic>
      <p:sp>
        <p:nvSpPr>
          <p:cNvPr id="8" name="TextBox 7">
            <a:extLst>
              <a:ext uri="{FF2B5EF4-FFF2-40B4-BE49-F238E27FC236}">
                <a16:creationId xmlns:a16="http://schemas.microsoft.com/office/drawing/2014/main" id="{3F3F4EAB-3781-4190-A7C4-4AE146B4696C}"/>
              </a:ext>
            </a:extLst>
          </p:cNvPr>
          <p:cNvSpPr txBox="1"/>
          <p:nvPr/>
        </p:nvSpPr>
        <p:spPr>
          <a:xfrm>
            <a:off x="8411400" y="4996490"/>
            <a:ext cx="3715328" cy="1200329"/>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Log into Glow to access your Glow Launch pad, then select </a:t>
            </a:r>
            <a:r>
              <a:rPr lang="en-GB" sz="2400" b="1" dirty="0">
                <a:solidFill>
                  <a:schemeClr val="tx1">
                    <a:lumMod val="65000"/>
                    <a:lumOff val="35000"/>
                  </a:schemeClr>
                </a:solidFill>
                <a:latin typeface="Sassoon Infant Std" panose="020B0503020103030203" pitchFamily="34" charset="0"/>
              </a:rPr>
              <a:t>Office 365 Home.</a:t>
            </a:r>
          </a:p>
        </p:txBody>
      </p:sp>
      <p:pic>
        <p:nvPicPr>
          <p:cNvPr id="9" name="Graphic 8" descr="Arrow Clockwise curve">
            <a:extLst>
              <a:ext uri="{FF2B5EF4-FFF2-40B4-BE49-F238E27FC236}">
                <a16:creationId xmlns:a16="http://schemas.microsoft.com/office/drawing/2014/main" id="{AB25DF5C-2B90-4CF3-9439-52333E5940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5029" y="4680960"/>
            <a:ext cx="914400" cy="914400"/>
          </a:xfrm>
          <a:prstGeom prst="rect">
            <a:avLst/>
          </a:prstGeom>
        </p:spPr>
      </p:pic>
      <p:sp>
        <p:nvSpPr>
          <p:cNvPr id="10" name="TextBox 9">
            <a:extLst>
              <a:ext uri="{FF2B5EF4-FFF2-40B4-BE49-F238E27FC236}">
                <a16:creationId xmlns:a16="http://schemas.microsoft.com/office/drawing/2014/main" id="{79E6A7D2-D83D-4D64-9A66-CFF691AA173F}"/>
              </a:ext>
            </a:extLst>
          </p:cNvPr>
          <p:cNvSpPr txBox="1"/>
          <p:nvPr/>
        </p:nvSpPr>
        <p:spPr>
          <a:xfrm>
            <a:off x="895587" y="1602987"/>
            <a:ext cx="3074454" cy="1200329"/>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If you do not have </a:t>
            </a:r>
            <a:r>
              <a:rPr lang="en-GB" sz="2400" b="1" dirty="0">
                <a:solidFill>
                  <a:schemeClr val="tx1">
                    <a:lumMod val="65000"/>
                    <a:lumOff val="35000"/>
                  </a:schemeClr>
                </a:solidFill>
                <a:latin typeface="Sassoon Infant Std" panose="020B0503020103030203" pitchFamily="34" charset="0"/>
              </a:rPr>
              <a:t>Office 365 Home</a:t>
            </a:r>
            <a:r>
              <a:rPr lang="en-GB" sz="2400" dirty="0">
                <a:solidFill>
                  <a:schemeClr val="tx1">
                    <a:lumMod val="65000"/>
                    <a:lumOff val="35000"/>
                  </a:schemeClr>
                </a:solidFill>
                <a:latin typeface="Sassoon Infant Std" panose="020B0503020103030203" pitchFamily="34" charset="0"/>
              </a:rPr>
              <a:t>, add new tile here.</a:t>
            </a:r>
            <a:endParaRPr lang="en-GB" sz="2400" b="1" dirty="0">
              <a:solidFill>
                <a:schemeClr val="tx1">
                  <a:lumMod val="65000"/>
                  <a:lumOff val="35000"/>
                </a:schemeClr>
              </a:solidFill>
              <a:latin typeface="Sassoon Infant Std" panose="020B0503020103030203" pitchFamily="34" charset="0"/>
            </a:endParaRPr>
          </a:p>
        </p:txBody>
      </p:sp>
      <p:pic>
        <p:nvPicPr>
          <p:cNvPr id="11" name="Graphic 10" descr="Arrow Slight curve">
            <a:extLst>
              <a:ext uri="{FF2B5EF4-FFF2-40B4-BE49-F238E27FC236}">
                <a16:creationId xmlns:a16="http://schemas.microsoft.com/office/drawing/2014/main" id="{9EF9DD30-78F0-44BE-8501-2626007845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16758" y="2073457"/>
            <a:ext cx="914400" cy="914400"/>
          </a:xfrm>
          <a:prstGeom prst="rect">
            <a:avLst/>
          </a:prstGeom>
        </p:spPr>
      </p:pic>
      <p:sp>
        <p:nvSpPr>
          <p:cNvPr id="12" name="TextBox 11">
            <a:extLst>
              <a:ext uri="{FF2B5EF4-FFF2-40B4-BE49-F238E27FC236}">
                <a16:creationId xmlns:a16="http://schemas.microsoft.com/office/drawing/2014/main" id="{7B3C070E-1DA9-4291-8AE4-0868ADC523D7}"/>
              </a:ext>
            </a:extLst>
          </p:cNvPr>
          <p:cNvSpPr txBox="1"/>
          <p:nvPr/>
        </p:nvSpPr>
        <p:spPr>
          <a:xfrm>
            <a:off x="381703" y="4881791"/>
            <a:ext cx="6228303" cy="1200329"/>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You can also go to </a:t>
            </a:r>
            <a:r>
              <a:rPr lang="en-GB" sz="2400" dirty="0">
                <a:solidFill>
                  <a:schemeClr val="tx1">
                    <a:lumMod val="65000"/>
                    <a:lumOff val="35000"/>
                  </a:schemeClr>
                </a:solidFill>
                <a:latin typeface="Sassoon Infant Std" panose="020B0503020103030203" pitchFamily="34" charset="0"/>
                <a:hlinkClick r:id="rId8">
                  <a:extLst>
                    <a:ext uri="{A12FA001-AC4F-418D-AE19-62706E023703}">
                      <ahyp:hlinkClr xmlns:ahyp="http://schemas.microsoft.com/office/drawing/2018/hyperlinkcolor" val="tx"/>
                    </a:ext>
                  </a:extLst>
                </a:hlinkClick>
              </a:rPr>
              <a:t>www.sway.com</a:t>
            </a:r>
            <a:r>
              <a:rPr lang="en-GB" sz="2400" dirty="0">
                <a:solidFill>
                  <a:schemeClr val="tx1">
                    <a:lumMod val="65000"/>
                    <a:lumOff val="35000"/>
                  </a:schemeClr>
                </a:solidFill>
                <a:latin typeface="Sassoon Infant Std" panose="020B0503020103030203" pitchFamily="34" charset="0"/>
              </a:rPr>
              <a:t> and sign in using your Glow login details or click on the waffle in any of the Microsoft applications.</a:t>
            </a:r>
            <a:endParaRPr lang="en-GB" sz="2400" b="1" dirty="0">
              <a:solidFill>
                <a:schemeClr val="tx1">
                  <a:lumMod val="65000"/>
                  <a:lumOff val="35000"/>
                </a:schemeClr>
              </a:solidFill>
              <a:latin typeface="Sassoon Infant Std" panose="020B0503020103030203" pitchFamily="34" charset="0"/>
            </a:endParaRPr>
          </a:p>
        </p:txBody>
      </p:sp>
      <p:pic>
        <p:nvPicPr>
          <p:cNvPr id="13" name="Picture 12">
            <a:extLst>
              <a:ext uri="{FF2B5EF4-FFF2-40B4-BE49-F238E27FC236}">
                <a16:creationId xmlns:a16="http://schemas.microsoft.com/office/drawing/2014/main" id="{5F3B747A-E0CA-4B7C-90A6-673D6D39F786}"/>
              </a:ext>
            </a:extLst>
          </p:cNvPr>
          <p:cNvPicPr>
            <a:picLocks noChangeAspect="1"/>
          </p:cNvPicPr>
          <p:nvPr/>
        </p:nvPicPr>
        <p:blipFill rotWithShape="1">
          <a:blip r:embed="rId9"/>
          <a:srcRect l="4736" t="36767" r="85042" b="52324"/>
          <a:stretch/>
        </p:blipFill>
        <p:spPr>
          <a:xfrm>
            <a:off x="6443485" y="5138160"/>
            <a:ext cx="945784" cy="914400"/>
          </a:xfrm>
          <a:prstGeom prst="rect">
            <a:avLst/>
          </a:prstGeom>
        </p:spPr>
      </p:pic>
      <p:pic>
        <p:nvPicPr>
          <p:cNvPr id="14" name="Picture 13">
            <a:extLst>
              <a:ext uri="{FF2B5EF4-FFF2-40B4-BE49-F238E27FC236}">
                <a16:creationId xmlns:a16="http://schemas.microsoft.com/office/drawing/2014/main" id="{287193D1-423B-4B1E-96EF-D529C1CC9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spTree>
    <p:extLst>
      <p:ext uri="{BB962C8B-B14F-4D97-AF65-F5344CB8AC3E}">
        <p14:creationId xmlns:p14="http://schemas.microsoft.com/office/powerpoint/2010/main" val="373098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3D22F-B83E-4970-B5E6-796D2134CB6C}"/>
              </a:ext>
            </a:extLst>
          </p:cNvPr>
          <p:cNvPicPr>
            <a:picLocks noChangeAspect="1"/>
          </p:cNvPicPr>
          <p:nvPr/>
        </p:nvPicPr>
        <p:blipFill>
          <a:blip r:embed="rId2"/>
          <a:stretch>
            <a:fillRect/>
          </a:stretch>
        </p:blipFill>
        <p:spPr>
          <a:xfrm>
            <a:off x="6096000" y="1349206"/>
            <a:ext cx="5832114" cy="3067382"/>
          </a:xfrm>
          <a:prstGeom prst="rect">
            <a:avLst/>
          </a:prstGeom>
        </p:spPr>
      </p:pic>
      <p:sp>
        <p:nvSpPr>
          <p:cNvPr id="4" name="TextBox 3">
            <a:extLst>
              <a:ext uri="{FF2B5EF4-FFF2-40B4-BE49-F238E27FC236}">
                <a16:creationId xmlns:a16="http://schemas.microsoft.com/office/drawing/2014/main" id="{94ECFC20-4CDE-40F6-BE90-B78C11BE101B}"/>
              </a:ext>
            </a:extLst>
          </p:cNvPr>
          <p:cNvSpPr txBox="1"/>
          <p:nvPr/>
        </p:nvSpPr>
        <p:spPr>
          <a:xfrm>
            <a:off x="8078624" y="4510995"/>
            <a:ext cx="3956198"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Once you’ve created your first Sway Learning Journal, you can use the template you will create today and update the information for your next one.</a:t>
            </a:r>
            <a:endParaRPr lang="en-GB" sz="2000" b="1" dirty="0">
              <a:solidFill>
                <a:schemeClr val="tx1">
                  <a:lumMod val="65000"/>
                  <a:lumOff val="35000"/>
                </a:schemeClr>
              </a:solidFill>
              <a:latin typeface="Sassoon Infant Std" panose="020B0503020103030203" pitchFamily="34" charset="0"/>
            </a:endParaRPr>
          </a:p>
        </p:txBody>
      </p:sp>
      <p:pic>
        <p:nvPicPr>
          <p:cNvPr id="5" name="Graphic 4" descr="Arrow Clockwise curve">
            <a:extLst>
              <a:ext uri="{FF2B5EF4-FFF2-40B4-BE49-F238E27FC236}">
                <a16:creationId xmlns:a16="http://schemas.microsoft.com/office/drawing/2014/main" id="{EC9850BC-DFE7-45C6-B983-81646607AC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9187" y="4322180"/>
            <a:ext cx="914400" cy="914400"/>
          </a:xfrm>
          <a:prstGeom prst="rect">
            <a:avLst/>
          </a:prstGeom>
        </p:spPr>
      </p:pic>
      <p:sp>
        <p:nvSpPr>
          <p:cNvPr id="6" name="TextBox 5">
            <a:extLst>
              <a:ext uri="{FF2B5EF4-FFF2-40B4-BE49-F238E27FC236}">
                <a16:creationId xmlns:a16="http://schemas.microsoft.com/office/drawing/2014/main" id="{58A329B4-C5D0-4D9D-A920-400E3F0DFB9C}"/>
              </a:ext>
            </a:extLst>
          </p:cNvPr>
          <p:cNvSpPr txBox="1"/>
          <p:nvPr/>
        </p:nvSpPr>
        <p:spPr>
          <a:xfrm>
            <a:off x="3375345" y="1797784"/>
            <a:ext cx="2824899"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If you are creating your Sway for the first time, click on + New Blank Sway or</a:t>
            </a:r>
          </a:p>
          <a:p>
            <a:pPr algn="ctr"/>
            <a:r>
              <a:rPr lang="en-GB" sz="2000" dirty="0">
                <a:solidFill>
                  <a:schemeClr val="tx1">
                    <a:lumMod val="65000"/>
                    <a:lumOff val="35000"/>
                  </a:schemeClr>
                </a:solidFill>
                <a:latin typeface="Sassoon Infant Std" panose="020B0503020103030203" pitchFamily="34" charset="0"/>
              </a:rPr>
              <a:t> + Create New.</a:t>
            </a:r>
            <a:endParaRPr lang="en-GB" sz="2000" b="1" dirty="0">
              <a:solidFill>
                <a:schemeClr val="tx1">
                  <a:lumMod val="65000"/>
                  <a:lumOff val="35000"/>
                </a:schemeClr>
              </a:solidFill>
              <a:latin typeface="Sassoon Infant Std" panose="020B0503020103030203" pitchFamily="34" charset="0"/>
            </a:endParaRPr>
          </a:p>
        </p:txBody>
      </p:sp>
      <p:pic>
        <p:nvPicPr>
          <p:cNvPr id="9" name="Picture 8">
            <a:extLst>
              <a:ext uri="{FF2B5EF4-FFF2-40B4-BE49-F238E27FC236}">
                <a16:creationId xmlns:a16="http://schemas.microsoft.com/office/drawing/2014/main" id="{402278E6-7491-4A46-8EC3-ED7186632CA3}"/>
              </a:ext>
            </a:extLst>
          </p:cNvPr>
          <p:cNvPicPr>
            <a:picLocks noChangeAspect="1"/>
          </p:cNvPicPr>
          <p:nvPr/>
        </p:nvPicPr>
        <p:blipFill>
          <a:blip r:embed="rId5"/>
          <a:stretch>
            <a:fillRect/>
          </a:stretch>
        </p:blipFill>
        <p:spPr>
          <a:xfrm>
            <a:off x="372476" y="1904556"/>
            <a:ext cx="1124489" cy="4237655"/>
          </a:xfrm>
          <a:prstGeom prst="rect">
            <a:avLst/>
          </a:prstGeom>
        </p:spPr>
      </p:pic>
      <p:sp>
        <p:nvSpPr>
          <p:cNvPr id="10" name="TextBox 9">
            <a:extLst>
              <a:ext uri="{FF2B5EF4-FFF2-40B4-BE49-F238E27FC236}">
                <a16:creationId xmlns:a16="http://schemas.microsoft.com/office/drawing/2014/main" id="{552C017B-03A8-4349-9B38-596B24F1DFB2}"/>
              </a:ext>
            </a:extLst>
          </p:cNvPr>
          <p:cNvSpPr txBox="1"/>
          <p:nvPr/>
        </p:nvSpPr>
        <p:spPr>
          <a:xfrm>
            <a:off x="1496965" y="4748689"/>
            <a:ext cx="3074454" cy="1384995"/>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Scroll down the menu on the left hand side until you see the Sway logo and select it</a:t>
            </a:r>
            <a:r>
              <a:rPr lang="en-GB" sz="2400" dirty="0">
                <a:solidFill>
                  <a:schemeClr val="tx1">
                    <a:lumMod val="65000"/>
                    <a:lumOff val="35000"/>
                  </a:schemeClr>
                </a:solidFill>
                <a:latin typeface="Sassoon Infant Std" panose="020B0503020103030203" pitchFamily="34" charset="0"/>
              </a:rPr>
              <a:t>.</a:t>
            </a:r>
            <a:endParaRPr lang="en-GB" sz="2400" b="1" dirty="0">
              <a:solidFill>
                <a:schemeClr val="tx1">
                  <a:lumMod val="65000"/>
                  <a:lumOff val="35000"/>
                </a:schemeClr>
              </a:solidFill>
              <a:latin typeface="Sassoon Infant Std" panose="020B0503020103030203" pitchFamily="34" charset="0"/>
            </a:endParaRPr>
          </a:p>
        </p:txBody>
      </p:sp>
      <p:pic>
        <p:nvPicPr>
          <p:cNvPr id="11" name="Graphic 10" descr="Arrow Slight curve">
            <a:extLst>
              <a:ext uri="{FF2B5EF4-FFF2-40B4-BE49-F238E27FC236}">
                <a16:creationId xmlns:a16="http://schemas.microsoft.com/office/drawing/2014/main" id="{5D71FB7A-8767-4058-89FF-D2A313057B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348281">
            <a:off x="6011423" y="2365570"/>
            <a:ext cx="914400" cy="914400"/>
          </a:xfrm>
          <a:prstGeom prst="rect">
            <a:avLst/>
          </a:prstGeom>
        </p:spPr>
      </p:pic>
      <p:pic>
        <p:nvPicPr>
          <p:cNvPr id="13" name="Picture 15" descr="Icon&#10;&#10;Description automatically generated">
            <a:extLst>
              <a:ext uri="{FF2B5EF4-FFF2-40B4-BE49-F238E27FC236}">
                <a16:creationId xmlns:a16="http://schemas.microsoft.com/office/drawing/2014/main" id="{A168F111-32F5-4988-9A50-5B3ED274806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780333" y="2782684"/>
            <a:ext cx="1932360" cy="1954194"/>
          </a:xfrm>
          <a:prstGeom prst="rect">
            <a:avLst/>
          </a:prstGeom>
        </p:spPr>
      </p:pic>
      <p:sp>
        <p:nvSpPr>
          <p:cNvPr id="14" name="Title 1">
            <a:extLst>
              <a:ext uri="{FF2B5EF4-FFF2-40B4-BE49-F238E27FC236}">
                <a16:creationId xmlns:a16="http://schemas.microsoft.com/office/drawing/2014/main" id="{780EEBB0-128B-4940-942A-E9A995E44A80}"/>
              </a:ext>
            </a:extLst>
          </p:cNvPr>
          <p:cNvSpPr txBox="1">
            <a:spLocks/>
          </p:cNvSpPr>
          <p:nvPr/>
        </p:nvSpPr>
        <p:spPr>
          <a:xfrm>
            <a:off x="1780333" y="475035"/>
            <a:ext cx="7815759" cy="67942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rPr>
              <a:t>How to get started</a:t>
            </a:r>
          </a:p>
        </p:txBody>
      </p:sp>
      <p:pic>
        <p:nvPicPr>
          <p:cNvPr id="15" name="Picture 14">
            <a:extLst>
              <a:ext uri="{FF2B5EF4-FFF2-40B4-BE49-F238E27FC236}">
                <a16:creationId xmlns:a16="http://schemas.microsoft.com/office/drawing/2014/main" id="{77EBF2A3-55E8-405E-9D83-C3C3742E8C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spTree>
    <p:extLst>
      <p:ext uri="{BB962C8B-B14F-4D97-AF65-F5344CB8AC3E}">
        <p14:creationId xmlns:p14="http://schemas.microsoft.com/office/powerpoint/2010/main" val="295987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BB0F7E-7302-4A06-85CE-C78B3F8915B2}"/>
              </a:ext>
            </a:extLst>
          </p:cNvPr>
          <p:cNvSpPr txBox="1">
            <a:spLocks/>
          </p:cNvSpPr>
          <p:nvPr/>
        </p:nvSpPr>
        <p:spPr>
          <a:xfrm>
            <a:off x="1780333" y="475035"/>
            <a:ext cx="7815759" cy="67942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rPr>
              <a:t>Adding Content</a:t>
            </a:r>
          </a:p>
        </p:txBody>
      </p:sp>
      <p:pic>
        <p:nvPicPr>
          <p:cNvPr id="5" name="Picture 4">
            <a:extLst>
              <a:ext uri="{FF2B5EF4-FFF2-40B4-BE49-F238E27FC236}">
                <a16:creationId xmlns:a16="http://schemas.microsoft.com/office/drawing/2014/main" id="{D74CCC90-E70D-431E-947B-D643E8363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pic>
        <p:nvPicPr>
          <p:cNvPr id="6" name="Picture 5">
            <a:extLst>
              <a:ext uri="{FF2B5EF4-FFF2-40B4-BE49-F238E27FC236}">
                <a16:creationId xmlns:a16="http://schemas.microsoft.com/office/drawing/2014/main" id="{2DC3B7BC-15C3-48DD-836D-1B8B12728D2B}"/>
              </a:ext>
            </a:extLst>
          </p:cNvPr>
          <p:cNvPicPr>
            <a:picLocks noChangeAspect="1"/>
          </p:cNvPicPr>
          <p:nvPr/>
        </p:nvPicPr>
        <p:blipFill rotWithShape="1">
          <a:blip r:embed="rId3"/>
          <a:srcRect b="20396"/>
          <a:stretch/>
        </p:blipFill>
        <p:spPr>
          <a:xfrm>
            <a:off x="6793872" y="3972789"/>
            <a:ext cx="4571062" cy="1702503"/>
          </a:xfrm>
          <a:prstGeom prst="rect">
            <a:avLst/>
          </a:prstGeom>
        </p:spPr>
      </p:pic>
      <p:pic>
        <p:nvPicPr>
          <p:cNvPr id="7" name="Picture 6">
            <a:extLst>
              <a:ext uri="{FF2B5EF4-FFF2-40B4-BE49-F238E27FC236}">
                <a16:creationId xmlns:a16="http://schemas.microsoft.com/office/drawing/2014/main" id="{4442645B-D85B-4336-9335-FE43FF52E7EB}"/>
              </a:ext>
            </a:extLst>
          </p:cNvPr>
          <p:cNvPicPr>
            <a:picLocks noChangeAspect="1"/>
          </p:cNvPicPr>
          <p:nvPr/>
        </p:nvPicPr>
        <p:blipFill>
          <a:blip r:embed="rId4"/>
          <a:stretch>
            <a:fillRect/>
          </a:stretch>
        </p:blipFill>
        <p:spPr>
          <a:xfrm>
            <a:off x="2377073" y="1618325"/>
            <a:ext cx="6219682" cy="1702503"/>
          </a:xfrm>
          <a:prstGeom prst="rect">
            <a:avLst/>
          </a:prstGeom>
        </p:spPr>
      </p:pic>
      <p:sp>
        <p:nvSpPr>
          <p:cNvPr id="8" name="TextBox 7">
            <a:extLst>
              <a:ext uri="{FF2B5EF4-FFF2-40B4-BE49-F238E27FC236}">
                <a16:creationId xmlns:a16="http://schemas.microsoft.com/office/drawing/2014/main" id="{FE2FF853-438C-4A1A-AA8C-D54B040000EC}"/>
              </a:ext>
            </a:extLst>
          </p:cNvPr>
          <p:cNvSpPr txBox="1"/>
          <p:nvPr/>
        </p:nvSpPr>
        <p:spPr>
          <a:xfrm>
            <a:off x="463135" y="1986215"/>
            <a:ext cx="1602510" cy="1938992"/>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Heading card - Type in what the </a:t>
            </a:r>
            <a:r>
              <a:rPr lang="en-GB" sz="2000" b="1" dirty="0">
                <a:solidFill>
                  <a:schemeClr val="tx1">
                    <a:lumMod val="65000"/>
                    <a:lumOff val="35000"/>
                  </a:schemeClr>
                </a:solidFill>
                <a:latin typeface="Sassoon Infant Std" panose="020B0503020103030203" pitchFamily="34" charset="0"/>
              </a:rPr>
              <a:t>title</a:t>
            </a:r>
            <a:r>
              <a:rPr lang="en-GB" sz="2000" dirty="0">
                <a:solidFill>
                  <a:schemeClr val="tx1">
                    <a:lumMod val="65000"/>
                    <a:lumOff val="35000"/>
                  </a:schemeClr>
                </a:solidFill>
                <a:latin typeface="Sassoon Infant Std" panose="020B0503020103030203" pitchFamily="34" charset="0"/>
              </a:rPr>
              <a:t> of your newsletter will be</a:t>
            </a:r>
            <a:r>
              <a:rPr lang="en-GB" sz="2000" dirty="0">
                <a:solidFill>
                  <a:srgbClr val="7030A0"/>
                </a:solidFill>
                <a:latin typeface="Sassoon Infant Std" panose="020B0503020103030203" pitchFamily="34" charset="0"/>
              </a:rPr>
              <a:t>.</a:t>
            </a:r>
            <a:endParaRPr lang="en-GB" sz="2000" b="1" dirty="0">
              <a:solidFill>
                <a:srgbClr val="7030A0"/>
              </a:solidFill>
              <a:latin typeface="Sassoon Infant Std" panose="020B0503020103030203" pitchFamily="34" charset="0"/>
            </a:endParaRPr>
          </a:p>
        </p:txBody>
      </p:sp>
      <p:sp>
        <p:nvSpPr>
          <p:cNvPr id="9" name="TextBox 8">
            <a:extLst>
              <a:ext uri="{FF2B5EF4-FFF2-40B4-BE49-F238E27FC236}">
                <a16:creationId xmlns:a16="http://schemas.microsoft.com/office/drawing/2014/main" id="{F1111739-1BC1-48B1-97EE-DBC7ACF96182}"/>
              </a:ext>
            </a:extLst>
          </p:cNvPr>
          <p:cNvSpPr txBox="1"/>
          <p:nvPr/>
        </p:nvSpPr>
        <p:spPr>
          <a:xfrm>
            <a:off x="9057996" y="456620"/>
            <a:ext cx="2545435" cy="2862322"/>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To add a background image to your title, find an image you have already saved or search for a suitable image by clicking on </a:t>
            </a:r>
            <a:r>
              <a:rPr lang="en-GB" sz="2000" b="1" dirty="0">
                <a:solidFill>
                  <a:schemeClr val="tx1">
                    <a:lumMod val="65000"/>
                    <a:lumOff val="35000"/>
                  </a:schemeClr>
                </a:solidFill>
                <a:latin typeface="Sassoon Infant Std" panose="020B0503020103030203" pitchFamily="34" charset="0"/>
              </a:rPr>
              <a:t>Insert</a:t>
            </a:r>
            <a:r>
              <a:rPr lang="en-GB" sz="2000" dirty="0">
                <a:solidFill>
                  <a:schemeClr val="tx1">
                    <a:lumMod val="65000"/>
                    <a:lumOff val="35000"/>
                  </a:schemeClr>
                </a:solidFill>
                <a:latin typeface="Sassoon Infant Std" panose="020B0503020103030203" pitchFamily="34" charset="0"/>
              </a:rPr>
              <a:t> and dragging it into the </a:t>
            </a:r>
            <a:r>
              <a:rPr lang="en-GB" sz="2000" b="1" dirty="0">
                <a:solidFill>
                  <a:schemeClr val="tx1">
                    <a:lumMod val="65000"/>
                    <a:lumOff val="35000"/>
                  </a:schemeClr>
                </a:solidFill>
                <a:latin typeface="Sassoon Infant Std" panose="020B0503020103030203" pitchFamily="34" charset="0"/>
              </a:rPr>
              <a:t>Background box</a:t>
            </a:r>
            <a:r>
              <a:rPr lang="en-GB" sz="2000" dirty="0">
                <a:solidFill>
                  <a:schemeClr val="tx1">
                    <a:lumMod val="65000"/>
                    <a:lumOff val="35000"/>
                  </a:schemeClr>
                </a:solidFill>
                <a:latin typeface="Sassoon Infant Std" panose="020B0503020103030203" pitchFamily="34" charset="0"/>
              </a:rPr>
              <a:t>.</a:t>
            </a:r>
            <a:endParaRPr lang="en-GB" sz="2400" dirty="0">
              <a:solidFill>
                <a:schemeClr val="tx1">
                  <a:lumMod val="65000"/>
                  <a:lumOff val="35000"/>
                </a:schemeClr>
              </a:solidFill>
              <a:latin typeface="Sassoon Infant Std" panose="020B0503020103030203" pitchFamily="34" charset="0"/>
            </a:endParaRPr>
          </a:p>
        </p:txBody>
      </p:sp>
      <p:pic>
        <p:nvPicPr>
          <p:cNvPr id="10" name="Graphic 9" descr="Arrow Slight curve">
            <a:extLst>
              <a:ext uri="{FF2B5EF4-FFF2-40B4-BE49-F238E27FC236}">
                <a16:creationId xmlns:a16="http://schemas.microsoft.com/office/drawing/2014/main" id="{77B3DFD9-6FDC-4ED7-9977-A028E59B0F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016118">
            <a:off x="2566082" y="3207820"/>
            <a:ext cx="914400" cy="914400"/>
          </a:xfrm>
          <a:prstGeom prst="rect">
            <a:avLst/>
          </a:prstGeom>
        </p:spPr>
      </p:pic>
      <p:sp>
        <p:nvSpPr>
          <p:cNvPr id="11" name="TextBox 10">
            <a:extLst>
              <a:ext uri="{FF2B5EF4-FFF2-40B4-BE49-F238E27FC236}">
                <a16:creationId xmlns:a16="http://schemas.microsoft.com/office/drawing/2014/main" id="{1EBFDC93-BCA1-40BE-AC62-6F92E46C51C0}"/>
              </a:ext>
            </a:extLst>
          </p:cNvPr>
          <p:cNvSpPr txBox="1"/>
          <p:nvPr/>
        </p:nvSpPr>
        <p:spPr>
          <a:xfrm>
            <a:off x="3669492" y="4521624"/>
            <a:ext cx="3159325" cy="1200329"/>
          </a:xfrm>
          <a:prstGeom prst="rect">
            <a:avLst/>
          </a:prstGeom>
          <a:noFill/>
        </p:spPr>
        <p:txBody>
          <a:bodyPr wrap="square" rtlCol="0">
            <a:spAutoFit/>
          </a:bodyPr>
          <a:lstStyle/>
          <a:p>
            <a:pPr algn="ctr"/>
            <a:r>
              <a:rPr lang="en-GB" dirty="0">
                <a:solidFill>
                  <a:schemeClr val="tx1">
                    <a:lumMod val="65000"/>
                    <a:lumOff val="35000"/>
                  </a:schemeClr>
                </a:solidFill>
                <a:latin typeface="Sassoon Infant Std" panose="020B0503020103030203" pitchFamily="34" charset="0"/>
              </a:rPr>
              <a:t>Click </a:t>
            </a:r>
            <a:r>
              <a:rPr lang="en-GB" b="1" dirty="0">
                <a:solidFill>
                  <a:schemeClr val="tx1">
                    <a:lumMod val="65000"/>
                    <a:lumOff val="35000"/>
                  </a:schemeClr>
                </a:solidFill>
                <a:latin typeface="Sassoon Infant Std" panose="020B0503020103030203" pitchFamily="34" charset="0"/>
              </a:rPr>
              <a:t>Suggested</a:t>
            </a:r>
            <a:r>
              <a:rPr lang="en-GB" dirty="0">
                <a:solidFill>
                  <a:schemeClr val="tx1">
                    <a:lumMod val="65000"/>
                    <a:lumOff val="35000"/>
                  </a:schemeClr>
                </a:solidFill>
                <a:latin typeface="Sassoon Infant Std" panose="020B0503020103030203" pitchFamily="34" charset="0"/>
              </a:rPr>
              <a:t> to access your files on your computer or One Drive. Type in the</a:t>
            </a:r>
            <a:r>
              <a:rPr lang="en-GB" b="1" dirty="0">
                <a:solidFill>
                  <a:schemeClr val="tx1">
                    <a:lumMod val="65000"/>
                    <a:lumOff val="35000"/>
                  </a:schemeClr>
                </a:solidFill>
                <a:latin typeface="Sassoon Infant Std" panose="020B0503020103030203" pitchFamily="34" charset="0"/>
              </a:rPr>
              <a:t> Search </a:t>
            </a:r>
            <a:r>
              <a:rPr lang="en-GB" dirty="0">
                <a:solidFill>
                  <a:schemeClr val="tx1">
                    <a:lumMod val="65000"/>
                    <a:lumOff val="35000"/>
                  </a:schemeClr>
                </a:solidFill>
                <a:latin typeface="Sassoon Infant Std" panose="020B0503020103030203" pitchFamily="34" charset="0"/>
              </a:rPr>
              <a:t>box to look for online images.</a:t>
            </a:r>
            <a:endParaRPr lang="en-GB" b="1" dirty="0">
              <a:solidFill>
                <a:schemeClr val="tx1">
                  <a:lumMod val="65000"/>
                  <a:lumOff val="35000"/>
                </a:schemeClr>
              </a:solidFill>
              <a:latin typeface="Sassoon Infant Std" panose="020B0503020103030203" pitchFamily="34" charset="0"/>
            </a:endParaRPr>
          </a:p>
        </p:txBody>
      </p:sp>
      <p:pic>
        <p:nvPicPr>
          <p:cNvPr id="12" name="Graphic 11" descr="Arrow Clockwise curve">
            <a:extLst>
              <a:ext uri="{FF2B5EF4-FFF2-40B4-BE49-F238E27FC236}">
                <a16:creationId xmlns:a16="http://schemas.microsoft.com/office/drawing/2014/main" id="{BFD291EF-42FB-414A-BFE9-03F58A5752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383134">
            <a:off x="10583638" y="4337942"/>
            <a:ext cx="875021" cy="875021"/>
          </a:xfrm>
          <a:prstGeom prst="rect">
            <a:avLst/>
          </a:prstGeom>
        </p:spPr>
      </p:pic>
      <p:pic>
        <p:nvPicPr>
          <p:cNvPr id="13" name="Graphic 12" descr="Arrow Clockwise curve">
            <a:extLst>
              <a:ext uri="{FF2B5EF4-FFF2-40B4-BE49-F238E27FC236}">
                <a16:creationId xmlns:a16="http://schemas.microsoft.com/office/drawing/2014/main" id="{AC80A53C-18E7-4760-9D82-17ABE0A51D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213996">
            <a:off x="9042260" y="4023561"/>
            <a:ext cx="875021" cy="875021"/>
          </a:xfrm>
          <a:prstGeom prst="rect">
            <a:avLst/>
          </a:prstGeom>
        </p:spPr>
      </p:pic>
      <p:pic>
        <p:nvPicPr>
          <p:cNvPr id="14" name="Graphic 13" descr="Arrow Slight curve">
            <a:extLst>
              <a:ext uri="{FF2B5EF4-FFF2-40B4-BE49-F238E27FC236}">
                <a16:creationId xmlns:a16="http://schemas.microsoft.com/office/drawing/2014/main" id="{A45E31B7-3C71-489E-9E12-4BD4F42C43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505010" y="1559652"/>
            <a:ext cx="914400" cy="914400"/>
          </a:xfrm>
          <a:prstGeom prst="rect">
            <a:avLst/>
          </a:prstGeom>
        </p:spPr>
      </p:pic>
    </p:spTree>
    <p:extLst>
      <p:ext uri="{BB962C8B-B14F-4D97-AF65-F5344CB8AC3E}">
        <p14:creationId xmlns:p14="http://schemas.microsoft.com/office/powerpoint/2010/main" val="101103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E92B-6579-4765-AC9C-5346FA1A3683}"/>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Adding Content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29934CE-2A1B-40D3-BA48-EE766CF85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pic>
        <p:nvPicPr>
          <p:cNvPr id="4" name="Picture 3">
            <a:extLst>
              <a:ext uri="{FF2B5EF4-FFF2-40B4-BE49-F238E27FC236}">
                <a16:creationId xmlns:a16="http://schemas.microsoft.com/office/drawing/2014/main" id="{FE18C9B1-E590-4FBD-8685-EDECBC8610F8}"/>
              </a:ext>
            </a:extLst>
          </p:cNvPr>
          <p:cNvPicPr>
            <a:picLocks noChangeAspect="1"/>
          </p:cNvPicPr>
          <p:nvPr/>
        </p:nvPicPr>
        <p:blipFill>
          <a:blip r:embed="rId3"/>
          <a:stretch>
            <a:fillRect/>
          </a:stretch>
        </p:blipFill>
        <p:spPr>
          <a:xfrm>
            <a:off x="4723717" y="3344876"/>
            <a:ext cx="5111738" cy="2204854"/>
          </a:xfrm>
          <a:prstGeom prst="rect">
            <a:avLst/>
          </a:prstGeom>
        </p:spPr>
      </p:pic>
      <p:pic>
        <p:nvPicPr>
          <p:cNvPr id="5" name="Picture 4">
            <a:extLst>
              <a:ext uri="{FF2B5EF4-FFF2-40B4-BE49-F238E27FC236}">
                <a16:creationId xmlns:a16="http://schemas.microsoft.com/office/drawing/2014/main" id="{C63F4423-2CF0-4015-A23A-78D4378A422C}"/>
              </a:ext>
            </a:extLst>
          </p:cNvPr>
          <p:cNvPicPr>
            <a:picLocks noChangeAspect="1"/>
          </p:cNvPicPr>
          <p:nvPr/>
        </p:nvPicPr>
        <p:blipFill>
          <a:blip r:embed="rId4"/>
          <a:stretch>
            <a:fillRect/>
          </a:stretch>
        </p:blipFill>
        <p:spPr>
          <a:xfrm>
            <a:off x="1641972" y="1602987"/>
            <a:ext cx="6219682" cy="1702503"/>
          </a:xfrm>
          <a:prstGeom prst="rect">
            <a:avLst/>
          </a:prstGeom>
        </p:spPr>
      </p:pic>
      <p:pic>
        <p:nvPicPr>
          <p:cNvPr id="6" name="Graphic 5" descr="Arrow Clockwise curve">
            <a:extLst>
              <a:ext uri="{FF2B5EF4-FFF2-40B4-BE49-F238E27FC236}">
                <a16:creationId xmlns:a16="http://schemas.microsoft.com/office/drawing/2014/main" id="{0AD5964B-4B2F-49A5-AA73-09CD137AEC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9521" y="5137949"/>
            <a:ext cx="875021" cy="875021"/>
          </a:xfrm>
          <a:prstGeom prst="rect">
            <a:avLst/>
          </a:prstGeom>
        </p:spPr>
      </p:pic>
      <p:sp>
        <p:nvSpPr>
          <p:cNvPr id="7" name="TextBox 6">
            <a:extLst>
              <a:ext uri="{FF2B5EF4-FFF2-40B4-BE49-F238E27FC236}">
                <a16:creationId xmlns:a16="http://schemas.microsoft.com/office/drawing/2014/main" id="{5050C10F-5EBE-43ED-9DF0-7012711B3CA1}"/>
              </a:ext>
            </a:extLst>
          </p:cNvPr>
          <p:cNvSpPr txBox="1"/>
          <p:nvPr/>
        </p:nvSpPr>
        <p:spPr>
          <a:xfrm>
            <a:off x="1424747" y="3388402"/>
            <a:ext cx="2603797" cy="1015663"/>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Click on the green plus sign to add a new card.</a:t>
            </a:r>
            <a:endParaRPr lang="en-GB" sz="2400" dirty="0">
              <a:solidFill>
                <a:schemeClr val="tx1">
                  <a:lumMod val="65000"/>
                  <a:lumOff val="35000"/>
                </a:schemeClr>
              </a:solidFill>
              <a:latin typeface="Sassoon Infant Std" panose="020B0503020103030203" pitchFamily="34" charset="0"/>
            </a:endParaRPr>
          </a:p>
        </p:txBody>
      </p:sp>
      <p:sp>
        <p:nvSpPr>
          <p:cNvPr id="8" name="TextBox 7">
            <a:extLst>
              <a:ext uri="{FF2B5EF4-FFF2-40B4-BE49-F238E27FC236}">
                <a16:creationId xmlns:a16="http://schemas.microsoft.com/office/drawing/2014/main" id="{F2A47291-5E1F-460E-BFDC-093551D07940}"/>
              </a:ext>
            </a:extLst>
          </p:cNvPr>
          <p:cNvSpPr txBox="1"/>
          <p:nvPr/>
        </p:nvSpPr>
        <p:spPr>
          <a:xfrm>
            <a:off x="9835455" y="4381754"/>
            <a:ext cx="2255845"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Use the </a:t>
            </a:r>
            <a:r>
              <a:rPr lang="en-GB" sz="2000" b="1" dirty="0">
                <a:solidFill>
                  <a:schemeClr val="tx1">
                    <a:lumMod val="65000"/>
                    <a:lumOff val="35000"/>
                  </a:schemeClr>
                </a:solidFill>
                <a:latin typeface="Sassoon Infant Std" panose="020B0503020103030203" pitchFamily="34" charset="0"/>
              </a:rPr>
              <a:t>Insert</a:t>
            </a:r>
            <a:r>
              <a:rPr lang="en-GB" sz="2000" dirty="0">
                <a:solidFill>
                  <a:schemeClr val="tx1">
                    <a:lumMod val="65000"/>
                    <a:lumOff val="35000"/>
                  </a:schemeClr>
                </a:solidFill>
                <a:latin typeface="Sassoon Infant Std" panose="020B0503020103030203" pitchFamily="34" charset="0"/>
              </a:rPr>
              <a:t> and then </a:t>
            </a:r>
            <a:r>
              <a:rPr lang="en-GB" sz="2000" b="1" dirty="0">
                <a:solidFill>
                  <a:schemeClr val="tx1">
                    <a:lumMod val="65000"/>
                    <a:lumOff val="35000"/>
                  </a:schemeClr>
                </a:solidFill>
                <a:latin typeface="Sassoon Infant Std" panose="020B0503020103030203" pitchFamily="34" charset="0"/>
              </a:rPr>
              <a:t>Suggested</a:t>
            </a:r>
            <a:r>
              <a:rPr lang="en-GB" sz="2000" dirty="0">
                <a:solidFill>
                  <a:schemeClr val="tx1">
                    <a:lumMod val="65000"/>
                    <a:lumOff val="35000"/>
                  </a:schemeClr>
                </a:solidFill>
                <a:latin typeface="Sassoon Infant Std" panose="020B0503020103030203" pitchFamily="34" charset="0"/>
              </a:rPr>
              <a:t> option to add content </a:t>
            </a:r>
            <a:r>
              <a:rPr lang="en-GB" sz="2000" dirty="0" err="1">
                <a:solidFill>
                  <a:schemeClr val="tx1">
                    <a:lumMod val="65000"/>
                    <a:lumOff val="35000"/>
                  </a:schemeClr>
                </a:solidFill>
                <a:latin typeface="Sassoon Infant Std" panose="020B0503020103030203" pitchFamily="34" charset="0"/>
              </a:rPr>
              <a:t>i.e</a:t>
            </a:r>
            <a:r>
              <a:rPr lang="en-GB" sz="2000" dirty="0">
                <a:solidFill>
                  <a:schemeClr val="tx1">
                    <a:lumMod val="65000"/>
                    <a:lumOff val="35000"/>
                  </a:schemeClr>
                </a:solidFill>
                <a:latin typeface="Sassoon Infant Std" panose="020B0503020103030203" pitchFamily="34" charset="0"/>
              </a:rPr>
              <a:t> images or videos.</a:t>
            </a:r>
            <a:endParaRPr lang="en-GB" sz="2000" b="1" dirty="0">
              <a:solidFill>
                <a:schemeClr val="tx1">
                  <a:lumMod val="65000"/>
                  <a:lumOff val="35000"/>
                </a:schemeClr>
              </a:solidFill>
              <a:latin typeface="Sassoon Infant Std" panose="020B0503020103030203" pitchFamily="34" charset="0"/>
            </a:endParaRPr>
          </a:p>
        </p:txBody>
      </p:sp>
      <p:pic>
        <p:nvPicPr>
          <p:cNvPr id="9" name="Graphic 8" descr="Arrow Clockwise curve">
            <a:extLst>
              <a:ext uri="{FF2B5EF4-FFF2-40B4-BE49-F238E27FC236}">
                <a16:creationId xmlns:a16="http://schemas.microsoft.com/office/drawing/2014/main" id="{78E0FF9B-8B9E-4FBD-9E95-93AFD89FF4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293319" flipH="1">
            <a:off x="9822557" y="3524024"/>
            <a:ext cx="875021" cy="875021"/>
          </a:xfrm>
          <a:prstGeom prst="rect">
            <a:avLst/>
          </a:prstGeom>
        </p:spPr>
      </p:pic>
      <p:pic>
        <p:nvPicPr>
          <p:cNvPr id="10" name="Graphic 9" descr="Arrow Clockwise curve">
            <a:extLst>
              <a:ext uri="{FF2B5EF4-FFF2-40B4-BE49-F238E27FC236}">
                <a16:creationId xmlns:a16="http://schemas.microsoft.com/office/drawing/2014/main" id="{3A4A76A7-415D-4468-B43A-5385B6081E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413112" flipH="1">
            <a:off x="3830283" y="2992983"/>
            <a:ext cx="875021" cy="875021"/>
          </a:xfrm>
          <a:prstGeom prst="rect">
            <a:avLst/>
          </a:prstGeom>
        </p:spPr>
      </p:pic>
    </p:spTree>
    <p:extLst>
      <p:ext uri="{BB962C8B-B14F-4D97-AF65-F5344CB8AC3E}">
        <p14:creationId xmlns:p14="http://schemas.microsoft.com/office/powerpoint/2010/main" val="128035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Adding Content - Text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sp>
        <p:nvSpPr>
          <p:cNvPr id="4" name="TextBox 3">
            <a:extLst>
              <a:ext uri="{FF2B5EF4-FFF2-40B4-BE49-F238E27FC236}">
                <a16:creationId xmlns:a16="http://schemas.microsoft.com/office/drawing/2014/main" id="{CB20BDA5-ED41-4D1A-8EBF-99C6B2CBBC42}"/>
              </a:ext>
            </a:extLst>
          </p:cNvPr>
          <p:cNvSpPr txBox="1"/>
          <p:nvPr/>
        </p:nvSpPr>
        <p:spPr>
          <a:xfrm>
            <a:off x="7436693" y="2031692"/>
            <a:ext cx="4331101" cy="3170099"/>
          </a:xfrm>
          <a:prstGeom prst="rect">
            <a:avLst/>
          </a:prstGeom>
          <a:noFill/>
        </p:spPr>
        <p:txBody>
          <a:bodyPr wrap="square" rtlCol="0">
            <a:spAutoFit/>
          </a:bodyPr>
          <a:lstStyle/>
          <a:p>
            <a:r>
              <a:rPr lang="en-GB" sz="2000" dirty="0">
                <a:solidFill>
                  <a:schemeClr val="tx1">
                    <a:lumMod val="65000"/>
                    <a:lumOff val="35000"/>
                  </a:schemeClr>
                </a:solidFill>
                <a:latin typeface="Sassoon Infant Std" panose="020B0503020103030203" pitchFamily="34" charset="0"/>
              </a:rPr>
              <a:t>See features:</a:t>
            </a:r>
          </a:p>
          <a:p>
            <a:r>
              <a:rPr lang="en-GB" sz="2000" dirty="0">
                <a:solidFill>
                  <a:schemeClr val="tx1">
                    <a:lumMod val="65000"/>
                    <a:lumOff val="35000"/>
                  </a:schemeClr>
                </a:solidFill>
                <a:latin typeface="Sassoon Infant Std" panose="020B0503020103030203" pitchFamily="34" charset="0"/>
              </a:rPr>
              <a:t>Emphasise – make your text stand out (</a:t>
            </a:r>
            <a:r>
              <a:rPr lang="en-GB" sz="2000" b="1" dirty="0">
                <a:solidFill>
                  <a:schemeClr val="tx1">
                    <a:lumMod val="65000"/>
                    <a:lumOff val="35000"/>
                  </a:schemeClr>
                </a:solidFill>
                <a:latin typeface="Sassoon Infant Std" panose="020B0503020103030203" pitchFamily="34" charset="0"/>
              </a:rPr>
              <a:t>bold</a:t>
            </a:r>
            <a:r>
              <a:rPr lang="en-GB" sz="2000" dirty="0">
                <a:solidFill>
                  <a:schemeClr val="tx1">
                    <a:lumMod val="65000"/>
                    <a:lumOff val="35000"/>
                  </a:schemeClr>
                </a:solidFill>
                <a:latin typeface="Sassoon Infant Std" panose="020B0503020103030203" pitchFamily="34" charset="0"/>
              </a:rPr>
              <a:t>)</a:t>
            </a:r>
          </a:p>
          <a:p>
            <a:r>
              <a:rPr lang="en-GB" sz="2000" dirty="0">
                <a:solidFill>
                  <a:schemeClr val="tx1">
                    <a:lumMod val="65000"/>
                    <a:lumOff val="35000"/>
                  </a:schemeClr>
                </a:solidFill>
                <a:latin typeface="Sassoon Infant Std" panose="020B0503020103030203" pitchFamily="34" charset="0"/>
              </a:rPr>
              <a:t>Accent – Differentiate this text from the text next to it (</a:t>
            </a:r>
            <a:r>
              <a:rPr lang="en-GB" sz="2000" i="1" dirty="0">
                <a:solidFill>
                  <a:schemeClr val="tx1">
                    <a:lumMod val="65000"/>
                    <a:lumOff val="35000"/>
                  </a:schemeClr>
                </a:solidFill>
                <a:latin typeface="Sassoon Infant Std" panose="020B0503020103030203" pitchFamily="34" charset="0"/>
              </a:rPr>
              <a:t>italics</a:t>
            </a:r>
            <a:r>
              <a:rPr lang="en-GB" sz="2000" dirty="0">
                <a:solidFill>
                  <a:schemeClr val="tx1">
                    <a:lumMod val="65000"/>
                    <a:lumOff val="35000"/>
                  </a:schemeClr>
                </a:solidFill>
                <a:latin typeface="Sassoon Infant Std" panose="020B0503020103030203" pitchFamily="34" charset="0"/>
              </a:rPr>
              <a:t>)</a:t>
            </a:r>
          </a:p>
          <a:p>
            <a:r>
              <a:rPr lang="en-GB" sz="2000" dirty="0">
                <a:solidFill>
                  <a:schemeClr val="tx1">
                    <a:lumMod val="65000"/>
                    <a:lumOff val="35000"/>
                  </a:schemeClr>
                </a:solidFill>
                <a:latin typeface="Sassoon Infant Std" panose="020B0503020103030203" pitchFamily="34" charset="0"/>
              </a:rPr>
              <a:t>Bullets – Create a bullet point list</a:t>
            </a:r>
          </a:p>
          <a:p>
            <a:r>
              <a:rPr lang="en-GB" sz="2000" dirty="0">
                <a:solidFill>
                  <a:schemeClr val="tx1">
                    <a:lumMod val="65000"/>
                    <a:lumOff val="35000"/>
                  </a:schemeClr>
                </a:solidFill>
                <a:latin typeface="Sassoon Infant Std" panose="020B0503020103030203" pitchFamily="34" charset="0"/>
              </a:rPr>
              <a:t>Numbers – Create a numbered list</a:t>
            </a:r>
          </a:p>
          <a:p>
            <a:r>
              <a:rPr lang="en-GB" sz="2000" dirty="0">
                <a:solidFill>
                  <a:schemeClr val="tx1">
                    <a:lumMod val="65000"/>
                    <a:lumOff val="35000"/>
                  </a:schemeClr>
                </a:solidFill>
                <a:latin typeface="Sassoon Infant Std" panose="020B0503020103030203" pitchFamily="34" charset="0"/>
              </a:rPr>
              <a:t>       - Create a link to a website</a:t>
            </a:r>
          </a:p>
          <a:p>
            <a:r>
              <a:rPr lang="en-GB" sz="2000" dirty="0">
                <a:solidFill>
                  <a:schemeClr val="tx1">
                    <a:lumMod val="65000"/>
                    <a:lumOff val="35000"/>
                  </a:schemeClr>
                </a:solidFill>
                <a:latin typeface="Sassoon Infant Std" panose="020B0503020103030203" pitchFamily="34" charset="0"/>
              </a:rPr>
              <a:t>         - Subtle or moderate emphasis</a:t>
            </a:r>
          </a:p>
          <a:p>
            <a:r>
              <a:rPr lang="en-GB" sz="2000" dirty="0">
                <a:solidFill>
                  <a:schemeClr val="tx1">
                    <a:lumMod val="65000"/>
                    <a:lumOff val="35000"/>
                  </a:schemeClr>
                </a:solidFill>
                <a:latin typeface="Sassoon Infant Std" panose="020B0503020103030203" pitchFamily="34" charset="0"/>
              </a:rPr>
              <a:t>    - Delete card    </a:t>
            </a:r>
          </a:p>
        </p:txBody>
      </p:sp>
      <p:sp>
        <p:nvSpPr>
          <p:cNvPr id="5" name="TextBox 4">
            <a:extLst>
              <a:ext uri="{FF2B5EF4-FFF2-40B4-BE49-F238E27FC236}">
                <a16:creationId xmlns:a16="http://schemas.microsoft.com/office/drawing/2014/main" id="{8086A400-540A-44A3-911A-707616033A12}"/>
              </a:ext>
            </a:extLst>
          </p:cNvPr>
          <p:cNvSpPr txBox="1"/>
          <p:nvPr/>
        </p:nvSpPr>
        <p:spPr>
          <a:xfrm>
            <a:off x="378518" y="3008142"/>
            <a:ext cx="2246592" cy="1631216"/>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Choose the text option to insert a new card to type in a welcome message.</a:t>
            </a:r>
            <a:endParaRPr lang="en-GB" sz="2400" dirty="0">
              <a:solidFill>
                <a:schemeClr val="tx1">
                  <a:lumMod val="65000"/>
                  <a:lumOff val="35000"/>
                </a:schemeClr>
              </a:solidFill>
              <a:latin typeface="Sassoon Infant Std" panose="020B0503020103030203" pitchFamily="34" charset="0"/>
            </a:endParaRPr>
          </a:p>
        </p:txBody>
      </p:sp>
      <p:pic>
        <p:nvPicPr>
          <p:cNvPr id="6" name="Picture 5">
            <a:extLst>
              <a:ext uri="{FF2B5EF4-FFF2-40B4-BE49-F238E27FC236}">
                <a16:creationId xmlns:a16="http://schemas.microsoft.com/office/drawing/2014/main" id="{1FFF8985-EC85-4601-8435-A68AFF106CB3}"/>
              </a:ext>
            </a:extLst>
          </p:cNvPr>
          <p:cNvPicPr>
            <a:picLocks noChangeAspect="1"/>
          </p:cNvPicPr>
          <p:nvPr/>
        </p:nvPicPr>
        <p:blipFill>
          <a:blip r:embed="rId3"/>
          <a:stretch>
            <a:fillRect/>
          </a:stretch>
        </p:blipFill>
        <p:spPr>
          <a:xfrm>
            <a:off x="2709247" y="2576230"/>
            <a:ext cx="4331100" cy="2793793"/>
          </a:xfrm>
          <a:prstGeom prst="rect">
            <a:avLst/>
          </a:prstGeom>
        </p:spPr>
      </p:pic>
      <p:pic>
        <p:nvPicPr>
          <p:cNvPr id="7" name="Picture 6">
            <a:extLst>
              <a:ext uri="{FF2B5EF4-FFF2-40B4-BE49-F238E27FC236}">
                <a16:creationId xmlns:a16="http://schemas.microsoft.com/office/drawing/2014/main" id="{53634479-546E-475D-B3EE-AA2D061A5BC6}"/>
              </a:ext>
            </a:extLst>
          </p:cNvPr>
          <p:cNvPicPr>
            <a:picLocks noChangeAspect="1"/>
          </p:cNvPicPr>
          <p:nvPr/>
        </p:nvPicPr>
        <p:blipFill rotWithShape="1">
          <a:blip r:embed="rId4"/>
          <a:srcRect l="-1982" t="34594"/>
          <a:stretch/>
        </p:blipFill>
        <p:spPr>
          <a:xfrm>
            <a:off x="7531960" y="4202694"/>
            <a:ext cx="427464" cy="336463"/>
          </a:xfrm>
          <a:prstGeom prst="rect">
            <a:avLst/>
          </a:prstGeom>
        </p:spPr>
      </p:pic>
      <p:pic>
        <p:nvPicPr>
          <p:cNvPr id="8" name="Picture 7">
            <a:extLst>
              <a:ext uri="{FF2B5EF4-FFF2-40B4-BE49-F238E27FC236}">
                <a16:creationId xmlns:a16="http://schemas.microsoft.com/office/drawing/2014/main" id="{9C2DBB94-53DB-4DA1-9B67-1BE430DFFE58}"/>
              </a:ext>
            </a:extLst>
          </p:cNvPr>
          <p:cNvPicPr>
            <a:picLocks noChangeAspect="1"/>
          </p:cNvPicPr>
          <p:nvPr/>
        </p:nvPicPr>
        <p:blipFill>
          <a:blip r:embed="rId5"/>
          <a:stretch>
            <a:fillRect/>
          </a:stretch>
        </p:blipFill>
        <p:spPr>
          <a:xfrm>
            <a:off x="7510053" y="4535926"/>
            <a:ext cx="672929" cy="336464"/>
          </a:xfrm>
          <a:prstGeom prst="rect">
            <a:avLst/>
          </a:prstGeom>
        </p:spPr>
      </p:pic>
      <p:pic>
        <p:nvPicPr>
          <p:cNvPr id="9" name="Graphic 8" descr="Arrow Clockwise curve">
            <a:extLst>
              <a:ext uri="{FF2B5EF4-FFF2-40B4-BE49-F238E27FC236}">
                <a16:creationId xmlns:a16="http://schemas.microsoft.com/office/drawing/2014/main" id="{E17D3DB5-D072-4E8F-AC04-420ADAF036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814184" flipH="1">
            <a:off x="2101713" y="3989374"/>
            <a:ext cx="1046795" cy="1046795"/>
          </a:xfrm>
          <a:prstGeom prst="rect">
            <a:avLst/>
          </a:prstGeom>
        </p:spPr>
      </p:pic>
    </p:spTree>
    <p:extLst>
      <p:ext uri="{BB962C8B-B14F-4D97-AF65-F5344CB8AC3E}">
        <p14:creationId xmlns:p14="http://schemas.microsoft.com/office/powerpoint/2010/main" val="35129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Adding Content - Images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pic>
        <p:nvPicPr>
          <p:cNvPr id="4" name="Picture 3">
            <a:extLst>
              <a:ext uri="{FF2B5EF4-FFF2-40B4-BE49-F238E27FC236}">
                <a16:creationId xmlns:a16="http://schemas.microsoft.com/office/drawing/2014/main" id="{CC53BA89-0004-4E15-899D-A35271FB5445}"/>
              </a:ext>
            </a:extLst>
          </p:cNvPr>
          <p:cNvPicPr>
            <a:picLocks noChangeAspect="1"/>
          </p:cNvPicPr>
          <p:nvPr/>
        </p:nvPicPr>
        <p:blipFill>
          <a:blip r:embed="rId3"/>
          <a:stretch>
            <a:fillRect/>
          </a:stretch>
        </p:blipFill>
        <p:spPr>
          <a:xfrm>
            <a:off x="2422645" y="1740215"/>
            <a:ext cx="5366438" cy="2184867"/>
          </a:xfrm>
          <a:prstGeom prst="rect">
            <a:avLst/>
          </a:prstGeom>
        </p:spPr>
      </p:pic>
      <p:sp>
        <p:nvSpPr>
          <p:cNvPr id="5" name="TextBox 4">
            <a:extLst>
              <a:ext uri="{FF2B5EF4-FFF2-40B4-BE49-F238E27FC236}">
                <a16:creationId xmlns:a16="http://schemas.microsoft.com/office/drawing/2014/main" id="{D60673CE-593E-4408-8084-AD6362CC0932}"/>
              </a:ext>
            </a:extLst>
          </p:cNvPr>
          <p:cNvSpPr txBox="1"/>
          <p:nvPr/>
        </p:nvSpPr>
        <p:spPr>
          <a:xfrm>
            <a:off x="7841101" y="1438887"/>
            <a:ext cx="3805397" cy="1938992"/>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Use the </a:t>
            </a:r>
            <a:r>
              <a:rPr lang="en-GB" sz="2000" b="1" dirty="0">
                <a:solidFill>
                  <a:schemeClr val="tx1">
                    <a:lumMod val="65000"/>
                    <a:lumOff val="35000"/>
                  </a:schemeClr>
                </a:solidFill>
                <a:latin typeface="Sassoon Infant Std" panose="020B0503020103030203" pitchFamily="34" charset="0"/>
              </a:rPr>
              <a:t>Insert</a:t>
            </a:r>
            <a:r>
              <a:rPr lang="en-GB" sz="2000" dirty="0">
                <a:solidFill>
                  <a:schemeClr val="tx1">
                    <a:lumMod val="65000"/>
                    <a:lumOff val="35000"/>
                  </a:schemeClr>
                </a:solidFill>
                <a:latin typeface="Sassoon Infant Std" panose="020B0503020103030203" pitchFamily="34" charset="0"/>
              </a:rPr>
              <a:t> and then </a:t>
            </a:r>
            <a:r>
              <a:rPr lang="en-GB" sz="2000" b="1" dirty="0">
                <a:solidFill>
                  <a:schemeClr val="tx1">
                    <a:lumMod val="65000"/>
                    <a:lumOff val="35000"/>
                  </a:schemeClr>
                </a:solidFill>
                <a:latin typeface="Sassoon Infant Std" panose="020B0503020103030203" pitchFamily="34" charset="0"/>
              </a:rPr>
              <a:t>Suggested</a:t>
            </a:r>
            <a:r>
              <a:rPr lang="en-GB" sz="2000" dirty="0">
                <a:solidFill>
                  <a:schemeClr val="tx1">
                    <a:lumMod val="65000"/>
                    <a:lumOff val="35000"/>
                  </a:schemeClr>
                </a:solidFill>
                <a:latin typeface="Sassoon Infant Std" panose="020B0503020103030203" pitchFamily="34" charset="0"/>
              </a:rPr>
              <a:t> option to add images or videos from the internet (Bing), your One Drive, Flickr, </a:t>
            </a:r>
            <a:r>
              <a:rPr lang="en-GB" sz="2000" dirty="0" err="1">
                <a:solidFill>
                  <a:schemeClr val="tx1">
                    <a:lumMod val="65000"/>
                    <a:lumOff val="35000"/>
                  </a:schemeClr>
                </a:solidFill>
                <a:latin typeface="Sassoon Infant Std" panose="020B0503020103030203" pitchFamily="34" charset="0"/>
              </a:rPr>
              <a:t>Pickit</a:t>
            </a:r>
            <a:r>
              <a:rPr lang="en-GB" sz="2000" dirty="0">
                <a:solidFill>
                  <a:schemeClr val="tx1">
                    <a:lumMod val="65000"/>
                    <a:lumOff val="35000"/>
                  </a:schemeClr>
                </a:solidFill>
                <a:latin typeface="Sassoon Infant Std" panose="020B0503020103030203" pitchFamily="34" charset="0"/>
              </a:rPr>
              <a:t>, You Tube or upload from your computer.</a:t>
            </a:r>
            <a:endParaRPr lang="en-GB" sz="2000" b="1" dirty="0">
              <a:solidFill>
                <a:schemeClr val="tx1">
                  <a:lumMod val="65000"/>
                  <a:lumOff val="35000"/>
                </a:schemeClr>
              </a:solidFill>
              <a:latin typeface="Sassoon Infant Std" panose="020B0503020103030203" pitchFamily="34" charset="0"/>
            </a:endParaRPr>
          </a:p>
        </p:txBody>
      </p:sp>
      <p:sp>
        <p:nvSpPr>
          <p:cNvPr id="6" name="TextBox 5">
            <a:extLst>
              <a:ext uri="{FF2B5EF4-FFF2-40B4-BE49-F238E27FC236}">
                <a16:creationId xmlns:a16="http://schemas.microsoft.com/office/drawing/2014/main" id="{944F1D89-7A32-4105-9C95-DFCFB6FF77F0}"/>
              </a:ext>
            </a:extLst>
          </p:cNvPr>
          <p:cNvSpPr txBox="1"/>
          <p:nvPr/>
        </p:nvSpPr>
        <p:spPr>
          <a:xfrm>
            <a:off x="616656" y="2023163"/>
            <a:ext cx="1635372" cy="1938992"/>
          </a:xfrm>
          <a:prstGeom prst="rect">
            <a:avLst/>
          </a:prstGeom>
          <a:noFill/>
        </p:spPr>
        <p:txBody>
          <a:bodyPr wrap="square" rtlCol="0">
            <a:spAutoFit/>
          </a:bodyPr>
          <a:lstStyle/>
          <a:p>
            <a:pPr algn="ctr"/>
            <a:r>
              <a:rPr lang="en-GB" sz="2000" dirty="0">
                <a:solidFill>
                  <a:schemeClr val="tx1">
                    <a:lumMod val="65000"/>
                    <a:lumOff val="35000"/>
                  </a:schemeClr>
                </a:solidFill>
                <a:latin typeface="Sassoon Infant Std" panose="020B0503020103030203" pitchFamily="34" charset="0"/>
              </a:rPr>
              <a:t>Choose the image option to insert a new card with an image embedded</a:t>
            </a:r>
            <a:r>
              <a:rPr lang="en-GB" sz="2000" dirty="0">
                <a:solidFill>
                  <a:srgbClr val="7030A0"/>
                </a:solidFill>
                <a:latin typeface="Sassoon Infant Std" panose="020B0503020103030203" pitchFamily="34" charset="0"/>
              </a:rPr>
              <a:t>.</a:t>
            </a:r>
            <a:endParaRPr lang="en-GB" sz="2400" dirty="0">
              <a:solidFill>
                <a:srgbClr val="7030A0"/>
              </a:solidFill>
              <a:latin typeface="Sassoon Infant Std" panose="020B0503020103030203" pitchFamily="34" charset="0"/>
            </a:endParaRPr>
          </a:p>
        </p:txBody>
      </p:sp>
      <p:pic>
        <p:nvPicPr>
          <p:cNvPr id="7" name="Graphic 6" descr="Arrow Clockwise curve">
            <a:extLst>
              <a:ext uri="{FF2B5EF4-FFF2-40B4-BE49-F238E27FC236}">
                <a16:creationId xmlns:a16="http://schemas.microsoft.com/office/drawing/2014/main" id="{BF0506F5-B383-4B44-B4C8-C3BB5F01C1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909379">
            <a:off x="6724428" y="2365620"/>
            <a:ext cx="1046795" cy="1046795"/>
          </a:xfrm>
          <a:prstGeom prst="rect">
            <a:avLst/>
          </a:prstGeom>
        </p:spPr>
      </p:pic>
      <p:sp>
        <p:nvSpPr>
          <p:cNvPr id="8" name="Rectangle 7">
            <a:extLst>
              <a:ext uri="{FF2B5EF4-FFF2-40B4-BE49-F238E27FC236}">
                <a16:creationId xmlns:a16="http://schemas.microsoft.com/office/drawing/2014/main" id="{14046BA1-95DB-4FDF-9CE2-1493140FDCF7}"/>
              </a:ext>
            </a:extLst>
          </p:cNvPr>
          <p:cNvSpPr/>
          <p:nvPr/>
        </p:nvSpPr>
        <p:spPr>
          <a:xfrm>
            <a:off x="509048" y="5159503"/>
            <a:ext cx="11393239" cy="1015663"/>
          </a:xfrm>
          <a:prstGeom prst="rect">
            <a:avLst/>
          </a:prstGeom>
        </p:spPr>
        <p:txBody>
          <a:bodyPr wrap="square">
            <a:spAutoFit/>
          </a:bodyPr>
          <a:lstStyle/>
          <a:p>
            <a:r>
              <a:rPr lang="en-GB" sz="2000" b="1" i="0" dirty="0">
                <a:solidFill>
                  <a:schemeClr val="tx1">
                    <a:lumMod val="65000"/>
                    <a:lumOff val="35000"/>
                  </a:schemeClr>
                </a:solidFill>
                <a:effectLst/>
                <a:latin typeface="Sassoon Infant Std" panose="020B0503020103030203" pitchFamily="34" charset="0"/>
              </a:rPr>
              <a:t>Tip:</a:t>
            </a:r>
            <a:r>
              <a:rPr lang="en-GB" sz="2000" b="0" i="0" dirty="0">
                <a:solidFill>
                  <a:schemeClr val="tx1">
                    <a:lumMod val="65000"/>
                    <a:lumOff val="35000"/>
                  </a:schemeClr>
                </a:solidFill>
                <a:effectLst/>
                <a:latin typeface="Sassoon Infant Std" panose="020B0503020103030203" pitchFamily="34" charset="0"/>
              </a:rPr>
              <a:t> As you build and adjust your Sway, it's always good to</a:t>
            </a:r>
            <a:r>
              <a:rPr lang="en-GB" sz="2000" b="1" i="0" dirty="0">
                <a:solidFill>
                  <a:schemeClr val="tx1">
                    <a:lumMod val="65000"/>
                    <a:lumOff val="35000"/>
                  </a:schemeClr>
                </a:solidFill>
                <a:effectLst/>
                <a:latin typeface="Sassoon Infant Std" panose="020B0503020103030203" pitchFamily="34" charset="0"/>
              </a:rPr>
              <a:t> view </a:t>
            </a:r>
            <a:r>
              <a:rPr lang="en-GB" sz="2000" b="0" i="0" dirty="0">
                <a:solidFill>
                  <a:schemeClr val="tx1">
                    <a:lumMod val="65000"/>
                    <a:lumOff val="35000"/>
                  </a:schemeClr>
                </a:solidFill>
                <a:effectLst/>
                <a:latin typeface="Sassoon Infant Std" panose="020B0503020103030203" pitchFamily="34" charset="0"/>
              </a:rPr>
              <a:t>the Sway to see what the audience will experience. Select the </a:t>
            </a:r>
            <a:r>
              <a:rPr lang="en-GB" sz="2000" b="1" i="0" dirty="0">
                <a:solidFill>
                  <a:schemeClr val="tx1">
                    <a:lumMod val="65000"/>
                    <a:lumOff val="35000"/>
                  </a:schemeClr>
                </a:solidFill>
                <a:effectLst/>
                <a:latin typeface="Sassoon Infant Std" panose="020B0503020103030203" pitchFamily="34" charset="0"/>
              </a:rPr>
              <a:t>Design</a:t>
            </a:r>
            <a:r>
              <a:rPr lang="en-GB" sz="2000" b="0" i="0" dirty="0">
                <a:solidFill>
                  <a:schemeClr val="tx1">
                    <a:lumMod val="65000"/>
                    <a:lumOff val="35000"/>
                  </a:schemeClr>
                </a:solidFill>
                <a:effectLst/>
                <a:latin typeface="Sassoon Infant Std" panose="020B0503020103030203" pitchFamily="34" charset="0"/>
              </a:rPr>
              <a:t> tab to view the Sway as it will appear or select </a:t>
            </a:r>
            <a:r>
              <a:rPr lang="en-GB" sz="2000" b="1" i="0" dirty="0">
                <a:solidFill>
                  <a:schemeClr val="tx1">
                    <a:lumMod val="65000"/>
                    <a:lumOff val="35000"/>
                  </a:schemeClr>
                </a:solidFill>
                <a:effectLst/>
                <a:latin typeface="Sassoon Infant Std" panose="020B0503020103030203" pitchFamily="34" charset="0"/>
              </a:rPr>
              <a:t>Play</a:t>
            </a:r>
            <a:r>
              <a:rPr lang="en-GB" sz="2000" b="0" i="0" dirty="0">
                <a:solidFill>
                  <a:schemeClr val="tx1">
                    <a:lumMod val="65000"/>
                    <a:lumOff val="35000"/>
                  </a:schemeClr>
                </a:solidFill>
                <a:effectLst/>
                <a:latin typeface="Sassoon Infant Std" panose="020B0503020103030203" pitchFamily="34" charset="0"/>
              </a:rPr>
              <a:t> to view the Sway in full screen. To return to editing from the play view, select the </a:t>
            </a:r>
            <a:r>
              <a:rPr lang="en-GB" sz="2000" b="1" i="0" dirty="0">
                <a:solidFill>
                  <a:schemeClr val="tx1">
                    <a:lumMod val="65000"/>
                    <a:lumOff val="35000"/>
                  </a:schemeClr>
                </a:solidFill>
                <a:effectLst/>
                <a:latin typeface="Sassoon Infant Std" panose="020B0503020103030203" pitchFamily="34" charset="0"/>
              </a:rPr>
              <a:t>Edit</a:t>
            </a:r>
            <a:r>
              <a:rPr lang="en-GB" sz="2000" b="0" i="0" dirty="0">
                <a:solidFill>
                  <a:schemeClr val="tx1">
                    <a:lumMod val="65000"/>
                    <a:lumOff val="35000"/>
                  </a:schemeClr>
                </a:solidFill>
                <a:effectLst/>
                <a:latin typeface="Sassoon Infant Std" panose="020B0503020103030203" pitchFamily="34" charset="0"/>
              </a:rPr>
              <a:t> button at the top of the screen.</a:t>
            </a:r>
          </a:p>
        </p:txBody>
      </p:sp>
      <p:pic>
        <p:nvPicPr>
          <p:cNvPr id="9" name="Graphic 8" descr="Arrow Slight curve">
            <a:extLst>
              <a:ext uri="{FF2B5EF4-FFF2-40B4-BE49-F238E27FC236}">
                <a16:creationId xmlns:a16="http://schemas.microsoft.com/office/drawing/2014/main" id="{EB8155FF-BD3E-4622-B4B5-48AEAA1EC5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9999" y="2992659"/>
            <a:ext cx="914400" cy="914400"/>
          </a:xfrm>
          <a:prstGeom prst="rect">
            <a:avLst/>
          </a:prstGeom>
        </p:spPr>
      </p:pic>
    </p:spTree>
    <p:extLst>
      <p:ext uri="{BB962C8B-B14F-4D97-AF65-F5344CB8AC3E}">
        <p14:creationId xmlns:p14="http://schemas.microsoft.com/office/powerpoint/2010/main" val="76224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56EA-7A33-4B6F-9D37-00C65FC7A614}"/>
              </a:ext>
            </a:extLst>
          </p:cNvPr>
          <p:cNvSpPr txBox="1">
            <a:spLocks/>
          </p:cNvSpPr>
          <p:nvPr/>
        </p:nvSpPr>
        <p:spPr>
          <a:xfrm>
            <a:off x="1780333" y="475035"/>
            <a:ext cx="7815759" cy="67942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en-GB" sz="6000" b="0" i="0" u="none" strike="noStrike" kern="1200" cap="none" spc="0" normalizeH="0" baseline="0" noProof="0" dirty="0">
                <a:ln>
                  <a:noFill/>
                </a:ln>
                <a:solidFill>
                  <a:prstClr val="white"/>
                </a:solidFill>
                <a:effectLst/>
                <a:uLnTx/>
                <a:uFillTx/>
                <a:latin typeface="Sassoon Infant Std" panose="020B0503020103030203" pitchFamily="34" charset="0"/>
              </a:rPr>
              <a:t> </a:t>
            </a:r>
            <a:r>
              <a:rPr lang="en-GB" sz="6000" dirty="0">
                <a:solidFill>
                  <a:prstClr val="white"/>
                </a:solidFill>
                <a:latin typeface="Sassoon Infant Std" panose="020B0503020103030203" pitchFamily="34" charset="0"/>
              </a:rPr>
              <a:t> </a:t>
            </a:r>
            <a:r>
              <a:rPr lang="en-GB" sz="6000" u="sng" dirty="0">
                <a:solidFill>
                  <a:prstClr val="white"/>
                </a:solidFill>
                <a:latin typeface="Sassoon Infant Std" panose="020B0503020103030203" pitchFamily="34" charset="0"/>
              </a:rPr>
              <a:t>Adding Content - Video</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sng" strike="noStrike" kern="1200" cap="none" spc="0" normalizeH="0" baseline="0" noProof="0" dirty="0">
              <a:ln>
                <a:noFill/>
              </a:ln>
              <a:solidFill>
                <a:prstClr val="white"/>
              </a:solidFill>
              <a:effectLst/>
              <a:uLnTx/>
              <a:uFillTx/>
              <a:latin typeface="Sassoon Infant Std" panose="020B0503020103030203" pitchFamily="34" charset="0"/>
            </a:endParaRPr>
          </a:p>
        </p:txBody>
      </p:sp>
      <p:pic>
        <p:nvPicPr>
          <p:cNvPr id="3" name="Picture 2">
            <a:extLst>
              <a:ext uri="{FF2B5EF4-FFF2-40B4-BE49-F238E27FC236}">
                <a16:creationId xmlns:a16="http://schemas.microsoft.com/office/drawing/2014/main" id="{5941E6A2-E569-451D-8634-1A46A3678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5" y="189908"/>
            <a:ext cx="1425157" cy="1413079"/>
          </a:xfrm>
          <a:prstGeom prst="rect">
            <a:avLst/>
          </a:prstGeom>
        </p:spPr>
      </p:pic>
      <p:pic>
        <p:nvPicPr>
          <p:cNvPr id="4" name="Picture 3">
            <a:extLst>
              <a:ext uri="{FF2B5EF4-FFF2-40B4-BE49-F238E27FC236}">
                <a16:creationId xmlns:a16="http://schemas.microsoft.com/office/drawing/2014/main" id="{50F3E065-AF90-4AC2-B906-F83DD9C57739}"/>
              </a:ext>
            </a:extLst>
          </p:cNvPr>
          <p:cNvPicPr>
            <a:picLocks noChangeAspect="1"/>
          </p:cNvPicPr>
          <p:nvPr/>
        </p:nvPicPr>
        <p:blipFill rotWithShape="1">
          <a:blip r:embed="rId3"/>
          <a:srcRect r="37344"/>
          <a:stretch/>
        </p:blipFill>
        <p:spPr>
          <a:xfrm>
            <a:off x="3837243" y="1754169"/>
            <a:ext cx="2779898" cy="2204854"/>
          </a:xfrm>
          <a:prstGeom prst="rect">
            <a:avLst/>
          </a:prstGeom>
        </p:spPr>
      </p:pic>
      <p:sp>
        <p:nvSpPr>
          <p:cNvPr id="5" name="TextBox 4">
            <a:extLst>
              <a:ext uri="{FF2B5EF4-FFF2-40B4-BE49-F238E27FC236}">
                <a16:creationId xmlns:a16="http://schemas.microsoft.com/office/drawing/2014/main" id="{246EF43C-0791-4D1F-98ED-8971D07957E9}"/>
              </a:ext>
            </a:extLst>
          </p:cNvPr>
          <p:cNvSpPr txBox="1"/>
          <p:nvPr/>
        </p:nvSpPr>
        <p:spPr>
          <a:xfrm>
            <a:off x="1280086" y="2078564"/>
            <a:ext cx="2340869" cy="1938992"/>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Click the green plus sign and choose media from the pop up menu then video.</a:t>
            </a:r>
            <a:endParaRPr lang="en-GB" sz="2400" b="1" dirty="0">
              <a:solidFill>
                <a:schemeClr val="tx1">
                  <a:lumMod val="65000"/>
                  <a:lumOff val="35000"/>
                </a:schemeClr>
              </a:solidFill>
              <a:latin typeface="Sassoon Infant Std" panose="020B0503020103030203" pitchFamily="34" charset="0"/>
            </a:endParaRPr>
          </a:p>
        </p:txBody>
      </p:sp>
      <p:pic>
        <p:nvPicPr>
          <p:cNvPr id="6" name="Graphic 5" descr="Arrow Slight curve">
            <a:extLst>
              <a:ext uri="{FF2B5EF4-FFF2-40B4-BE49-F238E27FC236}">
                <a16:creationId xmlns:a16="http://schemas.microsoft.com/office/drawing/2014/main" id="{715A2715-A7FA-4B4B-BD4F-C5B3524327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6590" y="2600690"/>
            <a:ext cx="793665" cy="914400"/>
          </a:xfrm>
          <a:prstGeom prst="rect">
            <a:avLst/>
          </a:prstGeom>
        </p:spPr>
      </p:pic>
      <p:sp>
        <p:nvSpPr>
          <p:cNvPr id="7" name="Rectangle 6">
            <a:extLst>
              <a:ext uri="{FF2B5EF4-FFF2-40B4-BE49-F238E27FC236}">
                <a16:creationId xmlns:a16="http://schemas.microsoft.com/office/drawing/2014/main" id="{0513F711-98D6-4A76-86ED-71E7D3879106}"/>
              </a:ext>
            </a:extLst>
          </p:cNvPr>
          <p:cNvSpPr/>
          <p:nvPr/>
        </p:nvSpPr>
        <p:spPr>
          <a:xfrm>
            <a:off x="5549022" y="5542523"/>
            <a:ext cx="6513777" cy="400110"/>
          </a:xfrm>
          <a:prstGeom prst="rect">
            <a:avLst/>
          </a:prstGeom>
        </p:spPr>
        <p:txBody>
          <a:bodyPr wrap="square">
            <a:spAutoFit/>
          </a:bodyPr>
          <a:lstStyle/>
          <a:p>
            <a:r>
              <a:rPr lang="en-GB" sz="2000" b="1" i="0" dirty="0">
                <a:solidFill>
                  <a:schemeClr val="tx1">
                    <a:lumMod val="65000"/>
                    <a:lumOff val="35000"/>
                  </a:schemeClr>
                </a:solidFill>
                <a:effectLst/>
                <a:latin typeface="Sassoon Infant Std" panose="020B0503020103030203" pitchFamily="34" charset="0"/>
              </a:rPr>
              <a:t>Tip: </a:t>
            </a:r>
            <a:r>
              <a:rPr lang="en-GB" sz="2000" b="0" i="0" dirty="0">
                <a:solidFill>
                  <a:schemeClr val="tx1">
                    <a:lumMod val="65000"/>
                    <a:lumOff val="35000"/>
                  </a:schemeClr>
                </a:solidFill>
                <a:effectLst/>
                <a:latin typeface="Sassoon Infant Std" panose="020B0503020103030203" pitchFamily="34" charset="0"/>
              </a:rPr>
              <a:t>Remember Sway is an online tool and saves as you go.</a:t>
            </a:r>
          </a:p>
        </p:txBody>
      </p:sp>
      <p:pic>
        <p:nvPicPr>
          <p:cNvPr id="8" name="Picture 7">
            <a:extLst>
              <a:ext uri="{FF2B5EF4-FFF2-40B4-BE49-F238E27FC236}">
                <a16:creationId xmlns:a16="http://schemas.microsoft.com/office/drawing/2014/main" id="{D3F0ABCE-5620-498C-81FC-1B5F25E78981}"/>
              </a:ext>
            </a:extLst>
          </p:cNvPr>
          <p:cNvPicPr>
            <a:picLocks noChangeAspect="1"/>
          </p:cNvPicPr>
          <p:nvPr/>
        </p:nvPicPr>
        <p:blipFill>
          <a:blip r:embed="rId6"/>
          <a:stretch>
            <a:fillRect/>
          </a:stretch>
        </p:blipFill>
        <p:spPr>
          <a:xfrm>
            <a:off x="7038489" y="1760591"/>
            <a:ext cx="1767422" cy="2457588"/>
          </a:xfrm>
          <a:prstGeom prst="rect">
            <a:avLst/>
          </a:prstGeom>
        </p:spPr>
      </p:pic>
      <p:sp>
        <p:nvSpPr>
          <p:cNvPr id="9" name="TextBox 8">
            <a:extLst>
              <a:ext uri="{FF2B5EF4-FFF2-40B4-BE49-F238E27FC236}">
                <a16:creationId xmlns:a16="http://schemas.microsoft.com/office/drawing/2014/main" id="{6F1170B8-D5D4-4CB4-8691-C8A456EB1FE3}"/>
              </a:ext>
            </a:extLst>
          </p:cNvPr>
          <p:cNvSpPr txBox="1"/>
          <p:nvPr/>
        </p:nvSpPr>
        <p:spPr>
          <a:xfrm>
            <a:off x="9431546" y="1447633"/>
            <a:ext cx="2711689" cy="830997"/>
          </a:xfrm>
          <a:prstGeom prst="rect">
            <a:avLst/>
          </a:prstGeom>
          <a:noFill/>
        </p:spPr>
        <p:txBody>
          <a:bodyPr wrap="square" rtlCol="0">
            <a:spAutoFit/>
          </a:bodyPr>
          <a:lstStyle/>
          <a:p>
            <a:pPr algn="ctr"/>
            <a:r>
              <a:rPr lang="en-GB" sz="2400" dirty="0">
                <a:solidFill>
                  <a:schemeClr val="tx1">
                    <a:lumMod val="65000"/>
                    <a:lumOff val="35000"/>
                  </a:schemeClr>
                </a:solidFill>
                <a:latin typeface="Sassoon Infant Std" panose="020B0503020103030203" pitchFamily="34" charset="0"/>
              </a:rPr>
              <a:t>Use the </a:t>
            </a:r>
            <a:r>
              <a:rPr lang="en-GB" sz="2400" b="1" dirty="0">
                <a:solidFill>
                  <a:schemeClr val="tx1">
                    <a:lumMod val="65000"/>
                    <a:lumOff val="35000"/>
                  </a:schemeClr>
                </a:solidFill>
                <a:latin typeface="Sassoon Infant Std" panose="020B0503020103030203" pitchFamily="34" charset="0"/>
              </a:rPr>
              <a:t>search </a:t>
            </a:r>
            <a:r>
              <a:rPr lang="en-GB" sz="2400" dirty="0">
                <a:solidFill>
                  <a:schemeClr val="tx1">
                    <a:lumMod val="65000"/>
                    <a:lumOff val="35000"/>
                  </a:schemeClr>
                </a:solidFill>
                <a:latin typeface="Sassoon Infant Std" panose="020B0503020103030203" pitchFamily="34" charset="0"/>
              </a:rPr>
              <a:t>to look for content</a:t>
            </a:r>
            <a:r>
              <a:rPr lang="en-GB" sz="2400" b="1" dirty="0">
                <a:solidFill>
                  <a:schemeClr val="tx1">
                    <a:lumMod val="65000"/>
                    <a:lumOff val="35000"/>
                  </a:schemeClr>
                </a:solidFill>
                <a:latin typeface="Sassoon Infant Std" panose="020B0503020103030203" pitchFamily="34" charset="0"/>
              </a:rPr>
              <a:t>. </a:t>
            </a:r>
            <a:endParaRPr lang="en-GB" sz="2400" dirty="0">
              <a:solidFill>
                <a:schemeClr val="tx1">
                  <a:lumMod val="65000"/>
                  <a:lumOff val="35000"/>
                </a:schemeClr>
              </a:solidFill>
              <a:latin typeface="Sassoon Infant Std" panose="020B0503020103030203" pitchFamily="34" charset="0"/>
            </a:endParaRPr>
          </a:p>
        </p:txBody>
      </p:sp>
    </p:spTree>
    <p:extLst>
      <p:ext uri="{BB962C8B-B14F-4D97-AF65-F5344CB8AC3E}">
        <p14:creationId xmlns:p14="http://schemas.microsoft.com/office/powerpoint/2010/main" val="4094386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1402</TotalTime>
  <Words>888</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Rockwell</vt:lpstr>
      <vt:lpstr>Sassoon Infant Std</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Carroll</dc:creator>
  <cp:lastModifiedBy>Mrs Carroll</cp:lastModifiedBy>
  <cp:revision>11</cp:revision>
  <dcterms:created xsi:type="dcterms:W3CDTF">2022-12-15T14:04:19Z</dcterms:created>
  <dcterms:modified xsi:type="dcterms:W3CDTF">2022-12-16T13:26:40Z</dcterms:modified>
</cp:coreProperties>
</file>