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23"/>
  </p:notesMasterIdLst>
  <p:sldIdLst>
    <p:sldId id="256" r:id="rId5"/>
    <p:sldId id="303" r:id="rId6"/>
    <p:sldId id="304" r:id="rId7"/>
    <p:sldId id="305" r:id="rId8"/>
    <p:sldId id="306" r:id="rId9"/>
    <p:sldId id="307" r:id="rId10"/>
    <p:sldId id="308" r:id="rId11"/>
    <p:sldId id="309" r:id="rId12"/>
    <p:sldId id="310" r:id="rId13"/>
    <p:sldId id="312" r:id="rId14"/>
    <p:sldId id="313" r:id="rId15"/>
    <p:sldId id="315" r:id="rId16"/>
    <p:sldId id="314" r:id="rId17"/>
    <p:sldId id="317" r:id="rId18"/>
    <p:sldId id="318" r:id="rId19"/>
    <p:sldId id="321" r:id="rId20"/>
    <p:sldId id="322" r:id="rId21"/>
    <p:sldId id="320" r:id="rId22"/>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0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7500" autoAdjust="0"/>
  </p:normalViewPr>
  <p:slideViewPr>
    <p:cSldViewPr snapToGrid="0">
      <p:cViewPr varScale="1">
        <p:scale>
          <a:sx n="59" d="100"/>
          <a:sy n="59" d="100"/>
        </p:scale>
        <p:origin x="95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DDA13994-AC1A-4E77-8959-D64D4C7AC3A9}" type="datetimeFigureOut">
              <a:rPr lang="en-GB" smtClean="0"/>
              <a:t>16/12/2022</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AD18AD36-5CEC-425B-82A7-F897536E80A5}" type="slidenum">
              <a:rPr lang="en-GB" smtClean="0"/>
              <a:t>‹#›</a:t>
            </a:fld>
            <a:endParaRPr lang="en-GB"/>
          </a:p>
        </p:txBody>
      </p:sp>
    </p:spTree>
    <p:extLst>
      <p:ext uri="{BB962C8B-B14F-4D97-AF65-F5344CB8AC3E}">
        <p14:creationId xmlns:p14="http://schemas.microsoft.com/office/powerpoint/2010/main" val="416760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91BD92-CF42-4F5F-8ABD-4D9F8E199C58}" type="datetimeFigureOut">
              <a:rPr lang="en-GB" smtClean="0"/>
              <a:t>16/12/2022</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2DD01823-300E-4FAE-99B4-5AB1443EAC2F}" type="slidenum">
              <a:rPr lang="en-GB" smtClean="0"/>
              <a:t>‹#›</a:t>
            </a:fld>
            <a:endParaRPr lang="en-GB"/>
          </a:p>
        </p:txBody>
      </p:sp>
    </p:spTree>
    <p:extLst>
      <p:ext uri="{BB962C8B-B14F-4D97-AF65-F5344CB8AC3E}">
        <p14:creationId xmlns:p14="http://schemas.microsoft.com/office/powerpoint/2010/main" val="411089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891BD92-CF42-4F5F-8ABD-4D9F8E199C58}" type="datetimeFigureOut">
              <a:rPr lang="en-GB" smtClean="0"/>
              <a:t>16/12/2022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D01823-300E-4FAE-99B4-5AB1443EAC2F}" type="slidenum">
              <a:rPr lang="en-GB" smtClean="0"/>
              <a:t>‹#›</a:t>
            </a:fld>
            <a:endParaRPr lang="en-GB"/>
          </a:p>
        </p:txBody>
      </p:sp>
    </p:spTree>
    <p:extLst>
      <p:ext uri="{BB962C8B-B14F-4D97-AF65-F5344CB8AC3E}">
        <p14:creationId xmlns:p14="http://schemas.microsoft.com/office/powerpoint/2010/main" val="3780936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91BD92-CF42-4F5F-8ABD-4D9F8E199C58}" type="datetimeFigureOut">
              <a:rPr lang="en-GB" smtClean="0"/>
              <a:t>16/12/2022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D01823-300E-4FAE-99B4-5AB1443EAC2F}" type="slidenum">
              <a:rPr lang="en-GB" smtClean="0"/>
              <a:t>‹#›</a:t>
            </a:fld>
            <a:endParaRPr lang="en-GB"/>
          </a:p>
        </p:txBody>
      </p:sp>
    </p:spTree>
    <p:extLst>
      <p:ext uri="{BB962C8B-B14F-4D97-AF65-F5344CB8AC3E}">
        <p14:creationId xmlns:p14="http://schemas.microsoft.com/office/powerpoint/2010/main" val="4041580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91BD92-CF42-4F5F-8ABD-4D9F8E199C58}" type="datetimeFigureOut">
              <a:rPr lang="en-GB" smtClean="0"/>
              <a:t>16/12/2022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D01823-300E-4FAE-99B4-5AB1443EAC2F}" type="slidenum">
              <a:rPr lang="en-GB" smtClean="0"/>
              <a:t>‹#›</a:t>
            </a:fld>
            <a:endParaRPr lang="en-GB"/>
          </a:p>
        </p:txBody>
      </p:sp>
    </p:spTree>
    <p:extLst>
      <p:ext uri="{BB962C8B-B14F-4D97-AF65-F5344CB8AC3E}">
        <p14:creationId xmlns:p14="http://schemas.microsoft.com/office/powerpoint/2010/main" val="3036524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91BD92-CF42-4F5F-8ABD-4D9F8E199C58}" type="datetimeFigureOut">
              <a:rPr lang="en-GB" smtClean="0"/>
              <a:t>16/12/2022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D01823-300E-4FAE-99B4-5AB1443EAC2F}" type="slidenum">
              <a:rPr lang="en-GB" smtClean="0"/>
              <a:t>‹#›</a:t>
            </a:fld>
            <a:endParaRPr lang="en-GB"/>
          </a:p>
        </p:txBody>
      </p:sp>
    </p:spTree>
    <p:extLst>
      <p:ext uri="{BB962C8B-B14F-4D97-AF65-F5344CB8AC3E}">
        <p14:creationId xmlns:p14="http://schemas.microsoft.com/office/powerpoint/2010/main" val="3970736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91BD92-CF42-4F5F-8ABD-4D9F8E199C58}" type="datetimeFigureOut">
              <a:rPr lang="en-GB" smtClean="0"/>
              <a:t>16/12/2022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D01823-300E-4FAE-99B4-5AB1443EAC2F}" type="slidenum">
              <a:rPr lang="en-GB" smtClean="0"/>
              <a:t>‹#›</a:t>
            </a:fld>
            <a:endParaRPr lang="en-GB"/>
          </a:p>
        </p:txBody>
      </p:sp>
    </p:spTree>
    <p:extLst>
      <p:ext uri="{BB962C8B-B14F-4D97-AF65-F5344CB8AC3E}">
        <p14:creationId xmlns:p14="http://schemas.microsoft.com/office/powerpoint/2010/main" val="501190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91BD92-CF42-4F5F-8ABD-4D9F8E199C58}" type="datetimeFigureOut">
              <a:rPr lang="en-GB" smtClean="0"/>
              <a:t>16/12/2022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D01823-300E-4FAE-99B4-5AB1443EAC2F}" type="slidenum">
              <a:rPr lang="en-GB" smtClean="0"/>
              <a:t>‹#›</a:t>
            </a:fld>
            <a:endParaRPr lang="en-GB"/>
          </a:p>
        </p:txBody>
      </p:sp>
    </p:spTree>
    <p:extLst>
      <p:ext uri="{BB962C8B-B14F-4D97-AF65-F5344CB8AC3E}">
        <p14:creationId xmlns:p14="http://schemas.microsoft.com/office/powerpoint/2010/main" val="1611426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91BD92-CF42-4F5F-8ABD-4D9F8E199C58}" type="datetimeFigureOut">
              <a:rPr lang="en-GB" smtClean="0"/>
              <a:t>16/12/2022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D01823-300E-4FAE-99B4-5AB1443EAC2F}" type="slidenum">
              <a:rPr lang="en-GB" smtClean="0"/>
              <a:t>‹#›</a:t>
            </a:fld>
            <a:endParaRPr lang="en-GB"/>
          </a:p>
        </p:txBody>
      </p:sp>
    </p:spTree>
    <p:extLst>
      <p:ext uri="{BB962C8B-B14F-4D97-AF65-F5344CB8AC3E}">
        <p14:creationId xmlns:p14="http://schemas.microsoft.com/office/powerpoint/2010/main" val="3957696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91BD92-CF42-4F5F-8ABD-4D9F8E199C58}" type="datetimeFigureOut">
              <a:rPr lang="en-GB" smtClean="0"/>
              <a:t>16/12/2022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D01823-300E-4FAE-99B4-5AB1443EAC2F}" type="slidenum">
              <a:rPr lang="en-GB" smtClean="0"/>
              <a:t>‹#›</a:t>
            </a:fld>
            <a:endParaRPr lang="en-GB"/>
          </a:p>
        </p:txBody>
      </p:sp>
    </p:spTree>
    <p:extLst>
      <p:ext uri="{BB962C8B-B14F-4D97-AF65-F5344CB8AC3E}">
        <p14:creationId xmlns:p14="http://schemas.microsoft.com/office/powerpoint/2010/main" val="213468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91BD92-CF42-4F5F-8ABD-4D9F8E199C58}" type="datetimeFigureOut">
              <a:rPr lang="en-GB" smtClean="0"/>
              <a:t>16/12/2022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2DD01823-300E-4FAE-99B4-5AB1443EAC2F}" type="slidenum">
              <a:rPr lang="en-GB" smtClean="0"/>
              <a:t>‹#›</a:t>
            </a:fld>
            <a:endParaRPr lang="en-GB"/>
          </a:p>
        </p:txBody>
      </p:sp>
    </p:spTree>
    <p:extLst>
      <p:ext uri="{BB962C8B-B14F-4D97-AF65-F5344CB8AC3E}">
        <p14:creationId xmlns:p14="http://schemas.microsoft.com/office/powerpoint/2010/main" val="719199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91BD92-CF42-4F5F-8ABD-4D9F8E199C58}" type="datetimeFigureOut">
              <a:rPr lang="en-GB" smtClean="0"/>
              <a:t>16/12/2022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D01823-300E-4FAE-99B4-5AB1443EAC2F}" type="slidenum">
              <a:rPr lang="en-GB" smtClean="0"/>
              <a:t>‹#›</a:t>
            </a:fld>
            <a:endParaRPr lang="en-GB"/>
          </a:p>
        </p:txBody>
      </p:sp>
    </p:spTree>
    <p:extLst>
      <p:ext uri="{BB962C8B-B14F-4D97-AF65-F5344CB8AC3E}">
        <p14:creationId xmlns:p14="http://schemas.microsoft.com/office/powerpoint/2010/main" val="86371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91BD92-CF42-4F5F-8ABD-4D9F8E199C58}" type="datetimeFigureOut">
              <a:rPr lang="en-GB" smtClean="0"/>
              <a:t>16/12/2022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D01823-300E-4FAE-99B4-5AB1443EAC2F}" type="slidenum">
              <a:rPr lang="en-GB" smtClean="0"/>
              <a:t>‹#›</a:t>
            </a:fld>
            <a:endParaRPr lang="en-GB"/>
          </a:p>
        </p:txBody>
      </p:sp>
    </p:spTree>
    <p:extLst>
      <p:ext uri="{BB962C8B-B14F-4D97-AF65-F5344CB8AC3E}">
        <p14:creationId xmlns:p14="http://schemas.microsoft.com/office/powerpoint/2010/main" val="272280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91BD92-CF42-4F5F-8ABD-4D9F8E199C58}" type="datetimeFigureOut">
              <a:rPr lang="en-GB" smtClean="0"/>
              <a:t>16/12/2022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D01823-300E-4FAE-99B4-5AB1443EAC2F}" type="slidenum">
              <a:rPr lang="en-GB" smtClean="0"/>
              <a:t>‹#›</a:t>
            </a:fld>
            <a:endParaRPr lang="en-GB"/>
          </a:p>
        </p:txBody>
      </p:sp>
    </p:spTree>
    <p:extLst>
      <p:ext uri="{BB962C8B-B14F-4D97-AF65-F5344CB8AC3E}">
        <p14:creationId xmlns:p14="http://schemas.microsoft.com/office/powerpoint/2010/main" val="81626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91BD92-CF42-4F5F-8ABD-4D9F8E199C58}" type="datetimeFigureOut">
              <a:rPr lang="en-GB" smtClean="0"/>
              <a:t>16/12/2022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D01823-300E-4FAE-99B4-5AB1443EAC2F}" type="slidenum">
              <a:rPr lang="en-GB" smtClean="0"/>
              <a:t>‹#›</a:t>
            </a:fld>
            <a:endParaRPr lang="en-GB"/>
          </a:p>
        </p:txBody>
      </p:sp>
    </p:spTree>
    <p:extLst>
      <p:ext uri="{BB962C8B-B14F-4D97-AF65-F5344CB8AC3E}">
        <p14:creationId xmlns:p14="http://schemas.microsoft.com/office/powerpoint/2010/main" val="1004138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1BD92-CF42-4F5F-8ABD-4D9F8E199C58}" type="datetimeFigureOut">
              <a:rPr lang="en-GB" smtClean="0"/>
              <a:t>16/12/2022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D01823-300E-4FAE-99B4-5AB1443EAC2F}" type="slidenum">
              <a:rPr lang="en-GB" smtClean="0"/>
              <a:t>‹#›</a:t>
            </a:fld>
            <a:endParaRPr lang="en-GB"/>
          </a:p>
        </p:txBody>
      </p:sp>
    </p:spTree>
    <p:extLst>
      <p:ext uri="{BB962C8B-B14F-4D97-AF65-F5344CB8AC3E}">
        <p14:creationId xmlns:p14="http://schemas.microsoft.com/office/powerpoint/2010/main" val="40744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891BD92-CF42-4F5F-8ABD-4D9F8E199C58}" type="datetimeFigureOut">
              <a:rPr lang="en-GB" smtClean="0"/>
              <a:t>16/12/2022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D01823-300E-4FAE-99B4-5AB1443EAC2F}" type="slidenum">
              <a:rPr lang="en-GB" smtClean="0"/>
              <a:t>‹#›</a:t>
            </a:fld>
            <a:endParaRPr lang="en-GB"/>
          </a:p>
        </p:txBody>
      </p:sp>
    </p:spTree>
    <p:extLst>
      <p:ext uri="{BB962C8B-B14F-4D97-AF65-F5344CB8AC3E}">
        <p14:creationId xmlns:p14="http://schemas.microsoft.com/office/powerpoint/2010/main" val="184618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891BD92-CF42-4F5F-8ABD-4D9F8E199C58}" type="datetimeFigureOut">
              <a:rPr lang="en-GB" smtClean="0"/>
              <a:t>16/12/2022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D01823-300E-4FAE-99B4-5AB1443EAC2F}" type="slidenum">
              <a:rPr lang="en-GB" smtClean="0"/>
              <a:t>‹#›</a:t>
            </a:fld>
            <a:endParaRPr lang="en-GB"/>
          </a:p>
        </p:txBody>
      </p:sp>
    </p:spTree>
    <p:extLst>
      <p:ext uri="{BB962C8B-B14F-4D97-AF65-F5344CB8AC3E}">
        <p14:creationId xmlns:p14="http://schemas.microsoft.com/office/powerpoint/2010/main" val="2265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891BD92-CF42-4F5F-8ABD-4D9F8E199C58}" type="datetimeFigureOut">
              <a:rPr lang="en-GB" smtClean="0"/>
              <a:t>16/12/2022</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D01823-300E-4FAE-99B4-5AB1443EAC2F}" type="slidenum">
              <a:rPr lang="en-GB" smtClean="0"/>
              <a:t>‹#›</a:t>
            </a:fld>
            <a:endParaRPr lang="en-GB"/>
          </a:p>
        </p:txBody>
      </p:sp>
    </p:spTree>
    <p:extLst>
      <p:ext uri="{BB962C8B-B14F-4D97-AF65-F5344CB8AC3E}">
        <p14:creationId xmlns:p14="http://schemas.microsoft.com/office/powerpoint/2010/main" val="37078179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Microsoft_Office_Sway_(2019%E2%80%93present).svg"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hyperlink" Target="https://www.mediafactory.org.au/2015-media6-amateurcreators/case-study-youtube/" TargetMode="External"/><Relationship Id="rId12"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hyperlink" Target="https://video.link/" TargetMode="External"/><Relationship Id="rId5" Type="http://schemas.openxmlformats.org/officeDocument/2006/relationships/hyperlink" Target="https://youtu.be/1bgBKPHm-Fw" TargetMode="External"/><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hyperlink" Target="https://www.mediafactory.org.au/2015-media6-amateurcreators/case-study-youtube/" TargetMode="External"/><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4.png"/><Relationship Id="rId5" Type="http://schemas.openxmlformats.org/officeDocument/2006/relationships/hyperlink" Target="https://youtu.be/GhTNmVpcXYc" TargetMode="External"/><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svg"/><Relationship Id="rId7"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9.png"/><Relationship Id="rId7" Type="http://schemas.openxmlformats.org/officeDocument/2006/relationships/image" Target="../media/image8.svg"/><Relationship Id="rId12"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hyperlink" Target="https://www.mediafactory.org.au/2015-media6-amateurcreators/case-study-youtube/" TargetMode="External"/><Relationship Id="rId5" Type="http://schemas.openxmlformats.org/officeDocument/2006/relationships/image" Target="../media/image29.png"/><Relationship Id="rId10" Type="http://schemas.openxmlformats.org/officeDocument/2006/relationships/image" Target="../media/image14.png"/><Relationship Id="rId4" Type="http://schemas.openxmlformats.org/officeDocument/2006/relationships/image" Target="../media/image10.svg"/><Relationship Id="rId9" Type="http://schemas.openxmlformats.org/officeDocument/2006/relationships/hyperlink" Target="https://youtu.be/C-imA0nX-GU"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youtu.be/Q2Q3K5Zce8g" TargetMode="External"/><Relationship Id="rId3" Type="http://schemas.openxmlformats.org/officeDocument/2006/relationships/image" Target="../media/image10.svg"/><Relationship Id="rId7"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8.svg"/><Relationship Id="rId10" Type="http://schemas.openxmlformats.org/officeDocument/2006/relationships/hyperlink" Target="https://www.mediafactory.org.au/2015-media6-amateurcreators/case-study-youtube/" TargetMode="External"/><Relationship Id="rId4" Type="http://schemas.openxmlformats.org/officeDocument/2006/relationships/image" Target="../media/image7.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8.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hyperlink" Target="http://www.sway.com/" TargetMode="Externa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hyperlink" Target="https://www.mediafactory.org.au/2015-media6-amateurcreators/case-study-youtube/" TargetMode="External"/><Relationship Id="rId3" Type="http://schemas.openxmlformats.org/officeDocument/2006/relationships/image" Target="../media/image13.png"/><Relationship Id="rId7" Type="http://schemas.openxmlformats.org/officeDocument/2006/relationships/image" Target="../media/image14.png"/><Relationship Id="rId12"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hyperlink" Target="https://youtu.be/YEz5i08IV-w" TargetMode="External"/><Relationship Id="rId11" Type="http://schemas.openxmlformats.org/officeDocument/2006/relationships/image" Target="../media/image10.svg"/><Relationship Id="rId5" Type="http://schemas.openxmlformats.org/officeDocument/2006/relationships/image" Target="../media/image8.sv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hyperlink" Target="https://www.mediafactory.org.au/2015-media6-amateurcreators/case-study-youtube/" TargetMode="External"/><Relationship Id="rId11" Type="http://schemas.openxmlformats.org/officeDocument/2006/relationships/image" Target="../media/image4.png"/><Relationship Id="rId5" Type="http://schemas.openxmlformats.org/officeDocument/2006/relationships/image" Target="../media/image14.png"/><Relationship Id="rId10" Type="http://schemas.openxmlformats.org/officeDocument/2006/relationships/image" Target="../media/image8.svg"/><Relationship Id="rId4" Type="http://schemas.openxmlformats.org/officeDocument/2006/relationships/hyperlink" Target="https://youtu.be/AUPhJCcN8-k" TargetMode="Externa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youtu.be/AUPhJCcN8-k" TargetMode="External"/><Relationship Id="rId7" Type="http://schemas.openxmlformats.org/officeDocument/2006/relationships/image" Target="../media/image10.sv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www.mediafactory.org.au/2015-media6-amateurcreators/case-study-youtube/" TargetMode="External"/><Relationship Id="rId10"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F4D2D57-69C3-48A3-B393-F643A35D1771}"/>
              </a:ext>
            </a:extLst>
          </p:cNvPr>
          <p:cNvSpPr>
            <a:spLocks noGrp="1"/>
          </p:cNvSpPr>
          <p:nvPr>
            <p:ph type="subTitle" idx="1"/>
          </p:nvPr>
        </p:nvSpPr>
        <p:spPr>
          <a:xfrm>
            <a:off x="2551580" y="2043133"/>
            <a:ext cx="9329391" cy="1001964"/>
          </a:xfrm>
        </p:spPr>
        <p:txBody>
          <a:bodyPr>
            <a:noAutofit/>
          </a:bodyPr>
          <a:lstStyle/>
          <a:p>
            <a:pPr algn="ctr"/>
            <a:r>
              <a:rPr lang="en-GB" sz="7200" b="1" dirty="0">
                <a:solidFill>
                  <a:schemeClr val="tx1">
                    <a:lumMod val="65000"/>
                    <a:lumOff val="35000"/>
                  </a:schemeClr>
                </a:solidFill>
                <a:latin typeface="Sassoon Infant Std" panose="020B0503020103030203" pitchFamily="34" charset="0"/>
              </a:rPr>
              <a:t>Creating a Sway Learning Journal</a:t>
            </a:r>
          </a:p>
          <a:p>
            <a:pPr algn="ctr"/>
            <a:endParaRPr lang="en-GB" sz="1000" dirty="0">
              <a:solidFill>
                <a:schemeClr val="tx1">
                  <a:lumMod val="65000"/>
                  <a:lumOff val="35000"/>
                </a:schemeClr>
              </a:solidFill>
              <a:latin typeface="Sassoon Infant Std" panose="020B0503020103030203" pitchFamily="34" charset="0"/>
            </a:endParaRPr>
          </a:p>
        </p:txBody>
      </p:sp>
      <p:pic>
        <p:nvPicPr>
          <p:cNvPr id="13" name="Picture 15" descr="Icon&#10;&#10;Description automatically generated">
            <a:extLst>
              <a:ext uri="{FF2B5EF4-FFF2-40B4-BE49-F238E27FC236}">
                <a16:creationId xmlns:a16="http://schemas.microsoft.com/office/drawing/2014/main" id="{D410CBC6-3181-4B99-8456-65B0D9AACCC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128544" y="231524"/>
            <a:ext cx="1665342" cy="1684159"/>
          </a:xfrm>
          <a:prstGeom prst="rect">
            <a:avLst/>
          </a:prstGeom>
        </p:spPr>
      </p:pic>
      <p:pic>
        <p:nvPicPr>
          <p:cNvPr id="14" name="Picture 4" descr="Image">
            <a:extLst>
              <a:ext uri="{FF2B5EF4-FFF2-40B4-BE49-F238E27FC236}">
                <a16:creationId xmlns:a16="http://schemas.microsoft.com/office/drawing/2014/main" id="{3EA845BC-F64F-4459-86A3-1735D27763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27" y="4702596"/>
            <a:ext cx="2000723" cy="20007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17A2625-D6ED-4220-80D5-64BF546B57B6}"/>
              </a:ext>
            </a:extLst>
          </p:cNvPr>
          <p:cNvSpPr txBox="1"/>
          <p:nvPr/>
        </p:nvSpPr>
        <p:spPr>
          <a:xfrm>
            <a:off x="487241" y="6503264"/>
            <a:ext cx="1454097" cy="400110"/>
          </a:xfrm>
          <a:prstGeom prst="rect">
            <a:avLst/>
          </a:prstGeom>
          <a:noFill/>
        </p:spPr>
        <p:txBody>
          <a:bodyPr wrap="square" rtlCol="0">
            <a:spAutoFit/>
          </a:bodyPr>
          <a:lstStyle/>
          <a:p>
            <a:r>
              <a:rPr lang="en-GB" sz="2000" b="1" dirty="0">
                <a:solidFill>
                  <a:schemeClr val="tx1">
                    <a:lumMod val="65000"/>
                    <a:lumOff val="35000"/>
                  </a:schemeClr>
                </a:solidFill>
                <a:latin typeface="Sassoon Infant Std" panose="020B0503020103030203" pitchFamily="34" charset="0"/>
              </a:rPr>
              <a:t>Lisa Carroll</a:t>
            </a:r>
            <a:endParaRPr lang="en-GB" sz="2000" b="1" dirty="0">
              <a:solidFill>
                <a:schemeClr val="tx1">
                  <a:lumMod val="65000"/>
                  <a:lumOff val="35000"/>
                </a:schemeClr>
              </a:solidFill>
            </a:endParaRPr>
          </a:p>
        </p:txBody>
      </p:sp>
      <p:pic>
        <p:nvPicPr>
          <p:cNvPr id="18" name="Picture 17">
            <a:extLst>
              <a:ext uri="{FF2B5EF4-FFF2-40B4-BE49-F238E27FC236}">
                <a16:creationId xmlns:a16="http://schemas.microsoft.com/office/drawing/2014/main" id="{535A913C-4A2F-43D8-8128-FC3BB71B71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114" y="354736"/>
            <a:ext cx="1702828" cy="1688397"/>
          </a:xfrm>
          <a:prstGeom prst="rect">
            <a:avLst/>
          </a:prstGeom>
        </p:spPr>
      </p:pic>
    </p:spTree>
    <p:extLst>
      <p:ext uri="{BB962C8B-B14F-4D97-AF65-F5344CB8AC3E}">
        <p14:creationId xmlns:p14="http://schemas.microsoft.com/office/powerpoint/2010/main" val="2368821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2C1AB4C4-F647-4733-9ED7-5C248CA66CCF}"/>
              </a:ext>
            </a:extLst>
          </p:cNvPr>
          <p:cNvSpPr/>
          <p:nvPr/>
        </p:nvSpPr>
        <p:spPr>
          <a:xfrm rot="10800000">
            <a:off x="7733697" y="1622227"/>
            <a:ext cx="1206502" cy="1358900"/>
          </a:xfrm>
          <a:prstGeom prst="triangl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7D48F78-8A6C-44FC-9A2F-55F5D9C8F364}"/>
              </a:ext>
            </a:extLst>
          </p:cNvPr>
          <p:cNvGrpSpPr/>
          <p:nvPr/>
        </p:nvGrpSpPr>
        <p:grpSpPr>
          <a:xfrm>
            <a:off x="1110693" y="494620"/>
            <a:ext cx="11515121" cy="931409"/>
            <a:chOff x="-515516" y="212695"/>
            <a:chExt cx="12950072" cy="1181100"/>
          </a:xfrm>
        </p:grpSpPr>
        <p:sp>
          <p:nvSpPr>
            <p:cNvPr id="8" name="Parallelogram 7">
              <a:extLst>
                <a:ext uri="{FF2B5EF4-FFF2-40B4-BE49-F238E27FC236}">
                  <a16:creationId xmlns:a16="http://schemas.microsoft.com/office/drawing/2014/main" id="{2918D9CD-D4D7-442B-AE37-373F42EAEC3C}"/>
                </a:ext>
              </a:extLst>
            </p:cNvPr>
            <p:cNvSpPr/>
            <p:nvPr/>
          </p:nvSpPr>
          <p:spPr>
            <a:xfrm>
              <a:off x="-515516" y="212695"/>
              <a:ext cx="12950072" cy="1181100"/>
            </a:xfrm>
            <a:prstGeom prst="parallelogram">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7CEC9E2-C440-4F79-8D8E-5C5E2102802E}"/>
                </a:ext>
              </a:extLst>
            </p:cNvPr>
            <p:cNvSpPr txBox="1">
              <a:spLocks/>
            </p:cNvSpPr>
            <p:nvPr/>
          </p:nvSpPr>
          <p:spPr>
            <a:xfrm>
              <a:off x="36142" y="496861"/>
              <a:ext cx="8789716" cy="86156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6000" dirty="0">
                  <a:solidFill>
                    <a:prstClr val="white"/>
                  </a:solidFill>
                  <a:latin typeface="Sassoon Infant Std" panose="020B0503020103030203" pitchFamily="34" charset="0"/>
                </a:rPr>
                <a:t> Adding Content - Video</a:t>
              </a:r>
              <a:endPar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endParaRPr>
            </a:p>
          </p:txBody>
        </p:sp>
      </p:grpSp>
      <p:sp>
        <p:nvSpPr>
          <p:cNvPr id="12" name="Isosceles Triangle 11">
            <a:extLst>
              <a:ext uri="{FF2B5EF4-FFF2-40B4-BE49-F238E27FC236}">
                <a16:creationId xmlns:a16="http://schemas.microsoft.com/office/drawing/2014/main" id="{995AF19B-F0BA-4CF8-A733-3204A575F9B7}"/>
              </a:ext>
            </a:extLst>
          </p:cNvPr>
          <p:cNvSpPr/>
          <p:nvPr/>
        </p:nvSpPr>
        <p:spPr>
          <a:xfrm>
            <a:off x="3656864" y="2781113"/>
            <a:ext cx="1206502" cy="1358900"/>
          </a:xfrm>
          <a:prstGeom prst="triangle">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lumMod val="65000"/>
                  <a:lumOff val="35000"/>
                </a:scheme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05B7EF3-DC8C-432F-AE7D-65519D25CD62}"/>
              </a:ext>
            </a:extLst>
          </p:cNvPr>
          <p:cNvPicPr>
            <a:picLocks noChangeAspect="1"/>
          </p:cNvPicPr>
          <p:nvPr/>
        </p:nvPicPr>
        <p:blipFill rotWithShape="1">
          <a:blip r:embed="rId2"/>
          <a:srcRect r="37344"/>
          <a:stretch/>
        </p:blipFill>
        <p:spPr>
          <a:xfrm>
            <a:off x="3837243" y="1754169"/>
            <a:ext cx="2779898" cy="2204854"/>
          </a:xfrm>
          <a:prstGeom prst="rect">
            <a:avLst/>
          </a:prstGeom>
        </p:spPr>
      </p:pic>
      <p:sp>
        <p:nvSpPr>
          <p:cNvPr id="11" name="TextBox 10">
            <a:extLst>
              <a:ext uri="{FF2B5EF4-FFF2-40B4-BE49-F238E27FC236}">
                <a16:creationId xmlns:a16="http://schemas.microsoft.com/office/drawing/2014/main" id="{DD7D7FF4-C1A0-416B-8F79-6BD4E926B211}"/>
              </a:ext>
            </a:extLst>
          </p:cNvPr>
          <p:cNvSpPr txBox="1"/>
          <p:nvPr/>
        </p:nvSpPr>
        <p:spPr>
          <a:xfrm>
            <a:off x="9431546" y="1447633"/>
            <a:ext cx="2711689" cy="3046988"/>
          </a:xfrm>
          <a:prstGeom prst="rect">
            <a:avLst/>
          </a:prstGeom>
          <a:noFill/>
        </p:spPr>
        <p:txBody>
          <a:bodyPr wrap="square" rtlCol="0">
            <a:spAutoFit/>
          </a:bodyPr>
          <a:lstStyle/>
          <a:p>
            <a:pPr algn="ctr"/>
            <a:r>
              <a:rPr lang="en-GB" sz="2400" dirty="0">
                <a:solidFill>
                  <a:schemeClr val="tx1">
                    <a:lumMod val="65000"/>
                    <a:lumOff val="35000"/>
                  </a:schemeClr>
                </a:solidFill>
                <a:latin typeface="Sassoon Infant Std" panose="020B0503020103030203" pitchFamily="34" charset="0"/>
              </a:rPr>
              <a:t>Use the </a:t>
            </a:r>
            <a:r>
              <a:rPr lang="en-GB" sz="2400" b="1" dirty="0">
                <a:solidFill>
                  <a:schemeClr val="tx1">
                    <a:lumMod val="65000"/>
                    <a:lumOff val="35000"/>
                  </a:schemeClr>
                </a:solidFill>
                <a:latin typeface="Sassoon Infant Std" panose="020B0503020103030203" pitchFamily="34" charset="0"/>
              </a:rPr>
              <a:t>search </a:t>
            </a:r>
            <a:r>
              <a:rPr lang="en-GB" sz="2400" dirty="0">
                <a:solidFill>
                  <a:schemeClr val="tx1">
                    <a:lumMod val="65000"/>
                    <a:lumOff val="35000"/>
                  </a:schemeClr>
                </a:solidFill>
                <a:latin typeface="Sassoon Infant Std" panose="020B0503020103030203" pitchFamily="34" charset="0"/>
              </a:rPr>
              <a:t>to look for content</a:t>
            </a:r>
            <a:r>
              <a:rPr lang="en-GB" sz="2400" b="1" dirty="0">
                <a:solidFill>
                  <a:schemeClr val="tx1">
                    <a:lumMod val="65000"/>
                    <a:lumOff val="35000"/>
                  </a:schemeClr>
                </a:solidFill>
                <a:latin typeface="Sassoon Infant Std" panose="020B0503020103030203" pitchFamily="34" charset="0"/>
              </a:rPr>
              <a:t>. </a:t>
            </a:r>
            <a:r>
              <a:rPr lang="en-GB" sz="2400" dirty="0">
                <a:solidFill>
                  <a:schemeClr val="tx1">
                    <a:lumMod val="65000"/>
                    <a:lumOff val="35000"/>
                  </a:schemeClr>
                </a:solidFill>
                <a:latin typeface="Sassoon Infant Std" panose="020B0503020103030203" pitchFamily="34" charset="0"/>
              </a:rPr>
              <a:t>Remember if using YouTube, it is safer change that link to a </a:t>
            </a:r>
            <a:r>
              <a:rPr lang="en-GB" sz="2400" b="1" dirty="0" err="1">
                <a:solidFill>
                  <a:schemeClr val="tx1">
                    <a:lumMod val="65000"/>
                    <a:lumOff val="35000"/>
                  </a:schemeClr>
                </a:solidFill>
                <a:latin typeface="Sassoon Infant Std" panose="020B0503020103030203" pitchFamily="34" charset="0"/>
              </a:rPr>
              <a:t>video.link</a:t>
            </a:r>
            <a:r>
              <a:rPr lang="en-GB" sz="2400" b="1" dirty="0">
                <a:solidFill>
                  <a:schemeClr val="tx1">
                    <a:lumMod val="65000"/>
                    <a:lumOff val="35000"/>
                  </a:schemeClr>
                </a:solidFill>
                <a:latin typeface="Sassoon Infant Std" panose="020B0503020103030203" pitchFamily="34" charset="0"/>
              </a:rPr>
              <a:t> </a:t>
            </a:r>
            <a:r>
              <a:rPr lang="en-GB" sz="2400" dirty="0">
                <a:solidFill>
                  <a:schemeClr val="tx1">
                    <a:lumMod val="65000"/>
                    <a:lumOff val="35000"/>
                  </a:schemeClr>
                </a:solidFill>
                <a:latin typeface="Sassoon Infant Std" panose="020B0503020103030203" pitchFamily="34" charset="0"/>
              </a:rPr>
              <a:t>and </a:t>
            </a:r>
            <a:r>
              <a:rPr lang="en-GB" sz="2400" b="1" dirty="0">
                <a:solidFill>
                  <a:schemeClr val="tx1">
                    <a:lumMod val="65000"/>
                    <a:lumOff val="35000"/>
                  </a:schemeClr>
                </a:solidFill>
                <a:latin typeface="Sassoon Infant Std" panose="020B0503020103030203" pitchFamily="34" charset="0"/>
              </a:rPr>
              <a:t>embed</a:t>
            </a:r>
            <a:r>
              <a:rPr lang="en-GB" sz="2400" dirty="0">
                <a:solidFill>
                  <a:schemeClr val="tx1">
                    <a:lumMod val="65000"/>
                    <a:lumOff val="35000"/>
                  </a:schemeClr>
                </a:solidFill>
                <a:latin typeface="Sassoon Infant Std" panose="020B0503020103030203" pitchFamily="34" charset="0"/>
              </a:rPr>
              <a:t> the link instead.</a:t>
            </a:r>
          </a:p>
        </p:txBody>
      </p:sp>
      <p:sp>
        <p:nvSpPr>
          <p:cNvPr id="14" name="TextBox 13">
            <a:extLst>
              <a:ext uri="{FF2B5EF4-FFF2-40B4-BE49-F238E27FC236}">
                <a16:creationId xmlns:a16="http://schemas.microsoft.com/office/drawing/2014/main" id="{8FF37779-CA50-42B4-ADCB-09F2EE24B0E1}"/>
              </a:ext>
            </a:extLst>
          </p:cNvPr>
          <p:cNvSpPr txBox="1"/>
          <p:nvPr/>
        </p:nvSpPr>
        <p:spPr>
          <a:xfrm>
            <a:off x="1280086" y="2078564"/>
            <a:ext cx="2340869" cy="1938992"/>
          </a:xfrm>
          <a:prstGeom prst="rect">
            <a:avLst/>
          </a:prstGeom>
          <a:noFill/>
        </p:spPr>
        <p:txBody>
          <a:bodyPr wrap="square" rtlCol="0">
            <a:spAutoFit/>
          </a:bodyPr>
          <a:lstStyle/>
          <a:p>
            <a:pPr algn="ctr"/>
            <a:r>
              <a:rPr lang="en-GB" sz="2400" dirty="0">
                <a:solidFill>
                  <a:schemeClr val="tx1">
                    <a:lumMod val="65000"/>
                    <a:lumOff val="35000"/>
                  </a:schemeClr>
                </a:solidFill>
                <a:latin typeface="Sassoon Infant Std" panose="020B0503020103030203" pitchFamily="34" charset="0"/>
              </a:rPr>
              <a:t>Click the green plus sign and choose media from the pop up menu then video.</a:t>
            </a:r>
            <a:endParaRPr lang="en-GB" sz="2400" b="1" dirty="0">
              <a:solidFill>
                <a:schemeClr val="tx1">
                  <a:lumMod val="65000"/>
                  <a:lumOff val="35000"/>
                </a:schemeClr>
              </a:solidFill>
              <a:latin typeface="Sassoon Infant Std" panose="020B0503020103030203" pitchFamily="34" charset="0"/>
            </a:endParaRPr>
          </a:p>
        </p:txBody>
      </p:sp>
      <p:pic>
        <p:nvPicPr>
          <p:cNvPr id="15" name="Graphic 14" descr="Arrow Slight curve">
            <a:extLst>
              <a:ext uri="{FF2B5EF4-FFF2-40B4-BE49-F238E27FC236}">
                <a16:creationId xmlns:a16="http://schemas.microsoft.com/office/drawing/2014/main" id="{956D4CE3-4E34-4F33-AC84-BB33CB2C9B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6590" y="2600690"/>
            <a:ext cx="793665" cy="914400"/>
          </a:xfrm>
          <a:prstGeom prst="rect">
            <a:avLst/>
          </a:prstGeom>
        </p:spPr>
      </p:pic>
      <p:sp>
        <p:nvSpPr>
          <p:cNvPr id="16" name="Rectangle 15">
            <a:extLst>
              <a:ext uri="{FF2B5EF4-FFF2-40B4-BE49-F238E27FC236}">
                <a16:creationId xmlns:a16="http://schemas.microsoft.com/office/drawing/2014/main" id="{1505739F-C1A4-4137-BE43-6B54DBE0C78A}"/>
              </a:ext>
            </a:extLst>
          </p:cNvPr>
          <p:cNvSpPr/>
          <p:nvPr/>
        </p:nvSpPr>
        <p:spPr>
          <a:xfrm>
            <a:off x="5823857" y="6108131"/>
            <a:ext cx="6513777" cy="400110"/>
          </a:xfrm>
          <a:prstGeom prst="rect">
            <a:avLst/>
          </a:prstGeom>
        </p:spPr>
        <p:txBody>
          <a:bodyPr wrap="square">
            <a:spAutoFit/>
          </a:bodyPr>
          <a:lstStyle/>
          <a:p>
            <a:r>
              <a:rPr lang="en-GB" sz="2000" b="1" i="0" dirty="0">
                <a:solidFill>
                  <a:schemeClr val="tx1">
                    <a:lumMod val="65000"/>
                    <a:lumOff val="35000"/>
                  </a:schemeClr>
                </a:solidFill>
                <a:effectLst/>
                <a:latin typeface="Sassoon Infant Std" panose="020B0503020103030203" pitchFamily="34" charset="0"/>
              </a:rPr>
              <a:t>Tip: </a:t>
            </a:r>
            <a:r>
              <a:rPr lang="en-GB" sz="2000" b="0" i="0" dirty="0">
                <a:solidFill>
                  <a:schemeClr val="tx1">
                    <a:lumMod val="65000"/>
                    <a:lumOff val="35000"/>
                  </a:schemeClr>
                </a:solidFill>
                <a:effectLst/>
                <a:latin typeface="Sassoon Infant Std" panose="020B0503020103030203" pitchFamily="34" charset="0"/>
              </a:rPr>
              <a:t>Remember Sway is an online tool and saves as you go.</a:t>
            </a:r>
          </a:p>
        </p:txBody>
      </p:sp>
      <p:sp>
        <p:nvSpPr>
          <p:cNvPr id="17" name="TextBox 16">
            <a:extLst>
              <a:ext uri="{FF2B5EF4-FFF2-40B4-BE49-F238E27FC236}">
                <a16:creationId xmlns:a16="http://schemas.microsoft.com/office/drawing/2014/main" id="{71B982FA-BE19-4B7A-B9E3-512847F07231}"/>
              </a:ext>
            </a:extLst>
          </p:cNvPr>
          <p:cNvSpPr txBox="1"/>
          <p:nvPr/>
        </p:nvSpPr>
        <p:spPr>
          <a:xfrm>
            <a:off x="1400308" y="4820442"/>
            <a:ext cx="2742177" cy="1015663"/>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Click here for a video explanation on adding video content</a:t>
            </a:r>
            <a:r>
              <a:rPr lang="en-GB" sz="2000" dirty="0">
                <a:solidFill>
                  <a:srgbClr val="7030A0"/>
                </a:solidFill>
                <a:latin typeface="Sassoon Infant Std" panose="020B0503020103030203" pitchFamily="34" charset="0"/>
              </a:rPr>
              <a:t>.</a:t>
            </a:r>
            <a:endParaRPr lang="en-GB" sz="2000" b="1" dirty="0">
              <a:solidFill>
                <a:srgbClr val="7030A0"/>
              </a:solidFill>
              <a:latin typeface="Sassoon Infant Std" panose="020B0503020103030203" pitchFamily="34" charset="0"/>
            </a:endParaRPr>
          </a:p>
        </p:txBody>
      </p:sp>
      <p:pic>
        <p:nvPicPr>
          <p:cNvPr id="18" name="Picture 17">
            <a:hlinkClick r:id="rId5"/>
            <a:extLst>
              <a:ext uri="{FF2B5EF4-FFF2-40B4-BE49-F238E27FC236}">
                <a16:creationId xmlns:a16="http://schemas.microsoft.com/office/drawing/2014/main" id="{EC0AA217-FBB5-4DF8-A84C-4476D7CCC99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238166" y="5649628"/>
            <a:ext cx="1227536" cy="1117996"/>
          </a:xfrm>
          <a:prstGeom prst="rect">
            <a:avLst/>
          </a:prstGeom>
          <a:scene3d>
            <a:camera prst="orthographicFront"/>
            <a:lightRig rig="threePt" dir="t"/>
          </a:scene3d>
          <a:sp3d>
            <a:bevelT w="114300" prst="artDeco"/>
          </a:sp3d>
        </p:spPr>
      </p:pic>
      <p:pic>
        <p:nvPicPr>
          <p:cNvPr id="19" name="Graphic 18" descr="Arrow Slight curve">
            <a:extLst>
              <a:ext uri="{FF2B5EF4-FFF2-40B4-BE49-F238E27FC236}">
                <a16:creationId xmlns:a16="http://schemas.microsoft.com/office/drawing/2014/main" id="{E4B34C56-154C-4E27-9B7F-980DA0CFF5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6660" y="5751426"/>
            <a:ext cx="793665" cy="914400"/>
          </a:xfrm>
          <a:prstGeom prst="rect">
            <a:avLst/>
          </a:prstGeom>
        </p:spPr>
      </p:pic>
      <p:pic>
        <p:nvPicPr>
          <p:cNvPr id="20" name="Picture 19">
            <a:extLst>
              <a:ext uri="{FF2B5EF4-FFF2-40B4-BE49-F238E27FC236}">
                <a16:creationId xmlns:a16="http://schemas.microsoft.com/office/drawing/2014/main" id="{34FA9975-8127-4EA2-A98E-6FAC714282A9}"/>
              </a:ext>
            </a:extLst>
          </p:cNvPr>
          <p:cNvPicPr>
            <a:picLocks noChangeAspect="1"/>
          </p:cNvPicPr>
          <p:nvPr/>
        </p:nvPicPr>
        <p:blipFill>
          <a:blip r:embed="rId8"/>
          <a:stretch>
            <a:fillRect/>
          </a:stretch>
        </p:blipFill>
        <p:spPr>
          <a:xfrm>
            <a:off x="7038489" y="1760591"/>
            <a:ext cx="1767422" cy="2457588"/>
          </a:xfrm>
          <a:prstGeom prst="rect">
            <a:avLst/>
          </a:prstGeom>
        </p:spPr>
      </p:pic>
      <p:pic>
        <p:nvPicPr>
          <p:cNvPr id="21" name="Graphic 20" descr="Arrow Clockwise curve">
            <a:extLst>
              <a:ext uri="{FF2B5EF4-FFF2-40B4-BE49-F238E27FC236}">
                <a16:creationId xmlns:a16="http://schemas.microsoft.com/office/drawing/2014/main" id="{664C49CB-4415-4D17-92CC-8518F61004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7913786">
            <a:off x="8838345" y="2080224"/>
            <a:ext cx="914400" cy="793665"/>
          </a:xfrm>
          <a:prstGeom prst="rect">
            <a:avLst/>
          </a:prstGeom>
        </p:spPr>
      </p:pic>
      <p:pic>
        <p:nvPicPr>
          <p:cNvPr id="22" name="Picture 21">
            <a:hlinkClick r:id="rId11"/>
            <a:extLst>
              <a:ext uri="{FF2B5EF4-FFF2-40B4-BE49-F238E27FC236}">
                <a16:creationId xmlns:a16="http://schemas.microsoft.com/office/drawing/2014/main" id="{CF410AD5-775D-4182-A24C-9A3532E41F23}"/>
              </a:ext>
            </a:extLst>
          </p:cNvPr>
          <p:cNvPicPr>
            <a:picLocks noChangeAspect="1"/>
          </p:cNvPicPr>
          <p:nvPr/>
        </p:nvPicPr>
        <p:blipFill>
          <a:blip r:embed="rId12"/>
          <a:stretch>
            <a:fillRect/>
          </a:stretch>
        </p:blipFill>
        <p:spPr>
          <a:xfrm>
            <a:off x="8304066" y="4647839"/>
            <a:ext cx="3117225" cy="1057423"/>
          </a:xfrm>
          <a:prstGeom prst="rect">
            <a:avLst/>
          </a:prstGeom>
        </p:spPr>
      </p:pic>
      <p:pic>
        <p:nvPicPr>
          <p:cNvPr id="23" name="Picture 22">
            <a:extLst>
              <a:ext uri="{FF2B5EF4-FFF2-40B4-BE49-F238E27FC236}">
                <a16:creationId xmlns:a16="http://schemas.microsoft.com/office/drawing/2014/main" id="{26F442C7-7111-411E-81C0-10193F0925B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8114" y="253784"/>
            <a:ext cx="1425157" cy="1413079"/>
          </a:xfrm>
          <a:prstGeom prst="rect">
            <a:avLst/>
          </a:prstGeom>
        </p:spPr>
      </p:pic>
    </p:spTree>
    <p:extLst>
      <p:ext uri="{BB962C8B-B14F-4D97-AF65-F5344CB8AC3E}">
        <p14:creationId xmlns:p14="http://schemas.microsoft.com/office/powerpoint/2010/main" val="115149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2C1AB4C4-F647-4733-9ED7-5C248CA66CCF}"/>
              </a:ext>
            </a:extLst>
          </p:cNvPr>
          <p:cNvSpPr/>
          <p:nvPr/>
        </p:nvSpPr>
        <p:spPr>
          <a:xfrm rot="10800000">
            <a:off x="9826692" y="4019258"/>
            <a:ext cx="1206502" cy="1358900"/>
          </a:xfrm>
          <a:prstGeom prst="triangl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7D48F78-8A6C-44FC-9A2F-55F5D9C8F364}"/>
              </a:ext>
            </a:extLst>
          </p:cNvPr>
          <p:cNvGrpSpPr/>
          <p:nvPr/>
        </p:nvGrpSpPr>
        <p:grpSpPr>
          <a:xfrm>
            <a:off x="1110693" y="494620"/>
            <a:ext cx="11515121" cy="931409"/>
            <a:chOff x="-515516" y="212695"/>
            <a:chExt cx="12950072" cy="1181100"/>
          </a:xfrm>
        </p:grpSpPr>
        <p:sp>
          <p:nvSpPr>
            <p:cNvPr id="8" name="Parallelogram 7">
              <a:extLst>
                <a:ext uri="{FF2B5EF4-FFF2-40B4-BE49-F238E27FC236}">
                  <a16:creationId xmlns:a16="http://schemas.microsoft.com/office/drawing/2014/main" id="{2918D9CD-D4D7-442B-AE37-373F42EAEC3C}"/>
                </a:ext>
              </a:extLst>
            </p:cNvPr>
            <p:cNvSpPr/>
            <p:nvPr/>
          </p:nvSpPr>
          <p:spPr>
            <a:xfrm>
              <a:off x="-515516" y="212695"/>
              <a:ext cx="12950072" cy="1181100"/>
            </a:xfrm>
            <a:prstGeom prst="parallelogram">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7CEC9E2-C440-4F79-8D8E-5C5E2102802E}"/>
                </a:ext>
              </a:extLst>
            </p:cNvPr>
            <p:cNvSpPr txBox="1">
              <a:spLocks/>
            </p:cNvSpPr>
            <p:nvPr/>
          </p:nvSpPr>
          <p:spPr>
            <a:xfrm>
              <a:off x="36142" y="496861"/>
              <a:ext cx="8789716" cy="86156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6000" dirty="0">
                  <a:solidFill>
                    <a:prstClr val="white"/>
                  </a:solidFill>
                  <a:latin typeface="Sassoon Infant Std" panose="020B0503020103030203" pitchFamily="34" charset="0"/>
                </a:rPr>
                <a:t> Adding Content - Audio</a:t>
              </a:r>
              <a:endPar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endParaRPr>
            </a:p>
          </p:txBody>
        </p:sp>
      </p:grpSp>
      <p:sp>
        <p:nvSpPr>
          <p:cNvPr id="12" name="Isosceles Triangle 11">
            <a:extLst>
              <a:ext uri="{FF2B5EF4-FFF2-40B4-BE49-F238E27FC236}">
                <a16:creationId xmlns:a16="http://schemas.microsoft.com/office/drawing/2014/main" id="{995AF19B-F0BA-4CF8-A733-3204A575F9B7}"/>
              </a:ext>
            </a:extLst>
          </p:cNvPr>
          <p:cNvSpPr/>
          <p:nvPr/>
        </p:nvSpPr>
        <p:spPr>
          <a:xfrm>
            <a:off x="3446043" y="2096917"/>
            <a:ext cx="1206502" cy="1358900"/>
          </a:xfrm>
          <a:prstGeom prst="triangle">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lumMod val="65000"/>
                  <a:lumOff val="35000"/>
                </a:scheme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5525E08-9EF6-42D3-ACD4-9F36A805A21A}"/>
              </a:ext>
            </a:extLst>
          </p:cNvPr>
          <p:cNvPicPr>
            <a:picLocks noChangeAspect="1"/>
          </p:cNvPicPr>
          <p:nvPr/>
        </p:nvPicPr>
        <p:blipFill>
          <a:blip r:embed="rId2"/>
          <a:stretch>
            <a:fillRect/>
          </a:stretch>
        </p:blipFill>
        <p:spPr>
          <a:xfrm>
            <a:off x="3581610" y="1846495"/>
            <a:ext cx="3723543" cy="1477596"/>
          </a:xfrm>
          <a:prstGeom prst="rect">
            <a:avLst/>
          </a:prstGeom>
        </p:spPr>
      </p:pic>
      <p:sp>
        <p:nvSpPr>
          <p:cNvPr id="11" name="TextBox 10">
            <a:extLst>
              <a:ext uri="{FF2B5EF4-FFF2-40B4-BE49-F238E27FC236}">
                <a16:creationId xmlns:a16="http://schemas.microsoft.com/office/drawing/2014/main" id="{4804F24F-2657-433C-8315-C4AAA00E5C96}"/>
              </a:ext>
            </a:extLst>
          </p:cNvPr>
          <p:cNvSpPr txBox="1"/>
          <p:nvPr/>
        </p:nvSpPr>
        <p:spPr>
          <a:xfrm>
            <a:off x="7823121" y="2390302"/>
            <a:ext cx="4368879" cy="1569660"/>
          </a:xfrm>
          <a:prstGeom prst="rect">
            <a:avLst/>
          </a:prstGeom>
          <a:noFill/>
        </p:spPr>
        <p:txBody>
          <a:bodyPr wrap="square" rtlCol="0">
            <a:spAutoFit/>
          </a:bodyPr>
          <a:lstStyle/>
          <a:p>
            <a:pPr algn="ctr"/>
            <a:r>
              <a:rPr lang="en-GB" sz="2400" dirty="0">
                <a:solidFill>
                  <a:schemeClr val="tx1">
                    <a:lumMod val="65000"/>
                    <a:lumOff val="35000"/>
                  </a:schemeClr>
                </a:solidFill>
                <a:latin typeface="Sassoon Infant Std" panose="020B0503020103030203" pitchFamily="34" charset="0"/>
              </a:rPr>
              <a:t>Use the </a:t>
            </a:r>
            <a:r>
              <a:rPr lang="en-GB" sz="2400" b="1" dirty="0">
                <a:solidFill>
                  <a:schemeClr val="tx1">
                    <a:lumMod val="65000"/>
                    <a:lumOff val="35000"/>
                  </a:schemeClr>
                </a:solidFill>
                <a:latin typeface="Sassoon Infant Std" panose="020B0503020103030203" pitchFamily="34" charset="0"/>
              </a:rPr>
              <a:t>search </a:t>
            </a:r>
            <a:r>
              <a:rPr lang="en-GB" sz="2400" dirty="0">
                <a:solidFill>
                  <a:schemeClr val="tx1">
                    <a:lumMod val="65000"/>
                    <a:lumOff val="35000"/>
                  </a:schemeClr>
                </a:solidFill>
                <a:latin typeface="Sassoon Infant Std" panose="020B0503020103030203" pitchFamily="34" charset="0"/>
              </a:rPr>
              <a:t>to look for audio in your files or record straight onto Sway using the record function.</a:t>
            </a:r>
          </a:p>
        </p:txBody>
      </p:sp>
      <p:sp>
        <p:nvSpPr>
          <p:cNvPr id="14" name="TextBox 13">
            <a:extLst>
              <a:ext uri="{FF2B5EF4-FFF2-40B4-BE49-F238E27FC236}">
                <a16:creationId xmlns:a16="http://schemas.microsoft.com/office/drawing/2014/main" id="{37845ADA-B920-4F13-A16B-E25F354CEE3C}"/>
              </a:ext>
            </a:extLst>
          </p:cNvPr>
          <p:cNvSpPr txBox="1"/>
          <p:nvPr/>
        </p:nvSpPr>
        <p:spPr>
          <a:xfrm>
            <a:off x="1229925" y="1846495"/>
            <a:ext cx="2036287" cy="2308324"/>
          </a:xfrm>
          <a:prstGeom prst="rect">
            <a:avLst/>
          </a:prstGeom>
          <a:noFill/>
        </p:spPr>
        <p:txBody>
          <a:bodyPr wrap="square" rtlCol="0">
            <a:spAutoFit/>
          </a:bodyPr>
          <a:lstStyle/>
          <a:p>
            <a:pPr algn="ctr"/>
            <a:r>
              <a:rPr lang="en-GB" sz="2400" dirty="0">
                <a:solidFill>
                  <a:schemeClr val="tx1">
                    <a:lumMod val="65000"/>
                    <a:lumOff val="35000"/>
                  </a:schemeClr>
                </a:solidFill>
                <a:latin typeface="Sassoon Infant Std" panose="020B0503020103030203" pitchFamily="34" charset="0"/>
              </a:rPr>
              <a:t>Click the green plus sign and choose media from the pop up menu then audio.</a:t>
            </a:r>
            <a:endParaRPr lang="en-GB" sz="2400" b="1" dirty="0">
              <a:solidFill>
                <a:schemeClr val="tx1">
                  <a:lumMod val="65000"/>
                  <a:lumOff val="35000"/>
                </a:schemeClr>
              </a:solidFill>
              <a:latin typeface="Sassoon Infant Std" panose="020B0503020103030203" pitchFamily="34" charset="0"/>
            </a:endParaRPr>
          </a:p>
        </p:txBody>
      </p:sp>
      <p:pic>
        <p:nvPicPr>
          <p:cNvPr id="15" name="Graphic 14" descr="Arrow Slight curve">
            <a:extLst>
              <a:ext uri="{FF2B5EF4-FFF2-40B4-BE49-F238E27FC236}">
                <a16:creationId xmlns:a16="http://schemas.microsoft.com/office/drawing/2014/main" id="{8890C506-B69A-480A-A7DC-9DED847229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864737">
            <a:off x="4637713" y="2759447"/>
            <a:ext cx="914400" cy="914400"/>
          </a:xfrm>
          <a:prstGeom prst="rect">
            <a:avLst/>
          </a:prstGeom>
        </p:spPr>
      </p:pic>
      <p:sp>
        <p:nvSpPr>
          <p:cNvPr id="16" name="TextBox 15">
            <a:extLst>
              <a:ext uri="{FF2B5EF4-FFF2-40B4-BE49-F238E27FC236}">
                <a16:creationId xmlns:a16="http://schemas.microsoft.com/office/drawing/2014/main" id="{09169530-3AAC-4B56-B502-C62C785A9363}"/>
              </a:ext>
            </a:extLst>
          </p:cNvPr>
          <p:cNvSpPr txBox="1"/>
          <p:nvPr/>
        </p:nvSpPr>
        <p:spPr>
          <a:xfrm>
            <a:off x="1631938" y="4603833"/>
            <a:ext cx="3159325" cy="1015663"/>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Click here for a video explanation on adding audio content.</a:t>
            </a:r>
            <a:endParaRPr lang="en-GB" sz="2000" b="1" dirty="0">
              <a:solidFill>
                <a:schemeClr val="tx1">
                  <a:lumMod val="65000"/>
                  <a:lumOff val="35000"/>
                </a:schemeClr>
              </a:solidFill>
              <a:latin typeface="Sassoon Infant Std" panose="020B0503020103030203" pitchFamily="34" charset="0"/>
            </a:endParaRPr>
          </a:p>
        </p:txBody>
      </p:sp>
      <p:pic>
        <p:nvPicPr>
          <p:cNvPr id="17" name="Picture 16">
            <a:hlinkClick r:id="rId5"/>
            <a:extLst>
              <a:ext uri="{FF2B5EF4-FFF2-40B4-BE49-F238E27FC236}">
                <a16:creationId xmlns:a16="http://schemas.microsoft.com/office/drawing/2014/main" id="{FA47C0D3-41C3-4190-9BA2-0F59FD41446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469796" y="5433019"/>
            <a:ext cx="1414272" cy="1117996"/>
          </a:xfrm>
          <a:prstGeom prst="rect">
            <a:avLst/>
          </a:prstGeom>
          <a:scene3d>
            <a:camera prst="orthographicFront"/>
            <a:lightRig rig="threePt" dir="t"/>
          </a:scene3d>
          <a:sp3d>
            <a:bevelT w="114300" prst="artDeco"/>
          </a:sp3d>
        </p:spPr>
      </p:pic>
      <p:pic>
        <p:nvPicPr>
          <p:cNvPr id="18" name="Graphic 17" descr="Arrow Slight curve">
            <a:extLst>
              <a:ext uri="{FF2B5EF4-FFF2-40B4-BE49-F238E27FC236}">
                <a16:creationId xmlns:a16="http://schemas.microsoft.com/office/drawing/2014/main" id="{ECC910B1-EA21-45C2-A5FD-16725AB4A6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0329" y="5293237"/>
            <a:ext cx="914400" cy="914400"/>
          </a:xfrm>
          <a:prstGeom prst="rect">
            <a:avLst/>
          </a:prstGeom>
        </p:spPr>
      </p:pic>
      <p:pic>
        <p:nvPicPr>
          <p:cNvPr id="19" name="Picture 18">
            <a:extLst>
              <a:ext uri="{FF2B5EF4-FFF2-40B4-BE49-F238E27FC236}">
                <a16:creationId xmlns:a16="http://schemas.microsoft.com/office/drawing/2014/main" id="{595EF8FE-97A0-4C7A-81F3-530B85AF07F1}"/>
              </a:ext>
            </a:extLst>
          </p:cNvPr>
          <p:cNvPicPr>
            <a:picLocks noChangeAspect="1"/>
          </p:cNvPicPr>
          <p:nvPr/>
        </p:nvPicPr>
        <p:blipFill>
          <a:blip r:embed="rId8"/>
          <a:stretch>
            <a:fillRect/>
          </a:stretch>
        </p:blipFill>
        <p:spPr>
          <a:xfrm>
            <a:off x="6939654" y="4126705"/>
            <a:ext cx="4004249" cy="1752174"/>
          </a:xfrm>
          <a:prstGeom prst="rect">
            <a:avLst/>
          </a:prstGeom>
        </p:spPr>
      </p:pic>
      <p:pic>
        <p:nvPicPr>
          <p:cNvPr id="20" name="Graphic 19" descr="Arrow Clockwise curve">
            <a:extLst>
              <a:ext uri="{FF2B5EF4-FFF2-40B4-BE49-F238E27FC236}">
                <a16:creationId xmlns:a16="http://schemas.microsoft.com/office/drawing/2014/main" id="{228F8BF3-933C-436E-A063-74244832F94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2930566">
            <a:off x="10188089" y="3532410"/>
            <a:ext cx="914400" cy="914400"/>
          </a:xfrm>
          <a:prstGeom prst="rect">
            <a:avLst/>
          </a:prstGeom>
        </p:spPr>
      </p:pic>
      <p:pic>
        <p:nvPicPr>
          <p:cNvPr id="21" name="Picture 20">
            <a:extLst>
              <a:ext uri="{FF2B5EF4-FFF2-40B4-BE49-F238E27FC236}">
                <a16:creationId xmlns:a16="http://schemas.microsoft.com/office/drawing/2014/main" id="{8D490190-24BB-4B79-9DF6-5608358E59B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8114" y="253784"/>
            <a:ext cx="1425157" cy="1413079"/>
          </a:xfrm>
          <a:prstGeom prst="rect">
            <a:avLst/>
          </a:prstGeom>
        </p:spPr>
      </p:pic>
    </p:spTree>
    <p:extLst>
      <p:ext uri="{BB962C8B-B14F-4D97-AF65-F5344CB8AC3E}">
        <p14:creationId xmlns:p14="http://schemas.microsoft.com/office/powerpoint/2010/main" val="2698830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2C1AB4C4-F647-4733-9ED7-5C248CA66CCF}"/>
              </a:ext>
            </a:extLst>
          </p:cNvPr>
          <p:cNvSpPr/>
          <p:nvPr/>
        </p:nvSpPr>
        <p:spPr>
          <a:xfrm rot="10800000">
            <a:off x="10408761" y="4138145"/>
            <a:ext cx="1206502" cy="1358900"/>
          </a:xfrm>
          <a:prstGeom prst="triangl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7D48F78-8A6C-44FC-9A2F-55F5D9C8F364}"/>
              </a:ext>
            </a:extLst>
          </p:cNvPr>
          <p:cNvGrpSpPr/>
          <p:nvPr/>
        </p:nvGrpSpPr>
        <p:grpSpPr>
          <a:xfrm>
            <a:off x="1110693" y="494620"/>
            <a:ext cx="11515121" cy="931409"/>
            <a:chOff x="-515516" y="212695"/>
            <a:chExt cx="12950072" cy="1181100"/>
          </a:xfrm>
        </p:grpSpPr>
        <p:sp>
          <p:nvSpPr>
            <p:cNvPr id="8" name="Parallelogram 7">
              <a:extLst>
                <a:ext uri="{FF2B5EF4-FFF2-40B4-BE49-F238E27FC236}">
                  <a16:creationId xmlns:a16="http://schemas.microsoft.com/office/drawing/2014/main" id="{2918D9CD-D4D7-442B-AE37-373F42EAEC3C}"/>
                </a:ext>
              </a:extLst>
            </p:cNvPr>
            <p:cNvSpPr/>
            <p:nvPr/>
          </p:nvSpPr>
          <p:spPr>
            <a:xfrm>
              <a:off x="-515516" y="212695"/>
              <a:ext cx="12950072" cy="1181100"/>
            </a:xfrm>
            <a:prstGeom prst="parallelogram">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7CEC9E2-C440-4F79-8D8E-5C5E2102802E}"/>
                </a:ext>
              </a:extLst>
            </p:cNvPr>
            <p:cNvSpPr txBox="1">
              <a:spLocks/>
            </p:cNvSpPr>
            <p:nvPr/>
          </p:nvSpPr>
          <p:spPr>
            <a:xfrm>
              <a:off x="36142" y="496861"/>
              <a:ext cx="8789716" cy="86156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6000" dirty="0">
                  <a:solidFill>
                    <a:prstClr val="white"/>
                  </a:solidFill>
                  <a:latin typeface="Sassoon Infant Std" panose="020B0503020103030203" pitchFamily="34" charset="0"/>
                </a:rPr>
                <a:t> Styling Your Sway</a:t>
              </a:r>
              <a:endPar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endParaRPr>
            </a:p>
          </p:txBody>
        </p:sp>
      </p:grpSp>
      <p:sp>
        <p:nvSpPr>
          <p:cNvPr id="12" name="Isosceles Triangle 11">
            <a:extLst>
              <a:ext uri="{FF2B5EF4-FFF2-40B4-BE49-F238E27FC236}">
                <a16:creationId xmlns:a16="http://schemas.microsoft.com/office/drawing/2014/main" id="{995AF19B-F0BA-4CF8-A733-3204A575F9B7}"/>
              </a:ext>
            </a:extLst>
          </p:cNvPr>
          <p:cNvSpPr/>
          <p:nvPr/>
        </p:nvSpPr>
        <p:spPr>
          <a:xfrm>
            <a:off x="1146849" y="3018754"/>
            <a:ext cx="968478" cy="1119391"/>
          </a:xfrm>
          <a:prstGeom prst="triangle">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lumMod val="65000"/>
                  <a:lumOff val="35000"/>
                </a:scheme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9EBBBA7-BF5E-4B55-BA0A-406495FBC57D}"/>
              </a:ext>
            </a:extLst>
          </p:cNvPr>
          <p:cNvSpPr txBox="1"/>
          <p:nvPr/>
        </p:nvSpPr>
        <p:spPr>
          <a:xfrm>
            <a:off x="1398238" y="1622227"/>
            <a:ext cx="10467191" cy="1200329"/>
          </a:xfrm>
          <a:prstGeom prst="rect">
            <a:avLst/>
          </a:prstGeom>
          <a:noFill/>
        </p:spPr>
        <p:txBody>
          <a:bodyPr wrap="square" rtlCol="0">
            <a:spAutoFit/>
          </a:bodyPr>
          <a:lstStyle/>
          <a:p>
            <a:r>
              <a:rPr lang="en-GB" sz="2400" dirty="0">
                <a:solidFill>
                  <a:schemeClr val="tx1">
                    <a:lumMod val="65000"/>
                    <a:lumOff val="35000"/>
                  </a:schemeClr>
                </a:solidFill>
                <a:latin typeface="Sassoon Infant Std" panose="020B0503020103030203" pitchFamily="34" charset="0"/>
              </a:rPr>
              <a:t>Sway has a built-in style gallery which lets you easily switch between the different styling options until you find the way you like. From the </a:t>
            </a:r>
            <a:r>
              <a:rPr lang="en-GB" sz="2400" b="1" dirty="0">
                <a:solidFill>
                  <a:schemeClr val="tx1">
                    <a:lumMod val="65000"/>
                    <a:lumOff val="35000"/>
                  </a:schemeClr>
                </a:solidFill>
                <a:latin typeface="Sassoon Infant Std" panose="020B0503020103030203" pitchFamily="34" charset="0"/>
              </a:rPr>
              <a:t>Storyline</a:t>
            </a:r>
            <a:r>
              <a:rPr lang="en-GB" sz="2400" dirty="0">
                <a:solidFill>
                  <a:schemeClr val="tx1">
                    <a:lumMod val="65000"/>
                    <a:lumOff val="35000"/>
                  </a:schemeClr>
                </a:solidFill>
                <a:latin typeface="Sassoon Infant Std" panose="020B0503020103030203" pitchFamily="34" charset="0"/>
              </a:rPr>
              <a:t> view, click the </a:t>
            </a:r>
            <a:r>
              <a:rPr lang="en-GB" sz="2400" b="1" dirty="0">
                <a:solidFill>
                  <a:schemeClr val="tx1">
                    <a:lumMod val="65000"/>
                    <a:lumOff val="35000"/>
                  </a:schemeClr>
                </a:solidFill>
                <a:latin typeface="Sassoon Infant Std" panose="020B0503020103030203" pitchFamily="34" charset="0"/>
              </a:rPr>
              <a:t>Design</a:t>
            </a:r>
            <a:r>
              <a:rPr lang="en-GB" sz="2400" dirty="0">
                <a:solidFill>
                  <a:schemeClr val="tx1">
                    <a:lumMod val="65000"/>
                    <a:lumOff val="35000"/>
                  </a:schemeClr>
                </a:solidFill>
                <a:latin typeface="Sassoon Infant Std" panose="020B0503020103030203" pitchFamily="34" charset="0"/>
              </a:rPr>
              <a:t> tab.</a:t>
            </a:r>
          </a:p>
        </p:txBody>
      </p:sp>
      <p:pic>
        <p:nvPicPr>
          <p:cNvPr id="11" name="Graphic 10" descr="Arrow Clockwise curve">
            <a:extLst>
              <a:ext uri="{FF2B5EF4-FFF2-40B4-BE49-F238E27FC236}">
                <a16:creationId xmlns:a16="http://schemas.microsoft.com/office/drawing/2014/main" id="{9E044786-967E-4C9E-8959-91B70CA6AB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122176">
            <a:off x="8442586" y="5547683"/>
            <a:ext cx="914400" cy="914400"/>
          </a:xfrm>
          <a:prstGeom prst="rect">
            <a:avLst/>
          </a:prstGeom>
        </p:spPr>
      </p:pic>
      <p:pic>
        <p:nvPicPr>
          <p:cNvPr id="14" name="Picture 13">
            <a:extLst>
              <a:ext uri="{FF2B5EF4-FFF2-40B4-BE49-F238E27FC236}">
                <a16:creationId xmlns:a16="http://schemas.microsoft.com/office/drawing/2014/main" id="{1FF8C0D4-5B91-4A9F-8368-0E5DDD379D36}"/>
              </a:ext>
            </a:extLst>
          </p:cNvPr>
          <p:cNvPicPr>
            <a:picLocks noChangeAspect="1"/>
          </p:cNvPicPr>
          <p:nvPr/>
        </p:nvPicPr>
        <p:blipFill>
          <a:blip r:embed="rId4"/>
          <a:stretch>
            <a:fillRect/>
          </a:stretch>
        </p:blipFill>
        <p:spPr>
          <a:xfrm>
            <a:off x="1298899" y="2865762"/>
            <a:ext cx="8604163" cy="1119391"/>
          </a:xfrm>
          <a:prstGeom prst="rect">
            <a:avLst/>
          </a:prstGeom>
        </p:spPr>
      </p:pic>
      <p:pic>
        <p:nvPicPr>
          <p:cNvPr id="15" name="Graphic 14" descr="Arrow Slight curve">
            <a:extLst>
              <a:ext uri="{FF2B5EF4-FFF2-40B4-BE49-F238E27FC236}">
                <a16:creationId xmlns:a16="http://schemas.microsoft.com/office/drawing/2014/main" id="{C654390A-838B-4510-B991-8E61862ED4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458279">
            <a:off x="2474808" y="2470925"/>
            <a:ext cx="914400" cy="914400"/>
          </a:xfrm>
          <a:prstGeom prst="rect">
            <a:avLst/>
          </a:prstGeom>
        </p:spPr>
      </p:pic>
      <p:pic>
        <p:nvPicPr>
          <p:cNvPr id="16" name="Picture 15">
            <a:extLst>
              <a:ext uri="{FF2B5EF4-FFF2-40B4-BE49-F238E27FC236}">
                <a16:creationId xmlns:a16="http://schemas.microsoft.com/office/drawing/2014/main" id="{097A818E-808C-4047-98FD-B0DAD72C94C6}"/>
              </a:ext>
            </a:extLst>
          </p:cNvPr>
          <p:cNvPicPr>
            <a:picLocks noChangeAspect="1"/>
          </p:cNvPicPr>
          <p:nvPr/>
        </p:nvPicPr>
        <p:blipFill>
          <a:blip r:embed="rId7"/>
          <a:stretch>
            <a:fillRect/>
          </a:stretch>
        </p:blipFill>
        <p:spPr>
          <a:xfrm>
            <a:off x="9397791" y="4252803"/>
            <a:ext cx="2067189" cy="2493169"/>
          </a:xfrm>
          <a:prstGeom prst="rect">
            <a:avLst/>
          </a:prstGeom>
        </p:spPr>
      </p:pic>
      <p:sp>
        <p:nvSpPr>
          <p:cNvPr id="17" name="TextBox 16">
            <a:extLst>
              <a:ext uri="{FF2B5EF4-FFF2-40B4-BE49-F238E27FC236}">
                <a16:creationId xmlns:a16="http://schemas.microsoft.com/office/drawing/2014/main" id="{5AA3410C-63F8-41B1-BBA1-5A6D5B60C80E}"/>
              </a:ext>
            </a:extLst>
          </p:cNvPr>
          <p:cNvSpPr txBox="1"/>
          <p:nvPr/>
        </p:nvSpPr>
        <p:spPr>
          <a:xfrm>
            <a:off x="3343529" y="4226064"/>
            <a:ext cx="5903979" cy="1938992"/>
          </a:xfrm>
          <a:prstGeom prst="rect">
            <a:avLst/>
          </a:prstGeom>
          <a:noFill/>
        </p:spPr>
        <p:txBody>
          <a:bodyPr wrap="square" rtlCol="0">
            <a:spAutoFit/>
          </a:bodyPr>
          <a:lstStyle/>
          <a:p>
            <a:r>
              <a:rPr lang="en-GB" sz="2400" dirty="0">
                <a:solidFill>
                  <a:schemeClr val="tx1">
                    <a:lumMod val="65000"/>
                    <a:lumOff val="35000"/>
                  </a:schemeClr>
                </a:solidFill>
                <a:latin typeface="Sassoon Infant Std" panose="020B0503020103030203" pitchFamily="34" charset="0"/>
              </a:rPr>
              <a:t>This allows you to spend time on the content of your Sway then remix the designs until you fine one that suits you. You can also scroll through the different styles and pick one from there.</a:t>
            </a:r>
          </a:p>
        </p:txBody>
      </p:sp>
      <p:pic>
        <p:nvPicPr>
          <p:cNvPr id="18" name="Graphic 17" descr="Arrow Slight curve">
            <a:extLst>
              <a:ext uri="{FF2B5EF4-FFF2-40B4-BE49-F238E27FC236}">
                <a16:creationId xmlns:a16="http://schemas.microsoft.com/office/drawing/2014/main" id="{A2CDDFC3-68A6-418B-879A-9C0E7F8A41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554262">
            <a:off x="11158063" y="4360395"/>
            <a:ext cx="914400" cy="914400"/>
          </a:xfrm>
          <a:prstGeom prst="rect">
            <a:avLst/>
          </a:prstGeom>
        </p:spPr>
      </p:pic>
      <p:pic>
        <p:nvPicPr>
          <p:cNvPr id="19" name="Picture 18">
            <a:extLst>
              <a:ext uri="{FF2B5EF4-FFF2-40B4-BE49-F238E27FC236}">
                <a16:creationId xmlns:a16="http://schemas.microsoft.com/office/drawing/2014/main" id="{80CBFB8D-C891-4E35-A1A5-453992A31E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8114" y="253784"/>
            <a:ext cx="1425157" cy="1413079"/>
          </a:xfrm>
          <a:prstGeom prst="rect">
            <a:avLst/>
          </a:prstGeom>
        </p:spPr>
      </p:pic>
    </p:spTree>
    <p:extLst>
      <p:ext uri="{BB962C8B-B14F-4D97-AF65-F5344CB8AC3E}">
        <p14:creationId xmlns:p14="http://schemas.microsoft.com/office/powerpoint/2010/main" val="8071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2C1AB4C4-F647-4733-9ED7-5C248CA66CCF}"/>
              </a:ext>
            </a:extLst>
          </p:cNvPr>
          <p:cNvSpPr/>
          <p:nvPr/>
        </p:nvSpPr>
        <p:spPr>
          <a:xfrm rot="10800000">
            <a:off x="10056459" y="3934326"/>
            <a:ext cx="1206502" cy="1358900"/>
          </a:xfrm>
          <a:prstGeom prst="triangl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7D48F78-8A6C-44FC-9A2F-55F5D9C8F364}"/>
              </a:ext>
            </a:extLst>
          </p:cNvPr>
          <p:cNvGrpSpPr/>
          <p:nvPr/>
        </p:nvGrpSpPr>
        <p:grpSpPr>
          <a:xfrm>
            <a:off x="1110693" y="494620"/>
            <a:ext cx="11515121" cy="931409"/>
            <a:chOff x="-515516" y="212695"/>
            <a:chExt cx="12950072" cy="1181100"/>
          </a:xfrm>
        </p:grpSpPr>
        <p:sp>
          <p:nvSpPr>
            <p:cNvPr id="8" name="Parallelogram 7">
              <a:extLst>
                <a:ext uri="{FF2B5EF4-FFF2-40B4-BE49-F238E27FC236}">
                  <a16:creationId xmlns:a16="http://schemas.microsoft.com/office/drawing/2014/main" id="{2918D9CD-D4D7-442B-AE37-373F42EAEC3C}"/>
                </a:ext>
              </a:extLst>
            </p:cNvPr>
            <p:cNvSpPr/>
            <p:nvPr/>
          </p:nvSpPr>
          <p:spPr>
            <a:xfrm>
              <a:off x="-515516" y="212695"/>
              <a:ext cx="12950072" cy="1181100"/>
            </a:xfrm>
            <a:prstGeom prst="parallelogram">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7CEC9E2-C440-4F79-8D8E-5C5E2102802E}"/>
                </a:ext>
              </a:extLst>
            </p:cNvPr>
            <p:cNvSpPr txBox="1">
              <a:spLocks/>
            </p:cNvSpPr>
            <p:nvPr/>
          </p:nvSpPr>
          <p:spPr>
            <a:xfrm>
              <a:off x="36142" y="496861"/>
              <a:ext cx="8789716" cy="86156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6000" dirty="0">
                  <a:solidFill>
                    <a:prstClr val="white"/>
                  </a:solidFill>
                  <a:latin typeface="Sassoon Infant Std" panose="020B0503020103030203" pitchFamily="34" charset="0"/>
                </a:rPr>
                <a:t> Styling Your Sway</a:t>
              </a:r>
              <a:endPar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endParaRPr>
            </a:p>
          </p:txBody>
        </p:sp>
      </p:grpSp>
      <p:sp>
        <p:nvSpPr>
          <p:cNvPr id="12" name="Isosceles Triangle 11">
            <a:extLst>
              <a:ext uri="{FF2B5EF4-FFF2-40B4-BE49-F238E27FC236}">
                <a16:creationId xmlns:a16="http://schemas.microsoft.com/office/drawing/2014/main" id="{995AF19B-F0BA-4CF8-A733-3204A575F9B7}"/>
              </a:ext>
            </a:extLst>
          </p:cNvPr>
          <p:cNvSpPr/>
          <p:nvPr/>
        </p:nvSpPr>
        <p:spPr>
          <a:xfrm>
            <a:off x="1184435" y="3761689"/>
            <a:ext cx="1206502" cy="1358900"/>
          </a:xfrm>
          <a:prstGeom prst="triangle">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lumMod val="65000"/>
                  <a:lumOff val="35000"/>
                </a:scheme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4865FAC-99BB-4B26-B38B-758FE4AD221E}"/>
              </a:ext>
            </a:extLst>
          </p:cNvPr>
          <p:cNvPicPr>
            <a:picLocks noChangeAspect="1"/>
          </p:cNvPicPr>
          <p:nvPr/>
        </p:nvPicPr>
        <p:blipFill>
          <a:blip r:embed="rId2"/>
          <a:stretch>
            <a:fillRect/>
          </a:stretch>
        </p:blipFill>
        <p:spPr>
          <a:xfrm>
            <a:off x="6018096" y="2805025"/>
            <a:ext cx="1954982" cy="2700604"/>
          </a:xfrm>
          <a:prstGeom prst="rect">
            <a:avLst/>
          </a:prstGeom>
        </p:spPr>
      </p:pic>
      <p:sp>
        <p:nvSpPr>
          <p:cNvPr id="11" name="TextBox 10">
            <a:extLst>
              <a:ext uri="{FF2B5EF4-FFF2-40B4-BE49-F238E27FC236}">
                <a16:creationId xmlns:a16="http://schemas.microsoft.com/office/drawing/2014/main" id="{00BA9D4D-1148-4C39-9893-D45A072C7F7C}"/>
              </a:ext>
            </a:extLst>
          </p:cNvPr>
          <p:cNvSpPr txBox="1"/>
          <p:nvPr/>
        </p:nvSpPr>
        <p:spPr>
          <a:xfrm>
            <a:off x="4287749" y="1622227"/>
            <a:ext cx="5621652" cy="830997"/>
          </a:xfrm>
          <a:prstGeom prst="rect">
            <a:avLst/>
          </a:prstGeom>
          <a:noFill/>
        </p:spPr>
        <p:txBody>
          <a:bodyPr wrap="square" rtlCol="0">
            <a:spAutoFit/>
          </a:bodyPr>
          <a:lstStyle/>
          <a:p>
            <a:r>
              <a:rPr lang="en-GB" sz="2400" dirty="0">
                <a:solidFill>
                  <a:schemeClr val="tx1">
                    <a:lumMod val="65000"/>
                    <a:lumOff val="35000"/>
                  </a:schemeClr>
                </a:solidFill>
                <a:latin typeface="Sassoon Infant Std" panose="020B0503020103030203" pitchFamily="34" charset="0"/>
              </a:rPr>
              <a:t>To make more changes to the design of your Sway, click on </a:t>
            </a:r>
            <a:r>
              <a:rPr lang="en-GB" sz="2400" b="1" dirty="0">
                <a:solidFill>
                  <a:schemeClr val="tx1">
                    <a:lumMod val="65000"/>
                    <a:lumOff val="35000"/>
                  </a:schemeClr>
                </a:solidFill>
                <a:latin typeface="Sassoon Infant Std" panose="020B0503020103030203" pitchFamily="34" charset="0"/>
              </a:rPr>
              <a:t>Customise</a:t>
            </a:r>
            <a:r>
              <a:rPr lang="en-GB" sz="2400" dirty="0">
                <a:solidFill>
                  <a:schemeClr val="tx1">
                    <a:lumMod val="65000"/>
                    <a:lumOff val="35000"/>
                  </a:schemeClr>
                </a:solidFill>
                <a:latin typeface="Sassoon Infant Std" panose="020B0503020103030203" pitchFamily="34" charset="0"/>
              </a:rPr>
              <a:t>.</a:t>
            </a:r>
          </a:p>
        </p:txBody>
      </p:sp>
      <p:sp>
        <p:nvSpPr>
          <p:cNvPr id="14" name="TextBox 13">
            <a:extLst>
              <a:ext uri="{FF2B5EF4-FFF2-40B4-BE49-F238E27FC236}">
                <a16:creationId xmlns:a16="http://schemas.microsoft.com/office/drawing/2014/main" id="{737486BB-CBD3-469B-8B68-6191BF2E8901}"/>
              </a:ext>
            </a:extLst>
          </p:cNvPr>
          <p:cNvSpPr txBox="1"/>
          <p:nvPr/>
        </p:nvSpPr>
        <p:spPr>
          <a:xfrm>
            <a:off x="8491031" y="2336772"/>
            <a:ext cx="3696048" cy="1569660"/>
          </a:xfrm>
          <a:prstGeom prst="rect">
            <a:avLst/>
          </a:prstGeom>
          <a:noFill/>
        </p:spPr>
        <p:txBody>
          <a:bodyPr wrap="square" rtlCol="0">
            <a:spAutoFit/>
          </a:bodyPr>
          <a:lstStyle/>
          <a:p>
            <a:pPr algn="r"/>
            <a:r>
              <a:rPr lang="en-GB" sz="2400" dirty="0">
                <a:solidFill>
                  <a:schemeClr val="tx1">
                    <a:lumMod val="65000"/>
                    <a:lumOff val="35000"/>
                  </a:schemeClr>
                </a:solidFill>
                <a:latin typeface="Sassoon Infant Std" panose="020B0503020103030203" pitchFamily="34" charset="0"/>
              </a:rPr>
              <a:t>This allows you to customise colours and choose the font and font size that you desire.</a:t>
            </a:r>
          </a:p>
        </p:txBody>
      </p:sp>
      <p:pic>
        <p:nvPicPr>
          <p:cNvPr id="15" name="Graphic 14" descr="Arrow Slight curve">
            <a:extLst>
              <a:ext uri="{FF2B5EF4-FFF2-40B4-BE49-F238E27FC236}">
                <a16:creationId xmlns:a16="http://schemas.microsoft.com/office/drawing/2014/main" id="{B1EA6C6D-D185-4679-A89E-F20403E372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228757">
            <a:off x="6660242" y="3384622"/>
            <a:ext cx="770704" cy="770704"/>
          </a:xfrm>
          <a:prstGeom prst="rect">
            <a:avLst/>
          </a:prstGeom>
        </p:spPr>
      </p:pic>
      <p:pic>
        <p:nvPicPr>
          <p:cNvPr id="16" name="Picture 15">
            <a:extLst>
              <a:ext uri="{FF2B5EF4-FFF2-40B4-BE49-F238E27FC236}">
                <a16:creationId xmlns:a16="http://schemas.microsoft.com/office/drawing/2014/main" id="{19C71B57-F4C0-4D0A-BFB6-98EE7AAB206C}"/>
              </a:ext>
            </a:extLst>
          </p:cNvPr>
          <p:cNvPicPr>
            <a:picLocks noChangeAspect="1"/>
          </p:cNvPicPr>
          <p:nvPr/>
        </p:nvPicPr>
        <p:blipFill>
          <a:blip r:embed="rId5"/>
          <a:stretch>
            <a:fillRect/>
          </a:stretch>
        </p:blipFill>
        <p:spPr>
          <a:xfrm>
            <a:off x="1406095" y="1769208"/>
            <a:ext cx="2346107" cy="3118477"/>
          </a:xfrm>
          <a:prstGeom prst="rect">
            <a:avLst/>
          </a:prstGeom>
        </p:spPr>
      </p:pic>
      <p:pic>
        <p:nvPicPr>
          <p:cNvPr id="17" name="Graphic 16" descr="Arrow Clockwise curve">
            <a:extLst>
              <a:ext uri="{FF2B5EF4-FFF2-40B4-BE49-F238E27FC236}">
                <a16:creationId xmlns:a16="http://schemas.microsoft.com/office/drawing/2014/main" id="{8973215A-2375-4485-9F1D-12279172FD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3393790" y="3163622"/>
            <a:ext cx="770704" cy="770704"/>
          </a:xfrm>
          <a:prstGeom prst="rect">
            <a:avLst/>
          </a:prstGeom>
        </p:spPr>
      </p:pic>
      <p:pic>
        <p:nvPicPr>
          <p:cNvPr id="18" name="Picture 17">
            <a:extLst>
              <a:ext uri="{FF2B5EF4-FFF2-40B4-BE49-F238E27FC236}">
                <a16:creationId xmlns:a16="http://schemas.microsoft.com/office/drawing/2014/main" id="{ADAE0CFF-0F3B-4626-B69C-B2C25CEF93C8}"/>
              </a:ext>
            </a:extLst>
          </p:cNvPr>
          <p:cNvPicPr>
            <a:picLocks noChangeAspect="1"/>
          </p:cNvPicPr>
          <p:nvPr/>
        </p:nvPicPr>
        <p:blipFill>
          <a:blip r:embed="rId8"/>
          <a:stretch>
            <a:fillRect/>
          </a:stretch>
        </p:blipFill>
        <p:spPr>
          <a:xfrm>
            <a:off x="8495952" y="4128513"/>
            <a:ext cx="2580387" cy="2118854"/>
          </a:xfrm>
          <a:prstGeom prst="rect">
            <a:avLst/>
          </a:prstGeom>
        </p:spPr>
      </p:pic>
      <p:pic>
        <p:nvPicPr>
          <p:cNvPr id="19" name="Picture 18">
            <a:hlinkClick r:id="rId9"/>
            <a:extLst>
              <a:ext uri="{FF2B5EF4-FFF2-40B4-BE49-F238E27FC236}">
                <a16:creationId xmlns:a16="http://schemas.microsoft.com/office/drawing/2014/main" id="{2101270B-0DBA-4074-98D4-97175819E29B}"/>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311754" y="5580154"/>
            <a:ext cx="1192022" cy="942305"/>
          </a:xfrm>
          <a:prstGeom prst="rect">
            <a:avLst/>
          </a:prstGeom>
          <a:scene3d>
            <a:camera prst="orthographicFront"/>
            <a:lightRig rig="threePt" dir="t"/>
          </a:scene3d>
          <a:sp3d>
            <a:bevelT w="114300" prst="artDeco"/>
          </a:sp3d>
        </p:spPr>
      </p:pic>
      <p:pic>
        <p:nvPicPr>
          <p:cNvPr id="20" name="Graphic 19" descr="Arrow Slight curve">
            <a:extLst>
              <a:ext uri="{FF2B5EF4-FFF2-40B4-BE49-F238E27FC236}">
                <a16:creationId xmlns:a16="http://schemas.microsoft.com/office/drawing/2014/main" id="{2B073307-D6BD-4037-9734-629BD8075D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492257" y="4452771"/>
            <a:ext cx="770704" cy="770704"/>
          </a:xfrm>
          <a:prstGeom prst="rect">
            <a:avLst/>
          </a:prstGeom>
        </p:spPr>
      </p:pic>
      <p:sp>
        <p:nvSpPr>
          <p:cNvPr id="21" name="TextBox 20">
            <a:extLst>
              <a:ext uri="{FF2B5EF4-FFF2-40B4-BE49-F238E27FC236}">
                <a16:creationId xmlns:a16="http://schemas.microsoft.com/office/drawing/2014/main" id="{3584F4BE-B5C7-49D1-99CF-5B013277A29D}"/>
              </a:ext>
            </a:extLst>
          </p:cNvPr>
          <p:cNvSpPr txBox="1"/>
          <p:nvPr/>
        </p:nvSpPr>
        <p:spPr>
          <a:xfrm>
            <a:off x="3340076" y="4999144"/>
            <a:ext cx="1459881" cy="1631216"/>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Click here for a video explanation on styling your Sway.</a:t>
            </a:r>
            <a:endParaRPr lang="en-GB" sz="2000" b="1" dirty="0">
              <a:solidFill>
                <a:schemeClr val="tx1">
                  <a:lumMod val="65000"/>
                  <a:lumOff val="35000"/>
                </a:schemeClr>
              </a:solidFill>
              <a:latin typeface="Sassoon Infant Std" panose="020B0503020103030203" pitchFamily="34" charset="0"/>
            </a:endParaRPr>
          </a:p>
        </p:txBody>
      </p:sp>
      <p:pic>
        <p:nvPicPr>
          <p:cNvPr id="22" name="Graphic 21" descr="Arrow Slight curve">
            <a:extLst>
              <a:ext uri="{FF2B5EF4-FFF2-40B4-BE49-F238E27FC236}">
                <a16:creationId xmlns:a16="http://schemas.microsoft.com/office/drawing/2014/main" id="{0C1BFC98-C48D-4683-930C-E08D9BFD0C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4919" y="5665954"/>
            <a:ext cx="770704" cy="770704"/>
          </a:xfrm>
          <a:prstGeom prst="rect">
            <a:avLst/>
          </a:prstGeom>
        </p:spPr>
      </p:pic>
      <p:pic>
        <p:nvPicPr>
          <p:cNvPr id="23" name="Picture 22">
            <a:extLst>
              <a:ext uri="{FF2B5EF4-FFF2-40B4-BE49-F238E27FC236}">
                <a16:creationId xmlns:a16="http://schemas.microsoft.com/office/drawing/2014/main" id="{4DF33143-324B-4519-8795-C5547049BC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8114" y="253784"/>
            <a:ext cx="1425157" cy="1413079"/>
          </a:xfrm>
          <a:prstGeom prst="rect">
            <a:avLst/>
          </a:prstGeom>
        </p:spPr>
      </p:pic>
    </p:spTree>
    <p:extLst>
      <p:ext uri="{BB962C8B-B14F-4D97-AF65-F5344CB8AC3E}">
        <p14:creationId xmlns:p14="http://schemas.microsoft.com/office/powerpoint/2010/main" val="2855395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2C1AB4C4-F647-4733-9ED7-5C248CA66CCF}"/>
              </a:ext>
            </a:extLst>
          </p:cNvPr>
          <p:cNvSpPr/>
          <p:nvPr/>
        </p:nvSpPr>
        <p:spPr>
          <a:xfrm rot="10800000">
            <a:off x="10405482" y="1777503"/>
            <a:ext cx="1206502" cy="1358900"/>
          </a:xfrm>
          <a:prstGeom prst="triangl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7D48F78-8A6C-44FC-9A2F-55F5D9C8F364}"/>
              </a:ext>
            </a:extLst>
          </p:cNvPr>
          <p:cNvGrpSpPr/>
          <p:nvPr/>
        </p:nvGrpSpPr>
        <p:grpSpPr>
          <a:xfrm>
            <a:off x="1110693" y="494620"/>
            <a:ext cx="11515121" cy="931409"/>
            <a:chOff x="-515516" y="212695"/>
            <a:chExt cx="12950072" cy="1181100"/>
          </a:xfrm>
        </p:grpSpPr>
        <p:sp>
          <p:nvSpPr>
            <p:cNvPr id="8" name="Parallelogram 7">
              <a:extLst>
                <a:ext uri="{FF2B5EF4-FFF2-40B4-BE49-F238E27FC236}">
                  <a16:creationId xmlns:a16="http://schemas.microsoft.com/office/drawing/2014/main" id="{2918D9CD-D4D7-442B-AE37-373F42EAEC3C}"/>
                </a:ext>
              </a:extLst>
            </p:cNvPr>
            <p:cNvSpPr/>
            <p:nvPr/>
          </p:nvSpPr>
          <p:spPr>
            <a:xfrm>
              <a:off x="-515516" y="212695"/>
              <a:ext cx="12950072" cy="1181100"/>
            </a:xfrm>
            <a:prstGeom prst="parallelogram">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7CEC9E2-C440-4F79-8D8E-5C5E2102802E}"/>
                </a:ext>
              </a:extLst>
            </p:cNvPr>
            <p:cNvSpPr txBox="1">
              <a:spLocks/>
            </p:cNvSpPr>
            <p:nvPr/>
          </p:nvSpPr>
          <p:spPr>
            <a:xfrm>
              <a:off x="36142" y="496861"/>
              <a:ext cx="8789716" cy="86156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6000" dirty="0">
                  <a:solidFill>
                    <a:prstClr val="white"/>
                  </a:solidFill>
                  <a:latin typeface="Sassoon Infant Std" panose="020B0503020103030203" pitchFamily="34" charset="0"/>
                </a:rPr>
                <a:t> Viewing Your Sway</a:t>
              </a:r>
              <a:endPar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endParaRPr>
            </a:p>
          </p:txBody>
        </p:sp>
      </p:grpSp>
      <p:sp>
        <p:nvSpPr>
          <p:cNvPr id="12" name="Isosceles Triangle 11">
            <a:extLst>
              <a:ext uri="{FF2B5EF4-FFF2-40B4-BE49-F238E27FC236}">
                <a16:creationId xmlns:a16="http://schemas.microsoft.com/office/drawing/2014/main" id="{995AF19B-F0BA-4CF8-A733-3204A575F9B7}"/>
              </a:ext>
            </a:extLst>
          </p:cNvPr>
          <p:cNvSpPr/>
          <p:nvPr/>
        </p:nvSpPr>
        <p:spPr>
          <a:xfrm>
            <a:off x="1330702" y="4052615"/>
            <a:ext cx="1206502" cy="1358900"/>
          </a:xfrm>
          <a:prstGeom prst="triangle">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lumMod val="65000"/>
                  <a:lumOff val="35000"/>
                </a:scheme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267BB92-ADF6-43C2-9DB3-15FA23FDFD9E}"/>
              </a:ext>
            </a:extLst>
          </p:cNvPr>
          <p:cNvSpPr txBox="1"/>
          <p:nvPr/>
        </p:nvSpPr>
        <p:spPr>
          <a:xfrm>
            <a:off x="4642859" y="1623524"/>
            <a:ext cx="4247171" cy="2308324"/>
          </a:xfrm>
          <a:prstGeom prst="rect">
            <a:avLst/>
          </a:prstGeom>
          <a:noFill/>
        </p:spPr>
        <p:txBody>
          <a:bodyPr wrap="square" rtlCol="0">
            <a:spAutoFit/>
          </a:bodyPr>
          <a:lstStyle/>
          <a:p>
            <a:pPr algn="ctr"/>
            <a:r>
              <a:rPr lang="en-GB" sz="2400" dirty="0">
                <a:solidFill>
                  <a:schemeClr val="tx1">
                    <a:lumMod val="65000"/>
                    <a:lumOff val="35000"/>
                  </a:schemeClr>
                </a:solidFill>
                <a:latin typeface="Sassoon Infant Std" panose="020B0503020103030203" pitchFamily="34" charset="0"/>
              </a:rPr>
              <a:t>Click play to see what your Sway will look like. </a:t>
            </a:r>
          </a:p>
          <a:p>
            <a:pPr algn="ctr"/>
            <a:endParaRPr lang="en-GB" sz="2400" dirty="0">
              <a:solidFill>
                <a:schemeClr val="tx1">
                  <a:lumMod val="65000"/>
                  <a:lumOff val="35000"/>
                </a:schemeClr>
              </a:solidFill>
              <a:latin typeface="Sassoon Infant Std" panose="020B0503020103030203" pitchFamily="34" charset="0"/>
            </a:endParaRPr>
          </a:p>
          <a:p>
            <a:pPr algn="ctr"/>
            <a:r>
              <a:rPr lang="en-GB" sz="2400" dirty="0">
                <a:solidFill>
                  <a:schemeClr val="tx1">
                    <a:lumMod val="65000"/>
                    <a:lumOff val="35000"/>
                  </a:schemeClr>
                </a:solidFill>
                <a:latin typeface="Sassoon Infant Std" panose="020B0503020103030203" pitchFamily="34" charset="0"/>
              </a:rPr>
              <a:t>You can also change the </a:t>
            </a:r>
            <a:r>
              <a:rPr lang="en-GB" sz="2400" dirty="0" err="1">
                <a:solidFill>
                  <a:schemeClr val="tx1">
                    <a:lumMod val="65000"/>
                    <a:lumOff val="35000"/>
                  </a:schemeClr>
                </a:solidFill>
                <a:latin typeface="Sassoon Infant Std" panose="020B0503020103030203" pitchFamily="34" charset="0"/>
              </a:rPr>
              <a:t>Autoplay</a:t>
            </a:r>
            <a:r>
              <a:rPr lang="en-GB" sz="2400" dirty="0">
                <a:solidFill>
                  <a:schemeClr val="tx1">
                    <a:lumMod val="65000"/>
                    <a:lumOff val="35000"/>
                  </a:schemeClr>
                </a:solidFill>
                <a:latin typeface="Sassoon Infant Std" panose="020B0503020103030203" pitchFamily="34" charset="0"/>
              </a:rPr>
              <a:t> settings and layout by clicking on the cog. </a:t>
            </a:r>
          </a:p>
        </p:txBody>
      </p:sp>
      <p:pic>
        <p:nvPicPr>
          <p:cNvPr id="11" name="Graphic 10" descr="Arrow Slight curve">
            <a:extLst>
              <a:ext uri="{FF2B5EF4-FFF2-40B4-BE49-F238E27FC236}">
                <a16:creationId xmlns:a16="http://schemas.microsoft.com/office/drawing/2014/main" id="{4BEA3323-8CEA-42F1-968D-4A05FB1920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458279">
            <a:off x="2789890" y="1306749"/>
            <a:ext cx="914400" cy="914400"/>
          </a:xfrm>
          <a:prstGeom prst="rect">
            <a:avLst/>
          </a:prstGeom>
        </p:spPr>
      </p:pic>
      <p:pic>
        <p:nvPicPr>
          <p:cNvPr id="14" name="Graphic 13" descr="Arrow Clockwise curve">
            <a:extLst>
              <a:ext uri="{FF2B5EF4-FFF2-40B4-BE49-F238E27FC236}">
                <a16:creationId xmlns:a16="http://schemas.microsoft.com/office/drawing/2014/main" id="{69625CD7-2929-4BD3-BE15-7149AFF1F0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150962">
            <a:off x="9599776" y="1192920"/>
            <a:ext cx="914400" cy="914400"/>
          </a:xfrm>
          <a:prstGeom prst="rect">
            <a:avLst/>
          </a:prstGeom>
        </p:spPr>
      </p:pic>
      <p:pic>
        <p:nvPicPr>
          <p:cNvPr id="15" name="Picture 14">
            <a:extLst>
              <a:ext uri="{FF2B5EF4-FFF2-40B4-BE49-F238E27FC236}">
                <a16:creationId xmlns:a16="http://schemas.microsoft.com/office/drawing/2014/main" id="{06F64D9B-7176-4CDE-A528-405814384643}"/>
              </a:ext>
            </a:extLst>
          </p:cNvPr>
          <p:cNvPicPr>
            <a:picLocks noChangeAspect="1"/>
          </p:cNvPicPr>
          <p:nvPr/>
        </p:nvPicPr>
        <p:blipFill>
          <a:blip r:embed="rId6"/>
          <a:stretch>
            <a:fillRect/>
          </a:stretch>
        </p:blipFill>
        <p:spPr>
          <a:xfrm>
            <a:off x="9247138" y="1932520"/>
            <a:ext cx="2218839" cy="3998657"/>
          </a:xfrm>
          <a:prstGeom prst="rect">
            <a:avLst/>
          </a:prstGeom>
        </p:spPr>
      </p:pic>
      <p:pic>
        <p:nvPicPr>
          <p:cNvPr id="16" name="Picture 15">
            <a:extLst>
              <a:ext uri="{FF2B5EF4-FFF2-40B4-BE49-F238E27FC236}">
                <a16:creationId xmlns:a16="http://schemas.microsoft.com/office/drawing/2014/main" id="{F470CB4C-F770-4773-9AE1-451FE9833439}"/>
              </a:ext>
            </a:extLst>
          </p:cNvPr>
          <p:cNvPicPr>
            <a:picLocks noChangeAspect="1"/>
          </p:cNvPicPr>
          <p:nvPr/>
        </p:nvPicPr>
        <p:blipFill>
          <a:blip r:embed="rId7"/>
          <a:stretch>
            <a:fillRect/>
          </a:stretch>
        </p:blipFill>
        <p:spPr>
          <a:xfrm>
            <a:off x="1476709" y="2087104"/>
            <a:ext cx="2596616" cy="3177554"/>
          </a:xfrm>
          <a:prstGeom prst="rect">
            <a:avLst/>
          </a:prstGeom>
        </p:spPr>
      </p:pic>
      <p:sp>
        <p:nvSpPr>
          <p:cNvPr id="17" name="Rectangle 16">
            <a:extLst>
              <a:ext uri="{FF2B5EF4-FFF2-40B4-BE49-F238E27FC236}">
                <a16:creationId xmlns:a16="http://schemas.microsoft.com/office/drawing/2014/main" id="{D6B596BF-852B-4CC4-85BC-B1888D92DED5}"/>
              </a:ext>
            </a:extLst>
          </p:cNvPr>
          <p:cNvSpPr/>
          <p:nvPr/>
        </p:nvSpPr>
        <p:spPr>
          <a:xfrm>
            <a:off x="2775017" y="5341107"/>
            <a:ext cx="6662057" cy="923330"/>
          </a:xfrm>
          <a:prstGeom prst="rect">
            <a:avLst/>
          </a:prstGeom>
        </p:spPr>
        <p:txBody>
          <a:bodyPr wrap="square">
            <a:spAutoFit/>
          </a:bodyPr>
          <a:lstStyle/>
          <a:p>
            <a:r>
              <a:rPr lang="en-GB" dirty="0">
                <a:solidFill>
                  <a:schemeClr val="tx1">
                    <a:lumMod val="65000"/>
                    <a:lumOff val="35000"/>
                  </a:schemeClr>
                </a:solidFill>
                <a:latin typeface="Sassoon Primary" pitchFamily="50" charset="0"/>
              </a:rPr>
              <a:t>To be sure that a Sway is visible to all viewers, it is always a good choice to run the </a:t>
            </a:r>
            <a:r>
              <a:rPr lang="en-GB" b="1" dirty="0">
                <a:solidFill>
                  <a:schemeClr val="tx1">
                    <a:lumMod val="65000"/>
                    <a:lumOff val="35000"/>
                  </a:schemeClr>
                </a:solidFill>
                <a:latin typeface="Sassoon Primary" pitchFamily="50" charset="0"/>
              </a:rPr>
              <a:t>Accessibility Checker</a:t>
            </a:r>
            <a:r>
              <a:rPr lang="en-GB" dirty="0">
                <a:solidFill>
                  <a:schemeClr val="tx1">
                    <a:lumMod val="65000"/>
                    <a:lumOff val="35000"/>
                  </a:schemeClr>
                </a:solidFill>
                <a:latin typeface="Sassoon Primary" pitchFamily="50" charset="0"/>
              </a:rPr>
              <a:t>. This video clip explains how to find the </a:t>
            </a:r>
            <a:r>
              <a:rPr lang="en-GB" b="1" dirty="0">
                <a:solidFill>
                  <a:schemeClr val="tx1">
                    <a:lumMod val="65000"/>
                    <a:lumOff val="35000"/>
                  </a:schemeClr>
                </a:solidFill>
                <a:latin typeface="Sassoon Primary" pitchFamily="50" charset="0"/>
              </a:rPr>
              <a:t>Accessibility Checker </a:t>
            </a:r>
            <a:r>
              <a:rPr lang="en-GB" dirty="0">
                <a:solidFill>
                  <a:schemeClr val="tx1">
                    <a:lumMod val="65000"/>
                    <a:lumOff val="35000"/>
                  </a:schemeClr>
                </a:solidFill>
                <a:latin typeface="Sassoon Primary" pitchFamily="50" charset="0"/>
              </a:rPr>
              <a:t>in Sway.</a:t>
            </a:r>
          </a:p>
        </p:txBody>
      </p:sp>
      <p:pic>
        <p:nvPicPr>
          <p:cNvPr id="18" name="Picture 17">
            <a:hlinkClick r:id="rId8"/>
            <a:extLst>
              <a:ext uri="{FF2B5EF4-FFF2-40B4-BE49-F238E27FC236}">
                <a16:creationId xmlns:a16="http://schemas.microsoft.com/office/drawing/2014/main" id="{859C6D52-69AF-4482-BFFB-6C50B7021D16}"/>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989573" y="6055089"/>
            <a:ext cx="1123079" cy="887805"/>
          </a:xfrm>
          <a:prstGeom prst="rect">
            <a:avLst/>
          </a:prstGeom>
          <a:scene3d>
            <a:camera prst="orthographicFront"/>
            <a:lightRig rig="threePt" dir="t"/>
          </a:scene3d>
          <a:sp3d>
            <a:bevelT w="114300" prst="artDeco"/>
          </a:sp3d>
        </p:spPr>
      </p:pic>
      <p:pic>
        <p:nvPicPr>
          <p:cNvPr id="19" name="Graphic 18" descr="Arrow Slight curve">
            <a:extLst>
              <a:ext uri="{FF2B5EF4-FFF2-40B4-BE49-F238E27FC236}">
                <a16:creationId xmlns:a16="http://schemas.microsoft.com/office/drawing/2014/main" id="{95633894-F24E-4715-BE8C-6788BADB15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0331">
            <a:off x="7856794" y="6041764"/>
            <a:ext cx="914400" cy="914400"/>
          </a:xfrm>
          <a:prstGeom prst="rect">
            <a:avLst/>
          </a:prstGeom>
        </p:spPr>
      </p:pic>
      <p:pic>
        <p:nvPicPr>
          <p:cNvPr id="20" name="Picture 19">
            <a:extLst>
              <a:ext uri="{FF2B5EF4-FFF2-40B4-BE49-F238E27FC236}">
                <a16:creationId xmlns:a16="http://schemas.microsoft.com/office/drawing/2014/main" id="{F248CEA5-C963-42D7-A80E-1DF14F8E74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8114" y="253784"/>
            <a:ext cx="1425157" cy="1413079"/>
          </a:xfrm>
          <a:prstGeom prst="rect">
            <a:avLst/>
          </a:prstGeom>
        </p:spPr>
      </p:pic>
    </p:spTree>
    <p:extLst>
      <p:ext uri="{BB962C8B-B14F-4D97-AF65-F5344CB8AC3E}">
        <p14:creationId xmlns:p14="http://schemas.microsoft.com/office/powerpoint/2010/main" val="289071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2C1AB4C4-F647-4733-9ED7-5C248CA66CCF}"/>
              </a:ext>
            </a:extLst>
          </p:cNvPr>
          <p:cNvSpPr/>
          <p:nvPr/>
        </p:nvSpPr>
        <p:spPr>
          <a:xfrm rot="10800000">
            <a:off x="10851448" y="1503366"/>
            <a:ext cx="1206502" cy="1358900"/>
          </a:xfrm>
          <a:prstGeom prst="triangl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7D48F78-8A6C-44FC-9A2F-55F5D9C8F364}"/>
              </a:ext>
            </a:extLst>
          </p:cNvPr>
          <p:cNvGrpSpPr/>
          <p:nvPr/>
        </p:nvGrpSpPr>
        <p:grpSpPr>
          <a:xfrm>
            <a:off x="1110693" y="494620"/>
            <a:ext cx="11515121" cy="931409"/>
            <a:chOff x="-515516" y="212695"/>
            <a:chExt cx="12950072" cy="1181100"/>
          </a:xfrm>
        </p:grpSpPr>
        <p:sp>
          <p:nvSpPr>
            <p:cNvPr id="8" name="Parallelogram 7">
              <a:extLst>
                <a:ext uri="{FF2B5EF4-FFF2-40B4-BE49-F238E27FC236}">
                  <a16:creationId xmlns:a16="http://schemas.microsoft.com/office/drawing/2014/main" id="{2918D9CD-D4D7-442B-AE37-373F42EAEC3C}"/>
                </a:ext>
              </a:extLst>
            </p:cNvPr>
            <p:cNvSpPr/>
            <p:nvPr/>
          </p:nvSpPr>
          <p:spPr>
            <a:xfrm>
              <a:off x="-515516" y="212695"/>
              <a:ext cx="12950072" cy="1181100"/>
            </a:xfrm>
            <a:prstGeom prst="parallelogram">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7CEC9E2-C440-4F79-8D8E-5C5E2102802E}"/>
                </a:ext>
              </a:extLst>
            </p:cNvPr>
            <p:cNvSpPr txBox="1">
              <a:spLocks/>
            </p:cNvSpPr>
            <p:nvPr/>
          </p:nvSpPr>
          <p:spPr>
            <a:xfrm>
              <a:off x="36142" y="496861"/>
              <a:ext cx="8789716" cy="86156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6000" dirty="0">
                  <a:solidFill>
                    <a:prstClr val="white"/>
                  </a:solidFill>
                  <a:latin typeface="Sassoon Infant Std" panose="020B0503020103030203" pitchFamily="34" charset="0"/>
                </a:rPr>
                <a:t> Sharing Your Sway</a:t>
              </a:r>
              <a:endPar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endParaRPr>
            </a:p>
          </p:txBody>
        </p:sp>
      </p:grpSp>
      <p:sp>
        <p:nvSpPr>
          <p:cNvPr id="12" name="Isosceles Triangle 11">
            <a:extLst>
              <a:ext uri="{FF2B5EF4-FFF2-40B4-BE49-F238E27FC236}">
                <a16:creationId xmlns:a16="http://schemas.microsoft.com/office/drawing/2014/main" id="{995AF19B-F0BA-4CF8-A733-3204A575F9B7}"/>
              </a:ext>
            </a:extLst>
          </p:cNvPr>
          <p:cNvSpPr/>
          <p:nvPr/>
        </p:nvSpPr>
        <p:spPr>
          <a:xfrm>
            <a:off x="8907693" y="3782882"/>
            <a:ext cx="1206502" cy="1358900"/>
          </a:xfrm>
          <a:prstGeom prst="triangle">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lumMod val="65000"/>
                  <a:lumOff val="35000"/>
                </a:scheme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1E59AE5-A8D5-4527-A36A-7CA86EA25FDA}"/>
              </a:ext>
            </a:extLst>
          </p:cNvPr>
          <p:cNvSpPr txBox="1"/>
          <p:nvPr/>
        </p:nvSpPr>
        <p:spPr>
          <a:xfrm>
            <a:off x="1284515" y="1398135"/>
            <a:ext cx="7941586" cy="5262979"/>
          </a:xfrm>
          <a:prstGeom prst="rect">
            <a:avLst/>
          </a:prstGeom>
          <a:noFill/>
        </p:spPr>
        <p:txBody>
          <a:bodyPr wrap="square" rtlCol="0">
            <a:spAutoFit/>
          </a:bodyPr>
          <a:lstStyle/>
          <a:p>
            <a:r>
              <a:rPr lang="en-GB" sz="2400" dirty="0">
                <a:solidFill>
                  <a:schemeClr val="tx1">
                    <a:lumMod val="65000"/>
                    <a:lumOff val="35000"/>
                  </a:schemeClr>
                </a:solidFill>
                <a:latin typeface="Sassoon Infant Std" panose="020B0503020103030203" pitchFamily="34" charset="0"/>
              </a:rPr>
              <a:t>Once you are happy with your Sway you are ready to share it with others. You have the option of sharing only within your organisation or school, specific people or groups or open it up for anyone to access your Sway.</a:t>
            </a:r>
          </a:p>
          <a:p>
            <a:endParaRPr lang="en-GB" sz="2400" dirty="0">
              <a:solidFill>
                <a:schemeClr val="tx1">
                  <a:lumMod val="65000"/>
                  <a:lumOff val="35000"/>
                </a:schemeClr>
              </a:solidFill>
              <a:latin typeface="Sassoon Infant Std" panose="020B0503020103030203" pitchFamily="34" charset="0"/>
            </a:endParaRPr>
          </a:p>
          <a:p>
            <a:pPr fontAlgn="base"/>
            <a:r>
              <a:rPr lang="en-GB" sz="2400" dirty="0">
                <a:solidFill>
                  <a:schemeClr val="tx1">
                    <a:lumMod val="65000"/>
                    <a:lumOff val="35000"/>
                  </a:schemeClr>
                </a:solidFill>
                <a:latin typeface="Sassoon Infant Std" panose="020B0503020103030203" pitchFamily="34" charset="0"/>
              </a:rPr>
              <a:t>From your Sway, click the </a:t>
            </a:r>
            <a:r>
              <a:rPr lang="en-GB" sz="2400" b="1" dirty="0">
                <a:solidFill>
                  <a:schemeClr val="tx1">
                    <a:lumMod val="65000"/>
                    <a:lumOff val="35000"/>
                  </a:schemeClr>
                </a:solidFill>
                <a:latin typeface="Sassoon Infant Std" panose="020B0503020103030203" pitchFamily="34" charset="0"/>
              </a:rPr>
              <a:t>Share</a:t>
            </a:r>
            <a:r>
              <a:rPr lang="en-GB" sz="2400" dirty="0">
                <a:solidFill>
                  <a:schemeClr val="tx1">
                    <a:lumMod val="65000"/>
                    <a:lumOff val="35000"/>
                  </a:schemeClr>
                </a:solidFill>
                <a:latin typeface="Sassoon Infant Std" panose="020B0503020103030203" pitchFamily="34" charset="0"/>
              </a:rPr>
              <a:t> button on the main toolbar.</a:t>
            </a:r>
          </a:p>
          <a:p>
            <a:pPr fontAlgn="base"/>
            <a:r>
              <a:rPr lang="en-GB" sz="2400" dirty="0">
                <a:solidFill>
                  <a:schemeClr val="tx1">
                    <a:lumMod val="65000"/>
                    <a:lumOff val="35000"/>
                  </a:schemeClr>
                </a:solidFill>
                <a:latin typeface="Sassoon Infant Std" panose="020B0503020103030203" pitchFamily="34" charset="0"/>
              </a:rPr>
              <a:t>Select who you want to share your Sway with from the options provided.</a:t>
            </a:r>
          </a:p>
          <a:p>
            <a:pPr fontAlgn="base"/>
            <a:r>
              <a:rPr lang="en-GB" sz="2400" dirty="0">
                <a:solidFill>
                  <a:schemeClr val="tx1">
                    <a:lumMod val="65000"/>
                    <a:lumOff val="35000"/>
                  </a:schemeClr>
                </a:solidFill>
                <a:latin typeface="Sassoon Infant Std" panose="020B0503020103030203" pitchFamily="34" charset="0"/>
              </a:rPr>
              <a:t>You can select if you want people to be able to view or edit your sway.</a:t>
            </a:r>
          </a:p>
          <a:p>
            <a:pPr fontAlgn="base"/>
            <a:endParaRPr lang="en-GB" sz="2400" dirty="0">
              <a:solidFill>
                <a:schemeClr val="tx1">
                  <a:lumMod val="65000"/>
                  <a:lumOff val="35000"/>
                </a:schemeClr>
              </a:solidFill>
              <a:latin typeface="Sassoon Infant Std" panose="020B0503020103030203" pitchFamily="34" charset="0"/>
            </a:endParaRPr>
          </a:p>
          <a:p>
            <a:pPr fontAlgn="base"/>
            <a:r>
              <a:rPr lang="en-GB" sz="2400" dirty="0">
                <a:solidFill>
                  <a:schemeClr val="tx1">
                    <a:lumMod val="65000"/>
                    <a:lumOff val="35000"/>
                  </a:schemeClr>
                </a:solidFill>
                <a:latin typeface="Sassoon Infant Std" panose="020B0503020103030203" pitchFamily="34" charset="0"/>
              </a:rPr>
              <a:t>Copy the </a:t>
            </a:r>
            <a:r>
              <a:rPr lang="en-GB" sz="2400" b="1" dirty="0">
                <a:solidFill>
                  <a:schemeClr val="tx1">
                    <a:lumMod val="65000"/>
                    <a:lumOff val="35000"/>
                  </a:schemeClr>
                </a:solidFill>
                <a:latin typeface="Sassoon Infant Std" panose="020B0503020103030203" pitchFamily="34" charset="0"/>
              </a:rPr>
              <a:t>Link</a:t>
            </a:r>
            <a:r>
              <a:rPr lang="en-GB" sz="2400" dirty="0">
                <a:solidFill>
                  <a:schemeClr val="tx1">
                    <a:lumMod val="65000"/>
                    <a:lumOff val="35000"/>
                  </a:schemeClr>
                </a:solidFill>
                <a:latin typeface="Sassoon Infant Std" panose="020B0503020103030203" pitchFamily="34" charset="0"/>
              </a:rPr>
              <a:t> provided and paste this into an email, a class    </a:t>
            </a:r>
          </a:p>
          <a:p>
            <a:pPr fontAlgn="base"/>
            <a:r>
              <a:rPr lang="en-GB" sz="2400" dirty="0">
                <a:solidFill>
                  <a:schemeClr val="tx1">
                    <a:lumMod val="65000"/>
                    <a:lumOff val="35000"/>
                  </a:schemeClr>
                </a:solidFill>
                <a:latin typeface="Sassoon Infant Std" panose="020B0503020103030203" pitchFamily="34" charset="0"/>
              </a:rPr>
              <a:t>   Teams’ page or your preferred method to share this link. </a:t>
            </a:r>
          </a:p>
          <a:p>
            <a:pPr algn="ctr" fontAlgn="base"/>
            <a:r>
              <a:rPr lang="en-GB" sz="2400" dirty="0">
                <a:solidFill>
                  <a:schemeClr val="tx1">
                    <a:lumMod val="65000"/>
                    <a:lumOff val="35000"/>
                  </a:schemeClr>
                </a:solidFill>
                <a:latin typeface="Sassoon Infant Std" panose="020B0503020103030203" pitchFamily="34" charset="0"/>
              </a:rPr>
              <a:t>You can also protect your Sway with a password.</a:t>
            </a:r>
          </a:p>
        </p:txBody>
      </p:sp>
      <p:pic>
        <p:nvPicPr>
          <p:cNvPr id="11" name="Picture 10">
            <a:extLst>
              <a:ext uri="{FF2B5EF4-FFF2-40B4-BE49-F238E27FC236}">
                <a16:creationId xmlns:a16="http://schemas.microsoft.com/office/drawing/2014/main" id="{7227480A-3DB9-4E4E-BFE9-69FD9FA08EF5}"/>
              </a:ext>
            </a:extLst>
          </p:cNvPr>
          <p:cNvPicPr>
            <a:picLocks noChangeAspect="1"/>
          </p:cNvPicPr>
          <p:nvPr/>
        </p:nvPicPr>
        <p:blipFill>
          <a:blip r:embed="rId2"/>
          <a:stretch>
            <a:fillRect/>
          </a:stretch>
        </p:blipFill>
        <p:spPr>
          <a:xfrm>
            <a:off x="9081760" y="1622227"/>
            <a:ext cx="2802123" cy="3361731"/>
          </a:xfrm>
          <a:prstGeom prst="rect">
            <a:avLst/>
          </a:prstGeom>
        </p:spPr>
      </p:pic>
      <p:pic>
        <p:nvPicPr>
          <p:cNvPr id="15" name="Picture 14">
            <a:extLst>
              <a:ext uri="{FF2B5EF4-FFF2-40B4-BE49-F238E27FC236}">
                <a16:creationId xmlns:a16="http://schemas.microsoft.com/office/drawing/2014/main" id="{20F24C8A-AD5B-4B0B-A2B6-B1D83E904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14" y="253784"/>
            <a:ext cx="1425157" cy="1413079"/>
          </a:xfrm>
          <a:prstGeom prst="rect">
            <a:avLst/>
          </a:prstGeom>
        </p:spPr>
      </p:pic>
      <p:pic>
        <p:nvPicPr>
          <p:cNvPr id="16" name="Graphic 15" descr="Arrow Slight curve">
            <a:extLst>
              <a:ext uri="{FF2B5EF4-FFF2-40B4-BE49-F238E27FC236}">
                <a16:creationId xmlns:a16="http://schemas.microsoft.com/office/drawing/2014/main" id="{60FFD745-84D8-4B2B-8457-55434E2BEC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550726">
            <a:off x="8959781" y="4526758"/>
            <a:ext cx="914400" cy="914400"/>
          </a:xfrm>
          <a:prstGeom prst="rect">
            <a:avLst/>
          </a:prstGeom>
        </p:spPr>
      </p:pic>
    </p:spTree>
    <p:extLst>
      <p:ext uri="{BB962C8B-B14F-4D97-AF65-F5344CB8AC3E}">
        <p14:creationId xmlns:p14="http://schemas.microsoft.com/office/powerpoint/2010/main" val="1173028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2C1AB4C4-F647-4733-9ED7-5C248CA66CCF}"/>
              </a:ext>
            </a:extLst>
          </p:cNvPr>
          <p:cNvSpPr/>
          <p:nvPr/>
        </p:nvSpPr>
        <p:spPr>
          <a:xfrm rot="10800000">
            <a:off x="10611963" y="4333791"/>
            <a:ext cx="1206502" cy="1358900"/>
          </a:xfrm>
          <a:prstGeom prst="triangl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7D48F78-8A6C-44FC-9A2F-55F5D9C8F364}"/>
              </a:ext>
            </a:extLst>
          </p:cNvPr>
          <p:cNvGrpSpPr/>
          <p:nvPr/>
        </p:nvGrpSpPr>
        <p:grpSpPr>
          <a:xfrm>
            <a:off x="1110693" y="494620"/>
            <a:ext cx="11515121" cy="931409"/>
            <a:chOff x="-515516" y="212695"/>
            <a:chExt cx="12950072" cy="1181100"/>
          </a:xfrm>
        </p:grpSpPr>
        <p:sp>
          <p:nvSpPr>
            <p:cNvPr id="8" name="Parallelogram 7">
              <a:extLst>
                <a:ext uri="{FF2B5EF4-FFF2-40B4-BE49-F238E27FC236}">
                  <a16:creationId xmlns:a16="http://schemas.microsoft.com/office/drawing/2014/main" id="{2918D9CD-D4D7-442B-AE37-373F42EAEC3C}"/>
                </a:ext>
              </a:extLst>
            </p:cNvPr>
            <p:cNvSpPr/>
            <p:nvPr/>
          </p:nvSpPr>
          <p:spPr>
            <a:xfrm>
              <a:off x="-515516" y="212695"/>
              <a:ext cx="12950072" cy="1181100"/>
            </a:xfrm>
            <a:prstGeom prst="parallelogram">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7CEC9E2-C440-4F79-8D8E-5C5E2102802E}"/>
                </a:ext>
              </a:extLst>
            </p:cNvPr>
            <p:cNvSpPr txBox="1">
              <a:spLocks/>
            </p:cNvSpPr>
            <p:nvPr/>
          </p:nvSpPr>
          <p:spPr>
            <a:xfrm>
              <a:off x="36142" y="496861"/>
              <a:ext cx="8789716" cy="86156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6000" dirty="0">
                  <a:solidFill>
                    <a:prstClr val="white"/>
                  </a:solidFill>
                  <a:latin typeface="Sassoon Infant Std" panose="020B0503020103030203" pitchFamily="34" charset="0"/>
                </a:rPr>
                <a:t> Sharing Your Sway</a:t>
              </a:r>
              <a:endPar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endParaRPr>
            </a:p>
          </p:txBody>
        </p:sp>
      </p:grpSp>
      <p:sp>
        <p:nvSpPr>
          <p:cNvPr id="12" name="Isosceles Triangle 11">
            <a:extLst>
              <a:ext uri="{FF2B5EF4-FFF2-40B4-BE49-F238E27FC236}">
                <a16:creationId xmlns:a16="http://schemas.microsoft.com/office/drawing/2014/main" id="{995AF19B-F0BA-4CF8-A733-3204A575F9B7}"/>
              </a:ext>
            </a:extLst>
          </p:cNvPr>
          <p:cNvSpPr/>
          <p:nvPr/>
        </p:nvSpPr>
        <p:spPr>
          <a:xfrm>
            <a:off x="1299598" y="3448862"/>
            <a:ext cx="603251" cy="819783"/>
          </a:xfrm>
          <a:prstGeom prst="triangle">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lumMod val="65000"/>
                  <a:lumOff val="35000"/>
                </a:scheme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6731A7D-91F5-4DDA-9EDB-033824A08004}"/>
              </a:ext>
            </a:extLst>
          </p:cNvPr>
          <p:cNvSpPr txBox="1"/>
          <p:nvPr/>
        </p:nvSpPr>
        <p:spPr>
          <a:xfrm>
            <a:off x="1807708" y="1705360"/>
            <a:ext cx="7892144" cy="1569660"/>
          </a:xfrm>
          <a:prstGeom prst="rect">
            <a:avLst/>
          </a:prstGeom>
          <a:noFill/>
        </p:spPr>
        <p:txBody>
          <a:bodyPr wrap="square" rtlCol="0">
            <a:spAutoFit/>
          </a:bodyPr>
          <a:lstStyle/>
          <a:p>
            <a:r>
              <a:rPr lang="en-GB" sz="2400" dirty="0">
                <a:solidFill>
                  <a:schemeClr val="tx1">
                    <a:lumMod val="65000"/>
                    <a:lumOff val="35000"/>
                  </a:schemeClr>
                </a:solidFill>
                <a:latin typeface="Sassoon Infant Std" panose="020B0503020103030203" pitchFamily="34" charset="0"/>
              </a:rPr>
              <a:t>Create a QR code for your Sway.</a:t>
            </a:r>
          </a:p>
          <a:p>
            <a:endParaRPr lang="en-GB" sz="2400" dirty="0">
              <a:solidFill>
                <a:schemeClr val="tx1">
                  <a:lumMod val="65000"/>
                  <a:lumOff val="35000"/>
                </a:schemeClr>
              </a:solidFill>
              <a:latin typeface="Sassoon Infant Std" panose="020B0503020103030203" pitchFamily="34" charset="0"/>
            </a:endParaRPr>
          </a:p>
          <a:p>
            <a:r>
              <a:rPr lang="en-GB" sz="2400" dirty="0">
                <a:solidFill>
                  <a:schemeClr val="tx1">
                    <a:lumMod val="65000"/>
                    <a:lumOff val="35000"/>
                  </a:schemeClr>
                </a:solidFill>
                <a:latin typeface="Sassoon Infant Std" panose="020B0503020103030203" pitchFamily="34" charset="0"/>
              </a:rPr>
              <a:t>If you copy the URL in Edge or Chrome, it will give you the option to create a QR code on the URL bar. </a:t>
            </a:r>
          </a:p>
        </p:txBody>
      </p:sp>
      <p:pic>
        <p:nvPicPr>
          <p:cNvPr id="11" name="Graphic 10" descr="Arrow Clockwise curve">
            <a:extLst>
              <a:ext uri="{FF2B5EF4-FFF2-40B4-BE49-F238E27FC236}">
                <a16:creationId xmlns:a16="http://schemas.microsoft.com/office/drawing/2014/main" id="{FC31F2D6-2A50-4457-B9D0-8B8B10C70E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9313263">
            <a:off x="7633759" y="2736057"/>
            <a:ext cx="914400" cy="914400"/>
          </a:xfrm>
          <a:prstGeom prst="rect">
            <a:avLst/>
          </a:prstGeom>
        </p:spPr>
      </p:pic>
      <p:pic>
        <p:nvPicPr>
          <p:cNvPr id="14" name="Picture 13">
            <a:extLst>
              <a:ext uri="{FF2B5EF4-FFF2-40B4-BE49-F238E27FC236}">
                <a16:creationId xmlns:a16="http://schemas.microsoft.com/office/drawing/2014/main" id="{91CE975A-E154-49F7-ACE1-20F7B1681B5D}"/>
              </a:ext>
            </a:extLst>
          </p:cNvPr>
          <p:cNvPicPr>
            <a:picLocks noChangeAspect="1"/>
          </p:cNvPicPr>
          <p:nvPr/>
        </p:nvPicPr>
        <p:blipFill>
          <a:blip r:embed="rId4"/>
          <a:stretch>
            <a:fillRect/>
          </a:stretch>
        </p:blipFill>
        <p:spPr>
          <a:xfrm>
            <a:off x="1404257" y="3555789"/>
            <a:ext cx="9448237" cy="604160"/>
          </a:xfrm>
          <a:prstGeom prst="rect">
            <a:avLst/>
          </a:prstGeom>
        </p:spPr>
      </p:pic>
      <p:pic>
        <p:nvPicPr>
          <p:cNvPr id="15" name="Picture 14">
            <a:extLst>
              <a:ext uri="{FF2B5EF4-FFF2-40B4-BE49-F238E27FC236}">
                <a16:creationId xmlns:a16="http://schemas.microsoft.com/office/drawing/2014/main" id="{ECF11168-494E-4F31-B528-C51113ABD05A}"/>
              </a:ext>
            </a:extLst>
          </p:cNvPr>
          <p:cNvPicPr>
            <a:picLocks noChangeAspect="1"/>
          </p:cNvPicPr>
          <p:nvPr/>
        </p:nvPicPr>
        <p:blipFill>
          <a:blip r:embed="rId5"/>
          <a:stretch>
            <a:fillRect/>
          </a:stretch>
        </p:blipFill>
        <p:spPr>
          <a:xfrm>
            <a:off x="5509103" y="4461017"/>
            <a:ext cx="6190557" cy="2211876"/>
          </a:xfrm>
          <a:prstGeom prst="rect">
            <a:avLst/>
          </a:prstGeom>
        </p:spPr>
      </p:pic>
      <p:pic>
        <p:nvPicPr>
          <p:cNvPr id="16" name="Picture 15">
            <a:extLst>
              <a:ext uri="{FF2B5EF4-FFF2-40B4-BE49-F238E27FC236}">
                <a16:creationId xmlns:a16="http://schemas.microsoft.com/office/drawing/2014/main" id="{EC2A8027-B33F-4070-BA44-1687484420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114" y="253784"/>
            <a:ext cx="1425157" cy="1413079"/>
          </a:xfrm>
          <a:prstGeom prst="rect">
            <a:avLst/>
          </a:prstGeom>
        </p:spPr>
      </p:pic>
    </p:spTree>
    <p:extLst>
      <p:ext uri="{BB962C8B-B14F-4D97-AF65-F5344CB8AC3E}">
        <p14:creationId xmlns:p14="http://schemas.microsoft.com/office/powerpoint/2010/main" val="2703207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2C1AB4C4-F647-4733-9ED7-5C248CA66CCF}"/>
              </a:ext>
            </a:extLst>
          </p:cNvPr>
          <p:cNvSpPr/>
          <p:nvPr/>
        </p:nvSpPr>
        <p:spPr>
          <a:xfrm rot="10800000">
            <a:off x="10583266" y="2465996"/>
            <a:ext cx="1206502" cy="1358900"/>
          </a:xfrm>
          <a:prstGeom prst="triangl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7D48F78-8A6C-44FC-9A2F-55F5D9C8F364}"/>
              </a:ext>
            </a:extLst>
          </p:cNvPr>
          <p:cNvGrpSpPr/>
          <p:nvPr/>
        </p:nvGrpSpPr>
        <p:grpSpPr>
          <a:xfrm>
            <a:off x="1110693" y="494620"/>
            <a:ext cx="11515121" cy="931409"/>
            <a:chOff x="-515516" y="212695"/>
            <a:chExt cx="12950072" cy="1181100"/>
          </a:xfrm>
        </p:grpSpPr>
        <p:sp>
          <p:nvSpPr>
            <p:cNvPr id="8" name="Parallelogram 7">
              <a:extLst>
                <a:ext uri="{FF2B5EF4-FFF2-40B4-BE49-F238E27FC236}">
                  <a16:creationId xmlns:a16="http://schemas.microsoft.com/office/drawing/2014/main" id="{2918D9CD-D4D7-442B-AE37-373F42EAEC3C}"/>
                </a:ext>
              </a:extLst>
            </p:cNvPr>
            <p:cNvSpPr/>
            <p:nvPr/>
          </p:nvSpPr>
          <p:spPr>
            <a:xfrm>
              <a:off x="-515516" y="212695"/>
              <a:ext cx="12950072" cy="1181100"/>
            </a:xfrm>
            <a:prstGeom prst="parallelogram">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7CEC9E2-C440-4F79-8D8E-5C5E2102802E}"/>
                </a:ext>
              </a:extLst>
            </p:cNvPr>
            <p:cNvSpPr txBox="1">
              <a:spLocks/>
            </p:cNvSpPr>
            <p:nvPr/>
          </p:nvSpPr>
          <p:spPr>
            <a:xfrm>
              <a:off x="36142" y="496861"/>
              <a:ext cx="8789716" cy="86156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6000" dirty="0">
                  <a:solidFill>
                    <a:prstClr val="white"/>
                  </a:solidFill>
                  <a:latin typeface="Sassoon Infant Std" panose="020B0503020103030203" pitchFamily="34" charset="0"/>
                </a:rPr>
                <a:t> Duplicating a Sway</a:t>
              </a:r>
              <a:endPar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endParaRPr>
            </a:p>
          </p:txBody>
        </p:sp>
      </p:grpSp>
      <p:sp>
        <p:nvSpPr>
          <p:cNvPr id="12" name="Isosceles Triangle 11">
            <a:extLst>
              <a:ext uri="{FF2B5EF4-FFF2-40B4-BE49-F238E27FC236}">
                <a16:creationId xmlns:a16="http://schemas.microsoft.com/office/drawing/2014/main" id="{995AF19B-F0BA-4CF8-A733-3204A575F9B7}"/>
              </a:ext>
            </a:extLst>
          </p:cNvPr>
          <p:cNvSpPr/>
          <p:nvPr/>
        </p:nvSpPr>
        <p:spPr>
          <a:xfrm>
            <a:off x="2173818" y="4119144"/>
            <a:ext cx="603251" cy="819783"/>
          </a:xfrm>
          <a:prstGeom prst="triangle">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lumMod val="65000"/>
                  <a:lumOff val="35000"/>
                </a:scheme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6731A7D-91F5-4DDA-9EDB-033824A08004}"/>
              </a:ext>
            </a:extLst>
          </p:cNvPr>
          <p:cNvSpPr txBox="1"/>
          <p:nvPr/>
        </p:nvSpPr>
        <p:spPr>
          <a:xfrm>
            <a:off x="1645638" y="1640584"/>
            <a:ext cx="9589635" cy="830997"/>
          </a:xfrm>
          <a:prstGeom prst="rect">
            <a:avLst/>
          </a:prstGeom>
          <a:noFill/>
        </p:spPr>
        <p:txBody>
          <a:bodyPr wrap="square" rtlCol="0">
            <a:spAutoFit/>
          </a:bodyPr>
          <a:lstStyle/>
          <a:p>
            <a:r>
              <a:rPr lang="en-GB" sz="2400" dirty="0">
                <a:solidFill>
                  <a:schemeClr val="tx1">
                    <a:lumMod val="65000"/>
                    <a:lumOff val="35000"/>
                  </a:schemeClr>
                </a:solidFill>
                <a:latin typeface="Sassoon Infant Std" panose="020B0503020103030203" pitchFamily="34" charset="0"/>
              </a:rPr>
              <a:t>Once you have shared a Sway template with your pupils, they can click on the ellipsis on their Sway home page and choose to copy the Sway. </a:t>
            </a:r>
          </a:p>
        </p:txBody>
      </p:sp>
      <p:pic>
        <p:nvPicPr>
          <p:cNvPr id="16" name="Picture 15">
            <a:extLst>
              <a:ext uri="{FF2B5EF4-FFF2-40B4-BE49-F238E27FC236}">
                <a16:creationId xmlns:a16="http://schemas.microsoft.com/office/drawing/2014/main" id="{EC2A8027-B33F-4070-BA44-168748442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114" y="253784"/>
            <a:ext cx="1425157" cy="1413079"/>
          </a:xfrm>
          <a:prstGeom prst="rect">
            <a:avLst/>
          </a:prstGeom>
        </p:spPr>
      </p:pic>
      <p:pic>
        <p:nvPicPr>
          <p:cNvPr id="2" name="Picture 1">
            <a:extLst>
              <a:ext uri="{FF2B5EF4-FFF2-40B4-BE49-F238E27FC236}">
                <a16:creationId xmlns:a16="http://schemas.microsoft.com/office/drawing/2014/main" id="{D4DAC4C9-E37F-4E0C-BBD0-04102EC5613C}"/>
              </a:ext>
            </a:extLst>
          </p:cNvPr>
          <p:cNvPicPr>
            <a:picLocks noChangeAspect="1"/>
          </p:cNvPicPr>
          <p:nvPr/>
        </p:nvPicPr>
        <p:blipFill>
          <a:blip r:embed="rId3"/>
          <a:stretch>
            <a:fillRect/>
          </a:stretch>
        </p:blipFill>
        <p:spPr>
          <a:xfrm>
            <a:off x="8512629" y="2611440"/>
            <a:ext cx="3066044" cy="2260456"/>
          </a:xfrm>
          <a:prstGeom prst="rect">
            <a:avLst/>
          </a:prstGeom>
        </p:spPr>
      </p:pic>
      <p:pic>
        <p:nvPicPr>
          <p:cNvPr id="3" name="Picture 2">
            <a:extLst>
              <a:ext uri="{FF2B5EF4-FFF2-40B4-BE49-F238E27FC236}">
                <a16:creationId xmlns:a16="http://schemas.microsoft.com/office/drawing/2014/main" id="{82C72D9C-DCFC-443E-BC35-9A32E2A204F2}"/>
              </a:ext>
            </a:extLst>
          </p:cNvPr>
          <p:cNvPicPr>
            <a:picLocks noChangeAspect="1"/>
          </p:cNvPicPr>
          <p:nvPr/>
        </p:nvPicPr>
        <p:blipFill>
          <a:blip r:embed="rId4"/>
          <a:stretch>
            <a:fillRect/>
          </a:stretch>
        </p:blipFill>
        <p:spPr>
          <a:xfrm>
            <a:off x="2321676" y="2944186"/>
            <a:ext cx="2815179" cy="1922708"/>
          </a:xfrm>
          <a:prstGeom prst="rect">
            <a:avLst/>
          </a:prstGeom>
        </p:spPr>
      </p:pic>
      <p:pic>
        <p:nvPicPr>
          <p:cNvPr id="11" name="Graphic 10" descr="Arrow Clockwise curve">
            <a:extLst>
              <a:ext uri="{FF2B5EF4-FFF2-40B4-BE49-F238E27FC236}">
                <a16:creationId xmlns:a16="http://schemas.microsoft.com/office/drawing/2014/main" id="{FC31F2D6-2A50-4457-B9D0-8B8B10C70E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9313263">
            <a:off x="4072927" y="2779740"/>
            <a:ext cx="914400" cy="914400"/>
          </a:xfrm>
          <a:prstGeom prst="rect">
            <a:avLst/>
          </a:prstGeom>
        </p:spPr>
      </p:pic>
      <p:pic>
        <p:nvPicPr>
          <p:cNvPr id="17" name="Graphic 16" descr="Arrow Clockwise curve">
            <a:extLst>
              <a:ext uri="{FF2B5EF4-FFF2-40B4-BE49-F238E27FC236}">
                <a16:creationId xmlns:a16="http://schemas.microsoft.com/office/drawing/2014/main" id="{387825DF-7CA1-46C8-92AB-C729DA7321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9313263">
            <a:off x="9698570" y="3200662"/>
            <a:ext cx="914400" cy="914400"/>
          </a:xfrm>
          <a:prstGeom prst="rect">
            <a:avLst/>
          </a:prstGeom>
        </p:spPr>
      </p:pic>
      <p:pic>
        <p:nvPicPr>
          <p:cNvPr id="4" name="Picture 3">
            <a:extLst>
              <a:ext uri="{FF2B5EF4-FFF2-40B4-BE49-F238E27FC236}">
                <a16:creationId xmlns:a16="http://schemas.microsoft.com/office/drawing/2014/main" id="{B24AF1E8-EFED-4CB5-8962-E080A1DBD210}"/>
              </a:ext>
            </a:extLst>
          </p:cNvPr>
          <p:cNvPicPr>
            <a:picLocks noChangeAspect="1"/>
          </p:cNvPicPr>
          <p:nvPr/>
        </p:nvPicPr>
        <p:blipFill>
          <a:blip r:embed="rId9"/>
          <a:stretch>
            <a:fillRect/>
          </a:stretch>
        </p:blipFill>
        <p:spPr>
          <a:xfrm>
            <a:off x="4813654" y="5034664"/>
            <a:ext cx="4321804" cy="1690738"/>
          </a:xfrm>
          <a:prstGeom prst="rect">
            <a:avLst/>
          </a:prstGeom>
        </p:spPr>
      </p:pic>
      <p:sp>
        <p:nvSpPr>
          <p:cNvPr id="18" name="TextBox 17">
            <a:extLst>
              <a:ext uri="{FF2B5EF4-FFF2-40B4-BE49-F238E27FC236}">
                <a16:creationId xmlns:a16="http://schemas.microsoft.com/office/drawing/2014/main" id="{4BD50A8C-43FF-4037-8A11-460CB61906F9}"/>
              </a:ext>
            </a:extLst>
          </p:cNvPr>
          <p:cNvSpPr txBox="1"/>
          <p:nvPr/>
        </p:nvSpPr>
        <p:spPr>
          <a:xfrm>
            <a:off x="2133261" y="5357739"/>
            <a:ext cx="2680393" cy="830997"/>
          </a:xfrm>
          <a:prstGeom prst="rect">
            <a:avLst/>
          </a:prstGeom>
          <a:noFill/>
        </p:spPr>
        <p:txBody>
          <a:bodyPr wrap="square" rtlCol="0">
            <a:spAutoFit/>
          </a:bodyPr>
          <a:lstStyle/>
          <a:p>
            <a:r>
              <a:rPr lang="en-GB" sz="2400" dirty="0">
                <a:solidFill>
                  <a:schemeClr val="tx1">
                    <a:lumMod val="65000"/>
                    <a:lumOff val="35000"/>
                  </a:schemeClr>
                </a:solidFill>
                <a:latin typeface="Sassoon Infant Std" panose="020B0503020103030203" pitchFamily="34" charset="0"/>
              </a:rPr>
              <a:t>Change the name of your Sway</a:t>
            </a:r>
          </a:p>
        </p:txBody>
      </p:sp>
      <p:sp>
        <p:nvSpPr>
          <p:cNvPr id="19" name="TextBox 18">
            <a:extLst>
              <a:ext uri="{FF2B5EF4-FFF2-40B4-BE49-F238E27FC236}">
                <a16:creationId xmlns:a16="http://schemas.microsoft.com/office/drawing/2014/main" id="{D54CD619-FC46-451B-AF4B-50B17E0F4C0D}"/>
              </a:ext>
            </a:extLst>
          </p:cNvPr>
          <p:cNvSpPr txBox="1"/>
          <p:nvPr/>
        </p:nvSpPr>
        <p:spPr>
          <a:xfrm>
            <a:off x="8512629" y="5723789"/>
            <a:ext cx="2680393" cy="830997"/>
          </a:xfrm>
          <a:prstGeom prst="rect">
            <a:avLst/>
          </a:prstGeom>
          <a:noFill/>
        </p:spPr>
        <p:txBody>
          <a:bodyPr wrap="square" rtlCol="0">
            <a:spAutoFit/>
          </a:bodyPr>
          <a:lstStyle/>
          <a:p>
            <a:pPr algn="r"/>
            <a:r>
              <a:rPr lang="en-GB" sz="2400" dirty="0">
                <a:solidFill>
                  <a:schemeClr val="tx1">
                    <a:lumMod val="65000"/>
                    <a:lumOff val="35000"/>
                  </a:schemeClr>
                </a:solidFill>
                <a:latin typeface="Sassoon Infant Std" panose="020B0503020103030203" pitchFamily="34" charset="0"/>
              </a:rPr>
              <a:t>Then click on ‘Duplicate’</a:t>
            </a:r>
          </a:p>
        </p:txBody>
      </p:sp>
      <p:pic>
        <p:nvPicPr>
          <p:cNvPr id="20" name="Graphic 19" descr="Arrow Clockwise curve">
            <a:extLst>
              <a:ext uri="{FF2B5EF4-FFF2-40B4-BE49-F238E27FC236}">
                <a16:creationId xmlns:a16="http://schemas.microsoft.com/office/drawing/2014/main" id="{FCA88E02-78F3-4194-8920-0C4B101233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766142">
            <a:off x="9068726" y="6007558"/>
            <a:ext cx="914400" cy="914400"/>
          </a:xfrm>
          <a:prstGeom prst="rect">
            <a:avLst/>
          </a:prstGeom>
        </p:spPr>
      </p:pic>
      <p:pic>
        <p:nvPicPr>
          <p:cNvPr id="21" name="Graphic 20" descr="Arrow Clockwise curve">
            <a:extLst>
              <a:ext uri="{FF2B5EF4-FFF2-40B4-BE49-F238E27FC236}">
                <a16:creationId xmlns:a16="http://schemas.microsoft.com/office/drawing/2014/main" id="{A2EE214B-4F7E-433E-8604-F2492D719D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021434" flipH="1">
            <a:off x="4072926" y="5581236"/>
            <a:ext cx="914400" cy="914400"/>
          </a:xfrm>
          <a:prstGeom prst="rect">
            <a:avLst/>
          </a:prstGeom>
        </p:spPr>
      </p:pic>
    </p:spTree>
    <p:extLst>
      <p:ext uri="{BB962C8B-B14F-4D97-AF65-F5344CB8AC3E}">
        <p14:creationId xmlns:p14="http://schemas.microsoft.com/office/powerpoint/2010/main" val="381650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2C1AB4C4-F647-4733-9ED7-5C248CA66CCF}"/>
              </a:ext>
            </a:extLst>
          </p:cNvPr>
          <p:cNvSpPr/>
          <p:nvPr/>
        </p:nvSpPr>
        <p:spPr>
          <a:xfrm rot="10800000">
            <a:off x="7857966" y="2545453"/>
            <a:ext cx="1206502" cy="1358900"/>
          </a:xfrm>
          <a:prstGeom prst="triangl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7D48F78-8A6C-44FC-9A2F-55F5D9C8F364}"/>
              </a:ext>
            </a:extLst>
          </p:cNvPr>
          <p:cNvGrpSpPr/>
          <p:nvPr/>
        </p:nvGrpSpPr>
        <p:grpSpPr>
          <a:xfrm>
            <a:off x="1117108" y="463098"/>
            <a:ext cx="11515121" cy="931409"/>
            <a:chOff x="-515516" y="212695"/>
            <a:chExt cx="12950072" cy="1181100"/>
          </a:xfrm>
        </p:grpSpPr>
        <p:sp>
          <p:nvSpPr>
            <p:cNvPr id="8" name="Parallelogram 7">
              <a:extLst>
                <a:ext uri="{FF2B5EF4-FFF2-40B4-BE49-F238E27FC236}">
                  <a16:creationId xmlns:a16="http://schemas.microsoft.com/office/drawing/2014/main" id="{2918D9CD-D4D7-442B-AE37-373F42EAEC3C}"/>
                </a:ext>
              </a:extLst>
            </p:cNvPr>
            <p:cNvSpPr/>
            <p:nvPr/>
          </p:nvSpPr>
          <p:spPr>
            <a:xfrm>
              <a:off x="-515516" y="212695"/>
              <a:ext cx="12950072" cy="1181100"/>
            </a:xfrm>
            <a:prstGeom prst="parallelogram">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7CEC9E2-C440-4F79-8D8E-5C5E2102802E}"/>
                </a:ext>
              </a:extLst>
            </p:cNvPr>
            <p:cNvSpPr txBox="1">
              <a:spLocks/>
            </p:cNvSpPr>
            <p:nvPr/>
          </p:nvSpPr>
          <p:spPr>
            <a:xfrm>
              <a:off x="36142" y="496861"/>
              <a:ext cx="8789716" cy="86156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6000" dirty="0">
                  <a:solidFill>
                    <a:prstClr val="white"/>
                  </a:solidFill>
                  <a:latin typeface="Sassoon Infant Std" panose="020B0503020103030203" pitchFamily="34" charset="0"/>
                </a:rPr>
                <a:t>  Sway Analytics</a:t>
              </a:r>
              <a:endPar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endParaRPr>
            </a:p>
          </p:txBody>
        </p:sp>
      </p:grpSp>
      <p:sp>
        <p:nvSpPr>
          <p:cNvPr id="12" name="Isosceles Triangle 11">
            <a:extLst>
              <a:ext uri="{FF2B5EF4-FFF2-40B4-BE49-F238E27FC236}">
                <a16:creationId xmlns:a16="http://schemas.microsoft.com/office/drawing/2014/main" id="{995AF19B-F0BA-4CF8-A733-3204A575F9B7}"/>
              </a:ext>
            </a:extLst>
          </p:cNvPr>
          <p:cNvSpPr/>
          <p:nvPr/>
        </p:nvSpPr>
        <p:spPr>
          <a:xfrm>
            <a:off x="3252439" y="4076460"/>
            <a:ext cx="1206502" cy="1358900"/>
          </a:xfrm>
          <a:prstGeom prst="triangle">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lumMod val="65000"/>
                  <a:lumOff val="35000"/>
                </a:schemeClr>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9734DCF-5F53-4540-BF28-9F4ED1167A3E}"/>
              </a:ext>
            </a:extLst>
          </p:cNvPr>
          <p:cNvSpPr/>
          <p:nvPr/>
        </p:nvSpPr>
        <p:spPr>
          <a:xfrm>
            <a:off x="1807708" y="1622227"/>
            <a:ext cx="10133921" cy="5570756"/>
          </a:xfrm>
          <a:prstGeom prst="rect">
            <a:avLst/>
          </a:prstGeom>
        </p:spPr>
        <p:txBody>
          <a:bodyPr wrap="square">
            <a:spAutoFit/>
          </a:bodyPr>
          <a:lstStyle/>
          <a:p>
            <a:pPr algn="ctr"/>
            <a:r>
              <a:rPr lang="en-GB" sz="2000" b="0" i="0" dirty="0">
                <a:solidFill>
                  <a:schemeClr val="tx1">
                    <a:lumMod val="65000"/>
                    <a:lumOff val="35000"/>
                  </a:schemeClr>
                </a:solidFill>
                <a:effectLst/>
                <a:latin typeface="Sassoon Infant Std" panose="020B0503020103030203" pitchFamily="34" charset="0"/>
              </a:rPr>
              <a:t>Once you have shared your Class Newsletter it is important to know if your audience is being reached, therefore Sway includes analytics. Analytics let you know if your digital story is being viewed by parents or students.</a:t>
            </a:r>
          </a:p>
          <a:p>
            <a:pPr algn="ctr"/>
            <a:endParaRPr lang="en-GB" sz="2000" b="0" i="0" dirty="0">
              <a:solidFill>
                <a:schemeClr val="tx1">
                  <a:lumMod val="65000"/>
                  <a:lumOff val="35000"/>
                </a:schemeClr>
              </a:solidFill>
              <a:effectLst/>
              <a:latin typeface="Sassoon Infant Std" panose="020B0503020103030203" pitchFamily="34" charset="0"/>
            </a:endParaRPr>
          </a:p>
          <a:p>
            <a:pPr algn="ctr"/>
            <a:endParaRPr lang="en-GB" sz="2000" dirty="0">
              <a:solidFill>
                <a:schemeClr val="tx1">
                  <a:lumMod val="65000"/>
                  <a:lumOff val="35000"/>
                </a:schemeClr>
              </a:solidFill>
              <a:latin typeface="Sassoon Infant Std" panose="020B0503020103030203" pitchFamily="34" charset="0"/>
            </a:endParaRPr>
          </a:p>
          <a:p>
            <a:pPr algn="ctr"/>
            <a:endParaRPr lang="en-GB" sz="2000" b="0" i="0" dirty="0">
              <a:solidFill>
                <a:schemeClr val="tx1">
                  <a:lumMod val="65000"/>
                  <a:lumOff val="35000"/>
                </a:schemeClr>
              </a:solidFill>
              <a:effectLst/>
              <a:latin typeface="Sassoon Infant Std" panose="020B0503020103030203" pitchFamily="34" charset="0"/>
            </a:endParaRPr>
          </a:p>
          <a:p>
            <a:pPr algn="ctr"/>
            <a:endParaRPr lang="en-GB" sz="2000" dirty="0">
              <a:solidFill>
                <a:schemeClr val="tx1">
                  <a:lumMod val="65000"/>
                  <a:lumOff val="35000"/>
                </a:schemeClr>
              </a:solidFill>
              <a:latin typeface="Sassoon Infant Std" panose="020B0503020103030203" pitchFamily="34" charset="0"/>
            </a:endParaRPr>
          </a:p>
          <a:p>
            <a:pPr algn="ctr"/>
            <a:endParaRPr lang="en-GB" sz="2000" b="0" i="0" dirty="0">
              <a:solidFill>
                <a:schemeClr val="tx1">
                  <a:lumMod val="65000"/>
                  <a:lumOff val="35000"/>
                </a:schemeClr>
              </a:solidFill>
              <a:effectLst/>
              <a:latin typeface="Sassoon Infant Std" panose="020B0503020103030203" pitchFamily="34" charset="0"/>
            </a:endParaRPr>
          </a:p>
          <a:p>
            <a:pPr algn="ctr"/>
            <a:endParaRPr lang="en-GB" sz="2000" dirty="0">
              <a:solidFill>
                <a:schemeClr val="tx1">
                  <a:lumMod val="65000"/>
                  <a:lumOff val="35000"/>
                </a:schemeClr>
              </a:solidFill>
              <a:latin typeface="Sassoon Infant Std" panose="020B0503020103030203" pitchFamily="34" charset="0"/>
            </a:endParaRPr>
          </a:p>
          <a:p>
            <a:pPr algn="ctr"/>
            <a:endParaRPr lang="en-GB" sz="2000" b="0" i="0" dirty="0">
              <a:solidFill>
                <a:schemeClr val="tx1">
                  <a:lumMod val="65000"/>
                  <a:lumOff val="35000"/>
                </a:schemeClr>
              </a:solidFill>
              <a:effectLst/>
              <a:latin typeface="Sassoon Infant Std" panose="020B0503020103030203" pitchFamily="34" charset="0"/>
            </a:endParaRPr>
          </a:p>
          <a:p>
            <a:pPr algn="ctr"/>
            <a:endParaRPr lang="en-GB" sz="2000" dirty="0">
              <a:solidFill>
                <a:schemeClr val="tx1">
                  <a:lumMod val="65000"/>
                  <a:lumOff val="35000"/>
                </a:schemeClr>
              </a:solidFill>
              <a:latin typeface="Sassoon Infant Std" panose="020B0503020103030203" pitchFamily="34" charset="0"/>
            </a:endParaRPr>
          </a:p>
          <a:p>
            <a:pPr algn="ctr"/>
            <a:endParaRPr lang="en-GB" sz="2000" b="0" i="0" dirty="0">
              <a:solidFill>
                <a:schemeClr val="tx1">
                  <a:lumMod val="65000"/>
                  <a:lumOff val="35000"/>
                </a:schemeClr>
              </a:solidFill>
              <a:effectLst/>
              <a:latin typeface="Sassoon Infant Std" panose="020B0503020103030203" pitchFamily="34" charset="0"/>
            </a:endParaRPr>
          </a:p>
          <a:p>
            <a:pPr algn="ctr"/>
            <a:endParaRPr lang="en-GB" sz="2000" b="0" i="0" dirty="0">
              <a:solidFill>
                <a:schemeClr val="tx1">
                  <a:lumMod val="65000"/>
                  <a:lumOff val="35000"/>
                </a:schemeClr>
              </a:solidFill>
              <a:effectLst/>
              <a:latin typeface="Sassoon Infant Std" panose="020B0503020103030203" pitchFamily="34" charset="0"/>
            </a:endParaRPr>
          </a:p>
          <a:p>
            <a:pPr algn="ctr"/>
            <a:r>
              <a:rPr lang="en-GB" sz="2000" b="0" i="0" dirty="0">
                <a:solidFill>
                  <a:schemeClr val="tx1">
                    <a:lumMod val="65000"/>
                    <a:lumOff val="35000"/>
                  </a:schemeClr>
                </a:solidFill>
                <a:effectLst/>
                <a:latin typeface="Sassoon Infant Std" panose="020B0503020103030203" pitchFamily="34" charset="0"/>
              </a:rPr>
              <a:t>Select </a:t>
            </a:r>
            <a:r>
              <a:rPr lang="en-GB" sz="2000" b="1" i="0" dirty="0">
                <a:solidFill>
                  <a:schemeClr val="tx1">
                    <a:lumMod val="65000"/>
                    <a:lumOff val="35000"/>
                  </a:schemeClr>
                </a:solidFill>
                <a:effectLst/>
                <a:latin typeface="Sassoon Infant Std" panose="020B0503020103030203" pitchFamily="34" charset="0"/>
              </a:rPr>
              <a:t>Analytics</a:t>
            </a:r>
            <a:r>
              <a:rPr lang="en-GB" sz="2000" b="0" i="0" dirty="0">
                <a:solidFill>
                  <a:schemeClr val="tx1">
                    <a:lumMod val="65000"/>
                    <a:lumOff val="35000"/>
                  </a:schemeClr>
                </a:solidFill>
                <a:effectLst/>
                <a:latin typeface="Sassoon Infant Std" panose="020B0503020103030203" pitchFamily="34" charset="0"/>
              </a:rPr>
              <a:t> from the </a:t>
            </a:r>
            <a:r>
              <a:rPr lang="en-GB" sz="2000" b="1" i="0" dirty="0">
                <a:solidFill>
                  <a:schemeClr val="tx1">
                    <a:lumMod val="65000"/>
                    <a:lumOff val="35000"/>
                  </a:schemeClr>
                </a:solidFill>
                <a:effectLst/>
                <a:latin typeface="Sassoon Infant Std" panose="020B0503020103030203" pitchFamily="34" charset="0"/>
              </a:rPr>
              <a:t>dashboard</a:t>
            </a:r>
            <a:r>
              <a:rPr lang="en-GB" sz="2000" b="0" i="0" dirty="0">
                <a:solidFill>
                  <a:schemeClr val="tx1">
                    <a:lumMod val="65000"/>
                    <a:lumOff val="35000"/>
                  </a:schemeClr>
                </a:solidFill>
                <a:effectLst/>
                <a:latin typeface="Sassoon Infant Std" panose="020B0503020103030203" pitchFamily="34" charset="0"/>
              </a:rPr>
              <a:t> to view all your Sways and their viewing data. You will learn if people have glanced at the Sway, gave it a quick read, or spent more time giving it a deep read. This data can help you when preparing future Sways.</a:t>
            </a:r>
          </a:p>
          <a:p>
            <a:endParaRPr lang="en-GB" dirty="0">
              <a:solidFill>
                <a:schemeClr val="tx1">
                  <a:lumMod val="65000"/>
                  <a:lumOff val="35000"/>
                </a:schemeClr>
              </a:solidFill>
              <a:latin typeface="Sassoon Primary" pitchFamily="50" charset="0"/>
            </a:endParaRPr>
          </a:p>
          <a:p>
            <a:endParaRPr lang="en-GB" dirty="0">
              <a:solidFill>
                <a:srgbClr val="7030A0"/>
              </a:solidFill>
              <a:latin typeface="Sassoon Primary" pitchFamily="50" charset="0"/>
            </a:endParaRPr>
          </a:p>
        </p:txBody>
      </p:sp>
      <p:pic>
        <p:nvPicPr>
          <p:cNvPr id="16" name="Picture 15">
            <a:extLst>
              <a:ext uri="{FF2B5EF4-FFF2-40B4-BE49-F238E27FC236}">
                <a16:creationId xmlns:a16="http://schemas.microsoft.com/office/drawing/2014/main" id="{35852480-15A6-4417-BCF5-6E23B49CC32F}"/>
              </a:ext>
            </a:extLst>
          </p:cNvPr>
          <p:cNvPicPr>
            <a:picLocks noChangeAspect="1"/>
          </p:cNvPicPr>
          <p:nvPr/>
        </p:nvPicPr>
        <p:blipFill>
          <a:blip r:embed="rId2"/>
          <a:stretch>
            <a:fillRect/>
          </a:stretch>
        </p:blipFill>
        <p:spPr>
          <a:xfrm>
            <a:off x="3371710" y="2689611"/>
            <a:ext cx="5573487" cy="2624208"/>
          </a:xfrm>
          <a:prstGeom prst="rect">
            <a:avLst/>
          </a:prstGeom>
        </p:spPr>
      </p:pic>
      <p:pic>
        <p:nvPicPr>
          <p:cNvPr id="18" name="Graphic 17" descr="Arrow Slight curve">
            <a:extLst>
              <a:ext uri="{FF2B5EF4-FFF2-40B4-BE49-F238E27FC236}">
                <a16:creationId xmlns:a16="http://schemas.microsoft.com/office/drawing/2014/main" id="{093DF3CD-35F8-425B-BC5D-AAD2574AC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757620">
            <a:off x="5145568" y="4769027"/>
            <a:ext cx="770704" cy="770704"/>
          </a:xfrm>
          <a:prstGeom prst="rect">
            <a:avLst/>
          </a:prstGeom>
        </p:spPr>
      </p:pic>
      <p:pic>
        <p:nvPicPr>
          <p:cNvPr id="3" name="Picture 2">
            <a:extLst>
              <a:ext uri="{FF2B5EF4-FFF2-40B4-BE49-F238E27FC236}">
                <a16:creationId xmlns:a16="http://schemas.microsoft.com/office/drawing/2014/main" id="{7E75CC02-A308-4E6D-A69A-0D3F9865E3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712" y="222262"/>
            <a:ext cx="1425157" cy="1413079"/>
          </a:xfrm>
          <a:prstGeom prst="rect">
            <a:avLst/>
          </a:prstGeom>
        </p:spPr>
      </p:pic>
    </p:spTree>
    <p:extLst>
      <p:ext uri="{BB962C8B-B14F-4D97-AF65-F5344CB8AC3E}">
        <p14:creationId xmlns:p14="http://schemas.microsoft.com/office/powerpoint/2010/main" val="93470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6305975-2456-43D2-80A5-4134FD279B3D}"/>
              </a:ext>
            </a:extLst>
          </p:cNvPr>
          <p:cNvSpPr>
            <a:spLocks noGrp="1"/>
          </p:cNvSpPr>
          <p:nvPr>
            <p:ph sz="half" idx="2"/>
          </p:nvPr>
        </p:nvSpPr>
        <p:spPr>
          <a:xfrm>
            <a:off x="2269075" y="892630"/>
            <a:ext cx="9814068" cy="5323114"/>
          </a:xfrm>
        </p:spPr>
        <p:txBody>
          <a:bodyPr>
            <a:normAutofit fontScale="92500" lnSpcReduction="10000"/>
          </a:bodyPr>
          <a:lstStyle/>
          <a:p>
            <a:pPr marL="0" indent="0">
              <a:buNone/>
            </a:pPr>
            <a:r>
              <a:rPr lang="en-GB" sz="4000" b="1" dirty="0">
                <a:solidFill>
                  <a:schemeClr val="tx1">
                    <a:lumMod val="65000"/>
                    <a:lumOff val="35000"/>
                  </a:schemeClr>
                </a:solidFill>
                <a:latin typeface="Sassoon Infant Std" panose="020B0503020103030203" pitchFamily="34" charset="0"/>
              </a:rPr>
              <a:t>Aims:</a:t>
            </a:r>
          </a:p>
          <a:p>
            <a:pPr marL="342900" indent="-342900">
              <a:buFont typeface="Arial" panose="020B0604020202020204" pitchFamily="34" charset="0"/>
              <a:buChar char="•"/>
            </a:pPr>
            <a:r>
              <a:rPr lang="en-GB" sz="4000" dirty="0">
                <a:solidFill>
                  <a:schemeClr val="tx1">
                    <a:lumMod val="65000"/>
                    <a:lumOff val="35000"/>
                  </a:schemeClr>
                </a:solidFill>
                <a:latin typeface="Sassoon Infant Std" panose="020B0503020103030203" pitchFamily="34" charset="0"/>
              </a:rPr>
              <a:t>Accessing Sway – how to get started</a:t>
            </a:r>
          </a:p>
          <a:p>
            <a:pPr marL="342900" indent="-342900">
              <a:buFont typeface="Arial" panose="020B0604020202020204" pitchFamily="34" charset="0"/>
              <a:buChar char="•"/>
            </a:pPr>
            <a:r>
              <a:rPr lang="en-GB" sz="4000" dirty="0">
                <a:solidFill>
                  <a:schemeClr val="tx1">
                    <a:lumMod val="65000"/>
                    <a:lumOff val="35000"/>
                  </a:schemeClr>
                </a:solidFill>
                <a:latin typeface="Sassoon Infant Std" panose="020B0503020103030203" pitchFamily="34" charset="0"/>
              </a:rPr>
              <a:t>Adding content such as text, images, video &amp; audio</a:t>
            </a:r>
          </a:p>
          <a:p>
            <a:pPr marL="342900" indent="-342900">
              <a:buFont typeface="Arial" panose="020B0604020202020204" pitchFamily="34" charset="0"/>
              <a:buChar char="•"/>
            </a:pPr>
            <a:r>
              <a:rPr lang="en-GB" sz="4000" dirty="0">
                <a:solidFill>
                  <a:schemeClr val="tx1">
                    <a:lumMod val="65000"/>
                    <a:lumOff val="35000"/>
                  </a:schemeClr>
                </a:solidFill>
                <a:latin typeface="Sassoon Infant Std" panose="020B0503020103030203" pitchFamily="34" charset="0"/>
              </a:rPr>
              <a:t>Styling, viewing and sharing your Sway with learners and parents</a:t>
            </a:r>
          </a:p>
          <a:p>
            <a:pPr marL="342900" indent="-342900">
              <a:buFont typeface="Arial" panose="020B0604020202020204" pitchFamily="34" charset="0"/>
              <a:buChar char="•"/>
            </a:pPr>
            <a:r>
              <a:rPr lang="en-GB" sz="4000" dirty="0">
                <a:solidFill>
                  <a:schemeClr val="tx1">
                    <a:lumMod val="65000"/>
                    <a:lumOff val="35000"/>
                  </a:schemeClr>
                </a:solidFill>
                <a:latin typeface="Sassoon Infant Std" panose="020B0503020103030203" pitchFamily="34" charset="0"/>
              </a:rPr>
              <a:t>Duplicating a Sway</a:t>
            </a:r>
          </a:p>
          <a:p>
            <a:pPr marL="342900" indent="-342900">
              <a:buFont typeface="Arial" panose="020B0604020202020204" pitchFamily="34" charset="0"/>
              <a:buChar char="•"/>
            </a:pPr>
            <a:r>
              <a:rPr lang="en-GB" sz="4000" dirty="0">
                <a:solidFill>
                  <a:schemeClr val="tx1">
                    <a:lumMod val="65000"/>
                    <a:lumOff val="35000"/>
                  </a:schemeClr>
                </a:solidFill>
                <a:latin typeface="Sassoon Infant Std" panose="020B0503020103030203" pitchFamily="34" charset="0"/>
              </a:rPr>
              <a:t>Sway Analytics</a:t>
            </a:r>
          </a:p>
          <a:p>
            <a:pPr marL="0" indent="0">
              <a:buNone/>
            </a:pPr>
            <a:endParaRPr lang="en-GB" dirty="0"/>
          </a:p>
        </p:txBody>
      </p:sp>
      <p:pic>
        <p:nvPicPr>
          <p:cNvPr id="7" name="Picture 6">
            <a:extLst>
              <a:ext uri="{FF2B5EF4-FFF2-40B4-BE49-F238E27FC236}">
                <a16:creationId xmlns:a16="http://schemas.microsoft.com/office/drawing/2014/main" id="{6A31DBA8-B588-481A-9418-3C042CF7A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79" y="449434"/>
            <a:ext cx="1425157" cy="1413079"/>
          </a:xfrm>
          <a:prstGeom prst="rect">
            <a:avLst/>
          </a:prstGeom>
        </p:spPr>
      </p:pic>
    </p:spTree>
    <p:extLst>
      <p:ext uri="{BB962C8B-B14F-4D97-AF65-F5344CB8AC3E}">
        <p14:creationId xmlns:p14="http://schemas.microsoft.com/office/powerpoint/2010/main" val="36454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2C1AB4C4-F647-4733-9ED7-5C248CA66CCF}"/>
              </a:ext>
            </a:extLst>
          </p:cNvPr>
          <p:cNvSpPr/>
          <p:nvPr/>
        </p:nvSpPr>
        <p:spPr>
          <a:xfrm rot="10800000">
            <a:off x="10505139" y="4830492"/>
            <a:ext cx="1206502" cy="1358900"/>
          </a:xfrm>
          <a:prstGeom prst="triangl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7D48F78-8A6C-44FC-9A2F-55F5D9C8F364}"/>
              </a:ext>
            </a:extLst>
          </p:cNvPr>
          <p:cNvGrpSpPr/>
          <p:nvPr/>
        </p:nvGrpSpPr>
        <p:grpSpPr>
          <a:xfrm>
            <a:off x="1110693" y="494620"/>
            <a:ext cx="11515121" cy="931409"/>
            <a:chOff x="-515516" y="212695"/>
            <a:chExt cx="12950072" cy="1181100"/>
          </a:xfrm>
        </p:grpSpPr>
        <p:sp>
          <p:nvSpPr>
            <p:cNvPr id="8" name="Parallelogram 7">
              <a:extLst>
                <a:ext uri="{FF2B5EF4-FFF2-40B4-BE49-F238E27FC236}">
                  <a16:creationId xmlns:a16="http://schemas.microsoft.com/office/drawing/2014/main" id="{2918D9CD-D4D7-442B-AE37-373F42EAEC3C}"/>
                </a:ext>
              </a:extLst>
            </p:cNvPr>
            <p:cNvSpPr/>
            <p:nvPr/>
          </p:nvSpPr>
          <p:spPr>
            <a:xfrm>
              <a:off x="-515516" y="212695"/>
              <a:ext cx="12950072" cy="1181100"/>
            </a:xfrm>
            <a:prstGeom prst="parallelogram">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7CEC9E2-C440-4F79-8D8E-5C5E2102802E}"/>
                </a:ext>
              </a:extLst>
            </p:cNvPr>
            <p:cNvSpPr txBox="1">
              <a:spLocks/>
            </p:cNvSpPr>
            <p:nvPr/>
          </p:nvSpPr>
          <p:spPr>
            <a:xfrm>
              <a:off x="36142" y="496861"/>
              <a:ext cx="8789716" cy="86156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rPr>
                <a:t> What is Sway?</a:t>
              </a:r>
            </a:p>
          </p:txBody>
        </p:sp>
      </p:grpSp>
      <p:sp>
        <p:nvSpPr>
          <p:cNvPr id="10" name="Rectangle 9">
            <a:extLst>
              <a:ext uri="{FF2B5EF4-FFF2-40B4-BE49-F238E27FC236}">
                <a16:creationId xmlns:a16="http://schemas.microsoft.com/office/drawing/2014/main" id="{8177C324-31CB-4064-B318-F6FACA1E3433}"/>
              </a:ext>
            </a:extLst>
          </p:cNvPr>
          <p:cNvSpPr/>
          <p:nvPr/>
        </p:nvSpPr>
        <p:spPr>
          <a:xfrm>
            <a:off x="1601224" y="1915965"/>
            <a:ext cx="8141490" cy="3046988"/>
          </a:xfrm>
          <a:prstGeom prst="rect">
            <a:avLst/>
          </a:prstGeom>
        </p:spPr>
        <p:txBody>
          <a:bodyPr wrap="square">
            <a:spAutoFit/>
          </a:bodyPr>
          <a:lstStyle/>
          <a:p>
            <a:r>
              <a:rPr lang="en-GB" sz="2400" dirty="0">
                <a:solidFill>
                  <a:schemeClr val="tx1">
                    <a:lumMod val="65000"/>
                    <a:lumOff val="35000"/>
                  </a:schemeClr>
                </a:solidFill>
                <a:latin typeface="Sassoon Infant Std" panose="020B0503020103030203" pitchFamily="34" charset="0"/>
              </a:rPr>
              <a:t>Microsoft Sway is a mobile, adaptive digital storytelling tool that lets students and educators focus on content over format. This free Office 365 tool combines text, images, video, and other embedded content to tell a story. A Sway can be linked to a QR code for easy sharing, or a Sway can be embedded into a OneNote Class Notebook page. A Sway can be viewed and copied as a template, and the creator of the Sway can even track how many times their Sway has been viewed.</a:t>
            </a:r>
          </a:p>
        </p:txBody>
      </p:sp>
      <p:sp>
        <p:nvSpPr>
          <p:cNvPr id="12" name="Isosceles Triangle 11">
            <a:extLst>
              <a:ext uri="{FF2B5EF4-FFF2-40B4-BE49-F238E27FC236}">
                <a16:creationId xmlns:a16="http://schemas.microsoft.com/office/drawing/2014/main" id="{995AF19B-F0BA-4CF8-A733-3204A575F9B7}"/>
              </a:ext>
            </a:extLst>
          </p:cNvPr>
          <p:cNvSpPr/>
          <p:nvPr/>
        </p:nvSpPr>
        <p:spPr>
          <a:xfrm>
            <a:off x="8210481" y="5452889"/>
            <a:ext cx="1206502" cy="1358900"/>
          </a:xfrm>
          <a:prstGeom prst="triangle">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lumMod val="65000"/>
                  <a:lumOff val="35000"/>
                </a:schemeClr>
              </a:solidFill>
              <a:effectLst/>
              <a:uLnTx/>
              <a:uFillTx/>
              <a:latin typeface="Calibri" panose="020F0502020204030204"/>
              <a:ea typeface="+mn-ea"/>
              <a:cs typeface="+mn-cs"/>
            </a:endParaRPr>
          </a:p>
        </p:txBody>
      </p:sp>
      <p:pic>
        <p:nvPicPr>
          <p:cNvPr id="11" name="Picture 2" descr="MessageOps – New Features Added to Sway for Office 365 Subscribers">
            <a:extLst>
              <a:ext uri="{FF2B5EF4-FFF2-40B4-BE49-F238E27FC236}">
                <a16:creationId xmlns:a16="http://schemas.microsoft.com/office/drawing/2014/main" id="{847A6FA2-3850-44C1-87FA-013B2FC30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9342" y="4962953"/>
            <a:ext cx="3223438" cy="17163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E317B22-A8C7-4F96-8DDB-C0F2B1029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79" y="253784"/>
            <a:ext cx="1425157" cy="1413079"/>
          </a:xfrm>
          <a:prstGeom prst="rect">
            <a:avLst/>
          </a:prstGeom>
        </p:spPr>
      </p:pic>
    </p:spTree>
    <p:extLst>
      <p:ext uri="{BB962C8B-B14F-4D97-AF65-F5344CB8AC3E}">
        <p14:creationId xmlns:p14="http://schemas.microsoft.com/office/powerpoint/2010/main" val="3179120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2C1AB4C4-F647-4733-9ED7-5C248CA66CCF}"/>
              </a:ext>
            </a:extLst>
          </p:cNvPr>
          <p:cNvSpPr/>
          <p:nvPr/>
        </p:nvSpPr>
        <p:spPr>
          <a:xfrm rot="10800000">
            <a:off x="10288092" y="1743437"/>
            <a:ext cx="1206502" cy="1358900"/>
          </a:xfrm>
          <a:prstGeom prst="triangl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7D48F78-8A6C-44FC-9A2F-55F5D9C8F364}"/>
              </a:ext>
            </a:extLst>
          </p:cNvPr>
          <p:cNvGrpSpPr/>
          <p:nvPr/>
        </p:nvGrpSpPr>
        <p:grpSpPr>
          <a:xfrm>
            <a:off x="1110693" y="494620"/>
            <a:ext cx="11515121" cy="931409"/>
            <a:chOff x="-515516" y="212695"/>
            <a:chExt cx="12950072" cy="1181100"/>
          </a:xfrm>
        </p:grpSpPr>
        <p:sp>
          <p:nvSpPr>
            <p:cNvPr id="8" name="Parallelogram 7">
              <a:extLst>
                <a:ext uri="{FF2B5EF4-FFF2-40B4-BE49-F238E27FC236}">
                  <a16:creationId xmlns:a16="http://schemas.microsoft.com/office/drawing/2014/main" id="{2918D9CD-D4D7-442B-AE37-373F42EAEC3C}"/>
                </a:ext>
              </a:extLst>
            </p:cNvPr>
            <p:cNvSpPr/>
            <p:nvPr/>
          </p:nvSpPr>
          <p:spPr>
            <a:xfrm>
              <a:off x="-515516" y="212695"/>
              <a:ext cx="12950072" cy="1181100"/>
            </a:xfrm>
            <a:prstGeom prst="parallelogram">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7CEC9E2-C440-4F79-8D8E-5C5E2102802E}"/>
                </a:ext>
              </a:extLst>
            </p:cNvPr>
            <p:cNvSpPr txBox="1">
              <a:spLocks/>
            </p:cNvSpPr>
            <p:nvPr/>
          </p:nvSpPr>
          <p:spPr>
            <a:xfrm>
              <a:off x="36142" y="496861"/>
              <a:ext cx="8789716" cy="86156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rPr>
                <a:t> How to get started</a:t>
              </a:r>
            </a:p>
          </p:txBody>
        </p:sp>
      </p:grpSp>
      <p:sp>
        <p:nvSpPr>
          <p:cNvPr id="12" name="Isosceles Triangle 11">
            <a:extLst>
              <a:ext uri="{FF2B5EF4-FFF2-40B4-BE49-F238E27FC236}">
                <a16:creationId xmlns:a16="http://schemas.microsoft.com/office/drawing/2014/main" id="{995AF19B-F0BA-4CF8-A733-3204A575F9B7}"/>
              </a:ext>
            </a:extLst>
          </p:cNvPr>
          <p:cNvSpPr/>
          <p:nvPr/>
        </p:nvSpPr>
        <p:spPr>
          <a:xfrm>
            <a:off x="4392873" y="3649984"/>
            <a:ext cx="1206502" cy="1358900"/>
          </a:xfrm>
          <a:prstGeom prst="triangle">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lumMod val="65000"/>
                  <a:lumOff val="35000"/>
                </a:schemeClr>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D08B36E7-CF5F-4B2E-8D57-7B43C53B15FB}"/>
              </a:ext>
            </a:extLst>
          </p:cNvPr>
          <p:cNvPicPr>
            <a:picLocks noChangeAspect="1"/>
          </p:cNvPicPr>
          <p:nvPr/>
        </p:nvPicPr>
        <p:blipFill>
          <a:blip r:embed="rId2"/>
          <a:stretch>
            <a:fillRect/>
          </a:stretch>
        </p:blipFill>
        <p:spPr>
          <a:xfrm>
            <a:off x="4551670" y="1918505"/>
            <a:ext cx="6784127" cy="2907483"/>
          </a:xfrm>
          <a:prstGeom prst="rect">
            <a:avLst/>
          </a:prstGeom>
        </p:spPr>
      </p:pic>
      <p:sp>
        <p:nvSpPr>
          <p:cNvPr id="15" name="TextBox 14">
            <a:extLst>
              <a:ext uri="{FF2B5EF4-FFF2-40B4-BE49-F238E27FC236}">
                <a16:creationId xmlns:a16="http://schemas.microsoft.com/office/drawing/2014/main" id="{49F7F036-1903-4F2F-9343-7B4705147B53}"/>
              </a:ext>
            </a:extLst>
          </p:cNvPr>
          <p:cNvSpPr txBox="1"/>
          <p:nvPr/>
        </p:nvSpPr>
        <p:spPr>
          <a:xfrm>
            <a:off x="8367814" y="5386759"/>
            <a:ext cx="3715328" cy="1200329"/>
          </a:xfrm>
          <a:prstGeom prst="rect">
            <a:avLst/>
          </a:prstGeom>
          <a:noFill/>
        </p:spPr>
        <p:txBody>
          <a:bodyPr wrap="square" rtlCol="0">
            <a:spAutoFit/>
          </a:bodyPr>
          <a:lstStyle/>
          <a:p>
            <a:pPr algn="ctr"/>
            <a:r>
              <a:rPr lang="en-GB" sz="2400" dirty="0">
                <a:solidFill>
                  <a:schemeClr val="tx1">
                    <a:lumMod val="65000"/>
                    <a:lumOff val="35000"/>
                  </a:schemeClr>
                </a:solidFill>
                <a:latin typeface="Sassoon Infant Std" panose="020B0503020103030203" pitchFamily="34" charset="0"/>
              </a:rPr>
              <a:t>Log into Glow to access your Glow Launch pad, then select </a:t>
            </a:r>
            <a:r>
              <a:rPr lang="en-GB" sz="2400" b="1" dirty="0">
                <a:solidFill>
                  <a:schemeClr val="tx1">
                    <a:lumMod val="65000"/>
                    <a:lumOff val="35000"/>
                  </a:schemeClr>
                </a:solidFill>
                <a:latin typeface="Sassoon Infant Std" panose="020B0503020103030203" pitchFamily="34" charset="0"/>
              </a:rPr>
              <a:t>Office 365 Home.</a:t>
            </a:r>
          </a:p>
        </p:txBody>
      </p:sp>
      <p:pic>
        <p:nvPicPr>
          <p:cNvPr id="16" name="Graphic 15" descr="Arrow Clockwise curve">
            <a:extLst>
              <a:ext uri="{FF2B5EF4-FFF2-40B4-BE49-F238E27FC236}">
                <a16:creationId xmlns:a16="http://schemas.microsoft.com/office/drawing/2014/main" id="{B62490A6-39E4-44A3-9B76-D203DAB3FF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5030" y="5071890"/>
            <a:ext cx="914400" cy="914400"/>
          </a:xfrm>
          <a:prstGeom prst="rect">
            <a:avLst/>
          </a:prstGeom>
        </p:spPr>
      </p:pic>
      <p:sp>
        <p:nvSpPr>
          <p:cNvPr id="17" name="TextBox 16">
            <a:extLst>
              <a:ext uri="{FF2B5EF4-FFF2-40B4-BE49-F238E27FC236}">
                <a16:creationId xmlns:a16="http://schemas.microsoft.com/office/drawing/2014/main" id="{BFB87BBB-2DFF-4BDB-BA03-804FD85E8125}"/>
              </a:ext>
            </a:extLst>
          </p:cNvPr>
          <p:cNvSpPr txBox="1"/>
          <p:nvPr/>
        </p:nvSpPr>
        <p:spPr>
          <a:xfrm>
            <a:off x="1216099" y="1650121"/>
            <a:ext cx="3074454" cy="1200329"/>
          </a:xfrm>
          <a:prstGeom prst="rect">
            <a:avLst/>
          </a:prstGeom>
          <a:noFill/>
        </p:spPr>
        <p:txBody>
          <a:bodyPr wrap="square" rtlCol="0">
            <a:spAutoFit/>
          </a:bodyPr>
          <a:lstStyle/>
          <a:p>
            <a:pPr algn="ctr"/>
            <a:r>
              <a:rPr lang="en-GB" sz="2400" dirty="0">
                <a:solidFill>
                  <a:schemeClr val="tx1">
                    <a:lumMod val="65000"/>
                    <a:lumOff val="35000"/>
                  </a:schemeClr>
                </a:solidFill>
                <a:latin typeface="Sassoon Infant Std" panose="020B0503020103030203" pitchFamily="34" charset="0"/>
              </a:rPr>
              <a:t>If you do not have </a:t>
            </a:r>
            <a:r>
              <a:rPr lang="en-GB" sz="2400" b="1" dirty="0">
                <a:solidFill>
                  <a:schemeClr val="tx1">
                    <a:lumMod val="65000"/>
                    <a:lumOff val="35000"/>
                  </a:schemeClr>
                </a:solidFill>
                <a:latin typeface="Sassoon Infant Std" panose="020B0503020103030203" pitchFamily="34" charset="0"/>
              </a:rPr>
              <a:t>Office 365 Home</a:t>
            </a:r>
            <a:r>
              <a:rPr lang="en-GB" sz="2400" dirty="0">
                <a:solidFill>
                  <a:schemeClr val="tx1">
                    <a:lumMod val="65000"/>
                    <a:lumOff val="35000"/>
                  </a:schemeClr>
                </a:solidFill>
                <a:latin typeface="Sassoon Infant Std" panose="020B0503020103030203" pitchFamily="34" charset="0"/>
              </a:rPr>
              <a:t>, add new tile here.</a:t>
            </a:r>
            <a:endParaRPr lang="en-GB" sz="2400" b="1" dirty="0">
              <a:solidFill>
                <a:schemeClr val="tx1">
                  <a:lumMod val="65000"/>
                  <a:lumOff val="35000"/>
                </a:schemeClr>
              </a:solidFill>
              <a:latin typeface="Sassoon Infant Std" panose="020B0503020103030203" pitchFamily="34" charset="0"/>
            </a:endParaRPr>
          </a:p>
        </p:txBody>
      </p:sp>
      <p:pic>
        <p:nvPicPr>
          <p:cNvPr id="18" name="Graphic 17" descr="Arrow Slight curve">
            <a:extLst>
              <a:ext uri="{FF2B5EF4-FFF2-40B4-BE49-F238E27FC236}">
                <a16:creationId xmlns:a16="http://schemas.microsoft.com/office/drawing/2014/main" id="{04CF05B3-918A-4E6F-9D10-0C3BE18B3F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37270" y="2120591"/>
            <a:ext cx="914400" cy="914400"/>
          </a:xfrm>
          <a:prstGeom prst="rect">
            <a:avLst/>
          </a:prstGeom>
        </p:spPr>
      </p:pic>
      <p:sp>
        <p:nvSpPr>
          <p:cNvPr id="19" name="TextBox 18">
            <a:extLst>
              <a:ext uri="{FF2B5EF4-FFF2-40B4-BE49-F238E27FC236}">
                <a16:creationId xmlns:a16="http://schemas.microsoft.com/office/drawing/2014/main" id="{A40E2D0B-665E-448B-BBD7-24D55126293A}"/>
              </a:ext>
            </a:extLst>
          </p:cNvPr>
          <p:cNvSpPr txBox="1"/>
          <p:nvPr/>
        </p:nvSpPr>
        <p:spPr>
          <a:xfrm>
            <a:off x="1601224" y="5165283"/>
            <a:ext cx="6228303" cy="1200329"/>
          </a:xfrm>
          <a:prstGeom prst="rect">
            <a:avLst/>
          </a:prstGeom>
          <a:noFill/>
        </p:spPr>
        <p:txBody>
          <a:bodyPr wrap="square" rtlCol="0">
            <a:spAutoFit/>
          </a:bodyPr>
          <a:lstStyle/>
          <a:p>
            <a:pPr algn="ctr"/>
            <a:r>
              <a:rPr lang="en-GB" sz="2400" dirty="0">
                <a:solidFill>
                  <a:schemeClr val="tx1">
                    <a:lumMod val="65000"/>
                    <a:lumOff val="35000"/>
                  </a:schemeClr>
                </a:solidFill>
                <a:latin typeface="Sassoon Infant Std" panose="020B0503020103030203" pitchFamily="34" charset="0"/>
              </a:rPr>
              <a:t>You can also go to </a:t>
            </a:r>
            <a:r>
              <a:rPr lang="en-GB" sz="2400" dirty="0">
                <a:solidFill>
                  <a:schemeClr val="tx1">
                    <a:lumMod val="65000"/>
                    <a:lumOff val="35000"/>
                  </a:schemeClr>
                </a:solidFill>
                <a:latin typeface="Sassoon Infant Std" panose="020B0503020103030203" pitchFamily="34" charset="0"/>
                <a:hlinkClick r:id="rId7">
                  <a:extLst>
                    <a:ext uri="{A12FA001-AC4F-418D-AE19-62706E023703}">
                      <ahyp:hlinkClr xmlns:ahyp="http://schemas.microsoft.com/office/drawing/2018/hyperlinkcolor" val="tx"/>
                    </a:ext>
                  </a:extLst>
                </a:hlinkClick>
              </a:rPr>
              <a:t>www.sway.com</a:t>
            </a:r>
            <a:r>
              <a:rPr lang="en-GB" sz="2400" dirty="0">
                <a:solidFill>
                  <a:schemeClr val="tx1">
                    <a:lumMod val="65000"/>
                    <a:lumOff val="35000"/>
                  </a:schemeClr>
                </a:solidFill>
                <a:latin typeface="Sassoon Infant Std" panose="020B0503020103030203" pitchFamily="34" charset="0"/>
              </a:rPr>
              <a:t> and sign in using your Glow login details or click on the waffle in any of the Microsoft applications.</a:t>
            </a:r>
            <a:endParaRPr lang="en-GB" sz="2400" b="1" dirty="0">
              <a:solidFill>
                <a:schemeClr val="tx1">
                  <a:lumMod val="65000"/>
                  <a:lumOff val="35000"/>
                </a:schemeClr>
              </a:solidFill>
              <a:latin typeface="Sassoon Infant Std" panose="020B0503020103030203" pitchFamily="34" charset="0"/>
            </a:endParaRPr>
          </a:p>
        </p:txBody>
      </p:sp>
      <p:pic>
        <p:nvPicPr>
          <p:cNvPr id="2" name="Picture 1">
            <a:extLst>
              <a:ext uri="{FF2B5EF4-FFF2-40B4-BE49-F238E27FC236}">
                <a16:creationId xmlns:a16="http://schemas.microsoft.com/office/drawing/2014/main" id="{5490CFFC-1284-4145-A984-0F517AE87888}"/>
              </a:ext>
            </a:extLst>
          </p:cNvPr>
          <p:cNvPicPr>
            <a:picLocks noChangeAspect="1"/>
          </p:cNvPicPr>
          <p:nvPr/>
        </p:nvPicPr>
        <p:blipFill rotWithShape="1">
          <a:blip r:embed="rId8"/>
          <a:srcRect l="3878" t="36875" r="84061" b="51889"/>
          <a:stretch/>
        </p:blipFill>
        <p:spPr>
          <a:xfrm>
            <a:off x="7380514" y="5986289"/>
            <a:ext cx="711797" cy="600799"/>
          </a:xfrm>
          <a:prstGeom prst="rect">
            <a:avLst/>
          </a:prstGeom>
        </p:spPr>
      </p:pic>
      <p:pic>
        <p:nvPicPr>
          <p:cNvPr id="20" name="Picture 19">
            <a:extLst>
              <a:ext uri="{FF2B5EF4-FFF2-40B4-BE49-F238E27FC236}">
                <a16:creationId xmlns:a16="http://schemas.microsoft.com/office/drawing/2014/main" id="{F2773866-C998-4724-ACF7-0C74EA93DF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8114" y="253784"/>
            <a:ext cx="1425157" cy="1413079"/>
          </a:xfrm>
          <a:prstGeom prst="rect">
            <a:avLst/>
          </a:prstGeom>
        </p:spPr>
      </p:pic>
    </p:spTree>
    <p:extLst>
      <p:ext uri="{BB962C8B-B14F-4D97-AF65-F5344CB8AC3E}">
        <p14:creationId xmlns:p14="http://schemas.microsoft.com/office/powerpoint/2010/main" val="193657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2C1AB4C4-F647-4733-9ED7-5C248CA66CCF}"/>
              </a:ext>
            </a:extLst>
          </p:cNvPr>
          <p:cNvSpPr/>
          <p:nvPr/>
        </p:nvSpPr>
        <p:spPr>
          <a:xfrm rot="10800000">
            <a:off x="10851448" y="1503366"/>
            <a:ext cx="1206502" cy="1358900"/>
          </a:xfrm>
          <a:prstGeom prst="triangl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7D48F78-8A6C-44FC-9A2F-55F5D9C8F364}"/>
              </a:ext>
            </a:extLst>
          </p:cNvPr>
          <p:cNvGrpSpPr/>
          <p:nvPr/>
        </p:nvGrpSpPr>
        <p:grpSpPr>
          <a:xfrm>
            <a:off x="1110693" y="494620"/>
            <a:ext cx="11515121" cy="931409"/>
            <a:chOff x="-515516" y="212695"/>
            <a:chExt cx="12950072" cy="1181100"/>
          </a:xfrm>
        </p:grpSpPr>
        <p:sp>
          <p:nvSpPr>
            <p:cNvPr id="8" name="Parallelogram 7">
              <a:extLst>
                <a:ext uri="{FF2B5EF4-FFF2-40B4-BE49-F238E27FC236}">
                  <a16:creationId xmlns:a16="http://schemas.microsoft.com/office/drawing/2014/main" id="{2918D9CD-D4D7-442B-AE37-373F42EAEC3C}"/>
                </a:ext>
              </a:extLst>
            </p:cNvPr>
            <p:cNvSpPr/>
            <p:nvPr/>
          </p:nvSpPr>
          <p:spPr>
            <a:xfrm>
              <a:off x="-515516" y="212695"/>
              <a:ext cx="12950072" cy="1181100"/>
            </a:xfrm>
            <a:prstGeom prst="parallelogram">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7CEC9E2-C440-4F79-8D8E-5C5E2102802E}"/>
                </a:ext>
              </a:extLst>
            </p:cNvPr>
            <p:cNvSpPr txBox="1">
              <a:spLocks/>
            </p:cNvSpPr>
            <p:nvPr/>
          </p:nvSpPr>
          <p:spPr>
            <a:xfrm>
              <a:off x="36142" y="496861"/>
              <a:ext cx="8789716" cy="86156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rPr>
                <a:t> How to get started</a:t>
              </a:r>
            </a:p>
          </p:txBody>
        </p:sp>
      </p:grpSp>
      <p:sp>
        <p:nvSpPr>
          <p:cNvPr id="12" name="Isosceles Triangle 11">
            <a:extLst>
              <a:ext uri="{FF2B5EF4-FFF2-40B4-BE49-F238E27FC236}">
                <a16:creationId xmlns:a16="http://schemas.microsoft.com/office/drawing/2014/main" id="{995AF19B-F0BA-4CF8-A733-3204A575F9B7}"/>
              </a:ext>
            </a:extLst>
          </p:cNvPr>
          <p:cNvSpPr/>
          <p:nvPr/>
        </p:nvSpPr>
        <p:spPr>
          <a:xfrm>
            <a:off x="5921933" y="3451399"/>
            <a:ext cx="1206502" cy="1358900"/>
          </a:xfrm>
          <a:prstGeom prst="triangle">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lumMod val="65000"/>
                  <a:lumOff val="35000"/>
                </a:schemeClr>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0182321D-100E-4A3D-BDDC-98AC083EC453}"/>
              </a:ext>
            </a:extLst>
          </p:cNvPr>
          <p:cNvPicPr>
            <a:picLocks noChangeAspect="1"/>
          </p:cNvPicPr>
          <p:nvPr/>
        </p:nvPicPr>
        <p:blipFill>
          <a:blip r:embed="rId2"/>
          <a:stretch>
            <a:fillRect/>
          </a:stretch>
        </p:blipFill>
        <p:spPr>
          <a:xfrm>
            <a:off x="4512780" y="1685502"/>
            <a:ext cx="1166975" cy="1024080"/>
          </a:xfrm>
          <a:prstGeom prst="rect">
            <a:avLst/>
          </a:prstGeom>
        </p:spPr>
      </p:pic>
      <p:pic>
        <p:nvPicPr>
          <p:cNvPr id="21" name="Picture 20">
            <a:extLst>
              <a:ext uri="{FF2B5EF4-FFF2-40B4-BE49-F238E27FC236}">
                <a16:creationId xmlns:a16="http://schemas.microsoft.com/office/drawing/2014/main" id="{D908EF6D-E9F7-44D6-A12B-9D6D4719DEE9}"/>
              </a:ext>
            </a:extLst>
          </p:cNvPr>
          <p:cNvPicPr>
            <a:picLocks noChangeAspect="1"/>
          </p:cNvPicPr>
          <p:nvPr/>
        </p:nvPicPr>
        <p:blipFill>
          <a:blip r:embed="rId3"/>
          <a:stretch>
            <a:fillRect/>
          </a:stretch>
        </p:blipFill>
        <p:spPr>
          <a:xfrm>
            <a:off x="6096000" y="1619980"/>
            <a:ext cx="5832114" cy="3067382"/>
          </a:xfrm>
          <a:prstGeom prst="rect">
            <a:avLst/>
          </a:prstGeom>
        </p:spPr>
      </p:pic>
      <p:sp>
        <p:nvSpPr>
          <p:cNvPr id="22" name="TextBox 21">
            <a:extLst>
              <a:ext uri="{FF2B5EF4-FFF2-40B4-BE49-F238E27FC236}">
                <a16:creationId xmlns:a16="http://schemas.microsoft.com/office/drawing/2014/main" id="{064E92F1-E348-47EB-B833-A40F734D25A9}"/>
              </a:ext>
            </a:extLst>
          </p:cNvPr>
          <p:cNvSpPr txBox="1"/>
          <p:nvPr/>
        </p:nvSpPr>
        <p:spPr>
          <a:xfrm>
            <a:off x="8045633" y="4762199"/>
            <a:ext cx="3956198" cy="1631216"/>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Once you’ve created your first Sway Learning Journal, you can use the template you will create today and update the information for your next one.</a:t>
            </a:r>
            <a:endParaRPr lang="en-GB" sz="2000" b="1" dirty="0">
              <a:solidFill>
                <a:schemeClr val="tx1">
                  <a:lumMod val="65000"/>
                  <a:lumOff val="35000"/>
                </a:schemeClr>
              </a:solidFill>
              <a:latin typeface="Sassoon Infant Std" panose="020B0503020103030203" pitchFamily="34" charset="0"/>
            </a:endParaRPr>
          </a:p>
        </p:txBody>
      </p:sp>
      <p:pic>
        <p:nvPicPr>
          <p:cNvPr id="23" name="Graphic 22" descr="Arrow Clockwise curve">
            <a:extLst>
              <a:ext uri="{FF2B5EF4-FFF2-40B4-BE49-F238E27FC236}">
                <a16:creationId xmlns:a16="http://schemas.microsoft.com/office/drawing/2014/main" id="{F25EE3B3-7CFA-46CE-8C18-812CC394AE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25375" y="4048894"/>
            <a:ext cx="914400" cy="914400"/>
          </a:xfrm>
          <a:prstGeom prst="rect">
            <a:avLst/>
          </a:prstGeom>
        </p:spPr>
      </p:pic>
      <p:sp>
        <p:nvSpPr>
          <p:cNvPr id="24" name="TextBox 23">
            <a:extLst>
              <a:ext uri="{FF2B5EF4-FFF2-40B4-BE49-F238E27FC236}">
                <a16:creationId xmlns:a16="http://schemas.microsoft.com/office/drawing/2014/main" id="{79A9BA5C-F8E1-4907-9B4C-EEE78F224BE6}"/>
              </a:ext>
            </a:extLst>
          </p:cNvPr>
          <p:cNvSpPr txBox="1"/>
          <p:nvPr/>
        </p:nvSpPr>
        <p:spPr>
          <a:xfrm>
            <a:off x="3594796" y="3523727"/>
            <a:ext cx="2413294" cy="1631216"/>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If you are creating your Sway for the first time, click on + New Blank Sway or</a:t>
            </a:r>
          </a:p>
          <a:p>
            <a:pPr algn="ctr"/>
            <a:r>
              <a:rPr lang="en-GB" sz="2000" dirty="0">
                <a:solidFill>
                  <a:schemeClr val="tx1">
                    <a:lumMod val="65000"/>
                    <a:lumOff val="35000"/>
                  </a:schemeClr>
                </a:solidFill>
                <a:latin typeface="Sassoon Infant Std" panose="020B0503020103030203" pitchFamily="34" charset="0"/>
              </a:rPr>
              <a:t> + Create New.</a:t>
            </a:r>
            <a:endParaRPr lang="en-GB" sz="2000" b="1" dirty="0">
              <a:solidFill>
                <a:schemeClr val="tx1">
                  <a:lumMod val="65000"/>
                  <a:lumOff val="35000"/>
                </a:schemeClr>
              </a:solidFill>
              <a:latin typeface="Sassoon Infant Std" panose="020B0503020103030203" pitchFamily="34" charset="0"/>
            </a:endParaRPr>
          </a:p>
        </p:txBody>
      </p:sp>
      <p:sp>
        <p:nvSpPr>
          <p:cNvPr id="25" name="TextBox 24">
            <a:extLst>
              <a:ext uri="{FF2B5EF4-FFF2-40B4-BE49-F238E27FC236}">
                <a16:creationId xmlns:a16="http://schemas.microsoft.com/office/drawing/2014/main" id="{94938420-359A-4E0F-B375-EFAD9E2FCBB1}"/>
              </a:ext>
            </a:extLst>
          </p:cNvPr>
          <p:cNvSpPr txBox="1"/>
          <p:nvPr/>
        </p:nvSpPr>
        <p:spPr>
          <a:xfrm>
            <a:off x="2602353" y="5588616"/>
            <a:ext cx="3159325" cy="1015663"/>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Click here for a video explanation on using the website.</a:t>
            </a:r>
            <a:endParaRPr lang="en-GB" sz="2000" b="1" dirty="0">
              <a:solidFill>
                <a:schemeClr val="tx1">
                  <a:lumMod val="65000"/>
                  <a:lumOff val="35000"/>
                </a:schemeClr>
              </a:solidFill>
              <a:latin typeface="Sassoon Infant Std" panose="020B0503020103030203" pitchFamily="34" charset="0"/>
            </a:endParaRPr>
          </a:p>
        </p:txBody>
      </p:sp>
      <p:pic>
        <p:nvPicPr>
          <p:cNvPr id="26" name="Picture 25">
            <a:hlinkClick r:id="rId6"/>
            <a:extLst>
              <a:ext uri="{FF2B5EF4-FFF2-40B4-BE49-F238E27FC236}">
                <a16:creationId xmlns:a16="http://schemas.microsoft.com/office/drawing/2014/main" id="{E07652C4-D94B-4F9E-80B0-28D3556360B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553536" y="5552116"/>
            <a:ext cx="1414272" cy="1117996"/>
          </a:xfrm>
          <a:prstGeom prst="rect">
            <a:avLst/>
          </a:prstGeom>
          <a:scene3d>
            <a:camera prst="orthographicFront"/>
            <a:lightRig rig="threePt" dir="t"/>
          </a:scene3d>
          <a:sp3d>
            <a:bevelT w="114300" prst="artDeco"/>
          </a:sp3d>
        </p:spPr>
      </p:pic>
      <p:pic>
        <p:nvPicPr>
          <p:cNvPr id="27" name="Picture 26">
            <a:extLst>
              <a:ext uri="{FF2B5EF4-FFF2-40B4-BE49-F238E27FC236}">
                <a16:creationId xmlns:a16="http://schemas.microsoft.com/office/drawing/2014/main" id="{456BA1CA-9AA9-45BE-9509-457200853DB9}"/>
              </a:ext>
            </a:extLst>
          </p:cNvPr>
          <p:cNvPicPr>
            <a:picLocks noChangeAspect="1"/>
          </p:cNvPicPr>
          <p:nvPr/>
        </p:nvPicPr>
        <p:blipFill>
          <a:blip r:embed="rId9"/>
          <a:stretch>
            <a:fillRect/>
          </a:stretch>
        </p:blipFill>
        <p:spPr>
          <a:xfrm>
            <a:off x="1368725" y="1604402"/>
            <a:ext cx="1124489" cy="4237655"/>
          </a:xfrm>
          <a:prstGeom prst="rect">
            <a:avLst/>
          </a:prstGeom>
        </p:spPr>
      </p:pic>
      <p:sp>
        <p:nvSpPr>
          <p:cNvPr id="28" name="TextBox 27">
            <a:extLst>
              <a:ext uri="{FF2B5EF4-FFF2-40B4-BE49-F238E27FC236}">
                <a16:creationId xmlns:a16="http://schemas.microsoft.com/office/drawing/2014/main" id="{D7908DA5-03E4-4A75-BE62-D7F15677C8A2}"/>
              </a:ext>
            </a:extLst>
          </p:cNvPr>
          <p:cNvSpPr txBox="1"/>
          <p:nvPr/>
        </p:nvSpPr>
        <p:spPr>
          <a:xfrm>
            <a:off x="1530194" y="2436417"/>
            <a:ext cx="3074454" cy="1384995"/>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Scroll down the menu on the left hand side until you see the Sway logo and select it</a:t>
            </a:r>
            <a:r>
              <a:rPr lang="en-GB" sz="2400" dirty="0">
                <a:solidFill>
                  <a:schemeClr val="tx1">
                    <a:lumMod val="65000"/>
                    <a:lumOff val="35000"/>
                  </a:schemeClr>
                </a:solidFill>
                <a:latin typeface="Sassoon Infant Std" panose="020B0503020103030203" pitchFamily="34" charset="0"/>
              </a:rPr>
              <a:t>.</a:t>
            </a:r>
            <a:endParaRPr lang="en-GB" sz="2400" b="1" dirty="0">
              <a:solidFill>
                <a:schemeClr val="tx1">
                  <a:lumMod val="65000"/>
                  <a:lumOff val="35000"/>
                </a:schemeClr>
              </a:solidFill>
              <a:latin typeface="Sassoon Infant Std" panose="020B0503020103030203" pitchFamily="34" charset="0"/>
            </a:endParaRPr>
          </a:p>
        </p:txBody>
      </p:sp>
      <p:pic>
        <p:nvPicPr>
          <p:cNvPr id="29" name="Graphic 28" descr="Arrow Slight curve">
            <a:extLst>
              <a:ext uri="{FF2B5EF4-FFF2-40B4-BE49-F238E27FC236}">
                <a16:creationId xmlns:a16="http://schemas.microsoft.com/office/drawing/2014/main" id="{D8780B9B-58F4-4C9A-AD20-C2719C7E3C1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7894618" flipH="1">
            <a:off x="1638506" y="3514858"/>
            <a:ext cx="914400" cy="914400"/>
          </a:xfrm>
          <a:prstGeom prst="rect">
            <a:avLst/>
          </a:prstGeom>
        </p:spPr>
      </p:pic>
      <p:pic>
        <p:nvPicPr>
          <p:cNvPr id="30" name="Graphic 29" descr="Arrow Slight curve">
            <a:extLst>
              <a:ext uri="{FF2B5EF4-FFF2-40B4-BE49-F238E27FC236}">
                <a16:creationId xmlns:a16="http://schemas.microsoft.com/office/drawing/2014/main" id="{229D03AC-CCF0-4E6A-B825-74D4509ED48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9348281">
            <a:off x="6067984" y="2893471"/>
            <a:ext cx="914400" cy="914400"/>
          </a:xfrm>
          <a:prstGeom prst="rect">
            <a:avLst/>
          </a:prstGeom>
        </p:spPr>
      </p:pic>
      <p:pic>
        <p:nvPicPr>
          <p:cNvPr id="31" name="Graphic 30" descr="Arrow Slight curve">
            <a:extLst>
              <a:ext uri="{FF2B5EF4-FFF2-40B4-BE49-F238E27FC236}">
                <a16:creationId xmlns:a16="http://schemas.microsoft.com/office/drawing/2014/main" id="{38206649-4A2D-4823-B452-D8B3101B73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65355" y="5970464"/>
            <a:ext cx="914400" cy="914400"/>
          </a:xfrm>
          <a:prstGeom prst="rect">
            <a:avLst/>
          </a:prstGeom>
        </p:spPr>
      </p:pic>
      <p:pic>
        <p:nvPicPr>
          <p:cNvPr id="33" name="Picture 32">
            <a:extLst>
              <a:ext uri="{FF2B5EF4-FFF2-40B4-BE49-F238E27FC236}">
                <a16:creationId xmlns:a16="http://schemas.microsoft.com/office/drawing/2014/main" id="{F155454B-E3FF-4FD6-84E7-61AF007342D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8114" y="253784"/>
            <a:ext cx="1425157" cy="1413079"/>
          </a:xfrm>
          <a:prstGeom prst="rect">
            <a:avLst/>
          </a:prstGeom>
        </p:spPr>
      </p:pic>
    </p:spTree>
    <p:extLst>
      <p:ext uri="{BB962C8B-B14F-4D97-AF65-F5344CB8AC3E}">
        <p14:creationId xmlns:p14="http://schemas.microsoft.com/office/powerpoint/2010/main" val="389529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2C1AB4C4-F647-4733-9ED7-5C248CA66CCF}"/>
              </a:ext>
            </a:extLst>
          </p:cNvPr>
          <p:cNvSpPr/>
          <p:nvPr/>
        </p:nvSpPr>
        <p:spPr>
          <a:xfrm rot="10800000">
            <a:off x="10891611" y="4454362"/>
            <a:ext cx="1206502" cy="1358900"/>
          </a:xfrm>
          <a:prstGeom prst="triangl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7D48F78-8A6C-44FC-9A2F-55F5D9C8F364}"/>
              </a:ext>
            </a:extLst>
          </p:cNvPr>
          <p:cNvGrpSpPr/>
          <p:nvPr/>
        </p:nvGrpSpPr>
        <p:grpSpPr>
          <a:xfrm>
            <a:off x="1110693" y="494620"/>
            <a:ext cx="11515121" cy="931409"/>
            <a:chOff x="-515516" y="212695"/>
            <a:chExt cx="12950072" cy="1181100"/>
          </a:xfrm>
        </p:grpSpPr>
        <p:sp>
          <p:nvSpPr>
            <p:cNvPr id="8" name="Parallelogram 7">
              <a:extLst>
                <a:ext uri="{FF2B5EF4-FFF2-40B4-BE49-F238E27FC236}">
                  <a16:creationId xmlns:a16="http://schemas.microsoft.com/office/drawing/2014/main" id="{2918D9CD-D4D7-442B-AE37-373F42EAEC3C}"/>
                </a:ext>
              </a:extLst>
            </p:cNvPr>
            <p:cNvSpPr/>
            <p:nvPr/>
          </p:nvSpPr>
          <p:spPr>
            <a:xfrm>
              <a:off x="-515516" y="212695"/>
              <a:ext cx="12950072" cy="1181100"/>
            </a:xfrm>
            <a:prstGeom prst="parallelogram">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7CEC9E2-C440-4F79-8D8E-5C5E2102802E}"/>
                </a:ext>
              </a:extLst>
            </p:cNvPr>
            <p:cNvSpPr txBox="1">
              <a:spLocks/>
            </p:cNvSpPr>
            <p:nvPr/>
          </p:nvSpPr>
          <p:spPr>
            <a:xfrm>
              <a:off x="36142" y="496861"/>
              <a:ext cx="8789716" cy="86156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rPr>
                <a:t> Adding Content</a:t>
              </a:r>
            </a:p>
          </p:txBody>
        </p:sp>
      </p:grpSp>
      <p:sp>
        <p:nvSpPr>
          <p:cNvPr id="12" name="Isosceles Triangle 11">
            <a:extLst>
              <a:ext uri="{FF2B5EF4-FFF2-40B4-BE49-F238E27FC236}">
                <a16:creationId xmlns:a16="http://schemas.microsoft.com/office/drawing/2014/main" id="{995AF19B-F0BA-4CF8-A733-3204A575F9B7}"/>
              </a:ext>
            </a:extLst>
          </p:cNvPr>
          <p:cNvSpPr/>
          <p:nvPr/>
        </p:nvSpPr>
        <p:spPr>
          <a:xfrm>
            <a:off x="2722459" y="3339328"/>
            <a:ext cx="1206502" cy="1358900"/>
          </a:xfrm>
          <a:prstGeom prst="triangle">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lumMod val="65000"/>
                  <a:lumOff val="35000"/>
                </a:scheme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DFFDDA4-BEAF-4FC0-9D88-ED1FE7AACA5E}"/>
              </a:ext>
            </a:extLst>
          </p:cNvPr>
          <p:cNvPicPr>
            <a:picLocks noChangeAspect="1"/>
          </p:cNvPicPr>
          <p:nvPr/>
        </p:nvPicPr>
        <p:blipFill rotWithShape="1">
          <a:blip r:embed="rId2"/>
          <a:srcRect b="20396"/>
          <a:stretch/>
        </p:blipFill>
        <p:spPr>
          <a:xfrm>
            <a:off x="7406614" y="4613812"/>
            <a:ext cx="4571062" cy="1702503"/>
          </a:xfrm>
          <a:prstGeom prst="rect">
            <a:avLst/>
          </a:prstGeom>
        </p:spPr>
      </p:pic>
      <p:pic>
        <p:nvPicPr>
          <p:cNvPr id="11" name="Picture 10">
            <a:extLst>
              <a:ext uri="{FF2B5EF4-FFF2-40B4-BE49-F238E27FC236}">
                <a16:creationId xmlns:a16="http://schemas.microsoft.com/office/drawing/2014/main" id="{E35E517E-E739-4C89-9D63-F110D6DBD009}"/>
              </a:ext>
            </a:extLst>
          </p:cNvPr>
          <p:cNvPicPr>
            <a:picLocks noChangeAspect="1"/>
          </p:cNvPicPr>
          <p:nvPr/>
        </p:nvPicPr>
        <p:blipFill>
          <a:blip r:embed="rId3"/>
          <a:stretch>
            <a:fillRect/>
          </a:stretch>
        </p:blipFill>
        <p:spPr>
          <a:xfrm>
            <a:off x="2886121" y="2872229"/>
            <a:ext cx="6219682" cy="1702503"/>
          </a:xfrm>
          <a:prstGeom prst="rect">
            <a:avLst/>
          </a:prstGeom>
        </p:spPr>
      </p:pic>
      <p:sp>
        <p:nvSpPr>
          <p:cNvPr id="14" name="TextBox 13">
            <a:extLst>
              <a:ext uri="{FF2B5EF4-FFF2-40B4-BE49-F238E27FC236}">
                <a16:creationId xmlns:a16="http://schemas.microsoft.com/office/drawing/2014/main" id="{F01A5EF8-5EA6-42DA-9B99-1769CEF46F5F}"/>
              </a:ext>
            </a:extLst>
          </p:cNvPr>
          <p:cNvSpPr txBox="1"/>
          <p:nvPr/>
        </p:nvSpPr>
        <p:spPr>
          <a:xfrm>
            <a:off x="1001884" y="3243955"/>
            <a:ext cx="1602510" cy="1938992"/>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Heading card - Type in what the </a:t>
            </a:r>
            <a:r>
              <a:rPr lang="en-GB" sz="2000" b="1" dirty="0">
                <a:solidFill>
                  <a:schemeClr val="tx1">
                    <a:lumMod val="65000"/>
                    <a:lumOff val="35000"/>
                  </a:schemeClr>
                </a:solidFill>
                <a:latin typeface="Sassoon Infant Std" panose="020B0503020103030203" pitchFamily="34" charset="0"/>
              </a:rPr>
              <a:t>title</a:t>
            </a:r>
            <a:r>
              <a:rPr lang="en-GB" sz="2000" dirty="0">
                <a:solidFill>
                  <a:schemeClr val="tx1">
                    <a:lumMod val="65000"/>
                    <a:lumOff val="35000"/>
                  </a:schemeClr>
                </a:solidFill>
                <a:latin typeface="Sassoon Infant Std" panose="020B0503020103030203" pitchFamily="34" charset="0"/>
              </a:rPr>
              <a:t> of your newsletter will be</a:t>
            </a:r>
            <a:r>
              <a:rPr lang="en-GB" sz="2000" dirty="0">
                <a:solidFill>
                  <a:srgbClr val="7030A0"/>
                </a:solidFill>
                <a:latin typeface="Sassoon Infant Std" panose="020B0503020103030203" pitchFamily="34" charset="0"/>
              </a:rPr>
              <a:t>.</a:t>
            </a:r>
            <a:endParaRPr lang="en-GB" sz="2000" b="1" dirty="0">
              <a:solidFill>
                <a:srgbClr val="7030A0"/>
              </a:solidFill>
              <a:latin typeface="Sassoon Infant Std" panose="020B0503020103030203" pitchFamily="34" charset="0"/>
            </a:endParaRPr>
          </a:p>
        </p:txBody>
      </p:sp>
      <p:sp>
        <p:nvSpPr>
          <p:cNvPr id="15" name="TextBox 14">
            <a:extLst>
              <a:ext uri="{FF2B5EF4-FFF2-40B4-BE49-F238E27FC236}">
                <a16:creationId xmlns:a16="http://schemas.microsoft.com/office/drawing/2014/main" id="{67084550-FBBA-4130-85F9-45FD262FBC65}"/>
              </a:ext>
            </a:extLst>
          </p:cNvPr>
          <p:cNvSpPr txBox="1"/>
          <p:nvPr/>
        </p:nvSpPr>
        <p:spPr>
          <a:xfrm>
            <a:off x="1337196" y="5237223"/>
            <a:ext cx="3159325" cy="1015663"/>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Click here for a video explanation on adding images.</a:t>
            </a:r>
            <a:endParaRPr lang="en-GB" sz="2000" b="1" dirty="0">
              <a:solidFill>
                <a:schemeClr val="tx1">
                  <a:lumMod val="65000"/>
                  <a:lumOff val="35000"/>
                </a:schemeClr>
              </a:solidFill>
              <a:latin typeface="Sassoon Infant Std" panose="020B0503020103030203" pitchFamily="34" charset="0"/>
            </a:endParaRPr>
          </a:p>
        </p:txBody>
      </p:sp>
      <p:pic>
        <p:nvPicPr>
          <p:cNvPr id="16" name="Picture 15">
            <a:hlinkClick r:id="rId4"/>
            <a:extLst>
              <a:ext uri="{FF2B5EF4-FFF2-40B4-BE49-F238E27FC236}">
                <a16:creationId xmlns:a16="http://schemas.microsoft.com/office/drawing/2014/main" id="{D2ACF927-C9A9-43BF-91F9-D482D92CABB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11992" y="5369096"/>
            <a:ext cx="1414272" cy="1117996"/>
          </a:xfrm>
          <a:prstGeom prst="rect">
            <a:avLst/>
          </a:prstGeom>
          <a:scene3d>
            <a:camera prst="orthographicFront"/>
            <a:lightRig rig="threePt" dir="t"/>
          </a:scene3d>
          <a:sp3d>
            <a:bevelT w="114300" prst="artDeco"/>
          </a:sp3d>
        </p:spPr>
      </p:pic>
      <p:sp>
        <p:nvSpPr>
          <p:cNvPr id="17" name="TextBox 16">
            <a:extLst>
              <a:ext uri="{FF2B5EF4-FFF2-40B4-BE49-F238E27FC236}">
                <a16:creationId xmlns:a16="http://schemas.microsoft.com/office/drawing/2014/main" id="{2544573C-C590-4003-A902-08868FC5959F}"/>
              </a:ext>
            </a:extLst>
          </p:cNvPr>
          <p:cNvSpPr txBox="1"/>
          <p:nvPr/>
        </p:nvSpPr>
        <p:spPr>
          <a:xfrm>
            <a:off x="9567044" y="1710524"/>
            <a:ext cx="2545435" cy="2862322"/>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To add a background image to your title, find an image you have already saved or search for a suitable image by clicking on </a:t>
            </a:r>
            <a:r>
              <a:rPr lang="en-GB" sz="2000" b="1" dirty="0">
                <a:solidFill>
                  <a:schemeClr val="tx1">
                    <a:lumMod val="65000"/>
                    <a:lumOff val="35000"/>
                  </a:schemeClr>
                </a:solidFill>
                <a:latin typeface="Sassoon Infant Std" panose="020B0503020103030203" pitchFamily="34" charset="0"/>
              </a:rPr>
              <a:t>Insert</a:t>
            </a:r>
            <a:r>
              <a:rPr lang="en-GB" sz="2000" dirty="0">
                <a:solidFill>
                  <a:schemeClr val="tx1">
                    <a:lumMod val="65000"/>
                    <a:lumOff val="35000"/>
                  </a:schemeClr>
                </a:solidFill>
                <a:latin typeface="Sassoon Infant Std" panose="020B0503020103030203" pitchFamily="34" charset="0"/>
              </a:rPr>
              <a:t> and dragging it into the </a:t>
            </a:r>
            <a:r>
              <a:rPr lang="en-GB" sz="2000" b="1" dirty="0">
                <a:solidFill>
                  <a:schemeClr val="tx1">
                    <a:lumMod val="65000"/>
                    <a:lumOff val="35000"/>
                  </a:schemeClr>
                </a:solidFill>
                <a:latin typeface="Sassoon Infant Std" panose="020B0503020103030203" pitchFamily="34" charset="0"/>
              </a:rPr>
              <a:t>Background box</a:t>
            </a:r>
            <a:r>
              <a:rPr lang="en-GB" sz="2000" dirty="0">
                <a:solidFill>
                  <a:schemeClr val="tx1">
                    <a:lumMod val="65000"/>
                    <a:lumOff val="35000"/>
                  </a:schemeClr>
                </a:solidFill>
                <a:latin typeface="Sassoon Infant Std" panose="020B0503020103030203" pitchFamily="34" charset="0"/>
              </a:rPr>
              <a:t>.</a:t>
            </a:r>
            <a:endParaRPr lang="en-GB" sz="2400" dirty="0">
              <a:solidFill>
                <a:schemeClr val="tx1">
                  <a:lumMod val="65000"/>
                  <a:lumOff val="35000"/>
                </a:schemeClr>
              </a:solidFill>
              <a:latin typeface="Sassoon Infant Std" panose="020B0503020103030203" pitchFamily="34" charset="0"/>
            </a:endParaRPr>
          </a:p>
        </p:txBody>
      </p:sp>
      <p:pic>
        <p:nvPicPr>
          <p:cNvPr id="18" name="Graphic 17" descr="Arrow Slight curve">
            <a:extLst>
              <a:ext uri="{FF2B5EF4-FFF2-40B4-BE49-F238E27FC236}">
                <a16:creationId xmlns:a16="http://schemas.microsoft.com/office/drawing/2014/main" id="{7D3D23CF-AB30-476B-A2E4-02A7153033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42142" y="3534378"/>
            <a:ext cx="914400" cy="914400"/>
          </a:xfrm>
          <a:prstGeom prst="rect">
            <a:avLst/>
          </a:prstGeom>
        </p:spPr>
      </p:pic>
      <p:pic>
        <p:nvPicPr>
          <p:cNvPr id="19" name="Graphic 18" descr="Arrow Slight curve">
            <a:extLst>
              <a:ext uri="{FF2B5EF4-FFF2-40B4-BE49-F238E27FC236}">
                <a16:creationId xmlns:a16="http://schemas.microsoft.com/office/drawing/2014/main" id="{B99FDA0D-8E2D-4581-8356-3D7B4A8D9D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01602" y="5652722"/>
            <a:ext cx="914400" cy="914400"/>
          </a:xfrm>
          <a:prstGeom prst="rect">
            <a:avLst/>
          </a:prstGeom>
        </p:spPr>
      </p:pic>
      <p:sp>
        <p:nvSpPr>
          <p:cNvPr id="21" name="TextBox 20">
            <a:extLst>
              <a:ext uri="{FF2B5EF4-FFF2-40B4-BE49-F238E27FC236}">
                <a16:creationId xmlns:a16="http://schemas.microsoft.com/office/drawing/2014/main" id="{BD0C704D-4875-44AE-96B1-0B5A5E31F151}"/>
              </a:ext>
            </a:extLst>
          </p:cNvPr>
          <p:cNvSpPr txBox="1"/>
          <p:nvPr/>
        </p:nvSpPr>
        <p:spPr>
          <a:xfrm>
            <a:off x="6840164" y="5652722"/>
            <a:ext cx="3159325" cy="1200329"/>
          </a:xfrm>
          <a:prstGeom prst="rect">
            <a:avLst/>
          </a:prstGeom>
          <a:noFill/>
        </p:spPr>
        <p:txBody>
          <a:bodyPr wrap="square" rtlCol="0">
            <a:spAutoFit/>
          </a:bodyPr>
          <a:lstStyle/>
          <a:p>
            <a:pPr algn="ctr"/>
            <a:r>
              <a:rPr lang="en-GB" dirty="0">
                <a:solidFill>
                  <a:schemeClr val="tx1">
                    <a:lumMod val="65000"/>
                    <a:lumOff val="35000"/>
                  </a:schemeClr>
                </a:solidFill>
                <a:latin typeface="Sassoon Infant Std" panose="020B0503020103030203" pitchFamily="34" charset="0"/>
              </a:rPr>
              <a:t>Click </a:t>
            </a:r>
            <a:r>
              <a:rPr lang="en-GB" b="1" dirty="0">
                <a:solidFill>
                  <a:schemeClr val="tx1">
                    <a:lumMod val="65000"/>
                    <a:lumOff val="35000"/>
                  </a:schemeClr>
                </a:solidFill>
                <a:latin typeface="Sassoon Infant Std" panose="020B0503020103030203" pitchFamily="34" charset="0"/>
              </a:rPr>
              <a:t>Suggested</a:t>
            </a:r>
            <a:r>
              <a:rPr lang="en-GB" dirty="0">
                <a:solidFill>
                  <a:schemeClr val="tx1">
                    <a:lumMod val="65000"/>
                    <a:lumOff val="35000"/>
                  </a:schemeClr>
                </a:solidFill>
                <a:latin typeface="Sassoon Infant Std" panose="020B0503020103030203" pitchFamily="34" charset="0"/>
              </a:rPr>
              <a:t> to access your files on your computer or One Drive. Type in the</a:t>
            </a:r>
            <a:r>
              <a:rPr lang="en-GB" b="1" dirty="0">
                <a:solidFill>
                  <a:schemeClr val="tx1">
                    <a:lumMod val="65000"/>
                    <a:lumOff val="35000"/>
                  </a:schemeClr>
                </a:solidFill>
                <a:latin typeface="Sassoon Infant Std" panose="020B0503020103030203" pitchFamily="34" charset="0"/>
              </a:rPr>
              <a:t> Search </a:t>
            </a:r>
            <a:r>
              <a:rPr lang="en-GB" dirty="0">
                <a:solidFill>
                  <a:schemeClr val="tx1">
                    <a:lumMod val="65000"/>
                    <a:lumOff val="35000"/>
                  </a:schemeClr>
                </a:solidFill>
                <a:latin typeface="Sassoon Infant Std" panose="020B0503020103030203" pitchFamily="34" charset="0"/>
              </a:rPr>
              <a:t>box to look for online images.</a:t>
            </a:r>
            <a:endParaRPr lang="en-GB" b="1" dirty="0">
              <a:solidFill>
                <a:schemeClr val="tx1">
                  <a:lumMod val="65000"/>
                  <a:lumOff val="35000"/>
                </a:schemeClr>
              </a:solidFill>
              <a:latin typeface="Sassoon Infant Std" panose="020B0503020103030203" pitchFamily="34" charset="0"/>
            </a:endParaRPr>
          </a:p>
        </p:txBody>
      </p:sp>
      <p:pic>
        <p:nvPicPr>
          <p:cNvPr id="22" name="Graphic 21" descr="Arrow Clockwise curve">
            <a:extLst>
              <a:ext uri="{FF2B5EF4-FFF2-40B4-BE49-F238E27FC236}">
                <a16:creationId xmlns:a16="http://schemas.microsoft.com/office/drawing/2014/main" id="{300C84DB-AD1B-4B52-ACDC-08A0E984E4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1383134">
            <a:off x="11196380" y="4978965"/>
            <a:ext cx="875021" cy="875021"/>
          </a:xfrm>
          <a:prstGeom prst="rect">
            <a:avLst/>
          </a:prstGeom>
        </p:spPr>
      </p:pic>
      <p:pic>
        <p:nvPicPr>
          <p:cNvPr id="23" name="Graphic 22" descr="Arrow Clockwise curve">
            <a:extLst>
              <a:ext uri="{FF2B5EF4-FFF2-40B4-BE49-F238E27FC236}">
                <a16:creationId xmlns:a16="http://schemas.microsoft.com/office/drawing/2014/main" id="{43F70DC2-87EE-4254-B2F3-CBA08AAD21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213996">
            <a:off x="9655002" y="4664584"/>
            <a:ext cx="875021" cy="875021"/>
          </a:xfrm>
          <a:prstGeom prst="rect">
            <a:avLst/>
          </a:prstGeom>
        </p:spPr>
      </p:pic>
      <p:sp>
        <p:nvSpPr>
          <p:cNvPr id="24" name="Rectangle 23">
            <a:extLst>
              <a:ext uri="{FF2B5EF4-FFF2-40B4-BE49-F238E27FC236}">
                <a16:creationId xmlns:a16="http://schemas.microsoft.com/office/drawing/2014/main" id="{1F95335B-67E3-4604-99FB-ED2FB38BEF2E}"/>
              </a:ext>
            </a:extLst>
          </p:cNvPr>
          <p:cNvSpPr/>
          <p:nvPr/>
        </p:nvSpPr>
        <p:spPr>
          <a:xfrm>
            <a:off x="2121533" y="1662374"/>
            <a:ext cx="6868886" cy="923330"/>
          </a:xfrm>
          <a:prstGeom prst="rect">
            <a:avLst/>
          </a:prstGeom>
        </p:spPr>
        <p:txBody>
          <a:bodyPr wrap="square">
            <a:spAutoFit/>
          </a:bodyPr>
          <a:lstStyle/>
          <a:p>
            <a:pPr algn="ctr"/>
            <a:r>
              <a:rPr lang="en-US" dirty="0">
                <a:solidFill>
                  <a:schemeClr val="tx1">
                    <a:lumMod val="65000"/>
                    <a:lumOff val="35000"/>
                  </a:schemeClr>
                </a:solidFill>
                <a:latin typeface="Sassoon Infant Std" panose="020B0503020103030203" pitchFamily="34" charset="0"/>
              </a:rPr>
              <a:t>Microsoft Sway works off two main elements: the Storyline and Cards. </a:t>
            </a:r>
          </a:p>
          <a:p>
            <a:pPr algn="ctr"/>
            <a:r>
              <a:rPr lang="en-US" dirty="0">
                <a:solidFill>
                  <a:schemeClr val="tx1">
                    <a:lumMod val="65000"/>
                    <a:lumOff val="35000"/>
                  </a:schemeClr>
                </a:solidFill>
                <a:latin typeface="Sassoon Infant Std" panose="020B0503020103030203" pitchFamily="34" charset="0"/>
              </a:rPr>
              <a:t>The Storyline represents the sequencing of your information whilst cards are the different types of elements you can include.</a:t>
            </a:r>
          </a:p>
        </p:txBody>
      </p:sp>
      <p:pic>
        <p:nvPicPr>
          <p:cNvPr id="25" name="Graphic 24" descr="Arrow Slight curve">
            <a:extLst>
              <a:ext uri="{FF2B5EF4-FFF2-40B4-BE49-F238E27FC236}">
                <a16:creationId xmlns:a16="http://schemas.microsoft.com/office/drawing/2014/main" id="{715D063A-3E89-4DC9-AEF6-59B820E521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3959062">
            <a:off x="2723818" y="2289137"/>
            <a:ext cx="914400" cy="974182"/>
          </a:xfrm>
          <a:prstGeom prst="rect">
            <a:avLst/>
          </a:prstGeom>
        </p:spPr>
      </p:pic>
      <p:pic>
        <p:nvPicPr>
          <p:cNvPr id="26" name="Graphic 25" descr="Arrow Slight curve">
            <a:extLst>
              <a:ext uri="{FF2B5EF4-FFF2-40B4-BE49-F238E27FC236}">
                <a16:creationId xmlns:a16="http://schemas.microsoft.com/office/drawing/2014/main" id="{9A9DB0A4-3AFF-4CFC-919C-0F2B508A4E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9014058" y="2813556"/>
            <a:ext cx="914400" cy="914400"/>
          </a:xfrm>
          <a:prstGeom prst="rect">
            <a:avLst/>
          </a:prstGeom>
        </p:spPr>
      </p:pic>
      <p:pic>
        <p:nvPicPr>
          <p:cNvPr id="27" name="Picture 26">
            <a:extLst>
              <a:ext uri="{FF2B5EF4-FFF2-40B4-BE49-F238E27FC236}">
                <a16:creationId xmlns:a16="http://schemas.microsoft.com/office/drawing/2014/main" id="{E3B27B43-566B-438E-8C02-CB62D18006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8114" y="253784"/>
            <a:ext cx="1425157" cy="1413079"/>
          </a:xfrm>
          <a:prstGeom prst="rect">
            <a:avLst/>
          </a:prstGeom>
        </p:spPr>
      </p:pic>
    </p:spTree>
    <p:extLst>
      <p:ext uri="{BB962C8B-B14F-4D97-AF65-F5344CB8AC3E}">
        <p14:creationId xmlns:p14="http://schemas.microsoft.com/office/powerpoint/2010/main" val="4253060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2C1AB4C4-F647-4733-9ED7-5C248CA66CCF}"/>
              </a:ext>
            </a:extLst>
          </p:cNvPr>
          <p:cNvSpPr/>
          <p:nvPr/>
        </p:nvSpPr>
        <p:spPr>
          <a:xfrm rot="10800000">
            <a:off x="7036304" y="1465415"/>
            <a:ext cx="1206502" cy="1358900"/>
          </a:xfrm>
          <a:prstGeom prst="triangl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7D48F78-8A6C-44FC-9A2F-55F5D9C8F364}"/>
              </a:ext>
            </a:extLst>
          </p:cNvPr>
          <p:cNvGrpSpPr/>
          <p:nvPr/>
        </p:nvGrpSpPr>
        <p:grpSpPr>
          <a:xfrm>
            <a:off x="1110693" y="494620"/>
            <a:ext cx="11515121" cy="931409"/>
            <a:chOff x="-515516" y="212695"/>
            <a:chExt cx="12950072" cy="1181100"/>
          </a:xfrm>
        </p:grpSpPr>
        <p:sp>
          <p:nvSpPr>
            <p:cNvPr id="8" name="Parallelogram 7">
              <a:extLst>
                <a:ext uri="{FF2B5EF4-FFF2-40B4-BE49-F238E27FC236}">
                  <a16:creationId xmlns:a16="http://schemas.microsoft.com/office/drawing/2014/main" id="{2918D9CD-D4D7-442B-AE37-373F42EAEC3C}"/>
                </a:ext>
              </a:extLst>
            </p:cNvPr>
            <p:cNvSpPr/>
            <p:nvPr/>
          </p:nvSpPr>
          <p:spPr>
            <a:xfrm>
              <a:off x="-515516" y="212695"/>
              <a:ext cx="12950072" cy="1181100"/>
            </a:xfrm>
            <a:prstGeom prst="parallelogram">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7CEC9E2-C440-4F79-8D8E-5C5E2102802E}"/>
                </a:ext>
              </a:extLst>
            </p:cNvPr>
            <p:cNvSpPr txBox="1">
              <a:spLocks/>
            </p:cNvSpPr>
            <p:nvPr/>
          </p:nvSpPr>
          <p:spPr>
            <a:xfrm>
              <a:off x="36142" y="496861"/>
              <a:ext cx="8789716" cy="86156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rPr>
                <a:t> Adding Content</a:t>
              </a:r>
            </a:p>
          </p:txBody>
        </p:sp>
      </p:grpSp>
      <p:sp>
        <p:nvSpPr>
          <p:cNvPr id="12" name="Isosceles Triangle 11">
            <a:extLst>
              <a:ext uri="{FF2B5EF4-FFF2-40B4-BE49-F238E27FC236}">
                <a16:creationId xmlns:a16="http://schemas.microsoft.com/office/drawing/2014/main" id="{995AF19B-F0BA-4CF8-A733-3204A575F9B7}"/>
              </a:ext>
            </a:extLst>
          </p:cNvPr>
          <p:cNvSpPr/>
          <p:nvPr/>
        </p:nvSpPr>
        <p:spPr>
          <a:xfrm>
            <a:off x="4727683" y="4421973"/>
            <a:ext cx="1206502" cy="1358900"/>
          </a:xfrm>
          <a:prstGeom prst="triangle">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lumMod val="65000"/>
                  <a:lumOff val="35000"/>
                </a:schemeClr>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C48BD743-2B0E-43B8-8313-D1B293306E8E}"/>
              </a:ext>
            </a:extLst>
          </p:cNvPr>
          <p:cNvPicPr>
            <a:picLocks noChangeAspect="1"/>
          </p:cNvPicPr>
          <p:nvPr/>
        </p:nvPicPr>
        <p:blipFill>
          <a:blip r:embed="rId2"/>
          <a:stretch>
            <a:fillRect/>
          </a:stretch>
        </p:blipFill>
        <p:spPr>
          <a:xfrm>
            <a:off x="4944359" y="3362784"/>
            <a:ext cx="5111738" cy="2204854"/>
          </a:xfrm>
          <a:prstGeom prst="rect">
            <a:avLst/>
          </a:prstGeom>
        </p:spPr>
      </p:pic>
      <p:pic>
        <p:nvPicPr>
          <p:cNvPr id="33" name="Picture 32">
            <a:extLst>
              <a:ext uri="{FF2B5EF4-FFF2-40B4-BE49-F238E27FC236}">
                <a16:creationId xmlns:a16="http://schemas.microsoft.com/office/drawing/2014/main" id="{2270BC87-78D5-4A80-9E5C-03E9029FB4F5}"/>
              </a:ext>
            </a:extLst>
          </p:cNvPr>
          <p:cNvPicPr>
            <a:picLocks noChangeAspect="1"/>
          </p:cNvPicPr>
          <p:nvPr/>
        </p:nvPicPr>
        <p:blipFill>
          <a:blip r:embed="rId3"/>
          <a:stretch>
            <a:fillRect/>
          </a:stretch>
        </p:blipFill>
        <p:spPr>
          <a:xfrm>
            <a:off x="1862614" y="1620895"/>
            <a:ext cx="6219682" cy="1702503"/>
          </a:xfrm>
          <a:prstGeom prst="rect">
            <a:avLst/>
          </a:prstGeom>
        </p:spPr>
      </p:pic>
      <p:pic>
        <p:nvPicPr>
          <p:cNvPr id="34" name="Graphic 33" descr="Arrow Clockwise curve">
            <a:extLst>
              <a:ext uri="{FF2B5EF4-FFF2-40B4-BE49-F238E27FC236}">
                <a16:creationId xmlns:a16="http://schemas.microsoft.com/office/drawing/2014/main" id="{5E9EA026-CE9D-4252-AB4D-670B397D1A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0163" y="5155857"/>
            <a:ext cx="875021" cy="875021"/>
          </a:xfrm>
          <a:prstGeom prst="rect">
            <a:avLst/>
          </a:prstGeom>
        </p:spPr>
      </p:pic>
      <p:sp>
        <p:nvSpPr>
          <p:cNvPr id="35" name="TextBox 34">
            <a:extLst>
              <a:ext uri="{FF2B5EF4-FFF2-40B4-BE49-F238E27FC236}">
                <a16:creationId xmlns:a16="http://schemas.microsoft.com/office/drawing/2014/main" id="{76D267A6-344A-4EA7-B953-94C947D8B4A5}"/>
              </a:ext>
            </a:extLst>
          </p:cNvPr>
          <p:cNvSpPr txBox="1"/>
          <p:nvPr/>
        </p:nvSpPr>
        <p:spPr>
          <a:xfrm>
            <a:off x="5509103" y="5758972"/>
            <a:ext cx="3447788" cy="1015663"/>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Choose what type of card you would like to add in next from the pop up menu.</a:t>
            </a:r>
            <a:endParaRPr lang="en-GB" sz="2000" b="1" dirty="0">
              <a:solidFill>
                <a:schemeClr val="tx1">
                  <a:lumMod val="65000"/>
                  <a:lumOff val="35000"/>
                </a:schemeClr>
              </a:solidFill>
              <a:latin typeface="Sassoon Infant Std" panose="020B0503020103030203" pitchFamily="34" charset="0"/>
            </a:endParaRPr>
          </a:p>
        </p:txBody>
      </p:sp>
      <p:sp>
        <p:nvSpPr>
          <p:cNvPr id="36" name="TextBox 35">
            <a:extLst>
              <a:ext uri="{FF2B5EF4-FFF2-40B4-BE49-F238E27FC236}">
                <a16:creationId xmlns:a16="http://schemas.microsoft.com/office/drawing/2014/main" id="{11266FFD-FF57-4BD0-888D-6EDE712DFC84}"/>
              </a:ext>
            </a:extLst>
          </p:cNvPr>
          <p:cNvSpPr txBox="1"/>
          <p:nvPr/>
        </p:nvSpPr>
        <p:spPr>
          <a:xfrm>
            <a:off x="1645389" y="3406310"/>
            <a:ext cx="2603797" cy="1015663"/>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Click on the green plus sign to add a new card.</a:t>
            </a:r>
            <a:endParaRPr lang="en-GB" sz="2400" dirty="0">
              <a:solidFill>
                <a:schemeClr val="tx1">
                  <a:lumMod val="65000"/>
                  <a:lumOff val="35000"/>
                </a:schemeClr>
              </a:solidFill>
              <a:latin typeface="Sassoon Infant Std" panose="020B0503020103030203" pitchFamily="34" charset="0"/>
            </a:endParaRPr>
          </a:p>
        </p:txBody>
      </p:sp>
      <p:sp>
        <p:nvSpPr>
          <p:cNvPr id="38" name="TextBox 37">
            <a:extLst>
              <a:ext uri="{FF2B5EF4-FFF2-40B4-BE49-F238E27FC236}">
                <a16:creationId xmlns:a16="http://schemas.microsoft.com/office/drawing/2014/main" id="{147E188A-18CB-43F4-A3D2-319334C5FDD5}"/>
              </a:ext>
            </a:extLst>
          </p:cNvPr>
          <p:cNvSpPr txBox="1"/>
          <p:nvPr/>
        </p:nvSpPr>
        <p:spPr>
          <a:xfrm>
            <a:off x="9905167" y="4705960"/>
            <a:ext cx="2255845" cy="1631216"/>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Use the </a:t>
            </a:r>
            <a:r>
              <a:rPr lang="en-GB" sz="2000" b="1" dirty="0">
                <a:solidFill>
                  <a:schemeClr val="tx1">
                    <a:lumMod val="65000"/>
                    <a:lumOff val="35000"/>
                  </a:schemeClr>
                </a:solidFill>
                <a:latin typeface="Sassoon Infant Std" panose="020B0503020103030203" pitchFamily="34" charset="0"/>
              </a:rPr>
              <a:t>Insert</a:t>
            </a:r>
            <a:r>
              <a:rPr lang="en-GB" sz="2000" dirty="0">
                <a:solidFill>
                  <a:schemeClr val="tx1">
                    <a:lumMod val="65000"/>
                    <a:lumOff val="35000"/>
                  </a:schemeClr>
                </a:solidFill>
                <a:latin typeface="Sassoon Infant Std" panose="020B0503020103030203" pitchFamily="34" charset="0"/>
              </a:rPr>
              <a:t> and then </a:t>
            </a:r>
            <a:r>
              <a:rPr lang="en-GB" sz="2000" b="1" dirty="0">
                <a:solidFill>
                  <a:schemeClr val="tx1">
                    <a:lumMod val="65000"/>
                    <a:lumOff val="35000"/>
                  </a:schemeClr>
                </a:solidFill>
                <a:latin typeface="Sassoon Infant Std" panose="020B0503020103030203" pitchFamily="34" charset="0"/>
              </a:rPr>
              <a:t>Suggested</a:t>
            </a:r>
            <a:r>
              <a:rPr lang="en-GB" sz="2000" dirty="0">
                <a:solidFill>
                  <a:schemeClr val="tx1">
                    <a:lumMod val="65000"/>
                    <a:lumOff val="35000"/>
                  </a:schemeClr>
                </a:solidFill>
                <a:latin typeface="Sassoon Infant Std" panose="020B0503020103030203" pitchFamily="34" charset="0"/>
              </a:rPr>
              <a:t> option to add content </a:t>
            </a:r>
            <a:r>
              <a:rPr lang="en-GB" sz="2000" dirty="0" err="1">
                <a:solidFill>
                  <a:schemeClr val="tx1">
                    <a:lumMod val="65000"/>
                    <a:lumOff val="35000"/>
                  </a:schemeClr>
                </a:solidFill>
                <a:latin typeface="Sassoon Infant Std" panose="020B0503020103030203" pitchFamily="34" charset="0"/>
              </a:rPr>
              <a:t>i.e</a:t>
            </a:r>
            <a:r>
              <a:rPr lang="en-GB" sz="2000" dirty="0">
                <a:solidFill>
                  <a:schemeClr val="tx1">
                    <a:lumMod val="65000"/>
                    <a:lumOff val="35000"/>
                  </a:schemeClr>
                </a:solidFill>
                <a:latin typeface="Sassoon Infant Std" panose="020B0503020103030203" pitchFamily="34" charset="0"/>
              </a:rPr>
              <a:t> images or videos.</a:t>
            </a:r>
            <a:endParaRPr lang="en-GB" sz="2000" b="1" dirty="0">
              <a:solidFill>
                <a:schemeClr val="tx1">
                  <a:lumMod val="65000"/>
                  <a:lumOff val="35000"/>
                </a:schemeClr>
              </a:solidFill>
              <a:latin typeface="Sassoon Infant Std" panose="020B0503020103030203" pitchFamily="34" charset="0"/>
            </a:endParaRPr>
          </a:p>
        </p:txBody>
      </p:sp>
      <p:pic>
        <p:nvPicPr>
          <p:cNvPr id="40" name="Graphic 39" descr="Arrow Clockwise curve">
            <a:extLst>
              <a:ext uri="{FF2B5EF4-FFF2-40B4-BE49-F238E27FC236}">
                <a16:creationId xmlns:a16="http://schemas.microsoft.com/office/drawing/2014/main" id="{7267740E-41E7-4234-9A82-D2DFCC3C70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293319" flipH="1">
            <a:off x="10043199" y="3541932"/>
            <a:ext cx="875021" cy="875021"/>
          </a:xfrm>
          <a:prstGeom prst="rect">
            <a:avLst/>
          </a:prstGeom>
        </p:spPr>
      </p:pic>
      <p:pic>
        <p:nvPicPr>
          <p:cNvPr id="41" name="Graphic 40" descr="Arrow Clockwise curve">
            <a:extLst>
              <a:ext uri="{FF2B5EF4-FFF2-40B4-BE49-F238E27FC236}">
                <a16:creationId xmlns:a16="http://schemas.microsoft.com/office/drawing/2014/main" id="{43350BE3-34DB-4FDF-8325-5575E22FF7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413112" flipH="1">
            <a:off x="4050925" y="3010891"/>
            <a:ext cx="875021" cy="875021"/>
          </a:xfrm>
          <a:prstGeom prst="rect">
            <a:avLst/>
          </a:prstGeom>
        </p:spPr>
      </p:pic>
      <p:pic>
        <p:nvPicPr>
          <p:cNvPr id="42" name="Picture 41">
            <a:extLst>
              <a:ext uri="{FF2B5EF4-FFF2-40B4-BE49-F238E27FC236}">
                <a16:creationId xmlns:a16="http://schemas.microsoft.com/office/drawing/2014/main" id="{DFB30002-0837-4C53-B773-94FCC6BC82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114" y="253784"/>
            <a:ext cx="1425157" cy="1413079"/>
          </a:xfrm>
          <a:prstGeom prst="rect">
            <a:avLst/>
          </a:prstGeom>
        </p:spPr>
      </p:pic>
    </p:spTree>
    <p:extLst>
      <p:ext uri="{BB962C8B-B14F-4D97-AF65-F5344CB8AC3E}">
        <p14:creationId xmlns:p14="http://schemas.microsoft.com/office/powerpoint/2010/main" val="1689047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2C1AB4C4-F647-4733-9ED7-5C248CA66CCF}"/>
              </a:ext>
            </a:extLst>
          </p:cNvPr>
          <p:cNvSpPr/>
          <p:nvPr/>
        </p:nvSpPr>
        <p:spPr>
          <a:xfrm rot="10800000">
            <a:off x="6397117" y="2975889"/>
            <a:ext cx="1206502" cy="1358900"/>
          </a:xfrm>
          <a:prstGeom prst="triangl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7D48F78-8A6C-44FC-9A2F-55F5D9C8F364}"/>
              </a:ext>
            </a:extLst>
          </p:cNvPr>
          <p:cNvGrpSpPr/>
          <p:nvPr/>
        </p:nvGrpSpPr>
        <p:grpSpPr>
          <a:xfrm>
            <a:off x="1110693" y="494620"/>
            <a:ext cx="11515121" cy="931409"/>
            <a:chOff x="-515516" y="212695"/>
            <a:chExt cx="12950072" cy="1181100"/>
          </a:xfrm>
        </p:grpSpPr>
        <p:sp>
          <p:nvSpPr>
            <p:cNvPr id="8" name="Parallelogram 7">
              <a:extLst>
                <a:ext uri="{FF2B5EF4-FFF2-40B4-BE49-F238E27FC236}">
                  <a16:creationId xmlns:a16="http://schemas.microsoft.com/office/drawing/2014/main" id="{2918D9CD-D4D7-442B-AE37-373F42EAEC3C}"/>
                </a:ext>
              </a:extLst>
            </p:cNvPr>
            <p:cNvSpPr/>
            <p:nvPr/>
          </p:nvSpPr>
          <p:spPr>
            <a:xfrm>
              <a:off x="-515516" y="212695"/>
              <a:ext cx="12950072" cy="1181100"/>
            </a:xfrm>
            <a:prstGeom prst="parallelogram">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7CEC9E2-C440-4F79-8D8E-5C5E2102802E}"/>
                </a:ext>
              </a:extLst>
            </p:cNvPr>
            <p:cNvSpPr txBox="1">
              <a:spLocks/>
            </p:cNvSpPr>
            <p:nvPr/>
          </p:nvSpPr>
          <p:spPr>
            <a:xfrm>
              <a:off x="36142" y="496861"/>
              <a:ext cx="8789716" cy="86156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6000" dirty="0">
                  <a:solidFill>
                    <a:prstClr val="white"/>
                  </a:solidFill>
                  <a:latin typeface="Sassoon Infant Std" panose="020B0503020103030203" pitchFamily="34" charset="0"/>
                </a:rPr>
                <a:t> Adding Content - Text</a:t>
              </a:r>
              <a:endPar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endParaRPr>
            </a:p>
          </p:txBody>
        </p:sp>
      </p:grpSp>
      <p:sp>
        <p:nvSpPr>
          <p:cNvPr id="12" name="Isosceles Triangle 11">
            <a:extLst>
              <a:ext uri="{FF2B5EF4-FFF2-40B4-BE49-F238E27FC236}">
                <a16:creationId xmlns:a16="http://schemas.microsoft.com/office/drawing/2014/main" id="{995AF19B-F0BA-4CF8-A733-3204A575F9B7}"/>
              </a:ext>
            </a:extLst>
          </p:cNvPr>
          <p:cNvSpPr/>
          <p:nvPr/>
        </p:nvSpPr>
        <p:spPr>
          <a:xfrm>
            <a:off x="2943297" y="4780388"/>
            <a:ext cx="1206502" cy="1358900"/>
          </a:xfrm>
          <a:prstGeom prst="triangle">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lumMod val="65000"/>
                  <a:lumOff val="35000"/>
                </a:scheme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89F7983-8D45-4BC1-9A53-24A5D4A99559}"/>
              </a:ext>
            </a:extLst>
          </p:cNvPr>
          <p:cNvSpPr txBox="1"/>
          <p:nvPr/>
        </p:nvSpPr>
        <p:spPr>
          <a:xfrm>
            <a:off x="7860899" y="2616154"/>
            <a:ext cx="4331101" cy="3170099"/>
          </a:xfrm>
          <a:prstGeom prst="rect">
            <a:avLst/>
          </a:prstGeom>
          <a:noFill/>
        </p:spPr>
        <p:txBody>
          <a:bodyPr wrap="square" rtlCol="0">
            <a:spAutoFit/>
          </a:bodyPr>
          <a:lstStyle/>
          <a:p>
            <a:r>
              <a:rPr lang="en-GB" sz="2000" dirty="0">
                <a:solidFill>
                  <a:schemeClr val="tx1">
                    <a:lumMod val="65000"/>
                    <a:lumOff val="35000"/>
                  </a:schemeClr>
                </a:solidFill>
                <a:latin typeface="Sassoon Infant Std" panose="020B0503020103030203" pitchFamily="34" charset="0"/>
              </a:rPr>
              <a:t>See features:</a:t>
            </a:r>
          </a:p>
          <a:p>
            <a:r>
              <a:rPr lang="en-GB" sz="2000" dirty="0">
                <a:solidFill>
                  <a:schemeClr val="tx1">
                    <a:lumMod val="65000"/>
                    <a:lumOff val="35000"/>
                  </a:schemeClr>
                </a:solidFill>
                <a:latin typeface="Sassoon Infant Std" panose="020B0503020103030203" pitchFamily="34" charset="0"/>
              </a:rPr>
              <a:t>Emphasise – make your text stand out (</a:t>
            </a:r>
            <a:r>
              <a:rPr lang="en-GB" sz="2000" b="1" dirty="0">
                <a:solidFill>
                  <a:schemeClr val="tx1">
                    <a:lumMod val="65000"/>
                    <a:lumOff val="35000"/>
                  </a:schemeClr>
                </a:solidFill>
                <a:latin typeface="Sassoon Infant Std" panose="020B0503020103030203" pitchFamily="34" charset="0"/>
              </a:rPr>
              <a:t>bold</a:t>
            </a:r>
            <a:r>
              <a:rPr lang="en-GB" sz="2000" dirty="0">
                <a:solidFill>
                  <a:schemeClr val="tx1">
                    <a:lumMod val="65000"/>
                    <a:lumOff val="35000"/>
                  </a:schemeClr>
                </a:solidFill>
                <a:latin typeface="Sassoon Infant Std" panose="020B0503020103030203" pitchFamily="34" charset="0"/>
              </a:rPr>
              <a:t>)</a:t>
            </a:r>
          </a:p>
          <a:p>
            <a:r>
              <a:rPr lang="en-GB" sz="2000" dirty="0">
                <a:solidFill>
                  <a:schemeClr val="tx1">
                    <a:lumMod val="65000"/>
                    <a:lumOff val="35000"/>
                  </a:schemeClr>
                </a:solidFill>
                <a:latin typeface="Sassoon Infant Std" panose="020B0503020103030203" pitchFamily="34" charset="0"/>
              </a:rPr>
              <a:t>Accent – Differentiate this text from the text next to it (</a:t>
            </a:r>
            <a:r>
              <a:rPr lang="en-GB" sz="2000" i="1" dirty="0">
                <a:solidFill>
                  <a:schemeClr val="tx1">
                    <a:lumMod val="65000"/>
                    <a:lumOff val="35000"/>
                  </a:schemeClr>
                </a:solidFill>
                <a:latin typeface="Sassoon Infant Std" panose="020B0503020103030203" pitchFamily="34" charset="0"/>
              </a:rPr>
              <a:t>italics</a:t>
            </a:r>
            <a:r>
              <a:rPr lang="en-GB" sz="2000" dirty="0">
                <a:solidFill>
                  <a:schemeClr val="tx1">
                    <a:lumMod val="65000"/>
                    <a:lumOff val="35000"/>
                  </a:schemeClr>
                </a:solidFill>
                <a:latin typeface="Sassoon Infant Std" panose="020B0503020103030203" pitchFamily="34" charset="0"/>
              </a:rPr>
              <a:t>)</a:t>
            </a:r>
          </a:p>
          <a:p>
            <a:r>
              <a:rPr lang="en-GB" sz="2000" dirty="0">
                <a:solidFill>
                  <a:schemeClr val="tx1">
                    <a:lumMod val="65000"/>
                    <a:lumOff val="35000"/>
                  </a:schemeClr>
                </a:solidFill>
                <a:latin typeface="Sassoon Infant Std" panose="020B0503020103030203" pitchFamily="34" charset="0"/>
              </a:rPr>
              <a:t>Bullets – Create a bullet point list</a:t>
            </a:r>
          </a:p>
          <a:p>
            <a:r>
              <a:rPr lang="en-GB" sz="2000" dirty="0">
                <a:solidFill>
                  <a:schemeClr val="tx1">
                    <a:lumMod val="65000"/>
                    <a:lumOff val="35000"/>
                  </a:schemeClr>
                </a:solidFill>
                <a:latin typeface="Sassoon Infant Std" panose="020B0503020103030203" pitchFamily="34" charset="0"/>
              </a:rPr>
              <a:t>Numbers – Create a numbered list</a:t>
            </a:r>
          </a:p>
          <a:p>
            <a:r>
              <a:rPr lang="en-GB" sz="2000" dirty="0">
                <a:solidFill>
                  <a:schemeClr val="tx1">
                    <a:lumMod val="65000"/>
                    <a:lumOff val="35000"/>
                  </a:schemeClr>
                </a:solidFill>
                <a:latin typeface="Sassoon Infant Std" panose="020B0503020103030203" pitchFamily="34" charset="0"/>
              </a:rPr>
              <a:t>       - Create a link to a website</a:t>
            </a:r>
          </a:p>
          <a:p>
            <a:r>
              <a:rPr lang="en-GB" sz="2000" dirty="0">
                <a:solidFill>
                  <a:schemeClr val="tx1">
                    <a:lumMod val="65000"/>
                    <a:lumOff val="35000"/>
                  </a:schemeClr>
                </a:solidFill>
                <a:latin typeface="Sassoon Infant Std" panose="020B0503020103030203" pitchFamily="34" charset="0"/>
              </a:rPr>
              <a:t>         - Subtle or moderate emphasis</a:t>
            </a:r>
          </a:p>
          <a:p>
            <a:r>
              <a:rPr lang="en-GB" sz="2000" dirty="0">
                <a:solidFill>
                  <a:schemeClr val="tx1">
                    <a:lumMod val="65000"/>
                    <a:lumOff val="35000"/>
                  </a:schemeClr>
                </a:solidFill>
                <a:latin typeface="Sassoon Infant Std" panose="020B0503020103030203" pitchFamily="34" charset="0"/>
              </a:rPr>
              <a:t>    - Delete card    </a:t>
            </a:r>
          </a:p>
        </p:txBody>
      </p:sp>
      <p:sp>
        <p:nvSpPr>
          <p:cNvPr id="11" name="TextBox 10">
            <a:extLst>
              <a:ext uri="{FF2B5EF4-FFF2-40B4-BE49-F238E27FC236}">
                <a16:creationId xmlns:a16="http://schemas.microsoft.com/office/drawing/2014/main" id="{91271E79-1259-4443-BE93-7B03CA662DCC}"/>
              </a:ext>
            </a:extLst>
          </p:cNvPr>
          <p:cNvSpPr txBox="1"/>
          <p:nvPr/>
        </p:nvSpPr>
        <p:spPr>
          <a:xfrm>
            <a:off x="1251056" y="1988404"/>
            <a:ext cx="2101745" cy="1631216"/>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Choose the text option to insert a new card to type in a welcome message.</a:t>
            </a:r>
            <a:endParaRPr lang="en-GB" sz="2400" dirty="0">
              <a:solidFill>
                <a:schemeClr val="tx1">
                  <a:lumMod val="65000"/>
                  <a:lumOff val="35000"/>
                </a:schemeClr>
              </a:solidFill>
              <a:latin typeface="Sassoon Infant Std" panose="020B0503020103030203" pitchFamily="34" charset="0"/>
            </a:endParaRPr>
          </a:p>
        </p:txBody>
      </p:sp>
      <p:pic>
        <p:nvPicPr>
          <p:cNvPr id="15" name="Picture 14">
            <a:extLst>
              <a:ext uri="{FF2B5EF4-FFF2-40B4-BE49-F238E27FC236}">
                <a16:creationId xmlns:a16="http://schemas.microsoft.com/office/drawing/2014/main" id="{BCC05BBA-9EBC-467A-BF46-9D4BB103A5D1}"/>
              </a:ext>
            </a:extLst>
          </p:cNvPr>
          <p:cNvPicPr>
            <a:picLocks noChangeAspect="1"/>
          </p:cNvPicPr>
          <p:nvPr/>
        </p:nvPicPr>
        <p:blipFill>
          <a:blip r:embed="rId2"/>
          <a:stretch>
            <a:fillRect/>
          </a:stretch>
        </p:blipFill>
        <p:spPr>
          <a:xfrm>
            <a:off x="3133453" y="3160692"/>
            <a:ext cx="4331100" cy="2793793"/>
          </a:xfrm>
          <a:prstGeom prst="rect">
            <a:avLst/>
          </a:prstGeom>
        </p:spPr>
      </p:pic>
      <p:pic>
        <p:nvPicPr>
          <p:cNvPr id="16" name="Graphic 15" descr="Arrow Clockwise curve">
            <a:extLst>
              <a:ext uri="{FF2B5EF4-FFF2-40B4-BE49-F238E27FC236}">
                <a16:creationId xmlns:a16="http://schemas.microsoft.com/office/drawing/2014/main" id="{56356F24-8596-4808-B848-7B9CE098FB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785816">
            <a:off x="6989870" y="4131402"/>
            <a:ext cx="1046795" cy="1046795"/>
          </a:xfrm>
          <a:prstGeom prst="rect">
            <a:avLst/>
          </a:prstGeom>
        </p:spPr>
      </p:pic>
      <p:pic>
        <p:nvPicPr>
          <p:cNvPr id="17" name="Picture 16">
            <a:extLst>
              <a:ext uri="{FF2B5EF4-FFF2-40B4-BE49-F238E27FC236}">
                <a16:creationId xmlns:a16="http://schemas.microsoft.com/office/drawing/2014/main" id="{7AB97CC0-B9F4-427F-A751-165D5514A493}"/>
              </a:ext>
            </a:extLst>
          </p:cNvPr>
          <p:cNvPicPr>
            <a:picLocks noChangeAspect="1"/>
          </p:cNvPicPr>
          <p:nvPr/>
        </p:nvPicPr>
        <p:blipFill rotWithShape="1">
          <a:blip r:embed="rId5"/>
          <a:srcRect l="-1982" t="34594"/>
          <a:stretch/>
        </p:blipFill>
        <p:spPr>
          <a:xfrm>
            <a:off x="7956166" y="4787156"/>
            <a:ext cx="427464" cy="336463"/>
          </a:xfrm>
          <a:prstGeom prst="rect">
            <a:avLst/>
          </a:prstGeom>
        </p:spPr>
      </p:pic>
      <p:pic>
        <p:nvPicPr>
          <p:cNvPr id="18" name="Picture 17">
            <a:extLst>
              <a:ext uri="{FF2B5EF4-FFF2-40B4-BE49-F238E27FC236}">
                <a16:creationId xmlns:a16="http://schemas.microsoft.com/office/drawing/2014/main" id="{33B3D2E8-2BC0-46E2-8BC2-135AB5C17E93}"/>
              </a:ext>
            </a:extLst>
          </p:cNvPr>
          <p:cNvPicPr>
            <a:picLocks noChangeAspect="1"/>
          </p:cNvPicPr>
          <p:nvPr/>
        </p:nvPicPr>
        <p:blipFill>
          <a:blip r:embed="rId6"/>
          <a:stretch>
            <a:fillRect/>
          </a:stretch>
        </p:blipFill>
        <p:spPr>
          <a:xfrm>
            <a:off x="7934259" y="5120388"/>
            <a:ext cx="672929" cy="336464"/>
          </a:xfrm>
          <a:prstGeom prst="rect">
            <a:avLst/>
          </a:prstGeom>
        </p:spPr>
      </p:pic>
      <p:pic>
        <p:nvPicPr>
          <p:cNvPr id="19" name="Picture 18">
            <a:extLst>
              <a:ext uri="{FF2B5EF4-FFF2-40B4-BE49-F238E27FC236}">
                <a16:creationId xmlns:a16="http://schemas.microsoft.com/office/drawing/2014/main" id="{EC7733BA-DD33-4FF1-91C7-2BDD79F7D977}"/>
              </a:ext>
            </a:extLst>
          </p:cNvPr>
          <p:cNvPicPr>
            <a:picLocks noChangeAspect="1"/>
          </p:cNvPicPr>
          <p:nvPr/>
        </p:nvPicPr>
        <p:blipFill rotWithShape="1">
          <a:blip r:embed="rId7"/>
          <a:srcRect l="16481" t="27269" r="16707" b="12868"/>
          <a:stretch/>
        </p:blipFill>
        <p:spPr>
          <a:xfrm>
            <a:off x="7934259" y="5417158"/>
            <a:ext cx="330964" cy="336464"/>
          </a:xfrm>
          <a:prstGeom prst="rect">
            <a:avLst/>
          </a:prstGeom>
        </p:spPr>
      </p:pic>
      <p:pic>
        <p:nvPicPr>
          <p:cNvPr id="20" name="Graphic 19" descr="Arrow Clockwise curve">
            <a:extLst>
              <a:ext uri="{FF2B5EF4-FFF2-40B4-BE49-F238E27FC236}">
                <a16:creationId xmlns:a16="http://schemas.microsoft.com/office/drawing/2014/main" id="{C7244EB7-66D7-40A0-92EA-C14F29A292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814184" flipH="1">
            <a:off x="2334129" y="3574737"/>
            <a:ext cx="1046795" cy="1046795"/>
          </a:xfrm>
          <a:prstGeom prst="rect">
            <a:avLst/>
          </a:prstGeom>
        </p:spPr>
      </p:pic>
      <p:pic>
        <p:nvPicPr>
          <p:cNvPr id="21" name="Picture 20">
            <a:extLst>
              <a:ext uri="{FF2B5EF4-FFF2-40B4-BE49-F238E27FC236}">
                <a16:creationId xmlns:a16="http://schemas.microsoft.com/office/drawing/2014/main" id="{B4527039-1874-4124-88D2-5AC3B0A379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8114" y="253784"/>
            <a:ext cx="1425157" cy="1413079"/>
          </a:xfrm>
          <a:prstGeom prst="rect">
            <a:avLst/>
          </a:prstGeom>
        </p:spPr>
      </p:pic>
    </p:spTree>
    <p:extLst>
      <p:ext uri="{BB962C8B-B14F-4D97-AF65-F5344CB8AC3E}">
        <p14:creationId xmlns:p14="http://schemas.microsoft.com/office/powerpoint/2010/main" val="2174838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2C1AB4C4-F647-4733-9ED7-5C248CA66CCF}"/>
              </a:ext>
            </a:extLst>
          </p:cNvPr>
          <p:cNvSpPr/>
          <p:nvPr/>
        </p:nvSpPr>
        <p:spPr>
          <a:xfrm rot="10800000">
            <a:off x="7278483" y="1714323"/>
            <a:ext cx="1206502" cy="1358900"/>
          </a:xfrm>
          <a:prstGeom prst="triangl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7D48F78-8A6C-44FC-9A2F-55F5D9C8F364}"/>
              </a:ext>
            </a:extLst>
          </p:cNvPr>
          <p:cNvGrpSpPr/>
          <p:nvPr/>
        </p:nvGrpSpPr>
        <p:grpSpPr>
          <a:xfrm>
            <a:off x="1110693" y="494620"/>
            <a:ext cx="11515121" cy="931409"/>
            <a:chOff x="-515516" y="212695"/>
            <a:chExt cx="12950072" cy="1181100"/>
          </a:xfrm>
        </p:grpSpPr>
        <p:sp>
          <p:nvSpPr>
            <p:cNvPr id="8" name="Parallelogram 7">
              <a:extLst>
                <a:ext uri="{FF2B5EF4-FFF2-40B4-BE49-F238E27FC236}">
                  <a16:creationId xmlns:a16="http://schemas.microsoft.com/office/drawing/2014/main" id="{2918D9CD-D4D7-442B-AE37-373F42EAEC3C}"/>
                </a:ext>
              </a:extLst>
            </p:cNvPr>
            <p:cNvSpPr/>
            <p:nvPr/>
          </p:nvSpPr>
          <p:spPr>
            <a:xfrm>
              <a:off x="-515516" y="212695"/>
              <a:ext cx="12950072" cy="1181100"/>
            </a:xfrm>
            <a:prstGeom prst="parallelogram">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7CEC9E2-C440-4F79-8D8E-5C5E2102802E}"/>
                </a:ext>
              </a:extLst>
            </p:cNvPr>
            <p:cNvSpPr txBox="1">
              <a:spLocks/>
            </p:cNvSpPr>
            <p:nvPr/>
          </p:nvSpPr>
          <p:spPr>
            <a:xfrm>
              <a:off x="36142" y="496861"/>
              <a:ext cx="8789716" cy="86156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6000" dirty="0">
                  <a:solidFill>
                    <a:prstClr val="white"/>
                  </a:solidFill>
                  <a:latin typeface="Sassoon Infant Std" panose="020B0503020103030203" pitchFamily="34" charset="0"/>
                </a:rPr>
                <a:t> Adding Content – Images</a:t>
              </a:r>
              <a:endPar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endParaRPr>
            </a:p>
          </p:txBody>
        </p:sp>
      </p:grpSp>
      <p:sp>
        <p:nvSpPr>
          <p:cNvPr id="12" name="Isosceles Triangle 11">
            <a:extLst>
              <a:ext uri="{FF2B5EF4-FFF2-40B4-BE49-F238E27FC236}">
                <a16:creationId xmlns:a16="http://schemas.microsoft.com/office/drawing/2014/main" id="{995AF19B-F0BA-4CF8-A733-3204A575F9B7}"/>
              </a:ext>
            </a:extLst>
          </p:cNvPr>
          <p:cNvSpPr/>
          <p:nvPr/>
        </p:nvSpPr>
        <p:spPr>
          <a:xfrm>
            <a:off x="2830335" y="2802488"/>
            <a:ext cx="1206502" cy="1358900"/>
          </a:xfrm>
          <a:prstGeom prst="triangle">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lumMod val="65000"/>
                  <a:lumOff val="35000"/>
                </a:scheme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5C82654A-E44E-4AC5-9A6F-5ECE95A45E2D}"/>
              </a:ext>
            </a:extLst>
          </p:cNvPr>
          <p:cNvPicPr>
            <a:picLocks noChangeAspect="1"/>
          </p:cNvPicPr>
          <p:nvPr/>
        </p:nvPicPr>
        <p:blipFill>
          <a:blip r:embed="rId2"/>
          <a:stretch>
            <a:fillRect/>
          </a:stretch>
        </p:blipFill>
        <p:spPr>
          <a:xfrm>
            <a:off x="2988254" y="1853337"/>
            <a:ext cx="5366438" cy="2184867"/>
          </a:xfrm>
          <a:prstGeom prst="rect">
            <a:avLst/>
          </a:prstGeom>
        </p:spPr>
      </p:pic>
      <p:sp>
        <p:nvSpPr>
          <p:cNvPr id="11" name="TextBox 10">
            <a:extLst>
              <a:ext uri="{FF2B5EF4-FFF2-40B4-BE49-F238E27FC236}">
                <a16:creationId xmlns:a16="http://schemas.microsoft.com/office/drawing/2014/main" id="{57326553-5B1E-480F-A31A-A6C17C12A7FA}"/>
              </a:ext>
            </a:extLst>
          </p:cNvPr>
          <p:cNvSpPr txBox="1"/>
          <p:nvPr/>
        </p:nvSpPr>
        <p:spPr>
          <a:xfrm>
            <a:off x="8406710" y="1552009"/>
            <a:ext cx="3805397" cy="1938992"/>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Use the </a:t>
            </a:r>
            <a:r>
              <a:rPr lang="en-GB" sz="2000" b="1" dirty="0">
                <a:solidFill>
                  <a:schemeClr val="tx1">
                    <a:lumMod val="65000"/>
                    <a:lumOff val="35000"/>
                  </a:schemeClr>
                </a:solidFill>
                <a:latin typeface="Sassoon Infant Std" panose="020B0503020103030203" pitchFamily="34" charset="0"/>
              </a:rPr>
              <a:t>Insert</a:t>
            </a:r>
            <a:r>
              <a:rPr lang="en-GB" sz="2000" dirty="0">
                <a:solidFill>
                  <a:schemeClr val="tx1">
                    <a:lumMod val="65000"/>
                    <a:lumOff val="35000"/>
                  </a:schemeClr>
                </a:solidFill>
                <a:latin typeface="Sassoon Infant Std" panose="020B0503020103030203" pitchFamily="34" charset="0"/>
              </a:rPr>
              <a:t> and then </a:t>
            </a:r>
            <a:r>
              <a:rPr lang="en-GB" sz="2000" b="1" dirty="0">
                <a:solidFill>
                  <a:schemeClr val="tx1">
                    <a:lumMod val="65000"/>
                    <a:lumOff val="35000"/>
                  </a:schemeClr>
                </a:solidFill>
                <a:latin typeface="Sassoon Infant Std" panose="020B0503020103030203" pitchFamily="34" charset="0"/>
              </a:rPr>
              <a:t>Suggested</a:t>
            </a:r>
            <a:r>
              <a:rPr lang="en-GB" sz="2000" dirty="0">
                <a:solidFill>
                  <a:schemeClr val="tx1">
                    <a:lumMod val="65000"/>
                    <a:lumOff val="35000"/>
                  </a:schemeClr>
                </a:solidFill>
                <a:latin typeface="Sassoon Infant Std" panose="020B0503020103030203" pitchFamily="34" charset="0"/>
              </a:rPr>
              <a:t> option to add images or videos from the internet (Bing), your One Drive, Flickr, </a:t>
            </a:r>
            <a:r>
              <a:rPr lang="en-GB" sz="2000" dirty="0" err="1">
                <a:solidFill>
                  <a:schemeClr val="tx1">
                    <a:lumMod val="65000"/>
                    <a:lumOff val="35000"/>
                  </a:schemeClr>
                </a:solidFill>
                <a:latin typeface="Sassoon Infant Std" panose="020B0503020103030203" pitchFamily="34" charset="0"/>
              </a:rPr>
              <a:t>Pickit</a:t>
            </a:r>
            <a:r>
              <a:rPr lang="en-GB" sz="2000" dirty="0">
                <a:solidFill>
                  <a:schemeClr val="tx1">
                    <a:lumMod val="65000"/>
                    <a:lumOff val="35000"/>
                  </a:schemeClr>
                </a:solidFill>
                <a:latin typeface="Sassoon Infant Std" panose="020B0503020103030203" pitchFamily="34" charset="0"/>
              </a:rPr>
              <a:t>, You Tube or upload from your computer.</a:t>
            </a:r>
            <a:endParaRPr lang="en-GB" sz="2000" b="1" dirty="0">
              <a:solidFill>
                <a:schemeClr val="tx1">
                  <a:lumMod val="65000"/>
                  <a:lumOff val="35000"/>
                </a:schemeClr>
              </a:solidFill>
              <a:latin typeface="Sassoon Infant Std" panose="020B0503020103030203" pitchFamily="34" charset="0"/>
            </a:endParaRPr>
          </a:p>
        </p:txBody>
      </p:sp>
      <p:sp>
        <p:nvSpPr>
          <p:cNvPr id="14" name="TextBox 13">
            <a:extLst>
              <a:ext uri="{FF2B5EF4-FFF2-40B4-BE49-F238E27FC236}">
                <a16:creationId xmlns:a16="http://schemas.microsoft.com/office/drawing/2014/main" id="{E8D46FA2-0035-4149-8825-A362E827E520}"/>
              </a:ext>
            </a:extLst>
          </p:cNvPr>
          <p:cNvSpPr txBox="1"/>
          <p:nvPr/>
        </p:nvSpPr>
        <p:spPr>
          <a:xfrm>
            <a:off x="1411805" y="4701834"/>
            <a:ext cx="2288203" cy="1323439"/>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Click here for a video explanation on adding and viewing content.</a:t>
            </a:r>
            <a:endParaRPr lang="en-GB" sz="2000" b="1" dirty="0">
              <a:solidFill>
                <a:schemeClr val="tx1">
                  <a:lumMod val="65000"/>
                  <a:lumOff val="35000"/>
                </a:schemeClr>
              </a:solidFill>
              <a:latin typeface="Sassoon Infant Std" panose="020B0503020103030203" pitchFamily="34" charset="0"/>
            </a:endParaRPr>
          </a:p>
        </p:txBody>
      </p:sp>
      <p:pic>
        <p:nvPicPr>
          <p:cNvPr id="15" name="Picture 14">
            <a:hlinkClick r:id="rId3"/>
            <a:extLst>
              <a:ext uri="{FF2B5EF4-FFF2-40B4-BE49-F238E27FC236}">
                <a16:creationId xmlns:a16="http://schemas.microsoft.com/office/drawing/2014/main" id="{E8454A28-A347-45E0-A379-3225D00257E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840128" y="5537847"/>
            <a:ext cx="1414272" cy="1117996"/>
          </a:xfrm>
          <a:prstGeom prst="rect">
            <a:avLst/>
          </a:prstGeom>
          <a:scene3d>
            <a:camera prst="orthographicFront"/>
            <a:lightRig rig="threePt" dir="t"/>
          </a:scene3d>
          <a:sp3d>
            <a:bevelT w="114300" prst="artDeco"/>
          </a:sp3d>
        </p:spPr>
      </p:pic>
      <p:sp>
        <p:nvSpPr>
          <p:cNvPr id="16" name="TextBox 15">
            <a:extLst>
              <a:ext uri="{FF2B5EF4-FFF2-40B4-BE49-F238E27FC236}">
                <a16:creationId xmlns:a16="http://schemas.microsoft.com/office/drawing/2014/main" id="{1ED0BEBD-24A9-49B9-8150-AA2DE997E7DD}"/>
              </a:ext>
            </a:extLst>
          </p:cNvPr>
          <p:cNvSpPr txBox="1"/>
          <p:nvPr/>
        </p:nvSpPr>
        <p:spPr>
          <a:xfrm>
            <a:off x="1182265" y="2136285"/>
            <a:ext cx="1635372" cy="1938992"/>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Choose the image option to insert a new card with an image embedded</a:t>
            </a:r>
            <a:r>
              <a:rPr lang="en-GB" sz="2000" dirty="0">
                <a:solidFill>
                  <a:srgbClr val="7030A0"/>
                </a:solidFill>
                <a:latin typeface="Sassoon Infant Std" panose="020B0503020103030203" pitchFamily="34" charset="0"/>
              </a:rPr>
              <a:t>.</a:t>
            </a:r>
            <a:endParaRPr lang="en-GB" sz="2400" dirty="0">
              <a:solidFill>
                <a:srgbClr val="7030A0"/>
              </a:solidFill>
              <a:latin typeface="Sassoon Infant Std" panose="020B0503020103030203" pitchFamily="34" charset="0"/>
            </a:endParaRPr>
          </a:p>
        </p:txBody>
      </p:sp>
      <p:pic>
        <p:nvPicPr>
          <p:cNvPr id="17" name="Graphic 16" descr="Arrow Slight curve">
            <a:extLst>
              <a:ext uri="{FF2B5EF4-FFF2-40B4-BE49-F238E27FC236}">
                <a16:creationId xmlns:a16="http://schemas.microsoft.com/office/drawing/2014/main" id="{2336C9AD-303D-4E85-9808-FCA6708C9C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09988" y="5639843"/>
            <a:ext cx="914400" cy="914400"/>
          </a:xfrm>
          <a:prstGeom prst="rect">
            <a:avLst/>
          </a:prstGeom>
        </p:spPr>
      </p:pic>
      <p:pic>
        <p:nvPicPr>
          <p:cNvPr id="19" name="Graphic 18" descr="Arrow Clockwise curve">
            <a:extLst>
              <a:ext uri="{FF2B5EF4-FFF2-40B4-BE49-F238E27FC236}">
                <a16:creationId xmlns:a16="http://schemas.microsoft.com/office/drawing/2014/main" id="{C8A0C893-514F-4E48-8356-7199A8F6C1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909379">
            <a:off x="7290037" y="2478742"/>
            <a:ext cx="1046795" cy="1046795"/>
          </a:xfrm>
          <a:prstGeom prst="rect">
            <a:avLst/>
          </a:prstGeom>
        </p:spPr>
      </p:pic>
      <p:sp>
        <p:nvSpPr>
          <p:cNvPr id="20" name="Rectangle 19">
            <a:extLst>
              <a:ext uri="{FF2B5EF4-FFF2-40B4-BE49-F238E27FC236}">
                <a16:creationId xmlns:a16="http://schemas.microsoft.com/office/drawing/2014/main" id="{B6DD89F2-264D-44AC-8A18-444F9BC0A12B}"/>
              </a:ext>
            </a:extLst>
          </p:cNvPr>
          <p:cNvSpPr/>
          <p:nvPr/>
        </p:nvSpPr>
        <p:spPr>
          <a:xfrm>
            <a:off x="5509103" y="4289956"/>
            <a:ext cx="6760830" cy="1938992"/>
          </a:xfrm>
          <a:prstGeom prst="rect">
            <a:avLst/>
          </a:prstGeom>
        </p:spPr>
        <p:txBody>
          <a:bodyPr wrap="square">
            <a:spAutoFit/>
          </a:bodyPr>
          <a:lstStyle/>
          <a:p>
            <a:r>
              <a:rPr lang="en-GB" sz="2000" b="1" i="0" dirty="0">
                <a:solidFill>
                  <a:schemeClr val="tx1">
                    <a:lumMod val="65000"/>
                    <a:lumOff val="35000"/>
                  </a:schemeClr>
                </a:solidFill>
                <a:effectLst/>
                <a:latin typeface="Sassoon Infant Std" panose="020B0503020103030203" pitchFamily="34" charset="0"/>
              </a:rPr>
              <a:t>Tip:</a:t>
            </a:r>
            <a:r>
              <a:rPr lang="en-GB" sz="2000" b="0" i="0" dirty="0">
                <a:solidFill>
                  <a:schemeClr val="tx1">
                    <a:lumMod val="65000"/>
                    <a:lumOff val="35000"/>
                  </a:schemeClr>
                </a:solidFill>
                <a:effectLst/>
                <a:latin typeface="Sassoon Infant Std" panose="020B0503020103030203" pitchFamily="34" charset="0"/>
              </a:rPr>
              <a:t> As you build and adjust your Sway, it's always good to view the Sway to see what the audience will experience. Select the </a:t>
            </a:r>
            <a:r>
              <a:rPr lang="en-GB" sz="2000" b="1" i="0" dirty="0">
                <a:solidFill>
                  <a:schemeClr val="tx1">
                    <a:lumMod val="65000"/>
                    <a:lumOff val="35000"/>
                  </a:schemeClr>
                </a:solidFill>
                <a:effectLst/>
                <a:latin typeface="Sassoon Infant Std" panose="020B0503020103030203" pitchFamily="34" charset="0"/>
              </a:rPr>
              <a:t>Design</a:t>
            </a:r>
            <a:r>
              <a:rPr lang="en-GB" sz="2000" b="0" i="0" dirty="0">
                <a:solidFill>
                  <a:schemeClr val="tx1">
                    <a:lumMod val="65000"/>
                    <a:lumOff val="35000"/>
                  </a:schemeClr>
                </a:solidFill>
                <a:effectLst/>
                <a:latin typeface="Sassoon Infant Std" panose="020B0503020103030203" pitchFamily="34" charset="0"/>
              </a:rPr>
              <a:t> tab to view the Sway as it will appear or select </a:t>
            </a:r>
            <a:r>
              <a:rPr lang="en-GB" sz="2000" b="1" i="0" dirty="0">
                <a:solidFill>
                  <a:schemeClr val="tx1">
                    <a:lumMod val="65000"/>
                    <a:lumOff val="35000"/>
                  </a:schemeClr>
                </a:solidFill>
                <a:effectLst/>
                <a:latin typeface="Sassoon Infant Std" panose="020B0503020103030203" pitchFamily="34" charset="0"/>
              </a:rPr>
              <a:t>Play</a:t>
            </a:r>
            <a:r>
              <a:rPr lang="en-GB" sz="2000" b="0" i="0" dirty="0">
                <a:solidFill>
                  <a:schemeClr val="tx1">
                    <a:lumMod val="65000"/>
                    <a:lumOff val="35000"/>
                  </a:schemeClr>
                </a:solidFill>
                <a:effectLst/>
                <a:latin typeface="Sassoon Infant Std" panose="020B0503020103030203" pitchFamily="34" charset="0"/>
              </a:rPr>
              <a:t> to view the Sway in full screen. To return to editing from the play view, select the </a:t>
            </a:r>
            <a:r>
              <a:rPr lang="en-GB" sz="2000" b="1" i="0" dirty="0">
                <a:solidFill>
                  <a:schemeClr val="tx1">
                    <a:lumMod val="65000"/>
                    <a:lumOff val="35000"/>
                  </a:schemeClr>
                </a:solidFill>
                <a:effectLst/>
                <a:latin typeface="Sassoon Infant Std" panose="020B0503020103030203" pitchFamily="34" charset="0"/>
              </a:rPr>
              <a:t>Edit</a:t>
            </a:r>
            <a:r>
              <a:rPr lang="en-GB" sz="2000" b="0" i="0" dirty="0">
                <a:solidFill>
                  <a:schemeClr val="tx1">
                    <a:lumMod val="65000"/>
                    <a:lumOff val="35000"/>
                  </a:schemeClr>
                </a:solidFill>
                <a:effectLst/>
                <a:latin typeface="Sassoon Infant Std" panose="020B0503020103030203" pitchFamily="34" charset="0"/>
              </a:rPr>
              <a:t> button at the top of the screen.</a:t>
            </a:r>
          </a:p>
        </p:txBody>
      </p:sp>
      <p:pic>
        <p:nvPicPr>
          <p:cNvPr id="21" name="Graphic 20" descr="Arrow Slight curve">
            <a:extLst>
              <a:ext uri="{FF2B5EF4-FFF2-40B4-BE49-F238E27FC236}">
                <a16:creationId xmlns:a16="http://schemas.microsoft.com/office/drawing/2014/main" id="{34D2A437-1988-41B1-B6C6-707704AD6A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85608" y="3105781"/>
            <a:ext cx="914400" cy="914400"/>
          </a:xfrm>
          <a:prstGeom prst="rect">
            <a:avLst/>
          </a:prstGeom>
        </p:spPr>
      </p:pic>
      <p:pic>
        <p:nvPicPr>
          <p:cNvPr id="22" name="Picture 21">
            <a:extLst>
              <a:ext uri="{FF2B5EF4-FFF2-40B4-BE49-F238E27FC236}">
                <a16:creationId xmlns:a16="http://schemas.microsoft.com/office/drawing/2014/main" id="{E8D727A8-57A8-42F4-B6AE-E8EFE0E4D5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8114" y="253784"/>
            <a:ext cx="1425157" cy="1413079"/>
          </a:xfrm>
          <a:prstGeom prst="rect">
            <a:avLst/>
          </a:prstGeom>
        </p:spPr>
      </p:pic>
    </p:spTree>
    <p:extLst>
      <p:ext uri="{BB962C8B-B14F-4D97-AF65-F5344CB8AC3E}">
        <p14:creationId xmlns:p14="http://schemas.microsoft.com/office/powerpoint/2010/main" val="14010602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286A2C3AE62145BF179ACF78E09EEC" ma:contentTypeVersion="14" ma:contentTypeDescription="Create a new document." ma:contentTypeScope="" ma:versionID="90e83a69b1a741a48f1cd3114a73361f">
  <xsd:schema xmlns:xsd="http://www.w3.org/2001/XMLSchema" xmlns:xs="http://www.w3.org/2001/XMLSchema" xmlns:p="http://schemas.microsoft.com/office/2006/metadata/properties" xmlns:ns3="7ae59015-5c60-40fb-a3f8-c3eaffc7c626" xmlns:ns4="b2ddd94b-a95d-4c79-9392-430201c6760d" targetNamespace="http://schemas.microsoft.com/office/2006/metadata/properties" ma:root="true" ma:fieldsID="025e4b63a1ff87cbc6fb5b0c619d60f9" ns3:_="" ns4:_="">
    <xsd:import namespace="7ae59015-5c60-40fb-a3f8-c3eaffc7c626"/>
    <xsd:import namespace="b2ddd94b-a95d-4c79-9392-430201c6760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e59015-5c60-40fb-a3f8-c3eaffc7c62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ddd94b-a95d-4c79-9392-430201c676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A8699A-D64F-4305-941B-EF0D037238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e59015-5c60-40fb-a3f8-c3eaffc7c626"/>
    <ds:schemaRef ds:uri="b2ddd94b-a95d-4c79-9392-430201c67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A9DA5A-08E4-48D4-BF34-B8DD5F484D65}">
  <ds:schemaRefs>
    <ds:schemaRef ds:uri="http://schemas.microsoft.com/sharepoint/v3/contenttype/forms"/>
  </ds:schemaRefs>
</ds:datastoreItem>
</file>

<file path=customXml/itemProps3.xml><?xml version="1.0" encoding="utf-8"?>
<ds:datastoreItem xmlns:ds="http://schemas.openxmlformats.org/officeDocument/2006/customXml" ds:itemID="{56024BBD-B6E0-4D01-B042-45445B34B884}">
  <ds:schemaRefs>
    <ds:schemaRef ds:uri="7ae59015-5c60-40fb-a3f8-c3eaffc7c626"/>
    <ds:schemaRef ds:uri="http://purl.org/dc/elements/1.1/"/>
    <ds:schemaRef ds:uri="http://schemas.microsoft.com/office/2006/documentManagement/types"/>
    <ds:schemaRef ds:uri="http://purl.org/dc/terms/"/>
    <ds:schemaRef ds:uri="http://purl.org/dc/dcmitype/"/>
    <ds:schemaRef ds:uri="b2ddd94b-a95d-4c79-9392-430201c6760d"/>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37627</TotalTime>
  <Words>1316</Words>
  <Application>Microsoft Office PowerPoint</Application>
  <PresentationFormat>Widescreen</PresentationFormat>
  <Paragraphs>98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Corbel</vt:lpstr>
      <vt:lpstr>Sassoon Infant Std</vt:lpstr>
      <vt:lpstr>Sassoon Primary</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Carroll</dc:creator>
  <cp:lastModifiedBy>Mrs Carroll</cp:lastModifiedBy>
  <cp:revision>62</cp:revision>
  <cp:lastPrinted>2022-01-24T13:29:31Z</cp:lastPrinted>
  <dcterms:created xsi:type="dcterms:W3CDTF">2022-01-11T14:20:19Z</dcterms:created>
  <dcterms:modified xsi:type="dcterms:W3CDTF">2022-12-16T13:27:06Z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0x010100D8286A2C3AE62145BF179ACF78E09EEC</vt:lpwstr>
  </property>
</Properties>
</file>