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6" r:id="rId6"/>
    <p:sldId id="263" r:id="rId7"/>
    <p:sldId id="264" r:id="rId8"/>
    <p:sldId id="257" r:id="rId9"/>
    <p:sldId id="258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A074D-F000-4359-8557-83A82D13B9FC}" v="13" dt="2020-04-30T11:12:21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ulrooney" userId="S::gw18mulrooneynadia@glow.sch.uk::82a6e310-1118-4c20-be7a-180ae4440e83" providerId="AD" clId="Web-{002A074D-F000-4359-8557-83A82D13B9FC}"/>
    <pc:docChg chg="modSld">
      <pc:chgData name="Mrs Mulrooney" userId="S::gw18mulrooneynadia@glow.sch.uk::82a6e310-1118-4c20-be7a-180ae4440e83" providerId="AD" clId="Web-{002A074D-F000-4359-8557-83A82D13B9FC}" dt="2020-04-30T11:12:20.275" v="11" actId="20577"/>
      <pc:docMkLst>
        <pc:docMk/>
      </pc:docMkLst>
      <pc:sldChg chg="modSp">
        <pc:chgData name="Mrs Mulrooney" userId="S::gw18mulrooneynadia@glow.sch.uk::82a6e310-1118-4c20-be7a-180ae4440e83" providerId="AD" clId="Web-{002A074D-F000-4359-8557-83A82D13B9FC}" dt="2020-04-30T11:12:18.182" v="9" actId="20577"/>
        <pc:sldMkLst>
          <pc:docMk/>
          <pc:sldMk cId="1646623557" sldId="256"/>
        </pc:sldMkLst>
        <pc:spChg chg="mod">
          <ac:chgData name="Mrs Mulrooney" userId="S::gw18mulrooneynadia@glow.sch.uk::82a6e310-1118-4c20-be7a-180ae4440e83" providerId="AD" clId="Web-{002A074D-F000-4359-8557-83A82D13B9FC}" dt="2020-04-30T11:12:18.182" v="9" actId="20577"/>
          <ac:spMkLst>
            <pc:docMk/>
            <pc:sldMk cId="1646623557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77C42-3159-4A3C-989E-C5159A1986B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CF675-FF9E-4E12-90D8-19D921448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F675-FF9E-4E12-90D8-19D9214481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8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2DE83C-2E4A-42BD-A705-33FA4D07292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EE658B-B4EA-4117-A3DC-B68FA1A68EB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780108"/>
          </a:xfrm>
        </p:spPr>
        <p:txBody>
          <a:bodyPr>
            <a:noAutofit/>
          </a:bodyPr>
          <a:lstStyle/>
          <a:p>
            <a:r>
              <a:rPr lang="en-GB" sz="1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6912768" cy="4032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our subject areas </a:t>
            </a:r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</a:t>
            </a:r>
            <a:r>
              <a:rPr lang="en-GB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ESIGN 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GB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ANUFACTURE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</a:t>
            </a:r>
            <a:r>
              <a:rPr lang="en-GB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RAPHIC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C</a:t>
            </a:r>
            <a:r>
              <a:rPr lang="en-GB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OMMUNCATION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</a:t>
            </a:r>
            <a:r>
              <a:rPr lang="en-GB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RACTICAL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</a:t>
            </a:r>
            <a:r>
              <a:rPr lang="en-GB"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OODWORK</a:t>
            </a:r>
            <a:endParaRPr lang="en-GB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en-GB" sz="500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6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20449"/>
            <a:ext cx="1158155" cy="97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7408333" cy="5439536"/>
          </a:xfrm>
        </p:spPr>
        <p:txBody>
          <a:bodyPr>
            <a:noAutofit/>
          </a:bodyPr>
          <a:lstStyle/>
          <a:p>
            <a:r>
              <a:rPr lang="en-GB" sz="8000"/>
              <a:t>D</a:t>
            </a:r>
            <a:r>
              <a:rPr lang="en-GB" sz="2000"/>
              <a:t>esign</a:t>
            </a:r>
          </a:p>
          <a:p>
            <a:r>
              <a:rPr lang="en-GB" sz="8000"/>
              <a:t>M</a:t>
            </a:r>
            <a:r>
              <a:rPr lang="en-GB" sz="2000"/>
              <a:t>anufacture</a:t>
            </a:r>
          </a:p>
          <a:p>
            <a:r>
              <a:rPr lang="en-GB" sz="8000"/>
              <a:t>G</a:t>
            </a:r>
            <a:r>
              <a:rPr lang="en-GB" sz="2000"/>
              <a:t>raphic communication</a:t>
            </a:r>
          </a:p>
          <a:p>
            <a:r>
              <a:rPr lang="en-GB" sz="8000"/>
              <a:t>P</a:t>
            </a:r>
            <a:r>
              <a:rPr lang="en-GB" sz="2000"/>
              <a:t>ractical Wood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What is Technical?</a:t>
            </a:r>
          </a:p>
        </p:txBody>
      </p:sp>
      <p:pic>
        <p:nvPicPr>
          <p:cNvPr id="4098" name="Picture 2" descr="Image result for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265503" cy="1691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esign phone sketc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47" y="1556791"/>
            <a:ext cx="2851692" cy="213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anufacture iph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358174" cy="18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 flipV="1">
            <a:off x="3369132" y="3620708"/>
            <a:ext cx="4359716" cy="161016"/>
          </a:xfrm>
          <a:prstGeom prst="bentConnector3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8" descr="Image result for art sket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Image result for art sketc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mage result for art sketch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mage result for art sketch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Image result for art sketch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Image result for art sketch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0" descr="Image result for art sketch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2" descr="Image result for art sketch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4" y="4749999"/>
            <a:ext cx="2857436" cy="197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30" y="4449565"/>
            <a:ext cx="1253145" cy="16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lbow Connector 16"/>
          <p:cNvCxnSpPr/>
          <p:nvPr/>
        </p:nvCxnSpPr>
        <p:spPr>
          <a:xfrm rot="10800000">
            <a:off x="4028764" y="4343632"/>
            <a:ext cx="903277" cy="869254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44" y="4384996"/>
            <a:ext cx="899388" cy="901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93" y="5624291"/>
            <a:ext cx="1731227" cy="11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ING CRE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20788"/>
            <a:ext cx="2880320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39949"/>
            <a:ext cx="8820472" cy="4137323"/>
          </a:xfrm>
        </p:spPr>
        <p:txBody>
          <a:bodyPr/>
          <a:lstStyle/>
          <a:p>
            <a:r>
              <a:rPr lang="en-GB"/>
              <a:t>Can you sketch?</a:t>
            </a:r>
          </a:p>
          <a:p>
            <a:r>
              <a:rPr lang="en-GB"/>
              <a:t>Can you draw your ideas on paper?</a:t>
            </a:r>
          </a:p>
          <a:p>
            <a:r>
              <a:rPr lang="en-GB"/>
              <a:t>Can you make card models of your ideas?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Being </a:t>
            </a:r>
            <a:r>
              <a:rPr lang="en-GB" b="1" u="sng"/>
              <a:t>CREATIVE</a:t>
            </a:r>
            <a:r>
              <a:rPr lang="en-GB"/>
              <a:t> is </a:t>
            </a:r>
            <a:r>
              <a:rPr lang="en-GB" b="1" u="sng"/>
              <a:t>WHO</a:t>
            </a:r>
            <a:r>
              <a:rPr lang="en-GB"/>
              <a:t> we are and </a:t>
            </a:r>
            <a:r>
              <a:rPr lang="en-GB" b="1" u="sng"/>
              <a:t>WHAT</a:t>
            </a:r>
            <a:r>
              <a:rPr lang="en-GB"/>
              <a:t> we teach in Technical</a:t>
            </a:r>
            <a:r>
              <a:rPr lang="en-GB" b="1" u="sng"/>
              <a:t>.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7607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DMG: Creativity is Power</a:t>
            </a:r>
          </a:p>
        </p:txBody>
      </p:sp>
      <p:pic>
        <p:nvPicPr>
          <p:cNvPr id="1027" name="Picture 3" descr="\\wac-file\staff\Nadia.Miller\Desktop\Leadership\week 1 measuring in mm and intro to DMG and skills and jobs\dam-images-architecture-2014-10-gehry-architecture-best-frank-gehry-architecture-09-guggenheim-bilbao-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118179" cy="27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wac-file\staff\Nadia.Miller\Desktop\Leadership\week 1 measuring in mm and intro to DMG and skills and jobs\Gehry LV-2916-Edi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4814" b="12023"/>
          <a:stretch/>
        </p:blipFill>
        <p:spPr bwMode="auto">
          <a:xfrm>
            <a:off x="4452683" y="3933056"/>
            <a:ext cx="4583813" cy="27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811573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7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33265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DMG: So what is Creativity?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9" y="1772816"/>
            <a:ext cx="8443143" cy="50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4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Creativity – What would you create?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54" y="1078491"/>
            <a:ext cx="2736304" cy="183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/>
          <a:stretch/>
        </p:blipFill>
        <p:spPr bwMode="auto">
          <a:xfrm>
            <a:off x="1043608" y="4725144"/>
            <a:ext cx="236372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70" y="4750444"/>
            <a:ext cx="2795722" cy="18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0675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64" y="4734669"/>
            <a:ext cx="2476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/>
          <a:stretch/>
        </p:blipFill>
        <p:spPr bwMode="auto">
          <a:xfrm>
            <a:off x="395536" y="2780928"/>
            <a:ext cx="2348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6490" r="9115"/>
          <a:stretch/>
        </p:blipFill>
        <p:spPr bwMode="auto">
          <a:xfrm>
            <a:off x="3407332" y="2480956"/>
            <a:ext cx="2529444" cy="225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12" y="1563400"/>
            <a:ext cx="4324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2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problems could you solve?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5939"/>
            <a:ext cx="2520280" cy="449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2"/>
          <a:stretch/>
        </p:blipFill>
        <p:spPr bwMode="auto">
          <a:xfrm>
            <a:off x="3060912" y="3736058"/>
            <a:ext cx="5821573" cy="288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b="11214"/>
          <a:stretch/>
        </p:blipFill>
        <p:spPr bwMode="auto">
          <a:xfrm>
            <a:off x="3053407" y="2125939"/>
            <a:ext cx="2486025" cy="142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14902"/>
          <a:stretch/>
        </p:blipFill>
        <p:spPr bwMode="auto">
          <a:xfrm>
            <a:off x="5948377" y="2125939"/>
            <a:ext cx="2944103" cy="142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3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995" y="1844824"/>
            <a:ext cx="8817661" cy="4824536"/>
          </a:xfrm>
        </p:spPr>
        <p:txBody>
          <a:bodyPr>
            <a:normAutofit/>
          </a:bodyPr>
          <a:lstStyle/>
          <a:p>
            <a:r>
              <a:rPr lang="en-GB" sz="2600">
                <a:solidFill>
                  <a:schemeClr val="tx1"/>
                </a:solidFill>
              </a:rPr>
              <a:t>In the Technical department…</a:t>
            </a:r>
          </a:p>
          <a:p>
            <a:pPr marL="0" indent="0">
              <a:buNone/>
            </a:pPr>
            <a:endParaRPr lang="en-GB" sz="1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We will be working with </a:t>
            </a:r>
            <a:r>
              <a:rPr lang="en-GB" sz="1800" b="1" u="sng">
                <a:solidFill>
                  <a:schemeClr val="tx1"/>
                </a:solidFill>
              </a:rPr>
              <a:t>brand new skills </a:t>
            </a:r>
            <a:r>
              <a:rPr lang="en-GB" sz="1800">
                <a:solidFill>
                  <a:schemeClr val="tx1"/>
                </a:solidFill>
              </a:rPr>
              <a:t>to create various projects </a:t>
            </a: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of work that will allow you to learn more about skills for jobs, real life </a:t>
            </a: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working and potential career interests. </a:t>
            </a:r>
          </a:p>
          <a:p>
            <a:pPr marL="0" indent="0">
              <a:buNone/>
            </a:pPr>
            <a:endParaRPr lang="en-GB" sz="18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1800" b="1">
                <a:solidFill>
                  <a:schemeClr val="tx1"/>
                </a:solidFill>
              </a:rPr>
              <a:t>THEY ALL REQUIRE ACCURACY WITHIN MEASUREMENT AND ON A VERY PRECISE SCALE…WE THEREFORE ABSOLUTELY NEED TO USE MILLIMETERS.</a:t>
            </a:r>
          </a:p>
          <a:p>
            <a:pPr marL="0" indent="0">
              <a:buNone/>
            </a:pPr>
            <a:endParaRPr lang="en-GB" sz="1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500" u="sng">
                <a:solidFill>
                  <a:schemeClr val="tx1"/>
                </a:solidFill>
              </a:rPr>
              <a:t>In S1 Technical - You will experience:</a:t>
            </a: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1.  Working in the </a:t>
            </a:r>
            <a:r>
              <a:rPr lang="en-GB" sz="1800" b="1" u="sng">
                <a:solidFill>
                  <a:schemeClr val="tx1"/>
                </a:solidFill>
              </a:rPr>
              <a:t>Craft Rooms </a:t>
            </a:r>
            <a:r>
              <a:rPr lang="en-GB" sz="1800">
                <a:solidFill>
                  <a:schemeClr val="tx1"/>
                </a:solidFill>
              </a:rPr>
              <a:t>with hand tools and machinery.</a:t>
            </a: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2. Using our Technical </a:t>
            </a:r>
            <a:r>
              <a:rPr lang="en-GB" sz="1800" b="1" u="sng">
                <a:solidFill>
                  <a:schemeClr val="tx1"/>
                </a:solidFill>
              </a:rPr>
              <a:t>PC’s with new software </a:t>
            </a:r>
            <a:r>
              <a:rPr lang="en-GB" sz="1800">
                <a:solidFill>
                  <a:schemeClr val="tx1"/>
                </a:solidFill>
              </a:rPr>
              <a:t>to create designs and published work.</a:t>
            </a: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</a:rPr>
              <a:t>3. Using the </a:t>
            </a:r>
            <a:r>
              <a:rPr lang="en-GB" sz="1800" b="1" u="sng">
                <a:solidFill>
                  <a:schemeClr val="tx1"/>
                </a:solidFill>
              </a:rPr>
              <a:t>drawing boards </a:t>
            </a:r>
            <a:r>
              <a:rPr lang="en-GB" sz="1800">
                <a:solidFill>
                  <a:schemeClr val="tx1"/>
                </a:solidFill>
              </a:rPr>
              <a:t>for life as mini architects.</a:t>
            </a:r>
          </a:p>
          <a:p>
            <a:pPr marL="0" indent="0">
              <a:buNone/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do all these items have in common though…?</a:t>
            </a:r>
          </a:p>
        </p:txBody>
      </p:sp>
      <p:pic>
        <p:nvPicPr>
          <p:cNvPr id="3074" name="Picture 2" descr="Image result for excited emo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39948"/>
            <a:ext cx="23812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xcited emoj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92" y="5661248"/>
            <a:ext cx="1090464" cy="109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8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GB"/>
              <a:t>Today’s tasks…</a:t>
            </a:r>
          </a:p>
        </p:txBody>
      </p:sp>
      <p:pic>
        <p:nvPicPr>
          <p:cNvPr id="6" name="Picture 2" descr="Image result for cm to mm tas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13305" r="31971" b="10491"/>
          <a:stretch/>
        </p:blipFill>
        <p:spPr bwMode="auto">
          <a:xfrm>
            <a:off x="395536" y="2204864"/>
            <a:ext cx="4281808" cy="446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6842"/>
          <a:stretch/>
        </p:blipFill>
        <p:spPr>
          <a:xfrm>
            <a:off x="6516216" y="609824"/>
            <a:ext cx="1984118" cy="1432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932040" y="2852936"/>
            <a:ext cx="3982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We are going to work through a mini booklet on measurement </a:t>
            </a:r>
            <a:r>
              <a:rPr lang="en-GB" b="1">
                <a:sym typeface="Wingdings" panose="05000000000000000000" pitchFamily="2" charset="2"/>
              </a:rPr>
              <a:t>!</a:t>
            </a:r>
            <a:r>
              <a:rPr lang="en-GB" b="1"/>
              <a:t> </a:t>
            </a:r>
          </a:p>
          <a:p>
            <a:endParaRPr lang="en-GB" b="1"/>
          </a:p>
          <a:p>
            <a:r>
              <a:rPr lang="en-GB" b="1"/>
              <a:t>You will then be given an opportunity to use the Steel Rules we use within Technical to complete some tasks </a:t>
            </a:r>
            <a:r>
              <a:rPr lang="en-GB" b="1">
                <a:sym typeface="Wingdings" panose="05000000000000000000" pitchFamily="2" charset="2"/>
              </a:rPr>
              <a:t>!</a:t>
            </a:r>
          </a:p>
          <a:p>
            <a:endParaRPr lang="en-GB" b="1">
              <a:sym typeface="Wingdings" panose="05000000000000000000" pitchFamily="2" charset="2"/>
            </a:endParaRPr>
          </a:p>
          <a:p>
            <a:r>
              <a:rPr lang="en-GB" b="1">
                <a:sym typeface="Wingdings" panose="05000000000000000000" pitchFamily="2" charset="2"/>
              </a:rPr>
              <a:t>Your key aim today is being able to identify and use </a:t>
            </a:r>
            <a:r>
              <a:rPr lang="en-GB" b="1" err="1">
                <a:sym typeface="Wingdings" panose="05000000000000000000" pitchFamily="2" charset="2"/>
              </a:rPr>
              <a:t>Millimeters</a:t>
            </a:r>
            <a:r>
              <a:rPr lang="en-GB" b="1">
                <a:sym typeface="Wingdings" panose="05000000000000000000" pitchFamily="2" charset="2"/>
              </a:rPr>
              <a:t> !</a:t>
            </a:r>
            <a:endParaRPr lang="en-GB" b="1"/>
          </a:p>
        </p:txBody>
      </p:sp>
      <p:pic>
        <p:nvPicPr>
          <p:cNvPr id="3074" name="Picture 2" descr="Image result for steel rule in millimeter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01208"/>
            <a:ext cx="3272161" cy="11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9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/>
              <a:t>At home, have a think about possible Careers / Skills you can gain in Technical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376657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Discuss the skills for life learning and work that you could gain in the Technical department.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123728" y="3140969"/>
            <a:ext cx="504056" cy="625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1947" y="277163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/>
              <a:t>Practical Craft Skills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329459" y="3140968"/>
            <a:ext cx="278545" cy="57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6736" y="272429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/>
              <a:t>3D Modelling Skills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5276" y="514731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/>
              <a:t>Freehand Sketching Skills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5677" y="528057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/>
              <a:t>Materials and their properties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555" y="422340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/>
              <a:t>Publishing Skills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9792" y="2833191"/>
            <a:ext cx="146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/>
              <a:t>CAD-CAM Skills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4388" y="6038749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Engineer / Construction / Product Designer / Testing and material stresses /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7338" y="567126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Interior Designer/ Product Designer / Architect /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9792" y="3621776"/>
            <a:ext cx="197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Mass production / Batch production / Laser Cutter / CNC Router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4717159"/>
            <a:ext cx="218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Magazine Graphic Designer / Advertisement / Personal Business cards or leaflets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549" y="1837127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Joiner / Shop Fitter / Carpenter / Construction Manager / Site Manager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9459" y="1905452"/>
            <a:ext cx="291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Prosthetics / CAD Engineer / Product Designer / Interior Designer / Testing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3928" y="489291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/>
              <a:t>Manual Drawing Skills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049304" y="4098830"/>
            <a:ext cx="243626" cy="116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10659" y="4526481"/>
            <a:ext cx="166218" cy="737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38367" y="4511817"/>
            <a:ext cx="206398" cy="4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28184" y="4455056"/>
            <a:ext cx="514384" cy="663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416125" y="3140968"/>
            <a:ext cx="663667" cy="65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292930" y="5777139"/>
            <a:ext cx="363635" cy="2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76827" y="4575883"/>
            <a:ext cx="354813" cy="20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63372" y="2575791"/>
            <a:ext cx="74424" cy="19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680012" y="2428672"/>
            <a:ext cx="288033" cy="34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7789466" y="3214074"/>
            <a:ext cx="20733" cy="253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76672" y="5380547"/>
            <a:ext cx="147656" cy="290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23928" y="5823306"/>
            <a:ext cx="2600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Architect / Civil Engineer/  Mechanical Engineer / Project Manager / Builder / Electrician / Quantity Surveyor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828772" y="5200696"/>
            <a:ext cx="247284" cy="532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27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8E2FD7CE91C4E91EB42A0FED45443" ma:contentTypeVersion="11" ma:contentTypeDescription="Create a new document." ma:contentTypeScope="" ma:versionID="8580d0a50a36406a40245e8f729c7956">
  <xsd:schema xmlns:xsd="http://www.w3.org/2001/XMLSchema" xmlns:xs="http://www.w3.org/2001/XMLSchema" xmlns:p="http://schemas.microsoft.com/office/2006/metadata/properties" xmlns:ns2="a48e9b41-958f-48f2-ae56-128ae5b911dd" xmlns:ns3="c1eb486d-beb2-41c0-9082-025b40926b38" targetNamespace="http://schemas.microsoft.com/office/2006/metadata/properties" ma:root="true" ma:fieldsID="926673cb2b33f27fd08bebe5a46a13b3" ns2:_="" ns3:_="">
    <xsd:import namespace="a48e9b41-958f-48f2-ae56-128ae5b911dd"/>
    <xsd:import namespace="c1eb486d-beb2-41c0-9082-025b40926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e9b41-958f-48f2-ae56-128ae5b91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b486d-beb2-41c0-9082-025b40926b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6CD869-6AE8-456A-807C-670AE6041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6DC61A-DEE0-4DAA-BB2F-7C71DE7A7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8e9b41-958f-48f2-ae56-128ae5b911dd"/>
    <ds:schemaRef ds:uri="c1eb486d-beb2-41c0-9082-025b40926b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03EF40-918E-4197-AB0B-395ECEA8BFC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c1eb486d-beb2-41c0-9082-025b40926b3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48e9b41-958f-48f2-ae56-128ae5b911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388</Words>
  <Application>Microsoft Office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Candara</vt:lpstr>
      <vt:lpstr>Symbol</vt:lpstr>
      <vt:lpstr>Wingdings</vt:lpstr>
      <vt:lpstr>Waveform</vt:lpstr>
      <vt:lpstr>Technical </vt:lpstr>
      <vt:lpstr>What is Technical?</vt:lpstr>
      <vt:lpstr>PowerPoint Presentation</vt:lpstr>
      <vt:lpstr>PowerPoint Presentation</vt:lpstr>
      <vt:lpstr>Creativity – What would you create?</vt:lpstr>
      <vt:lpstr>What problems could you solve?</vt:lpstr>
      <vt:lpstr>What do all these items have in common though…?</vt:lpstr>
      <vt:lpstr>Today’s tasks…</vt:lpstr>
      <vt:lpstr>At home, have a think about possible Careers / Skills you can gain in Technical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DMG</dc:title>
  <dc:creator>Rebecca McKay</dc:creator>
  <cp:lastModifiedBy>Administrator</cp:lastModifiedBy>
  <cp:revision>1</cp:revision>
  <dcterms:created xsi:type="dcterms:W3CDTF">2015-03-03T11:51:22Z</dcterms:created>
  <dcterms:modified xsi:type="dcterms:W3CDTF">2020-05-05T14:27:44Z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0x010100F2A8E2FD7CE91C4E91EB42A0FED45443</vt:lpwstr>
  </property>
</Properties>
</file>