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797675" cy="987266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D4D84EF-EDCE-4C11-8706-E36D5B0F09E1}" v="2" dt="2026-08-21T14:43:26.55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s Morrison" userId="bce3a41b-e187-4cfe-a7e3-1d625e0ea85e" providerId="ADAL" clId="{1E3D9303-F5D8-4345-B4D8-BBF3447145CF}"/>
    <pc:docChg chg="custSel modSld">
      <pc:chgData name="Ms Morrison" userId="bce3a41b-e187-4cfe-a7e3-1d625e0ea85e" providerId="ADAL" clId="{1E3D9303-F5D8-4345-B4D8-BBF3447145CF}" dt="2026-08-21T14:45:55.938" v="205" actId="14100"/>
      <pc:docMkLst>
        <pc:docMk/>
      </pc:docMkLst>
      <pc:sldChg chg="addSp delSp modSp mod">
        <pc:chgData name="Ms Morrison" userId="bce3a41b-e187-4cfe-a7e3-1d625e0ea85e" providerId="ADAL" clId="{1E3D9303-F5D8-4345-B4D8-BBF3447145CF}" dt="2026-08-21T14:45:55.938" v="205" actId="14100"/>
        <pc:sldMkLst>
          <pc:docMk/>
          <pc:sldMk cId="3353228859" sldId="256"/>
        </pc:sldMkLst>
        <pc:spChg chg="mod">
          <ac:chgData name="Ms Morrison" userId="bce3a41b-e187-4cfe-a7e3-1d625e0ea85e" providerId="ADAL" clId="{1E3D9303-F5D8-4345-B4D8-BBF3447145CF}" dt="2026-08-21T14:45:55.938" v="205" actId="14100"/>
          <ac:spMkLst>
            <pc:docMk/>
            <pc:sldMk cId="3353228859" sldId="256"/>
            <ac:spMk id="6" creationId="{97F687AF-01CF-4CF7-9556-90D64CF81666}"/>
          </ac:spMkLst>
        </pc:spChg>
        <pc:spChg chg="mod">
          <ac:chgData name="Ms Morrison" userId="bce3a41b-e187-4cfe-a7e3-1d625e0ea85e" providerId="ADAL" clId="{1E3D9303-F5D8-4345-B4D8-BBF3447145CF}" dt="2026-08-21T14:21:47.888" v="31" actId="20577"/>
          <ac:spMkLst>
            <pc:docMk/>
            <pc:sldMk cId="3353228859" sldId="256"/>
            <ac:spMk id="7" creationId="{6EB0C7D1-690A-41C4-AB60-198FFF678C2D}"/>
          </ac:spMkLst>
        </pc:spChg>
        <pc:spChg chg="del mod">
          <ac:chgData name="Ms Morrison" userId="bce3a41b-e187-4cfe-a7e3-1d625e0ea85e" providerId="ADAL" clId="{1E3D9303-F5D8-4345-B4D8-BBF3447145CF}" dt="2026-08-21T14:41:53.043" v="35"/>
          <ac:spMkLst>
            <pc:docMk/>
            <pc:sldMk cId="3353228859" sldId="256"/>
            <ac:spMk id="13" creationId="{A6DF1B4F-6343-435A-896F-8A2E55B06694}"/>
          </ac:spMkLst>
        </pc:spChg>
        <pc:spChg chg="mod">
          <ac:chgData name="Ms Morrison" userId="bce3a41b-e187-4cfe-a7e3-1d625e0ea85e" providerId="ADAL" clId="{1E3D9303-F5D8-4345-B4D8-BBF3447145CF}" dt="2026-08-21T14:43:26.001" v="43" actId="20577"/>
          <ac:spMkLst>
            <pc:docMk/>
            <pc:sldMk cId="3353228859" sldId="256"/>
            <ac:spMk id="20" creationId="{BC0683A7-2832-4814-B05F-5A47FB9E9A06}"/>
          </ac:spMkLst>
        </pc:spChg>
        <pc:picChg chg="del">
          <ac:chgData name="Ms Morrison" userId="bce3a41b-e187-4cfe-a7e3-1d625e0ea85e" providerId="ADAL" clId="{1E3D9303-F5D8-4345-B4D8-BBF3447145CF}" dt="2026-08-21T14:41:55.091" v="36" actId="478"/>
          <ac:picMkLst>
            <pc:docMk/>
            <pc:sldMk cId="3353228859" sldId="256"/>
            <ac:picMk id="2" creationId="{529A8299-FCFD-432C-9577-8DB51A9AC1BA}"/>
          </ac:picMkLst>
        </pc:picChg>
        <pc:picChg chg="del">
          <ac:chgData name="Ms Morrison" userId="bce3a41b-e187-4cfe-a7e3-1d625e0ea85e" providerId="ADAL" clId="{1E3D9303-F5D8-4345-B4D8-BBF3447145CF}" dt="2026-08-21T14:42:57.948" v="42" actId="478"/>
          <ac:picMkLst>
            <pc:docMk/>
            <pc:sldMk cId="3353228859" sldId="256"/>
            <ac:picMk id="4" creationId="{249AFFE7-563E-BB29-F1E5-B1F8C7EE70FA}"/>
          </ac:picMkLst>
        </pc:picChg>
        <pc:picChg chg="add mod">
          <ac:chgData name="Ms Morrison" userId="bce3a41b-e187-4cfe-a7e3-1d625e0ea85e" providerId="ADAL" clId="{1E3D9303-F5D8-4345-B4D8-BBF3447145CF}" dt="2026-08-21T14:42:54.757" v="41" actId="1076"/>
          <ac:picMkLst>
            <pc:docMk/>
            <pc:sldMk cId="3353228859" sldId="256"/>
            <ac:picMk id="11" creationId="{8C709B1F-E357-C006-D2F8-5467FD517ABD}"/>
          </ac:picMkLst>
        </pc:picChg>
        <pc:picChg chg="add mod">
          <ac:chgData name="Ms Morrison" userId="bce3a41b-e187-4cfe-a7e3-1d625e0ea85e" providerId="ADAL" clId="{1E3D9303-F5D8-4345-B4D8-BBF3447145CF}" dt="2026-08-21T14:43:43.575" v="50" actId="1076"/>
          <ac:picMkLst>
            <pc:docMk/>
            <pc:sldMk cId="3353228859" sldId="256"/>
            <ac:picMk id="14" creationId="{FA22FC28-F284-0D33-ADD3-CC03A03AD890}"/>
          </ac:picMkLst>
        </pc:picChg>
        <pc:picChg chg="del">
          <ac:chgData name="Ms Morrison" userId="bce3a41b-e187-4cfe-a7e3-1d625e0ea85e" providerId="ADAL" clId="{1E3D9303-F5D8-4345-B4D8-BBF3447145CF}" dt="2026-08-21T14:41:53.027" v="33" actId="478"/>
          <ac:picMkLst>
            <pc:docMk/>
            <pc:sldMk cId="3353228859" sldId="256"/>
            <ac:picMk id="15" creationId="{222478CC-F041-4895-A753-B3CC96E70383}"/>
          </ac:picMkLst>
        </pc:picChg>
        <pc:picChg chg="mod">
          <ac:chgData name="Ms Morrison" userId="bce3a41b-e187-4cfe-a7e3-1d625e0ea85e" providerId="ADAL" clId="{1E3D9303-F5D8-4345-B4D8-BBF3447145CF}" dt="2026-08-21T14:43:39.407" v="49" actId="1076"/>
          <ac:picMkLst>
            <pc:docMk/>
            <pc:sldMk cId="3353228859" sldId="256"/>
            <ac:picMk id="22" creationId="{5DCAB935-9AB6-0A24-4440-9DD179FCB907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32D43E-F8C9-48B3-A155-372A2EDFEA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BC47FF-235D-4726-8663-584B2463DB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1DA326-4DCF-4F6C-AF69-807CB594FC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2059E-9217-45C5-AA22-218095FC9C1B}" type="datetimeFigureOut">
              <a:rPr lang="en-GB" smtClean="0"/>
              <a:t>21/08/2026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E31C7D-1D90-45D4-B588-7A36323790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D2DACA-4A0F-4C1F-A00F-F8900EBFF9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107D0-4E9A-493E-8CA5-9508437809A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568041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05A7F3-F079-40B4-9CE1-E74D3D7FFF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487988-487D-4A9B-A012-A53BA86E48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62EFE7-2AE1-4A5F-9535-9D19D36D28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2059E-9217-45C5-AA22-218095FC9C1B}" type="datetimeFigureOut">
              <a:rPr lang="en-GB" smtClean="0"/>
              <a:t>21/08/2026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80C108-91AE-4213-B273-1AF55FA71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384BED-1DD4-480B-A72F-A73DC5D74E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107D0-4E9A-493E-8CA5-9508437809A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042460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9A1971-E74B-4984-9C32-84D11627EE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3BF379-30EB-402A-BB65-3CA5CD4F2D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E472A0-0868-485C-835D-245048FC08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2059E-9217-45C5-AA22-218095FC9C1B}" type="datetimeFigureOut">
              <a:rPr lang="en-GB" smtClean="0"/>
              <a:t>21/08/2026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4A4CD4-2F01-4785-86F5-DD1B1386C2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40AAC3-28F6-471A-B158-3040881EF0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107D0-4E9A-493E-8CA5-9508437809A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71517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34AD37-489C-4189-B551-93C1C9D309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4A950F-0A5B-47A4-937D-2F6E51FEA1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3897A0-1451-4930-92BC-807C95299C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24D561-FAD5-413F-967D-B95C51F91E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2059E-9217-45C5-AA22-218095FC9C1B}" type="datetimeFigureOut">
              <a:rPr lang="en-GB" smtClean="0"/>
              <a:t>21/08/2026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C8040D-7441-4C21-89E5-5BD133DC76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EB62B0-3811-492E-A69D-40E43E0F70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107D0-4E9A-493E-8CA5-9508437809A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043736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B234BB-070E-4FFB-9388-E29D8A923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CFF9F6-3322-4F3D-9FEA-A6F4DA09E9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6313BD-A325-486D-B4C6-41386D8CD7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D44229B-9264-49A6-9BCC-0CE4C92229D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7C2D0DF-DC5B-4BEB-92F3-CB214A583A3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177EC98-335D-4318-9D45-09541AF24E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2059E-9217-45C5-AA22-218095FC9C1B}" type="datetimeFigureOut">
              <a:rPr lang="en-GB" smtClean="0"/>
              <a:t>21/08/2026</a:t>
            </a:fld>
            <a:endParaRPr lang="en-GB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229835B-CB7F-449F-BFDB-8EA7CBDA39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411B8D6-26FD-43B6-BABD-49F4534C48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107D0-4E9A-493E-8CA5-9508437809A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488177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274199-283E-4F6A-9C3A-DDD276650A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720FC6-1D28-4CC7-9F5D-74481B8306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2059E-9217-45C5-AA22-218095FC9C1B}" type="datetimeFigureOut">
              <a:rPr lang="en-GB" smtClean="0"/>
              <a:t>21/08/2026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B705A5-EE0A-4980-8DF8-EA6627C999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D77282-CA0E-4041-AB12-F7E745C6BC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107D0-4E9A-493E-8CA5-9508437809A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917471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197C2E4-26D3-43C8-8871-DCAAF445B9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2059E-9217-45C5-AA22-218095FC9C1B}" type="datetimeFigureOut">
              <a:rPr lang="en-GB" smtClean="0"/>
              <a:t>21/08/2026</a:t>
            </a:fld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6343BB8-3218-4A61-8F97-38ABBCD8D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E4442E-9491-4F77-84E8-71DA52A30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107D0-4E9A-493E-8CA5-9508437809A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633726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22C14-8A94-4C1F-8472-1469599065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59D75F-5EB9-4A7B-810C-967EA3C9E2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8B3DB7-FB3C-4208-8C6C-8E01C55ADC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16F63F-6C9B-4B84-B73F-2E5F5CF539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2059E-9217-45C5-AA22-218095FC9C1B}" type="datetimeFigureOut">
              <a:rPr lang="en-GB" smtClean="0"/>
              <a:t>21/08/2026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FD9A7E-C13B-46B0-B58A-939AA3ED2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E8414C-7E23-4687-A1C0-3F34EB1154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107D0-4E9A-493E-8CA5-9508437809A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462297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BE7418-14C7-49A8-9FFD-F24EF57B73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6BA2B81-0547-495A-8AE3-A9C4A2BDFFE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5D7507-0C55-4CB6-BBB4-D63F4364B2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342147-60C7-470E-94CF-A3C275C95D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2059E-9217-45C5-AA22-218095FC9C1B}" type="datetimeFigureOut">
              <a:rPr lang="en-GB" smtClean="0"/>
              <a:t>21/08/2026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E1CDDAA-341D-4BDE-B7A0-D24F89DC5A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AE6265-B385-40DB-9F4E-E57790D13D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107D0-4E9A-493E-8CA5-9508437809A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131756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1E5354-1E47-43B4-8029-26D731F925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CB02AD1-BDFB-49B5-ADF2-9C137F6981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3E8644-3EB6-4CC2-82E0-BBBDA96A7E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2059E-9217-45C5-AA22-218095FC9C1B}" type="datetimeFigureOut">
              <a:rPr lang="en-GB" smtClean="0"/>
              <a:t>21/08/2026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523CED-E331-46F4-8F5F-8A5893AE30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DA524D-90A0-4D3D-AC32-6D404CF23F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107D0-4E9A-493E-8CA5-9508437809A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561211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FE468B6-1A3B-4B11-AAB2-4E4C547AB1F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24E72F-07AC-4DCE-8CA4-2C16B55910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6B87CE-CE84-48A8-8E12-4BD3B32B40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2059E-9217-45C5-AA22-218095FC9C1B}" type="datetimeFigureOut">
              <a:rPr lang="en-GB" smtClean="0"/>
              <a:t>21/08/2026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DF5CA3-55E3-4B8A-BC89-592580688F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BF91E8-8F56-44E0-A766-7E90C16301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107D0-4E9A-493E-8CA5-9508437809A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408827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08B389D-405A-43DA-AD2F-437110996D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5A1635-7C42-4777-A752-16DB3BF3A0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7A2460-2BEF-4747-B348-6194BB864AC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62059E-9217-45C5-AA22-218095FC9C1B}" type="datetimeFigureOut">
              <a:rPr lang="en-GB" smtClean="0"/>
              <a:t>21/08/2026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BEAE27-1929-41CE-8B4D-CF6C03408A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7BCC14-2E3B-4031-97E6-66208ED362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C107D0-4E9A-493E-8CA5-9508437809A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02430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hyperlink" Target="mailto:enquiries-at-glengowan@northlan.org.uk" TargetMode="Externa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11" Type="http://schemas.openxmlformats.org/officeDocument/2006/relationships/image" Target="../media/image8.png"/><Relationship Id="rId5" Type="http://schemas.openxmlformats.org/officeDocument/2006/relationships/image" Target="../media/image3.png"/><Relationship Id="rId10" Type="http://schemas.openxmlformats.org/officeDocument/2006/relationships/image" Target="../media/image7.jpeg"/><Relationship Id="rId4" Type="http://schemas.openxmlformats.org/officeDocument/2006/relationships/image" Target="../media/image2.png"/><Relationship Id="rId9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F895F009-F0B4-49AF-A124-4458D5E194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159018" y="39756"/>
            <a:ext cx="8138998" cy="1018556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r>
              <a:rPr lang="en-GB" dirty="0">
                <a:solidFill>
                  <a:schemeClr val="accent1"/>
                </a:solidFill>
                <a:latin typeface="Arial Rounded MT Bold" panose="020F0704030504030204" pitchFamily="34" charset="0"/>
              </a:rPr>
              <a:t>What’s On at Glengowan Primary School &amp; Nursery Class</a:t>
            </a:r>
          </a:p>
          <a:p>
            <a:r>
              <a:rPr lang="en-GB" dirty="0">
                <a:highlight>
                  <a:srgbClr val="FFFF00"/>
                </a:highlight>
                <a:latin typeface="Arial Rounded MT Bold"/>
              </a:rPr>
              <a:t>Week Beginning Monday 24th August 2026</a:t>
            </a:r>
            <a:endParaRPr lang="en-GB" baseline="30000" dirty="0">
              <a:highlight>
                <a:srgbClr val="FFFF00"/>
              </a:highlight>
              <a:latin typeface="Arial Rounded MT Bold" panose="020F0704030504030204" pitchFamily="34" charset="0"/>
            </a:endParaRPr>
          </a:p>
          <a:p>
            <a:pPr algn="l"/>
            <a:r>
              <a:rPr lang="en-GB" sz="1600" dirty="0">
                <a:latin typeface="Arial Rounded MT Bold" panose="020F0704030504030204" pitchFamily="34" charset="0"/>
              </a:rPr>
              <a:t>            </a:t>
            </a:r>
          </a:p>
          <a:p>
            <a:pPr algn="l"/>
            <a:endParaRPr lang="en-GB" dirty="0">
              <a:latin typeface="Arial Rounded MT Bold" panose="020F0704030504030204" pitchFamily="34" charset="0"/>
            </a:endParaRPr>
          </a:p>
          <a:p>
            <a:endParaRPr lang="en-GB" dirty="0">
              <a:highlight>
                <a:srgbClr val="FFFF00"/>
              </a:highlight>
              <a:latin typeface="Arial Rounded MT Bold" panose="020F0704030504030204" pitchFamily="34" charset="0"/>
            </a:endParaRPr>
          </a:p>
          <a:p>
            <a:endParaRPr lang="en-GB" dirty="0">
              <a:highlight>
                <a:srgbClr val="FFFF00"/>
              </a:highlight>
              <a:latin typeface="Arial Rounded MT Bold" panose="020F0704030504030204" pitchFamily="34" charset="0"/>
            </a:endParaRPr>
          </a:p>
          <a:p>
            <a:endParaRPr lang="en-GB" dirty="0">
              <a:highlight>
                <a:srgbClr val="FFFF00"/>
              </a:highlight>
              <a:latin typeface="Arial Rounded MT Bold" panose="020F0704030504030204" pitchFamily="34" charset="0"/>
            </a:endParaRPr>
          </a:p>
          <a:p>
            <a:endParaRPr lang="en-GB" dirty="0">
              <a:highlight>
                <a:srgbClr val="FFFF00"/>
              </a:highlight>
              <a:latin typeface="Arial Rounded MT Bold" panose="020F0704030504030204" pitchFamily="34" charset="0"/>
            </a:endParaRPr>
          </a:p>
          <a:p>
            <a:endParaRPr lang="en-GB" dirty="0">
              <a:highlight>
                <a:srgbClr val="FFFF00"/>
              </a:highlight>
              <a:latin typeface="Arial Rounded MT Bold" panose="020F0704030504030204" pitchFamily="34" charset="0"/>
            </a:endParaRPr>
          </a:p>
          <a:p>
            <a:endParaRPr lang="en-GB" dirty="0">
              <a:highlight>
                <a:srgbClr val="FFFF00"/>
              </a:highlight>
              <a:latin typeface="Arial Rounded MT Bold" panose="020F07040305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7F687AF-01CF-4CF7-9556-90D64CF81666}"/>
              </a:ext>
            </a:extLst>
          </p:cNvPr>
          <p:cNvSpPr txBox="1"/>
          <p:nvPr/>
        </p:nvSpPr>
        <p:spPr>
          <a:xfrm>
            <a:off x="497268" y="2443705"/>
            <a:ext cx="3427630" cy="661719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1400" b="1" dirty="0">
                <a:highlight>
                  <a:srgbClr val="FFFF00"/>
                </a:highlight>
              </a:rPr>
              <a:t>Monday 24</a:t>
            </a:r>
            <a:r>
              <a:rPr lang="en-GB" sz="1400" b="1" baseline="30000" dirty="0">
                <a:highlight>
                  <a:srgbClr val="FFFF00"/>
                </a:highlight>
              </a:rPr>
              <a:t>th</a:t>
            </a:r>
            <a:r>
              <a:rPr lang="en-GB" sz="1400" b="1" dirty="0">
                <a:highlight>
                  <a:srgbClr val="FFFF00"/>
                </a:highlight>
              </a:rPr>
              <a:t> August 2026</a:t>
            </a:r>
            <a:endParaRPr lang="en-GB" sz="1400" b="1" baseline="30000" dirty="0">
              <a:highlight>
                <a:srgbClr val="00FF00"/>
              </a:highlight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Breakfast club 8.15am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ea typeface="Calibri"/>
                <a:cs typeface="Calibri"/>
              </a:rPr>
              <a:t>Home Learning Diaries start today P2-7</a:t>
            </a:r>
          </a:p>
          <a:p>
            <a:endParaRPr lang="en-GB" sz="1400" dirty="0">
              <a:highlight>
                <a:srgbClr val="00FF00"/>
              </a:highlight>
              <a:ea typeface="Calibri"/>
              <a:cs typeface="Calibri"/>
            </a:endParaRPr>
          </a:p>
          <a:p>
            <a:endParaRPr lang="en-GB" sz="1400" dirty="0">
              <a:highlight>
                <a:srgbClr val="00FF00"/>
              </a:highlight>
              <a:ea typeface="Calibri"/>
              <a:cs typeface="Calibri"/>
            </a:endParaRPr>
          </a:p>
          <a:p>
            <a:endParaRPr lang="en-GB" sz="1400" dirty="0">
              <a:highlight>
                <a:srgbClr val="00FF00"/>
              </a:highlight>
              <a:ea typeface="Calibri"/>
              <a:cs typeface="Calibri"/>
            </a:endParaRPr>
          </a:p>
          <a:p>
            <a:r>
              <a:rPr lang="en-GB" sz="1400" b="1" dirty="0">
                <a:highlight>
                  <a:srgbClr val="FFFF00"/>
                </a:highlight>
              </a:rPr>
              <a:t>Tuesday  25th August 2026</a:t>
            </a:r>
            <a:endParaRPr lang="en-GB" sz="1400" b="1" baseline="30000" dirty="0">
              <a:highlight>
                <a:srgbClr val="FFFF00"/>
              </a:highlight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Breakfast club 8.15am</a:t>
            </a:r>
            <a:endParaRPr lang="en-GB" sz="1400" dirty="0">
              <a:ea typeface="Calibri"/>
              <a:cs typeface="Calibri"/>
            </a:endParaRPr>
          </a:p>
          <a:p>
            <a:pPr algn="just"/>
            <a:endParaRPr lang="en-GB" sz="1400" b="1" i="1" u="sng" dirty="0">
              <a:highlight>
                <a:srgbClr val="FFFF00"/>
              </a:highlight>
              <a:ea typeface="Calibri"/>
              <a:cs typeface="Calibri"/>
            </a:endParaRPr>
          </a:p>
          <a:p>
            <a:pPr algn="just"/>
            <a:endParaRPr lang="en-GB" sz="1400" b="1" i="1" u="sng" dirty="0">
              <a:highlight>
                <a:srgbClr val="FFFF00"/>
              </a:highlight>
              <a:ea typeface="Calibri"/>
              <a:cs typeface="Calibri"/>
            </a:endParaRPr>
          </a:p>
          <a:p>
            <a:pPr algn="just"/>
            <a:endParaRPr lang="en-GB" sz="1400" b="1" i="1" u="sng" dirty="0">
              <a:highlight>
                <a:srgbClr val="FFFF00"/>
              </a:highlight>
              <a:ea typeface="Calibri"/>
              <a:cs typeface="Calibri"/>
            </a:endParaRPr>
          </a:p>
          <a:p>
            <a:r>
              <a:rPr lang="en-GB" sz="1400" b="1" dirty="0">
                <a:highlight>
                  <a:srgbClr val="FFFF00"/>
                </a:highlight>
                <a:ea typeface="Calibri" panose="020F0502020204030204"/>
                <a:cs typeface="Calibri" panose="020F0502020204030204"/>
              </a:rPr>
              <a:t>Wednesday 26th </a:t>
            </a:r>
            <a:r>
              <a:rPr lang="en-GB" sz="1400" b="1" dirty="0">
                <a:highlight>
                  <a:srgbClr val="FFFF00"/>
                </a:highlight>
              </a:rPr>
              <a:t>August 2026</a:t>
            </a:r>
            <a:endParaRPr lang="en-GB" sz="1400" b="1" baseline="30000" dirty="0">
              <a:highlight>
                <a:srgbClr val="FFFF00"/>
              </a:highlight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ea typeface="Calibri" panose="020F0502020204030204"/>
                <a:cs typeface="Calibri" panose="020F0502020204030204"/>
              </a:rPr>
              <a:t>Breakfast club 8.15am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400" dirty="0">
              <a:ea typeface="Calibri" panose="020F0502020204030204"/>
              <a:cs typeface="Calibri" panose="020F0502020204030204"/>
            </a:endParaRPr>
          </a:p>
          <a:p>
            <a:r>
              <a:rPr lang="en-GB" sz="1400" b="1" dirty="0">
                <a:highlight>
                  <a:srgbClr val="FFFF00"/>
                </a:highlight>
                <a:ea typeface="Calibri" panose="020F0502020204030204"/>
                <a:cs typeface="Calibri" panose="020F0502020204030204"/>
              </a:rPr>
              <a:t>Parents, please return your child’s annual data check and permissions booklet if you have not already done so.  Many thanks.</a:t>
            </a:r>
          </a:p>
          <a:p>
            <a:endParaRPr lang="en-GB" sz="1400" dirty="0">
              <a:ea typeface="Calibri" panose="020F0502020204030204"/>
              <a:cs typeface="Calibri" panose="020F0502020204030204"/>
            </a:endParaRPr>
          </a:p>
          <a:p>
            <a:pPr marL="285750" indent="-285750">
              <a:buFont typeface="Arial"/>
              <a:buChar char="•"/>
            </a:pPr>
            <a:endParaRPr lang="en-GB" sz="1400" dirty="0">
              <a:highlight>
                <a:srgbClr val="00FF00"/>
              </a:highlight>
              <a:ea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endParaRPr lang="en-GB" sz="1400" dirty="0">
              <a:ea typeface="Calibri" panose="020F0502020204030204"/>
              <a:cs typeface="Calibri" panose="020F0502020204030204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ea typeface="Calibri"/>
              <a:cs typeface="Calibri"/>
            </a:endParaRPr>
          </a:p>
          <a:p>
            <a:endParaRPr lang="en-GB" sz="1400" dirty="0">
              <a:highlight>
                <a:srgbClr val="FFFF00"/>
              </a:highlight>
              <a:ea typeface="Calibri"/>
              <a:cs typeface="Calibri"/>
            </a:endParaRPr>
          </a:p>
          <a:p>
            <a:endParaRPr lang="en-GB" sz="1400" b="1" dirty="0"/>
          </a:p>
          <a:p>
            <a:endParaRPr lang="en-GB" sz="1400" b="1" dirty="0"/>
          </a:p>
          <a:p>
            <a:endParaRPr lang="en-GB" sz="1400" b="1" dirty="0">
              <a:ea typeface="Calibri" panose="020F0502020204030204"/>
              <a:cs typeface="Calibri" panose="020F0502020204030204"/>
            </a:endParaRPr>
          </a:p>
          <a:p>
            <a:endParaRPr lang="en-GB" sz="1400" b="1" dirty="0">
              <a:ea typeface="Calibri" panose="020F0502020204030204"/>
              <a:cs typeface="Calibri" panose="020F0502020204030204"/>
            </a:endParaRPr>
          </a:p>
          <a:p>
            <a:endParaRPr lang="en-GB" sz="1400" b="1" dirty="0">
              <a:ea typeface="Calibri" panose="020F0502020204030204"/>
              <a:cs typeface="Calibri" panose="020F0502020204030204"/>
            </a:endParaRPr>
          </a:p>
          <a:p>
            <a:endParaRPr lang="en-GB" sz="1400" b="1" dirty="0">
              <a:ea typeface="Calibri" panose="020F0502020204030204"/>
              <a:cs typeface="Calibri" panose="020F0502020204030204"/>
            </a:endParaRPr>
          </a:p>
          <a:p>
            <a:endParaRPr lang="en-GB" sz="1400" dirty="0">
              <a:ea typeface="Calibri" panose="020F0502020204030204"/>
              <a:cs typeface="Calibri" panose="020F0502020204030204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EB0C7D1-690A-41C4-AB60-198FFF678C2D}"/>
              </a:ext>
            </a:extLst>
          </p:cNvPr>
          <p:cNvSpPr txBox="1"/>
          <p:nvPr/>
        </p:nvSpPr>
        <p:spPr>
          <a:xfrm>
            <a:off x="4066725" y="2355853"/>
            <a:ext cx="3931611" cy="517064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1400" b="1" dirty="0">
                <a:highlight>
                  <a:srgbClr val="FFFF00"/>
                </a:highlight>
              </a:rPr>
              <a:t>Thursday 27th August 2026</a:t>
            </a:r>
            <a:endParaRPr lang="en-GB" sz="1400" b="1" baseline="30000" dirty="0">
              <a:highlight>
                <a:srgbClr val="FFFF00"/>
              </a:highlight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ea typeface="Calibri"/>
                <a:cs typeface="Calibri"/>
              </a:rPr>
              <a:t>Breakfast club 8.15am</a:t>
            </a: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AM Whole school assembly</a:t>
            </a:r>
          </a:p>
          <a:p>
            <a:endParaRPr lang="en-GB" sz="1400" dirty="0">
              <a:ea typeface="Calibri"/>
              <a:cs typeface="Calibri"/>
            </a:endParaRPr>
          </a:p>
          <a:p>
            <a:endParaRPr lang="en-GB" sz="1400" dirty="0">
              <a:ea typeface="Calibri"/>
              <a:cs typeface="Calibri"/>
            </a:endParaRPr>
          </a:p>
          <a:p>
            <a:r>
              <a:rPr lang="en-GB" sz="1400" b="1" dirty="0">
                <a:highlight>
                  <a:srgbClr val="FFFF00"/>
                </a:highlight>
                <a:ea typeface="Calibri"/>
                <a:cs typeface="Calibri"/>
              </a:rPr>
              <a:t>Friday 28th </a:t>
            </a:r>
            <a:r>
              <a:rPr lang="en-GB" sz="1400" b="1" dirty="0">
                <a:highlight>
                  <a:srgbClr val="FFFF00"/>
                </a:highlight>
              </a:rPr>
              <a:t>August 2026</a:t>
            </a:r>
            <a:endParaRPr lang="en-GB" sz="1400" b="1" baseline="30000" dirty="0">
              <a:highlight>
                <a:srgbClr val="FFFF00"/>
              </a:highlight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ea typeface="Calibri" panose="020F0502020204030204"/>
                <a:cs typeface="Calibri" panose="020F0502020204030204"/>
              </a:rPr>
              <a:t>Breakfast club 8.15am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ea typeface="Calibri" panose="020F0502020204030204"/>
                <a:cs typeface="Calibri" panose="020F0502020204030204"/>
              </a:rPr>
              <a:t>Brass Lessons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ea typeface="Calibri" panose="020F0502020204030204"/>
                <a:cs typeface="Calibri" panose="020F0502020204030204"/>
              </a:rPr>
              <a:t>PM FUN31 in class</a:t>
            </a:r>
          </a:p>
          <a:p>
            <a:endParaRPr lang="en-GB" dirty="0"/>
          </a:p>
          <a:p>
            <a:endParaRPr lang="en-GB" dirty="0"/>
          </a:p>
          <a:p>
            <a:r>
              <a:rPr lang="en-GB" sz="1400" b="1" dirty="0"/>
              <a:t>Lunch Menu: NEW MENU - </a:t>
            </a:r>
            <a:r>
              <a:rPr lang="en-GB" sz="1400" b="1" dirty="0">
                <a:highlight>
                  <a:srgbClr val="FFFF00"/>
                </a:highlight>
              </a:rPr>
              <a:t>Week 1</a:t>
            </a:r>
            <a:endParaRPr lang="en-GB" sz="1400" b="1" dirty="0">
              <a:highlight>
                <a:srgbClr val="FFFF00"/>
              </a:highlight>
              <a:ea typeface="Calibri"/>
              <a:cs typeface="Calibri"/>
            </a:endParaRPr>
          </a:p>
          <a:p>
            <a:endParaRPr lang="en-GB" sz="1400" b="1" dirty="0">
              <a:highlight>
                <a:srgbClr val="FFFF00"/>
              </a:highlight>
              <a:ea typeface="Calibri"/>
              <a:cs typeface="Calibri"/>
            </a:endParaRPr>
          </a:p>
          <a:p>
            <a:endParaRPr lang="en-GB" sz="1400" b="1" dirty="0">
              <a:highlight>
                <a:srgbClr val="FFFF00"/>
              </a:highlight>
              <a:ea typeface="Calibri"/>
              <a:cs typeface="Calibri"/>
            </a:endParaRPr>
          </a:p>
          <a:p>
            <a:r>
              <a:rPr lang="en-GB" sz="1400" b="1" dirty="0">
                <a:highlight>
                  <a:srgbClr val="FFFF00"/>
                </a:highlight>
                <a:ea typeface="Calibri"/>
                <a:cs typeface="Calibri"/>
              </a:rPr>
              <a:t>Partnership with Parents – If you would like  to speak with us about any aspect of your child's education, please contact us on (01236) 632154 or email </a:t>
            </a:r>
            <a:r>
              <a:rPr lang="en-GB" sz="1400" b="1" dirty="0">
                <a:highlight>
                  <a:srgbClr val="FFFF00"/>
                </a:highlight>
                <a:ea typeface="Calibri"/>
                <a:cs typeface="Calibri"/>
                <a:hlinkClick r:id="rId2"/>
              </a:rPr>
              <a:t>enquiries-at-glengowan@northlan.org.uk</a:t>
            </a:r>
            <a:r>
              <a:rPr lang="en-GB" sz="1400" b="1" dirty="0">
                <a:highlight>
                  <a:srgbClr val="FFFF00"/>
                </a:highlight>
                <a:ea typeface="Calibri"/>
                <a:cs typeface="Calibri"/>
              </a:rPr>
              <a:t> to arrange an appointment.  Many thanks</a:t>
            </a:r>
          </a:p>
          <a:p>
            <a:endParaRPr lang="en-GB" sz="1400" b="1" dirty="0">
              <a:highlight>
                <a:srgbClr val="FFFF00"/>
              </a:highlight>
              <a:ea typeface="Calibri"/>
              <a:cs typeface="Calibri"/>
            </a:endParaRPr>
          </a:p>
          <a:p>
            <a:endParaRPr lang="en-GB" sz="1400" b="1" dirty="0">
              <a:highlight>
                <a:srgbClr val="FFFF00"/>
              </a:highlight>
              <a:ea typeface="Calibri"/>
              <a:cs typeface="Calibri"/>
            </a:endParaRPr>
          </a:p>
          <a:p>
            <a:endParaRPr lang="en-GB" sz="1400" b="1" dirty="0">
              <a:highlight>
                <a:srgbClr val="FFFF00"/>
              </a:highlight>
              <a:ea typeface="Calibri"/>
              <a:cs typeface="Calibri"/>
            </a:endParaRPr>
          </a:p>
          <a:p>
            <a:endParaRPr lang="en-GB" sz="1400" dirty="0">
              <a:ea typeface="Calibri" panose="020F0502020204030204"/>
              <a:cs typeface="Calibri" panose="020F0502020204030204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228169B-CF0F-4942-B2F1-D028CF490F2C}"/>
              </a:ext>
            </a:extLst>
          </p:cNvPr>
          <p:cNvSpPr txBox="1"/>
          <p:nvPr/>
        </p:nvSpPr>
        <p:spPr>
          <a:xfrm>
            <a:off x="8271943" y="39756"/>
            <a:ext cx="35883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Our UNCRC rights of the fortnight:</a:t>
            </a:r>
          </a:p>
          <a:p>
            <a:endParaRPr lang="en-GB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3DF805F-5B67-490A-8498-0BD83E639AD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955" t="18055" r="17949" b="14410"/>
          <a:stretch/>
        </p:blipFill>
        <p:spPr>
          <a:xfrm>
            <a:off x="2604954" y="713844"/>
            <a:ext cx="2868194" cy="1561439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8E6E6A8-B68B-4D3B-B3A9-BD6BF1F7608E}"/>
              </a:ext>
            </a:extLst>
          </p:cNvPr>
          <p:cNvCxnSpPr/>
          <p:nvPr/>
        </p:nvCxnSpPr>
        <p:spPr>
          <a:xfrm>
            <a:off x="7984022" y="0"/>
            <a:ext cx="0" cy="68580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16">
            <a:extLst>
              <a:ext uri="{FF2B5EF4-FFF2-40B4-BE49-F238E27FC236}">
                <a16:creationId xmlns:a16="http://schemas.microsoft.com/office/drawing/2014/main" id="{5FEA1BF6-F209-42B3-AB78-1E755341819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8803" t="23789" r="63637" b="44427"/>
          <a:stretch/>
        </p:blipFill>
        <p:spPr>
          <a:xfrm>
            <a:off x="8403405" y="6009028"/>
            <a:ext cx="680482" cy="69254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02E3649B-CC0C-4D64-91FF-2F764A2D16F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9922" b="58724" l="16471" r="39312">
                        <a14:foregroundMark x1="27599" y1="21094" x2="27599" y2="21094"/>
                        <a14:foregroundMark x1="27599" y1="21094" x2="31479" y2="19922"/>
                        <a14:foregroundMark x1="31479" y1="19922" x2="31040" y2="21094"/>
                        <a14:foregroundMark x1="18375" y1="47005" x2="17496" y2="35417"/>
                        <a14:foregroundMark x1="17496" y1="35417" x2="18155" y2="30990"/>
                        <a14:foregroundMark x1="19400" y1="47656" x2="19400" y2="47656"/>
                        <a14:foregroundMark x1="23060" y1="55859" x2="29502" y2="58984"/>
                        <a14:foregroundMark x1="29502" y1="58984" x2="32430" y2="56510"/>
                        <a14:foregroundMark x1="32430" y1="56510" x2="32723" y2="55990"/>
                        <a14:foregroundMark x1="27818" y1="58854" x2="27818" y2="58854"/>
                        <a14:foregroundMark x1="38141" y1="42969" x2="38141" y2="42969"/>
                        <a14:foregroundMark x1="39312" y1="39323" x2="39312" y2="39323"/>
                        <a14:foregroundMark x1="35944" y1="45052" x2="35944" y2="45052"/>
                        <a14:foregroundMark x1="16471" y1="38802" x2="16471" y2="38802"/>
                        <a14:foregroundMark x1="29795" y1="28906" x2="29795" y2="28906"/>
                        <a14:foregroundMark x1="28404" y1="29688" x2="28404" y2="29688"/>
                        <a14:foregroundMark x1="26501" y1="29557" x2="26501" y2="29557"/>
                        <a14:foregroundMark x1="28770" y1="33984" x2="28770" y2="33984"/>
                        <a14:foregroundMark x1="28258" y1="33724" x2="28258" y2="33724"/>
                        <a14:foregroundMark x1="27745" y1="32813" x2="27745" y2="32813"/>
                        <a14:foregroundMark x1="30454" y1="33854" x2="25476" y2="33594"/>
                        <a14:foregroundMark x1="30673" y1="32031" x2="30673" y2="32031"/>
                        <a14:foregroundMark x1="27452" y1="23047" x2="27452" y2="23047"/>
                        <a14:foregroundMark x1="26135" y1="29688" x2="26135" y2="29688"/>
                        <a14:foregroundMark x1="24817" y1="45573" x2="28258" y2="46094"/>
                        <a14:foregroundMark x1="28258" y1="46094" x2="35212" y2="45573"/>
                        <a14:foregroundMark x1="35212" y1="45573" x2="36676" y2="45703"/>
                        <a14:foregroundMark x1="31552" y1="47135" x2="31552" y2="47135"/>
                        <a14:foregroundMark x1="31186" y1="47786" x2="31186" y2="47786"/>
                        <a14:foregroundMark x1="30088" y1="44401" x2="30088" y2="44401"/>
                        <a14:foregroundMark x1="26940" y1="44141" x2="26940" y2="44141"/>
                        <a14:foregroundMark x1="27306" y1="48438" x2="27306" y2="48438"/>
                      </a14:backgroundRemoval>
                    </a14:imgEffect>
                  </a14:imgLayer>
                </a14:imgProps>
              </a:ext>
            </a:extLst>
          </a:blip>
          <a:srcRect l="16195" t="18729" r="60435" b="39705"/>
          <a:stretch/>
        </p:blipFill>
        <p:spPr>
          <a:xfrm>
            <a:off x="11167676" y="5948147"/>
            <a:ext cx="768235" cy="768241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2EBE5E34-4093-4F7D-A461-E6BA9FE99E8C}"/>
              </a:ext>
            </a:extLst>
          </p:cNvPr>
          <p:cNvSpPr txBox="1"/>
          <p:nvPr/>
        </p:nvSpPr>
        <p:spPr>
          <a:xfrm>
            <a:off x="7979980" y="1726435"/>
            <a:ext cx="41418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Our wellbeing focus is:</a:t>
            </a:r>
          </a:p>
          <a:p>
            <a:pPr algn="ctr"/>
            <a:endParaRPr lang="en-GB" b="1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C0683A7-2832-4814-B05F-5A47FB9E9A06}"/>
              </a:ext>
            </a:extLst>
          </p:cNvPr>
          <p:cNvSpPr txBox="1"/>
          <p:nvPr/>
        </p:nvSpPr>
        <p:spPr>
          <a:xfrm>
            <a:off x="8140163" y="3147604"/>
            <a:ext cx="40064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GB" b="1" dirty="0"/>
          </a:p>
          <a:p>
            <a:pPr algn="ctr"/>
            <a:r>
              <a:rPr lang="en-GB" b="1" dirty="0"/>
              <a:t>Our Global Goal of the month is: </a:t>
            </a:r>
          </a:p>
        </p:txBody>
      </p:sp>
      <p:pic>
        <p:nvPicPr>
          <p:cNvPr id="22" name="Picture 21" descr="Rights Respecting Schools - Gold Award Rights Committed - Barley Fields  Primary School">
            <a:extLst>
              <a:ext uri="{FF2B5EF4-FFF2-40B4-BE49-F238E27FC236}">
                <a16:creationId xmlns:a16="http://schemas.microsoft.com/office/drawing/2014/main" id="{5DCAB935-9AB6-0A24-4440-9DD179FCB90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9467" y="5213694"/>
            <a:ext cx="1757299" cy="5865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Picture 24" descr="Newbattle Sport &amp; Wellbeing on X: &quot;✨🧡Newbattle are GOLD🧡✨ 🥇Over the last  year we have worked extremely hard to increase opportunities within Sport &amp;  Wellbeing using the SportScotland School Sports Awards criteria">
            <a:extLst>
              <a:ext uri="{FF2B5EF4-FFF2-40B4-BE49-F238E27FC236}">
                <a16:creationId xmlns:a16="http://schemas.microsoft.com/office/drawing/2014/main" id="{39B594C6-D447-1B27-37E5-06688F7DDBFE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58" t="5732" r="4357" b="24917"/>
          <a:stretch/>
        </p:blipFill>
        <p:spPr bwMode="auto">
          <a:xfrm>
            <a:off x="9503270" y="5972679"/>
            <a:ext cx="1369695" cy="76524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Picture 4" descr="A chart with pictures of various safety symbols&#10;&#10;Description automatically generated with medium confidence">
            <a:extLst>
              <a:ext uri="{FF2B5EF4-FFF2-40B4-BE49-F238E27FC236}">
                <a16:creationId xmlns:a16="http://schemas.microsoft.com/office/drawing/2014/main" id="{F699C623-7870-355F-B230-E2C3E2ABFF52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3" t="33544" r="2283" b="10103"/>
          <a:stretch/>
        </p:blipFill>
        <p:spPr bwMode="auto">
          <a:xfrm>
            <a:off x="9412088" y="2065405"/>
            <a:ext cx="1590260" cy="133143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Picture 10" descr="Article 29">
            <a:extLst>
              <a:ext uri="{FF2B5EF4-FFF2-40B4-BE49-F238E27FC236}">
                <a16:creationId xmlns:a16="http://schemas.microsoft.com/office/drawing/2014/main" id="{8C709B1F-E357-C006-D2F8-5467FD517AB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436655" y="317835"/>
            <a:ext cx="1541125" cy="1445357"/>
          </a:xfrm>
          <a:prstGeom prst="rect">
            <a:avLst/>
          </a:prstGeom>
        </p:spPr>
      </p:pic>
      <p:pic>
        <p:nvPicPr>
          <p:cNvPr id="14" name="Picture 13" descr="Goal 4: Quality education - Government.se">
            <a:extLst>
              <a:ext uri="{FF2B5EF4-FFF2-40B4-BE49-F238E27FC236}">
                <a16:creationId xmlns:a16="http://schemas.microsoft.com/office/drawing/2014/main" id="{FA22FC28-F284-0D33-ADD3-CC03A03AD89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591338" y="3769962"/>
            <a:ext cx="1411010" cy="1411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32288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5286</TotalTime>
  <Words>162</Words>
  <Application>Microsoft Office PowerPoint</Application>
  <PresentationFormat>Widescreen</PresentationFormat>
  <Paragraphs>54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Arial Rounded MT Bold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Miss McLeod</dc:creator>
  <cp:lastModifiedBy>Ms Morrison</cp:lastModifiedBy>
  <cp:revision>358</cp:revision>
  <cp:lastPrinted>2025-06-05T09:24:49Z</cp:lastPrinted>
  <dcterms:created xsi:type="dcterms:W3CDTF">2023-08-21T10:43:51Z</dcterms:created>
  <dcterms:modified xsi:type="dcterms:W3CDTF">2026-08-21T14:46:06Z</dcterms:modified>
</cp:coreProperties>
</file>