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7" r:id="rId4"/>
    <p:sldId id="275" r:id="rId5"/>
    <p:sldId id="276" r:id="rId6"/>
    <p:sldId id="291" r:id="rId7"/>
    <p:sldId id="279" r:id="rId8"/>
    <p:sldId id="287" r:id="rId9"/>
    <p:sldId id="288" r:id="rId10"/>
    <p:sldId id="289" r:id="rId11"/>
    <p:sldId id="292" r:id="rId12"/>
    <p:sldId id="280" r:id="rId13"/>
    <p:sldId id="294" r:id="rId14"/>
    <p:sldId id="281" r:id="rId15"/>
    <p:sldId id="293" r:id="rId16"/>
    <p:sldId id="282" r:id="rId17"/>
    <p:sldId id="295" r:id="rId18"/>
    <p:sldId id="283" r:id="rId19"/>
    <p:sldId id="285" r:id="rId20"/>
    <p:sldId id="267" r:id="rId21"/>
  </p:sldIdLst>
  <p:sldSz cx="9144000" cy="6858000" type="screen4x3"/>
  <p:notesSz cx="6858000" cy="9144000"/>
  <p:embeddedFontLst>
    <p:embeddedFont>
      <p:font typeface="Twinkl" pitchFamily="2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="" roundtripDataSignature="AMtx7mhO9HfLt4Ll9K9dwMM8KiptfrRIEg==" r:id="rId3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Wielb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000"/>
    <a:srgbClr val="00689E"/>
    <a:srgbClr val="736BB0"/>
    <a:srgbClr val="62469C"/>
    <a:srgbClr val="F78629"/>
    <a:srgbClr val="C8509D"/>
    <a:srgbClr val="009F90"/>
    <a:srgbClr val="25BDBE"/>
    <a:srgbClr val="7FC34A"/>
    <a:srgbClr val="006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2" autoAdjust="0"/>
    <p:restoredTop sz="94660"/>
  </p:normalViewPr>
  <p:slideViewPr>
    <p:cSldViewPr snapToGrid="0" showGuides="1">
      <p:cViewPr varScale="1">
        <p:scale>
          <a:sx n="161" d="100"/>
          <a:sy n="161" d="100"/>
        </p:scale>
        <p:origin x="1661" y="101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curriculum-for-excellence/whole-school-steam-themes-scotland-cfe/christmas-steam-theme-the-north-pole-whole-school-steam-themes-scotland-cfe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/whole-school-steam-themes-scotland-cfe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/whole-school-steam-themes-scotland-cf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380565" y="179646"/>
            <a:ext cx="993404" cy="6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582C15E5-1EF2-4A6F-8BA0-3332A1DBD4BE}"/>
              </a:ext>
            </a:extLst>
          </p:cNvPr>
          <p:cNvSpPr/>
          <p:nvPr userDrawn="1"/>
        </p:nvSpPr>
        <p:spPr>
          <a:xfrm>
            <a:off x="7047472" y="123582"/>
            <a:ext cx="1978082" cy="79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F9E671D-7CE3-4A5B-95F7-73F065D11AD2}"/>
              </a:ext>
            </a:extLst>
          </p:cNvPr>
          <p:cNvSpPr/>
          <p:nvPr userDrawn="1"/>
        </p:nvSpPr>
        <p:spPr>
          <a:xfrm>
            <a:off x="380565" y="179646"/>
            <a:ext cx="993404" cy="6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imary%204%20The%20Nuts%20and%20Bolts%20of%20It%20Adult%20Information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Something to Think About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558E8-E9F0-4F46-AB74-7F11283A7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1" y="507239"/>
            <a:ext cx="1216957" cy="120388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B438207-5A19-4F81-8908-6F844311EB90}"/>
              </a:ext>
            </a:extLst>
          </p:cNvPr>
          <p:cNvSpPr/>
          <p:nvPr/>
        </p:nvSpPr>
        <p:spPr>
          <a:xfrm>
            <a:off x="566187" y="1635853"/>
            <a:ext cx="2932626" cy="2217938"/>
          </a:xfrm>
          <a:prstGeom prst="cloudCallout">
            <a:avLst>
              <a:gd name="adj1" fmla="val 70180"/>
              <a:gd name="adj2" fmla="val -33663"/>
            </a:avLst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happens if you add weight to the sleigh? Does it move slower or faster?</a:t>
            </a:r>
            <a:endParaRPr lang="en-GB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8BE5A57-0D16-433A-BB3E-BFB65F67BA4C}"/>
              </a:ext>
            </a:extLst>
          </p:cNvPr>
          <p:cNvSpPr/>
          <p:nvPr/>
        </p:nvSpPr>
        <p:spPr>
          <a:xfrm>
            <a:off x="1020455" y="3974710"/>
            <a:ext cx="2840347" cy="1629103"/>
          </a:xfrm>
          <a:prstGeom prst="cloudCallout">
            <a:avLst>
              <a:gd name="adj1" fmla="val 51001"/>
              <a:gd name="adj2" fmla="val -118263"/>
            </a:avLst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Does the sleigh move faster if the elf is sitting or lying down?</a:t>
            </a:r>
            <a:endParaRPr lang="en-GB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14F64A0-068E-4F8A-9564-64465CAC42C1}"/>
              </a:ext>
            </a:extLst>
          </p:cNvPr>
          <p:cNvSpPr/>
          <p:nvPr/>
        </p:nvSpPr>
        <p:spPr>
          <a:xfrm>
            <a:off x="5813571" y="2003056"/>
            <a:ext cx="2725780" cy="2040815"/>
          </a:xfrm>
          <a:prstGeom prst="cloudCallout">
            <a:avLst>
              <a:gd name="adj1" fmla="val -72692"/>
              <a:gd name="adj2" fmla="val -42465"/>
            </a:avLst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the surface you place your sleigh on make a difference?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FBAD6-C65D-44B5-9BD7-CA02DB2CE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2" y="1829739"/>
            <a:ext cx="1520262" cy="4263086"/>
          </a:xfrm>
          <a:prstGeom prst="rect">
            <a:avLst/>
          </a:prstGeom>
        </p:spPr>
      </p:pic>
      <p:sp>
        <p:nvSpPr>
          <p:cNvPr id="10" name="Thought Bubble: Cloud 8">
            <a:extLst>
              <a:ext uri="{FF2B5EF4-FFF2-40B4-BE49-F238E27FC236}">
                <a16:creationId xmlns:a16="http://schemas.microsoft.com/office/drawing/2014/main" id="{914F64A0-068E-4F8A-9564-64465CAC42C1}"/>
              </a:ext>
            </a:extLst>
          </p:cNvPr>
          <p:cNvSpPr/>
          <p:nvPr/>
        </p:nvSpPr>
        <p:spPr>
          <a:xfrm>
            <a:off x="5381064" y="4118995"/>
            <a:ext cx="3087769" cy="1780884"/>
          </a:xfrm>
          <a:prstGeom prst="cloudCallout">
            <a:avLst>
              <a:gd name="adj1" fmla="val -53131"/>
              <a:gd name="adj2" fmla="val -110298"/>
            </a:avLst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would happen if you started the sleigh on a slope?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3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7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D56A43-5109-4ED0-A960-0711698C5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0" y="1823484"/>
            <a:ext cx="1520262" cy="4263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C8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15861" y="985221"/>
            <a:ext cx="470862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Time to plan your design.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08" y="2734811"/>
            <a:ext cx="3446644" cy="3463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8" y="504501"/>
            <a:ext cx="1216956" cy="1199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732632-3881-41AA-B641-6897382A2951}"/>
              </a:ext>
            </a:extLst>
          </p:cNvPr>
          <p:cNvSpPr txBox="1"/>
          <p:nvPr/>
        </p:nvSpPr>
        <p:spPr>
          <a:xfrm>
            <a:off x="2809215" y="1823484"/>
            <a:ext cx="2721913" cy="1021556"/>
          </a:xfrm>
          <a:prstGeom prst="wedgeRoundRectCallout">
            <a:avLst>
              <a:gd name="adj1" fmla="val -74010"/>
              <a:gd name="adj2" fmla="val 50076"/>
              <a:gd name="adj3" fmla="val 16667"/>
            </a:avLst>
          </a:prstGeom>
          <a:solidFill>
            <a:schemeClr val="bg1"/>
          </a:solidFill>
          <a:ln w="28575">
            <a:solidFill>
              <a:srgbClr val="C8509D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What will you create to help the elf win the sleigh race?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557713-557A-4492-BD9E-4DABD83CAAF6}"/>
              </a:ext>
            </a:extLst>
          </p:cNvPr>
          <p:cNvSpPr/>
          <p:nvPr/>
        </p:nvSpPr>
        <p:spPr>
          <a:xfrm>
            <a:off x="3111989" y="3690734"/>
            <a:ext cx="2267365" cy="1160713"/>
          </a:xfrm>
          <a:prstGeom prst="roundRect">
            <a:avLst/>
          </a:prstGeom>
          <a:solidFill>
            <a:srgbClr val="C8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Draw a diagram and make a list of what you need.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928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6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F68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6385" y="985221"/>
            <a:ext cx="59589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Now it’s time to make your design come to life.</a:t>
            </a:r>
            <a:r>
              <a:rPr lang="en-US" dirty="0"/>
              <a:t> 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0" y="504501"/>
            <a:ext cx="1211131" cy="1199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7D24B4-C1EA-4A97-9734-66B99EED5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03" y="1927607"/>
            <a:ext cx="1520262" cy="4263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ED8DDF-92D4-4583-A831-E6F81BB4FE89}"/>
              </a:ext>
            </a:extLst>
          </p:cNvPr>
          <p:cNvSpPr txBox="1"/>
          <p:nvPr/>
        </p:nvSpPr>
        <p:spPr>
          <a:xfrm>
            <a:off x="4785838" y="2095678"/>
            <a:ext cx="3512773" cy="3746718"/>
          </a:xfrm>
          <a:prstGeom prst="wedgeRoundRectCallout">
            <a:avLst>
              <a:gd name="adj1" fmla="val -76297"/>
              <a:gd name="adj2" fmla="val -26275"/>
              <a:gd name="adj3" fmla="val 16667"/>
            </a:avLst>
          </a:prstGeom>
          <a:solidFill>
            <a:schemeClr val="bg1"/>
          </a:solidFill>
          <a:ln w="28575">
            <a:solidFill>
              <a:srgbClr val="F78629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Elf and safety is very important so your elf must stay securely in the sleigh.</a:t>
            </a:r>
          </a:p>
          <a:p>
            <a:endParaRPr lang="en-US" dirty="0"/>
          </a:p>
          <a:p>
            <a:r>
              <a:rPr lang="en-US" dirty="0"/>
              <a:t>Once your elf begins the race, you cannot touch him until he stops travelling.</a:t>
            </a:r>
          </a:p>
          <a:p>
            <a:endParaRPr lang="en-US" dirty="0"/>
          </a:p>
          <a:p>
            <a:r>
              <a:rPr lang="en-US" dirty="0"/>
              <a:t>The sleigh has to travel at least one </a:t>
            </a:r>
            <a:r>
              <a:rPr lang="en-US" dirty="0" err="1"/>
              <a:t>metre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 wheels are allowed.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4D6B2-65AA-4282-9063-7E3C02C9C50B}"/>
              </a:ext>
            </a:extLst>
          </p:cNvPr>
          <p:cNvSpPr/>
          <p:nvPr/>
        </p:nvSpPr>
        <p:spPr>
          <a:xfrm>
            <a:off x="755650" y="1772513"/>
            <a:ext cx="1973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Remember what the Chief Elf said:</a:t>
            </a:r>
          </a:p>
        </p:txBody>
      </p:sp>
    </p:spTree>
    <p:extLst>
      <p:ext uri="{BB962C8B-B14F-4D97-AF65-F5344CB8AC3E}">
        <p14:creationId xmlns:p14="http://schemas.microsoft.com/office/powerpoint/2010/main" val="6209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6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2" y="757297"/>
            <a:ext cx="7239123" cy="732848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782696" y="965942"/>
            <a:ext cx="70154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Try it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0" y="511621"/>
            <a:ext cx="1211131" cy="1185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B034BA-8575-4EC4-8DA7-AD5C134BE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1" y="1837617"/>
            <a:ext cx="1520262" cy="42630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C8F64D-2AA0-4ADA-A461-4B9AAB4FA675}"/>
              </a:ext>
            </a:extLst>
          </p:cNvPr>
          <p:cNvSpPr txBox="1"/>
          <p:nvPr/>
        </p:nvSpPr>
        <p:spPr>
          <a:xfrm>
            <a:off x="3682026" y="2223330"/>
            <a:ext cx="3859677" cy="1328023"/>
          </a:xfrm>
          <a:prstGeom prst="wedgeRoundRectCallout">
            <a:avLst>
              <a:gd name="adj1" fmla="val -68482"/>
              <a:gd name="adj2" fmla="val 1958"/>
              <a:gd name="adj3" fmla="val 16667"/>
            </a:avLst>
          </a:prstGeom>
          <a:solidFill>
            <a:schemeClr val="bg1"/>
          </a:solidFill>
          <a:ln w="28575">
            <a:solidFill>
              <a:srgbClr val="E4C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Did the sleigh travel one </a:t>
            </a:r>
            <a:r>
              <a:rPr lang="en-US" dirty="0" err="1"/>
              <a:t>metre</a:t>
            </a:r>
            <a:r>
              <a:rPr lang="en-US" dirty="0"/>
              <a:t>?</a:t>
            </a:r>
          </a:p>
          <a:p>
            <a:br>
              <a:rPr lang="en-US" dirty="0"/>
            </a:br>
            <a:r>
              <a:rPr lang="en-US" dirty="0"/>
              <a:t>After the initial push, did you need to help the sleigh move?</a:t>
            </a:r>
          </a:p>
        </p:txBody>
      </p:sp>
    </p:spTree>
    <p:extLst>
      <p:ext uri="{BB962C8B-B14F-4D97-AF65-F5344CB8AC3E}">
        <p14:creationId xmlns:p14="http://schemas.microsoft.com/office/powerpoint/2010/main" val="261197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4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6385" y="965942"/>
            <a:ext cx="70154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Can it be improved? Modify and test again.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3" y="511621"/>
            <a:ext cx="1176444" cy="1185643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D657DCB-5437-489D-985C-73E7197A2590}"/>
              </a:ext>
            </a:extLst>
          </p:cNvPr>
          <p:cNvSpPr/>
          <p:nvPr/>
        </p:nvSpPr>
        <p:spPr>
          <a:xfrm>
            <a:off x="971605" y="1829740"/>
            <a:ext cx="2425936" cy="1367540"/>
          </a:xfrm>
          <a:prstGeom prst="cloudCallout">
            <a:avLst>
              <a:gd name="adj1" fmla="val 73041"/>
              <a:gd name="adj2" fmla="val -17021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your design be improved? </a:t>
            </a:r>
            <a:endParaRPr lang="en-GB" dirty="0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0C29DC7-82D1-489C-9005-E979F56ADF91}"/>
              </a:ext>
            </a:extLst>
          </p:cNvPr>
          <p:cNvSpPr/>
          <p:nvPr/>
        </p:nvSpPr>
        <p:spPr>
          <a:xfrm>
            <a:off x="1270615" y="3812258"/>
            <a:ext cx="2358296" cy="1185643"/>
          </a:xfrm>
          <a:prstGeom prst="cloudCallout">
            <a:avLst>
              <a:gd name="adj1" fmla="val 63701"/>
              <a:gd name="adj2" fmla="val -130106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works?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C8294E4-2288-4392-B0B4-41B4A6FF7BBE}"/>
              </a:ext>
            </a:extLst>
          </p:cNvPr>
          <p:cNvSpPr/>
          <p:nvPr/>
        </p:nvSpPr>
        <p:spPr>
          <a:xfrm>
            <a:off x="6068739" y="1985595"/>
            <a:ext cx="2308516" cy="1764662"/>
          </a:xfrm>
          <a:prstGeom prst="cloudCallout">
            <a:avLst>
              <a:gd name="adj1" fmla="val -81147"/>
              <a:gd name="adj2" fmla="val -10639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doesn’t work?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33B26C-9C09-476E-97BD-6A1089511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2" y="1829739"/>
            <a:ext cx="1520262" cy="4263086"/>
          </a:xfrm>
          <a:prstGeom prst="rect">
            <a:avLst/>
          </a:prstGeom>
        </p:spPr>
      </p:pic>
      <p:sp>
        <p:nvSpPr>
          <p:cNvPr id="9" name="Thought Bubble: Cloud 13">
            <a:extLst>
              <a:ext uri="{FF2B5EF4-FFF2-40B4-BE49-F238E27FC236}">
                <a16:creationId xmlns:a16="http://schemas.microsoft.com/office/drawing/2014/main" id="{3C8294E4-2288-4392-B0B4-41B4A6FF7BBE}"/>
              </a:ext>
            </a:extLst>
          </p:cNvPr>
          <p:cNvSpPr/>
          <p:nvPr/>
        </p:nvSpPr>
        <p:spPr>
          <a:xfrm>
            <a:off x="5844325" y="3961282"/>
            <a:ext cx="2308516" cy="1764662"/>
          </a:xfrm>
          <a:prstGeom prst="cloudCallout">
            <a:avLst>
              <a:gd name="adj1" fmla="val -73879"/>
              <a:gd name="adj2" fmla="val -98586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can you change to make it better?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2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 animBg="1"/>
      <p:bldP spid="13" grpId="0" animBg="1"/>
      <p:bldP spid="1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0"/>
          <a:stretch/>
        </p:blipFill>
        <p:spPr>
          <a:xfrm>
            <a:off x="1619075" y="844239"/>
            <a:ext cx="7071919" cy="539170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D260E41-5EF1-4CC7-89A1-BC04787346E4}"/>
              </a:ext>
            </a:extLst>
          </p:cNvPr>
          <p:cNvSpPr/>
          <p:nvPr/>
        </p:nvSpPr>
        <p:spPr>
          <a:xfrm>
            <a:off x="755650" y="875807"/>
            <a:ext cx="2982493" cy="1204098"/>
          </a:xfrm>
          <a:prstGeom prst="wedgeRoundRectCallout">
            <a:avLst>
              <a:gd name="adj1" fmla="val 46105"/>
              <a:gd name="adj2" fmla="val 87905"/>
              <a:gd name="adj3" fmla="val 16667"/>
            </a:avLst>
          </a:prstGeom>
          <a:solidFill>
            <a:schemeClr val="bg1"/>
          </a:solidFill>
          <a:ln w="28575"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Elf Engineers, thank you for helping me build a sleigh for the race!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544CAD-3BD8-4BE8-8A97-9B49FBF0BCA8}"/>
              </a:ext>
            </a:extLst>
          </p:cNvPr>
          <p:cNvSpPr/>
          <p:nvPr/>
        </p:nvSpPr>
        <p:spPr>
          <a:xfrm>
            <a:off x="755651" y="3707488"/>
            <a:ext cx="2935114" cy="547779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What went well?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CB502A-4FAF-485B-BB30-7D3EBB4000AD}"/>
              </a:ext>
            </a:extLst>
          </p:cNvPr>
          <p:cNvSpPr/>
          <p:nvPr/>
        </p:nvSpPr>
        <p:spPr>
          <a:xfrm>
            <a:off x="677795" y="3244334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Discuss with a partner.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083180-7C0F-493D-B3E1-110A189B7722}"/>
              </a:ext>
            </a:extLst>
          </p:cNvPr>
          <p:cNvSpPr/>
          <p:nvPr/>
        </p:nvSpPr>
        <p:spPr>
          <a:xfrm>
            <a:off x="755650" y="4349089"/>
            <a:ext cx="2935114" cy="854246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What would you do differently next time?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DE8C85-0F0A-4B00-BA65-5F2ACBEF7693}"/>
              </a:ext>
            </a:extLst>
          </p:cNvPr>
          <p:cNvSpPr/>
          <p:nvPr/>
        </p:nvSpPr>
        <p:spPr>
          <a:xfrm>
            <a:off x="755650" y="5337569"/>
            <a:ext cx="2935114" cy="854246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When did you use STEAM?</a:t>
            </a:r>
          </a:p>
        </p:txBody>
      </p:sp>
    </p:spTree>
    <p:extLst>
      <p:ext uri="{BB962C8B-B14F-4D97-AF65-F5344CB8AC3E}">
        <p14:creationId xmlns:p14="http://schemas.microsoft.com/office/powerpoint/2010/main" val="42315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E1D5DA-118C-41EB-80DD-4F1A7DC94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11157" r="8264" b="11157"/>
          <a:stretch/>
        </p:blipFill>
        <p:spPr>
          <a:xfrm>
            <a:off x="863452" y="765175"/>
            <a:ext cx="7417096" cy="5327650"/>
          </a:xfrm>
          <a:prstGeom prst="roundRect">
            <a:avLst>
              <a:gd name="adj" fmla="val 3594"/>
            </a:avLst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642E7F-5EAC-4809-BC49-AB4BFA125203}"/>
              </a:ext>
            </a:extLst>
          </p:cNvPr>
          <p:cNvSpPr/>
          <p:nvPr/>
        </p:nvSpPr>
        <p:spPr>
          <a:xfrm>
            <a:off x="2544212" y="3192908"/>
            <a:ext cx="3979772" cy="1628055"/>
          </a:xfrm>
          <a:prstGeom prst="roundRect">
            <a:avLst/>
          </a:prstGeom>
          <a:solidFill>
            <a:srgbClr val="0064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en-GB" sz="2400" dirty="0"/>
              <a:t>Can we work together to find a solution to the Chaos at the North Pole?</a:t>
            </a: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E0752108-F82C-405F-A317-D4744EC1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80" y="974680"/>
            <a:ext cx="6577839" cy="2390312"/>
          </a:xfrm>
          <a:prstGeom prst="star16">
            <a:avLst/>
          </a:prstGeom>
          <a:solidFill>
            <a:srgbClr val="00649C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Your Big Bang Question</a:t>
            </a:r>
          </a:p>
        </p:txBody>
      </p:sp>
      <p:sp>
        <p:nvSpPr>
          <p:cNvPr id="6" name="Rectangle: Rounded Corners 5">
            <a:hlinkClick r:id="rId3" action="ppaction://hlinkfile"/>
            <a:extLst>
              <a:ext uri="{FF2B5EF4-FFF2-40B4-BE49-F238E27FC236}">
                <a16:creationId xmlns:a16="http://schemas.microsoft.com/office/drawing/2014/main" id="{40E41301-6CB4-4635-8BA6-73127F88012A}"/>
              </a:ext>
            </a:extLst>
          </p:cNvPr>
          <p:cNvSpPr/>
          <p:nvPr/>
        </p:nvSpPr>
        <p:spPr>
          <a:xfrm>
            <a:off x="2059933" y="5245719"/>
            <a:ext cx="5024132" cy="6376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Teacher’s Toolbelt</a:t>
            </a:r>
          </a:p>
          <a:p>
            <a:r>
              <a:rPr lang="en-GB" sz="1400" dirty="0">
                <a:solidFill>
                  <a:schemeClr val="tx1"/>
                </a:solidFill>
              </a:rPr>
              <a:t>Click here to find the Nuts and Bolts of it Adult Information 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BE648C-F539-422D-A227-45108441C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47" y="870578"/>
            <a:ext cx="1824722" cy="511684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273ED57-C567-4474-9D7D-4B909811D99D}"/>
              </a:ext>
            </a:extLst>
          </p:cNvPr>
          <p:cNvSpPr/>
          <p:nvPr/>
        </p:nvSpPr>
        <p:spPr>
          <a:xfrm>
            <a:off x="4093903" y="1035275"/>
            <a:ext cx="3358752" cy="1284835"/>
          </a:xfrm>
          <a:prstGeom prst="wedgeRoundRectCallout">
            <a:avLst>
              <a:gd name="adj1" fmla="val -70543"/>
              <a:gd name="adj2" fmla="val 34354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Chief Elf here!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 need your help to sort out the chaos at the North Pole.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E7ED5E2-B896-4FB5-84F0-E9164426C896}"/>
              </a:ext>
            </a:extLst>
          </p:cNvPr>
          <p:cNvSpPr/>
          <p:nvPr/>
        </p:nvSpPr>
        <p:spPr>
          <a:xfrm>
            <a:off x="4093903" y="1035275"/>
            <a:ext cx="3514787" cy="1439350"/>
          </a:xfrm>
          <a:prstGeom prst="wedgeRoundRectCallout">
            <a:avLst>
              <a:gd name="adj1" fmla="val -68799"/>
              <a:gd name="adj2" fmla="val 26204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the next few slides, I will tell you about your class’s challenge and how you can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use STEAM to solve it.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7916427-0A31-4403-BEE3-947AAB9A4310}"/>
              </a:ext>
            </a:extLst>
          </p:cNvPr>
          <p:cNvSpPr/>
          <p:nvPr/>
        </p:nvSpPr>
        <p:spPr>
          <a:xfrm>
            <a:off x="4096568" y="1023342"/>
            <a:ext cx="2978085" cy="997662"/>
          </a:xfrm>
          <a:prstGeom prst="wedgeRoundRectCallout">
            <a:avLst>
              <a:gd name="adj1" fmla="val -69075"/>
              <a:gd name="adj2" fmla="val 53432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First, can you remember what STEAM stands for?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282B2F-F826-45FE-9BF3-DA8ABFDB5BE2}"/>
              </a:ext>
            </a:extLst>
          </p:cNvPr>
          <p:cNvGrpSpPr/>
          <p:nvPr/>
        </p:nvGrpSpPr>
        <p:grpSpPr>
          <a:xfrm>
            <a:off x="4406601" y="2124024"/>
            <a:ext cx="859752" cy="923330"/>
            <a:chOff x="4406601" y="2540954"/>
            <a:chExt cx="859752" cy="9233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202A4F-F32F-4B14-9E87-610E7613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2FEC12-0CE8-47BB-8738-A7FBFA241EDC}"/>
                </a:ext>
              </a:extLst>
            </p:cNvPr>
            <p:cNvSpPr txBox="1"/>
            <p:nvPr/>
          </p:nvSpPr>
          <p:spPr>
            <a:xfrm>
              <a:off x="4508301" y="254095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7FC34A"/>
                  </a:solidFill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106A46-CE57-4FF8-B084-845DC016B851}"/>
              </a:ext>
            </a:extLst>
          </p:cNvPr>
          <p:cNvGrpSpPr/>
          <p:nvPr/>
        </p:nvGrpSpPr>
        <p:grpSpPr>
          <a:xfrm>
            <a:off x="4398019" y="2952208"/>
            <a:ext cx="851914" cy="923330"/>
            <a:chOff x="4406601" y="2584404"/>
            <a:chExt cx="851914" cy="92333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F5C9DED-1E21-455D-9702-3C6BC995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436D4C-2EBB-497C-85E0-0E457C6F0BBE}"/>
                </a:ext>
              </a:extLst>
            </p:cNvPr>
            <p:cNvSpPr txBox="1"/>
            <p:nvPr/>
          </p:nvSpPr>
          <p:spPr>
            <a:xfrm>
              <a:off x="4500463" y="258440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25BDBE"/>
                  </a:solidFill>
                </a:rPr>
                <a:t>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40D75B-8533-442C-ADA0-31CA0E5C76E7}"/>
              </a:ext>
            </a:extLst>
          </p:cNvPr>
          <p:cNvGrpSpPr/>
          <p:nvPr/>
        </p:nvGrpSpPr>
        <p:grpSpPr>
          <a:xfrm>
            <a:off x="4406601" y="3722981"/>
            <a:ext cx="859752" cy="923330"/>
            <a:chOff x="4406601" y="2584404"/>
            <a:chExt cx="859752" cy="92333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EEFF2C0-A88C-4727-B841-14FF2F8F5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B6E9BD-CAA6-4BB6-8C76-32595DBAED6F}"/>
                </a:ext>
              </a:extLst>
            </p:cNvPr>
            <p:cNvSpPr txBox="1"/>
            <p:nvPr/>
          </p:nvSpPr>
          <p:spPr>
            <a:xfrm>
              <a:off x="4508301" y="258440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9F90"/>
                  </a:solidFill>
                </a:rPr>
                <a:t>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E159CD-67AF-4E15-A0A7-816BF67273B4}"/>
              </a:ext>
            </a:extLst>
          </p:cNvPr>
          <p:cNvGrpSpPr/>
          <p:nvPr/>
        </p:nvGrpSpPr>
        <p:grpSpPr>
          <a:xfrm>
            <a:off x="4398019" y="4444086"/>
            <a:ext cx="845538" cy="923330"/>
            <a:chOff x="4406601" y="2549027"/>
            <a:chExt cx="845538" cy="92333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7B130A0-46EA-4D4A-B5FD-DAF955981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048D47-D666-45EA-B908-5A62DA3201AF}"/>
                </a:ext>
              </a:extLst>
            </p:cNvPr>
            <p:cNvSpPr txBox="1"/>
            <p:nvPr/>
          </p:nvSpPr>
          <p:spPr>
            <a:xfrm>
              <a:off x="4494087" y="2549027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78629"/>
                  </a:solidFill>
                </a:rPr>
                <a:t>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4A3454-FBB6-4766-9AB1-41C8D6BA5A69}"/>
              </a:ext>
            </a:extLst>
          </p:cNvPr>
          <p:cNvGrpSpPr/>
          <p:nvPr/>
        </p:nvGrpSpPr>
        <p:grpSpPr>
          <a:xfrm>
            <a:off x="4406601" y="5214859"/>
            <a:ext cx="774162" cy="923330"/>
            <a:chOff x="4406601" y="2561135"/>
            <a:chExt cx="774162" cy="92333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37442FD-913F-4217-8732-898BA822E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6463D0-B522-476B-8C88-996C8ACB7E8B}"/>
                </a:ext>
              </a:extLst>
            </p:cNvPr>
            <p:cNvSpPr txBox="1"/>
            <p:nvPr/>
          </p:nvSpPr>
          <p:spPr>
            <a:xfrm>
              <a:off x="4422711" y="2561135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689E"/>
                  </a:solidFill>
                </a:rPr>
                <a:t>M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DF250E-A15F-42D8-BC94-AEFACAF45F1D}"/>
              </a:ext>
            </a:extLst>
          </p:cNvPr>
          <p:cNvSpPr/>
          <p:nvPr/>
        </p:nvSpPr>
        <p:spPr>
          <a:xfrm>
            <a:off x="5172181" y="245276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cience</a:t>
            </a:r>
            <a:endParaRPr lang="en-GB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54CEFD-A0F6-4569-9A53-699045CE2126}"/>
              </a:ext>
            </a:extLst>
          </p:cNvPr>
          <p:cNvSpPr/>
          <p:nvPr/>
        </p:nvSpPr>
        <p:spPr>
          <a:xfrm>
            <a:off x="5172180" y="3271503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echnology</a:t>
            </a:r>
            <a:endParaRPr lang="en-GB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FB4ED5-00FA-414F-80EC-0358FF91025C}"/>
              </a:ext>
            </a:extLst>
          </p:cNvPr>
          <p:cNvSpPr/>
          <p:nvPr/>
        </p:nvSpPr>
        <p:spPr>
          <a:xfrm>
            <a:off x="5133677" y="4030092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ngineering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9F4E37-4E21-4477-9D46-602CFC5F9D90}"/>
              </a:ext>
            </a:extLst>
          </p:cNvPr>
          <p:cNvSpPr/>
          <p:nvPr/>
        </p:nvSpPr>
        <p:spPr>
          <a:xfrm>
            <a:off x="5131537" y="4765398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rt</a:t>
            </a:r>
            <a:endParaRPr lang="en-GB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AF710E-5221-4FA4-AD96-76F9DCD67F82}"/>
              </a:ext>
            </a:extLst>
          </p:cNvPr>
          <p:cNvSpPr/>
          <p:nvPr/>
        </p:nvSpPr>
        <p:spPr>
          <a:xfrm>
            <a:off x="5131537" y="5534068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aths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58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333111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16" y="1442443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64" y="4533484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6" y="206857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58" y="408930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3" y="196369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04" y="411930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62383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525760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1532999">
            <a:off x="3309910" y="541842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66663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229486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212698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4C129-2A24-47A7-9021-52CC6FC7DE96}"/>
              </a:ext>
            </a:extLst>
          </p:cNvPr>
          <p:cNvSpPr/>
          <p:nvPr/>
        </p:nvSpPr>
        <p:spPr>
          <a:xfrm>
            <a:off x="755649" y="659682"/>
            <a:ext cx="766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Today, you are going to be Elf Engineers. </a:t>
            </a:r>
          </a:p>
          <a:p>
            <a:pPr algn="ctr"/>
            <a:r>
              <a:rPr lang="en-GB" dirty="0"/>
              <a:t>When engineers solve a problem, they use a design cycle.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66663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0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  <p:bldP spid="19" grpId="0" animBg="1"/>
      <p:bldP spid="22" grpId="0" animBg="1"/>
      <p:bldP spid="24" grpId="0" animBg="1"/>
      <p:bldP spid="24" grpId="1" animBg="1"/>
      <p:bldP spid="25" grpId="0" animBg="1"/>
      <p:bldP spid="26" grpId="0" animBg="1"/>
      <p:bldP spid="6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21" y="1665016"/>
            <a:ext cx="2227526" cy="4427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371208-49A1-4ACA-9B50-CF01090B1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5" y="2660090"/>
            <a:ext cx="3459909" cy="367206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FFD7C40-51CC-4BD1-9046-E09C77E74FDA}"/>
              </a:ext>
            </a:extLst>
          </p:cNvPr>
          <p:cNvSpPr txBox="1"/>
          <p:nvPr/>
        </p:nvSpPr>
        <p:spPr>
          <a:xfrm>
            <a:off x="1243181" y="3087990"/>
            <a:ext cx="2491530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‘Elf’ and safety is very important so your elf must stay securely in </a:t>
            </a:r>
            <a:br>
              <a:rPr lang="en-US" sz="1600" dirty="0"/>
            </a:br>
            <a:r>
              <a:rPr lang="en-US" sz="1600" dirty="0"/>
              <a:t>the sleigh.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Once your elf begins the race, you cannot touch them until they stop travelling.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Your sleigh has to travel at least one </a:t>
            </a:r>
            <a:r>
              <a:rPr lang="en-US" sz="1600" dirty="0" err="1"/>
              <a:t>metre</a:t>
            </a:r>
            <a:r>
              <a:rPr lang="en-US" sz="1600" dirty="0"/>
              <a:t>.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No wheels are allowed. 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5" y="487838"/>
            <a:ext cx="1247043" cy="1233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70A9EA-B707-46E2-8C97-18BE51679D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5" t="-5284" r="-6117" b="60661"/>
          <a:stretch/>
        </p:blipFill>
        <p:spPr>
          <a:xfrm>
            <a:off x="1234104" y="1634153"/>
            <a:ext cx="1324321" cy="1422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7B1E5"/>
            </a:solidFill>
          </a:ln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E8E9874-7DE5-4F58-AE1A-BC0BA50DCC4A}"/>
              </a:ext>
            </a:extLst>
          </p:cNvPr>
          <p:cNvSpPr/>
          <p:nvPr/>
        </p:nvSpPr>
        <p:spPr>
          <a:xfrm>
            <a:off x="3480670" y="1632926"/>
            <a:ext cx="2928504" cy="1048831"/>
          </a:xfrm>
          <a:prstGeom prst="wedgeRoundRectCallout">
            <a:avLst>
              <a:gd name="adj1" fmla="val 59282"/>
              <a:gd name="adj2" fmla="val 63066"/>
              <a:gd name="adj3" fmla="val 16667"/>
            </a:avLst>
          </a:prstGeom>
          <a:solidFill>
            <a:schemeClr val="bg1"/>
          </a:solidFill>
          <a:ln w="28575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 want to win the annual one </a:t>
            </a:r>
            <a:r>
              <a:rPr lang="en-US" dirty="0" err="1">
                <a:solidFill>
                  <a:schemeClr val="tx1"/>
                </a:solidFill>
              </a:rPr>
              <a:t>metre</a:t>
            </a:r>
            <a:r>
              <a:rPr lang="en-US" dirty="0">
                <a:solidFill>
                  <a:schemeClr val="tx1"/>
                </a:solidFill>
              </a:rPr>
              <a:t> sleigh race but I don’t have a sleigh.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E924E267-95CF-46C1-8137-6B291D4C56A4}"/>
              </a:ext>
            </a:extLst>
          </p:cNvPr>
          <p:cNvSpPr/>
          <p:nvPr/>
        </p:nvSpPr>
        <p:spPr>
          <a:xfrm>
            <a:off x="2533258" y="1663018"/>
            <a:ext cx="3038848" cy="905256"/>
          </a:xfrm>
          <a:prstGeom prst="wedgeRoundRectCallout">
            <a:avLst>
              <a:gd name="adj1" fmla="val -62755"/>
              <a:gd name="adj2" fmla="val 48533"/>
              <a:gd name="adj3" fmla="val 16667"/>
            </a:avLst>
          </a:prstGeom>
          <a:solidFill>
            <a:schemeClr val="bg1"/>
          </a:solidFill>
          <a:ln w="28575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Elf Engineers, here are your design criteria.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EAE66D8-D174-4BBC-BAA3-EEDD5C1D96CB}"/>
              </a:ext>
            </a:extLst>
          </p:cNvPr>
          <p:cNvSpPr/>
          <p:nvPr/>
        </p:nvSpPr>
        <p:spPr>
          <a:xfrm>
            <a:off x="4481234" y="5290510"/>
            <a:ext cx="3855881" cy="854246"/>
          </a:xfrm>
          <a:prstGeom prst="roundRect">
            <a:avLst/>
          </a:prstGeom>
          <a:solidFill>
            <a:srgbClr val="00B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/>
              <a:t>Can you design a sleigh to help the elf win the sleigh race?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7ADDB7-054E-42E7-A293-DD86F963FE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35" y="4496120"/>
            <a:ext cx="1235160" cy="12332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C3C3A1-14B9-459B-9335-BB54276D6FCA}"/>
              </a:ext>
            </a:extLst>
          </p:cNvPr>
          <p:cNvSpPr/>
          <p:nvPr/>
        </p:nvSpPr>
        <p:spPr>
          <a:xfrm>
            <a:off x="1805354" y="966326"/>
            <a:ext cx="69537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Can you design a sleigh to help the elf win the sleigh race?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3625" y="3184263"/>
            <a:ext cx="240479" cy="240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93625" y="4218589"/>
            <a:ext cx="240479" cy="240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02976" y="5256203"/>
            <a:ext cx="240479" cy="240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02975" y="5805854"/>
            <a:ext cx="240479" cy="240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6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45" grpId="0" animBg="1"/>
      <p:bldP spid="28" grpId="0" animBg="1"/>
      <p:bldP spid="19" grpId="0"/>
      <p:bldP spid="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8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62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Let’s think about how things slide.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8" y="487838"/>
            <a:ext cx="1216957" cy="1233208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B34558E8-E9F0-4F46-AB74-7F11283A7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67" y="3289710"/>
            <a:ext cx="1615898" cy="1598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BAA73-9602-4B30-8CCA-36AA8BF82190}"/>
              </a:ext>
            </a:extLst>
          </p:cNvPr>
          <p:cNvSpPr txBox="1"/>
          <p:nvPr/>
        </p:nvSpPr>
        <p:spPr>
          <a:xfrm>
            <a:off x="756716" y="1886588"/>
            <a:ext cx="763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'Click on the Chief Elf to find out about sliding and on Discover It to make a simple model sleigh.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2AE4A1-EC96-4B62-B240-E7F14323261F}"/>
              </a:ext>
            </a:extLst>
          </p:cNvPr>
          <p:cNvGrpSpPr/>
          <p:nvPr/>
        </p:nvGrpSpPr>
        <p:grpSpPr>
          <a:xfrm>
            <a:off x="2162783" y="3156520"/>
            <a:ext cx="1930761" cy="1864918"/>
            <a:chOff x="654942" y="3094928"/>
            <a:chExt cx="1930761" cy="18649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6F35DD-526B-4ABD-8D50-73F4A0D7075D}"/>
                </a:ext>
              </a:extLst>
            </p:cNvPr>
            <p:cNvSpPr txBox="1"/>
            <p:nvPr/>
          </p:nvSpPr>
          <p:spPr>
            <a:xfrm rot="14994268">
              <a:off x="687864" y="3062006"/>
              <a:ext cx="1864918" cy="193076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6235722"/>
                </a:avLst>
              </a:prstTxWarp>
              <a:spAutoFit/>
            </a:bodyPr>
            <a:lstStyle/>
            <a:p>
              <a:r>
                <a:rPr lang="en-GB" sz="1400" b="1" dirty="0">
                  <a:solidFill>
                    <a:srgbClr val="62469C"/>
                  </a:solidFill>
                </a:rPr>
                <a:t>Keep Calm and Ask an Expert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DCFECF6-B5A9-40C8-957F-C6AB1A35E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73" t="-2205" r="-6071" b="61618"/>
            <a:stretch/>
          </p:blipFill>
          <p:spPr>
            <a:xfrm>
              <a:off x="814232" y="3234180"/>
              <a:ext cx="1573631" cy="15301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2469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953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bsl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84" y="2727395"/>
            <a:ext cx="3689412" cy="3582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62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Keep Calm and Ask the Chief Elf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8" y="487838"/>
            <a:ext cx="1216957" cy="1233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E10EF-A349-45FF-8637-BFB354AE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3" t="-2205" r="-6071" b="61618"/>
          <a:stretch/>
        </p:blipFill>
        <p:spPr>
          <a:xfrm>
            <a:off x="6595214" y="896928"/>
            <a:ext cx="1573631" cy="1530168"/>
          </a:xfrm>
          <a:prstGeom prst="ellipse">
            <a:avLst/>
          </a:prstGeom>
          <a:solidFill>
            <a:schemeClr val="bg1"/>
          </a:solidFill>
          <a:ln w="28575">
            <a:solidFill>
              <a:srgbClr val="62469C"/>
            </a:solidFill>
          </a:ln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94BAA8F-6B8A-4DC3-ADCD-14BB94C4C7F9}"/>
              </a:ext>
            </a:extLst>
          </p:cNvPr>
          <p:cNvSpPr/>
          <p:nvPr/>
        </p:nvSpPr>
        <p:spPr>
          <a:xfrm>
            <a:off x="1513294" y="1605162"/>
            <a:ext cx="5210795" cy="1252699"/>
          </a:xfrm>
          <a:prstGeom prst="wedgeRoundRectCallout">
            <a:avLst>
              <a:gd name="adj1" fmla="val 59347"/>
              <a:gd name="adj2" fmla="val -25352"/>
              <a:gd name="adj3" fmla="val 16667"/>
            </a:avLst>
          </a:prstGeom>
          <a:solidFill>
            <a:schemeClr val="bg1"/>
          </a:solidFill>
          <a:ln w="28575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Bobsleds are powered by the pushing force that occurs at the beginning of the race. They can travel between 93 and 125 mph! 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DCE08C3-BE7B-44AA-BEFB-C773FD37CB53}"/>
              </a:ext>
            </a:extLst>
          </p:cNvPr>
          <p:cNvSpPr/>
          <p:nvPr/>
        </p:nvSpPr>
        <p:spPr>
          <a:xfrm>
            <a:off x="1269578" y="1790444"/>
            <a:ext cx="5569352" cy="1325923"/>
          </a:xfrm>
          <a:prstGeom prst="wedgeRoundRectCallout">
            <a:avLst>
              <a:gd name="adj1" fmla="val 58762"/>
              <a:gd name="adj2" fmla="val -36916"/>
              <a:gd name="adj3" fmla="val 16667"/>
            </a:avLst>
          </a:prstGeom>
          <a:solidFill>
            <a:schemeClr val="bg1"/>
          </a:solidFill>
          <a:ln w="28575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Friction is a force that happens when two objects rub together. Friction works against gravity to slow things down. What you wear going down a slide will make you move faster or slower.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47A56E42-08C9-4994-9FC0-18C501243F46}"/>
              </a:ext>
            </a:extLst>
          </p:cNvPr>
          <p:cNvSpPr/>
          <p:nvPr/>
        </p:nvSpPr>
        <p:spPr>
          <a:xfrm>
            <a:off x="1269578" y="1937925"/>
            <a:ext cx="5320313" cy="1578940"/>
          </a:xfrm>
          <a:prstGeom prst="wedgeRoundRectCallout">
            <a:avLst>
              <a:gd name="adj1" fmla="val 64415"/>
              <a:gd name="adj2" fmla="val -45777"/>
              <a:gd name="adj3" fmla="val 16667"/>
            </a:avLst>
          </a:prstGeom>
          <a:solidFill>
            <a:schemeClr val="bg1"/>
          </a:solidFill>
          <a:ln w="28575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Most toboggans have two metal runners underneath a board.  The rider sits or lies on the board and slides down the packed snow. Without the runners, friction would slow them down or make the toboggan completely stop. 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2AE4A1-EC96-4B62-B240-E7F14323261F}"/>
              </a:ext>
            </a:extLst>
          </p:cNvPr>
          <p:cNvGrpSpPr/>
          <p:nvPr/>
        </p:nvGrpSpPr>
        <p:grpSpPr>
          <a:xfrm>
            <a:off x="-2513134" y="3315911"/>
            <a:ext cx="1930761" cy="1864918"/>
            <a:chOff x="654942" y="3094928"/>
            <a:chExt cx="1930761" cy="18649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6F35DD-526B-4ABD-8D50-73F4A0D7075D}"/>
                </a:ext>
              </a:extLst>
            </p:cNvPr>
            <p:cNvSpPr txBox="1"/>
            <p:nvPr/>
          </p:nvSpPr>
          <p:spPr>
            <a:xfrm rot="14994268">
              <a:off x="687864" y="3062006"/>
              <a:ext cx="1864918" cy="193076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6235722"/>
                </a:avLst>
              </a:prstTxWarp>
              <a:spAutoFit/>
            </a:bodyPr>
            <a:lstStyle/>
            <a:p>
              <a:r>
                <a:rPr lang="en-GB" sz="1400" b="1" dirty="0">
                  <a:solidFill>
                    <a:srgbClr val="62469C"/>
                  </a:solidFill>
                </a:rPr>
                <a:t>Keep Calm and Ask an Expert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DCFECF6-B5A9-40C8-957F-C6AB1A35E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73" t="-2205" r="-6071" b="61618"/>
            <a:stretch/>
          </p:blipFill>
          <p:spPr>
            <a:xfrm>
              <a:off x="814232" y="3234180"/>
              <a:ext cx="1573631" cy="15301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2469C"/>
              </a:solidFill>
            </a:ln>
          </p:spPr>
        </p:pic>
      </p:grpSp>
      <p:pic>
        <p:nvPicPr>
          <p:cNvPr id="2" name="sled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3854" y="2427096"/>
            <a:ext cx="6589891" cy="2110129"/>
          </a:xfrm>
          <a:prstGeom prst="rect">
            <a:avLst/>
          </a:prstGeom>
        </p:spPr>
      </p:pic>
      <p:pic>
        <p:nvPicPr>
          <p:cNvPr id="6" name="bobsl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7091" y="2727395"/>
            <a:ext cx="5366617" cy="16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86146 0.186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73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954 0.1872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91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 animBg="1"/>
      <p:bldP spid="13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Let’s Make a Sleigh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558E8-E9F0-4F46-AB74-7F11283A7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1" y="507239"/>
            <a:ext cx="1216957" cy="12038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EE4B05-A711-4F45-B31F-7A07C0A233D9}"/>
              </a:ext>
            </a:extLst>
          </p:cNvPr>
          <p:cNvSpPr/>
          <p:nvPr/>
        </p:nvSpPr>
        <p:spPr>
          <a:xfrm>
            <a:off x="755650" y="2214268"/>
            <a:ext cx="2739574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cardboard tube;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BD63E0-FF73-4E79-813D-DAEC51698320}"/>
              </a:ext>
            </a:extLst>
          </p:cNvPr>
          <p:cNvSpPr/>
          <p:nvPr/>
        </p:nvSpPr>
        <p:spPr>
          <a:xfrm>
            <a:off x="695348" y="1788696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You will need: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DAE1E7-056A-4FF9-9459-B57B24A2B312}"/>
              </a:ext>
            </a:extLst>
          </p:cNvPr>
          <p:cNvSpPr/>
          <p:nvPr/>
        </p:nvSpPr>
        <p:spPr>
          <a:xfrm>
            <a:off x="755650" y="2884323"/>
            <a:ext cx="2739574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scissors;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F2928A-F9E9-4138-B198-D0FD9943A3DC}"/>
              </a:ext>
            </a:extLst>
          </p:cNvPr>
          <p:cNvSpPr/>
          <p:nvPr/>
        </p:nvSpPr>
        <p:spPr>
          <a:xfrm>
            <a:off x="755650" y="3543940"/>
            <a:ext cx="2739574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drinking straws;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99B26E-734B-4E23-B74F-4779DBECE31A}"/>
              </a:ext>
            </a:extLst>
          </p:cNvPr>
          <p:cNvSpPr/>
          <p:nvPr/>
        </p:nvSpPr>
        <p:spPr>
          <a:xfrm>
            <a:off x="755650" y="4214049"/>
            <a:ext cx="2739574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scissors;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84544E-6BAE-4691-B4FC-90EAF079AEFD}"/>
              </a:ext>
            </a:extLst>
          </p:cNvPr>
          <p:cNvSpPr/>
          <p:nvPr/>
        </p:nvSpPr>
        <p:spPr>
          <a:xfrm>
            <a:off x="755650" y="4869135"/>
            <a:ext cx="2739574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an elf!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E35984-4248-4D0E-A60F-5482BD97F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112">
            <a:off x="2014016" y="3240698"/>
            <a:ext cx="1563482" cy="7291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17A1AD-4AEC-4FB7-B57A-E38543B9B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524">
            <a:off x="2715010" y="2702759"/>
            <a:ext cx="1199940" cy="6778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FE89EA-B9AC-4314-A1FC-D5C905CE4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59" y="4026756"/>
            <a:ext cx="766324" cy="75985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D61DF2-AAAD-4C22-BB50-CD264E945D42}"/>
              </a:ext>
            </a:extLst>
          </p:cNvPr>
          <p:cNvSpPr/>
          <p:nvPr/>
        </p:nvSpPr>
        <p:spPr>
          <a:xfrm>
            <a:off x="4359736" y="4214049"/>
            <a:ext cx="4078699" cy="1916468"/>
          </a:xfrm>
          <a:prstGeom prst="roundRect">
            <a:avLst>
              <a:gd name="adj" fmla="val 4002"/>
            </a:avLst>
          </a:prstGeom>
          <a:solidFill>
            <a:schemeClr val="bg1"/>
          </a:solidFill>
          <a:ln w="28575">
            <a:solidFill>
              <a:srgbClr val="736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Carefully, cut your cardboard tube in half.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 the sticky tape to stick straws underneath the cardboard tube.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Place your elf in the tube.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Give your sleigh a push!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36" y="2031740"/>
            <a:ext cx="3621153" cy="19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8" grpId="0"/>
      <p:bldP spid="13" grpId="0" animBg="1"/>
      <p:bldP spid="14" grpId="0" animBg="1"/>
      <p:bldP spid="16" grpId="0" animBg="1"/>
      <p:bldP spid="17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1821</TotalTime>
  <Words>615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Twinkl</vt:lpstr>
      <vt:lpstr>Arial</vt:lpstr>
      <vt:lpstr>Calibri</vt:lpstr>
      <vt:lpstr>Office Theme</vt:lpstr>
      <vt:lpstr>PowerPoint Presentation</vt:lpstr>
      <vt:lpstr>Your Big Bang Question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PowerPoint Presentation</vt:lpstr>
      <vt:lpstr>PowerPoint Presentation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Laura Buckland</cp:lastModifiedBy>
  <cp:revision>117</cp:revision>
  <dcterms:created xsi:type="dcterms:W3CDTF">2020-10-13T15:58:53Z</dcterms:created>
  <dcterms:modified xsi:type="dcterms:W3CDTF">2020-11-12T11:57:58Z</dcterms:modified>
</cp:coreProperties>
</file>