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7" r:id="rId4"/>
    <p:sldId id="275" r:id="rId5"/>
    <p:sldId id="276" r:id="rId6"/>
    <p:sldId id="291" r:id="rId7"/>
    <p:sldId id="279" r:id="rId8"/>
    <p:sldId id="287" r:id="rId9"/>
    <p:sldId id="288" r:id="rId10"/>
    <p:sldId id="289" r:id="rId11"/>
    <p:sldId id="292" r:id="rId12"/>
    <p:sldId id="280" r:id="rId13"/>
    <p:sldId id="294" r:id="rId14"/>
    <p:sldId id="281" r:id="rId15"/>
    <p:sldId id="293" r:id="rId16"/>
    <p:sldId id="282" r:id="rId17"/>
    <p:sldId id="295" r:id="rId18"/>
    <p:sldId id="283" r:id="rId19"/>
    <p:sldId id="285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itchFamily="2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h7OXfwgk6JnsliKnXyty88EYkL/Q==" r:id="rId3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Tsompani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69C"/>
    <a:srgbClr val="736BB0"/>
    <a:srgbClr val="00689E"/>
    <a:srgbClr val="E4C000"/>
    <a:srgbClr val="F78629"/>
    <a:srgbClr val="C8509D"/>
    <a:srgbClr val="009F90"/>
    <a:srgbClr val="25BDBE"/>
    <a:srgbClr val="7FC34A"/>
    <a:srgbClr val="006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2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09" y="53"/>
      </p:cViewPr>
      <p:guideLst>
        <p:guide orient="horz" pos="2160"/>
        <p:guide pos="2857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/whole-school-steam-themes-scotland-cf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whole-school-steam-themes-scotland-cf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82C15E5-1EF2-4A6F-8BA0-3332A1DBD4BE}"/>
              </a:ext>
            </a:extLst>
          </p:cNvPr>
          <p:cNvSpPr/>
          <p:nvPr userDrawn="1"/>
        </p:nvSpPr>
        <p:spPr>
          <a:xfrm>
            <a:off x="7047472" y="123582"/>
            <a:ext cx="1978082" cy="79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F9E671D-7CE3-4A5B-95F7-73F065D11AD2}"/>
              </a:ext>
            </a:extLst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Primary%203%20The%20Nuts%20and%20Bolts%20of%20It%20Adult%20Information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tif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Something to Think About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1" y="507239"/>
            <a:ext cx="1216957" cy="120388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B438207-5A19-4F81-8908-6F844311EB90}"/>
              </a:ext>
            </a:extLst>
          </p:cNvPr>
          <p:cNvSpPr/>
          <p:nvPr/>
        </p:nvSpPr>
        <p:spPr>
          <a:xfrm>
            <a:off x="755651" y="1731602"/>
            <a:ext cx="2641370" cy="1465678"/>
          </a:xfrm>
          <a:prstGeom prst="cloudCallout">
            <a:avLst>
              <a:gd name="adj1" fmla="val 73041"/>
              <a:gd name="adj2" fmla="val -17021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happens if you hold the wool/string too tight? 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8BE5A57-0D16-433A-BB3E-BFB65F67BA4C}"/>
              </a:ext>
            </a:extLst>
          </p:cNvPr>
          <p:cNvSpPr/>
          <p:nvPr/>
        </p:nvSpPr>
        <p:spPr>
          <a:xfrm>
            <a:off x="755650" y="3550920"/>
            <a:ext cx="3105152" cy="1661160"/>
          </a:xfrm>
          <a:prstGeom prst="cloudCallout">
            <a:avLst>
              <a:gd name="adj1" fmla="val 53885"/>
              <a:gd name="adj2" fmla="val -100748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happens when you change the angle of the zip line?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14F64A0-068E-4F8A-9564-64465CAC42C1}"/>
              </a:ext>
            </a:extLst>
          </p:cNvPr>
          <p:cNvSpPr/>
          <p:nvPr/>
        </p:nvSpPr>
        <p:spPr>
          <a:xfrm>
            <a:off x="5746980" y="1556019"/>
            <a:ext cx="2649585" cy="1872981"/>
          </a:xfrm>
          <a:prstGeom prst="cloudCallout">
            <a:avLst>
              <a:gd name="adj1" fmla="val -72086"/>
              <a:gd name="adj2" fmla="val -22358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can you change the speed of the cardboard tube?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FBAD6-C65D-44B5-9BD7-CA02DB2CE7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2" y="1829739"/>
            <a:ext cx="1520262" cy="426308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EAE2463-A0FE-49CE-8521-9BA3FB00A7CC}"/>
              </a:ext>
            </a:extLst>
          </p:cNvPr>
          <p:cNvSpPr/>
          <p:nvPr/>
        </p:nvSpPr>
        <p:spPr>
          <a:xfrm>
            <a:off x="5569624" y="3807335"/>
            <a:ext cx="2818726" cy="2084339"/>
          </a:xfrm>
          <a:prstGeom prst="cloudCallout">
            <a:avLst>
              <a:gd name="adj1" fmla="val -57186"/>
              <a:gd name="adj2" fmla="val -84566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could you wrap the cardboard tube in to make it go faster?</a:t>
            </a:r>
          </a:p>
        </p:txBody>
      </p:sp>
    </p:spTree>
    <p:extLst>
      <p:ext uri="{BB962C8B-B14F-4D97-AF65-F5344CB8AC3E}">
        <p14:creationId xmlns:p14="http://schemas.microsoft.com/office/powerpoint/2010/main" val="19183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7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D56A43-5109-4ED0-A960-0711698C5A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30" y="1823484"/>
            <a:ext cx="1520262" cy="4263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C8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15861" y="985221"/>
            <a:ext cx="470862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Time to plan your design.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504501"/>
            <a:ext cx="1216956" cy="1199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732632-3881-41AA-B641-6897382A2951}"/>
              </a:ext>
            </a:extLst>
          </p:cNvPr>
          <p:cNvSpPr txBox="1"/>
          <p:nvPr/>
        </p:nvSpPr>
        <p:spPr>
          <a:xfrm>
            <a:off x="2809215" y="1823484"/>
            <a:ext cx="2721913" cy="1021556"/>
          </a:xfrm>
          <a:prstGeom prst="wedgeRoundRectCallout">
            <a:avLst>
              <a:gd name="adj1" fmla="val -74010"/>
              <a:gd name="adj2" fmla="val 50076"/>
              <a:gd name="adj3" fmla="val 16667"/>
            </a:avLst>
          </a:prstGeom>
          <a:solidFill>
            <a:schemeClr val="bg1"/>
          </a:solidFill>
          <a:ln w="28575">
            <a:solidFill>
              <a:srgbClr val="C8509D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What will you create to help the elf get down from his shelf?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557713-557A-4492-BD9E-4DABD83CAAF6}"/>
              </a:ext>
            </a:extLst>
          </p:cNvPr>
          <p:cNvSpPr/>
          <p:nvPr/>
        </p:nvSpPr>
        <p:spPr>
          <a:xfrm>
            <a:off x="2809215" y="3682345"/>
            <a:ext cx="2402110" cy="1160713"/>
          </a:xfrm>
          <a:prstGeom prst="roundRect">
            <a:avLst/>
          </a:prstGeom>
          <a:solidFill>
            <a:srgbClr val="C8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Draw a diagram and make a list of what you need.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F8AC71-ADDD-43B5-BE54-90315C7FEC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191" y="2993750"/>
            <a:ext cx="3113159" cy="30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6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F68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85221"/>
            <a:ext cx="59589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Now it’s time to make your design come to life.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0" y="504501"/>
            <a:ext cx="1211131" cy="1199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D24B4-C1EA-4A97-9734-66B99EED5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03" y="1927607"/>
            <a:ext cx="1520262" cy="4263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ED8DDF-92D4-4583-A831-E6F81BB4FE89}"/>
              </a:ext>
            </a:extLst>
          </p:cNvPr>
          <p:cNvSpPr txBox="1"/>
          <p:nvPr/>
        </p:nvSpPr>
        <p:spPr>
          <a:xfrm>
            <a:off x="4797370" y="2358858"/>
            <a:ext cx="3721479" cy="2553891"/>
          </a:xfrm>
          <a:prstGeom prst="wedgeRoundRectCallout">
            <a:avLst>
              <a:gd name="adj1" fmla="val -76297"/>
              <a:gd name="adj2" fmla="val -26275"/>
              <a:gd name="adj3" fmla="val 16667"/>
            </a:avLst>
          </a:prstGeom>
          <a:solidFill>
            <a:schemeClr val="bg1"/>
          </a:solidFill>
          <a:ln w="28575">
            <a:solidFill>
              <a:srgbClr val="F78629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The elf must reach the ground safely.</a:t>
            </a:r>
          </a:p>
          <a:p>
            <a:endParaRPr lang="en-GB" dirty="0"/>
          </a:p>
          <a:p>
            <a:r>
              <a:rPr lang="en-GB" dirty="0"/>
              <a:t>The elf’s shelf is one metre high.</a:t>
            </a:r>
          </a:p>
          <a:p>
            <a:endParaRPr lang="en-GB" dirty="0"/>
          </a:p>
          <a:p>
            <a:r>
              <a:rPr lang="en-GB" dirty="0"/>
              <a:t>Once your elf leaves his shelf, you cannot touch him until he reaches the ground.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4D6B2-65AA-4282-9063-7E3C02C9C50B}"/>
              </a:ext>
            </a:extLst>
          </p:cNvPr>
          <p:cNvSpPr/>
          <p:nvPr/>
        </p:nvSpPr>
        <p:spPr>
          <a:xfrm>
            <a:off x="755650" y="1772513"/>
            <a:ext cx="1973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Remember what the Chief Elf said:</a:t>
            </a:r>
          </a:p>
        </p:txBody>
      </p:sp>
    </p:spTree>
    <p:extLst>
      <p:ext uri="{BB962C8B-B14F-4D97-AF65-F5344CB8AC3E}">
        <p14:creationId xmlns:p14="http://schemas.microsoft.com/office/powerpoint/2010/main" val="6209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6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39123" cy="73284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82696" y="828782"/>
            <a:ext cx="70154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Try it out!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Remember, your elf must start one metre off the ground.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0" y="511621"/>
            <a:ext cx="1211131" cy="1185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034BA-8575-4EC4-8DA7-AD5C134BE2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81" y="1837617"/>
            <a:ext cx="1520262" cy="42630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C8F64D-2AA0-4ADA-A461-4B9AAB4FA675}"/>
              </a:ext>
            </a:extLst>
          </p:cNvPr>
          <p:cNvSpPr txBox="1"/>
          <p:nvPr/>
        </p:nvSpPr>
        <p:spPr>
          <a:xfrm>
            <a:off x="3849806" y="2164607"/>
            <a:ext cx="4469813" cy="1634490"/>
          </a:xfrm>
          <a:prstGeom prst="wedgeRoundRectCallout">
            <a:avLst>
              <a:gd name="adj1" fmla="val -68482"/>
              <a:gd name="adj2" fmla="val 1958"/>
              <a:gd name="adj3" fmla="val 16667"/>
            </a:avLst>
          </a:prstGeom>
          <a:solidFill>
            <a:schemeClr val="bg1"/>
          </a:solidFill>
          <a:ln w="28575">
            <a:solidFill>
              <a:srgbClr val="E4C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Did the elf reach the floor without falling out?</a:t>
            </a:r>
          </a:p>
          <a:p>
            <a:br>
              <a:rPr lang="en-GB" dirty="0"/>
            </a:br>
            <a:r>
              <a:rPr lang="en-GB" dirty="0"/>
              <a:t>Did you need to help him along the way?</a:t>
            </a:r>
          </a:p>
        </p:txBody>
      </p:sp>
    </p:spTree>
    <p:extLst>
      <p:ext uri="{BB962C8B-B14F-4D97-AF65-F5344CB8AC3E}">
        <p14:creationId xmlns:p14="http://schemas.microsoft.com/office/powerpoint/2010/main" val="26119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65942"/>
            <a:ext cx="70154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it be improved? Modify and test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93" y="511621"/>
            <a:ext cx="1176444" cy="118564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D657DCB-5437-489D-985C-73E7197A2590}"/>
              </a:ext>
            </a:extLst>
          </p:cNvPr>
          <p:cNvSpPr/>
          <p:nvPr/>
        </p:nvSpPr>
        <p:spPr>
          <a:xfrm>
            <a:off x="971605" y="2011636"/>
            <a:ext cx="2425415" cy="1185643"/>
          </a:xfrm>
          <a:prstGeom prst="cloudCallout">
            <a:avLst>
              <a:gd name="adj1" fmla="val 73041"/>
              <a:gd name="adj2" fmla="val -17021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works?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0C29DC7-82D1-489C-9005-E979F56ADF91}"/>
              </a:ext>
            </a:extLst>
          </p:cNvPr>
          <p:cNvSpPr/>
          <p:nvPr/>
        </p:nvSpPr>
        <p:spPr>
          <a:xfrm>
            <a:off x="1270615" y="3812258"/>
            <a:ext cx="2358296" cy="1185643"/>
          </a:xfrm>
          <a:prstGeom prst="cloudCallout">
            <a:avLst>
              <a:gd name="adj1" fmla="val 63701"/>
              <a:gd name="adj2" fmla="val -130106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doesn’t work?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8294E4-2288-4392-B0B4-41B4A6FF7BBE}"/>
              </a:ext>
            </a:extLst>
          </p:cNvPr>
          <p:cNvSpPr/>
          <p:nvPr/>
        </p:nvSpPr>
        <p:spPr>
          <a:xfrm>
            <a:off x="5730240" y="1829740"/>
            <a:ext cx="2658110" cy="1367540"/>
          </a:xfrm>
          <a:prstGeom prst="cloudCallout">
            <a:avLst>
              <a:gd name="adj1" fmla="val -69416"/>
              <a:gd name="adj2" fmla="val -20520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can you change to make it better?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33B26C-9C09-476E-97BD-6A10895113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2" y="1829739"/>
            <a:ext cx="1520262" cy="4263086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B71FAF-6FD4-4CCA-9D46-77F2DB40D04D}"/>
              </a:ext>
            </a:extLst>
          </p:cNvPr>
          <p:cNvSpPr/>
          <p:nvPr/>
        </p:nvSpPr>
        <p:spPr>
          <a:xfrm>
            <a:off x="5844846" y="3961282"/>
            <a:ext cx="2068005" cy="1293338"/>
          </a:xfrm>
          <a:prstGeom prst="cloudCallout">
            <a:avLst>
              <a:gd name="adj1" fmla="val -77391"/>
              <a:gd name="adj2" fmla="val -123113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your design be improved? </a:t>
            </a:r>
          </a:p>
        </p:txBody>
      </p:sp>
    </p:spTree>
    <p:extLst>
      <p:ext uri="{BB962C8B-B14F-4D97-AF65-F5344CB8AC3E}">
        <p14:creationId xmlns:p14="http://schemas.microsoft.com/office/powerpoint/2010/main" val="13812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  <p:bldP spid="13" grpId="0" animBg="1"/>
      <p:bldP spid="1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D260E41-5EF1-4CC7-89A1-BC04787346E4}"/>
              </a:ext>
            </a:extLst>
          </p:cNvPr>
          <p:cNvSpPr/>
          <p:nvPr/>
        </p:nvSpPr>
        <p:spPr>
          <a:xfrm>
            <a:off x="4068715" y="844239"/>
            <a:ext cx="4205576" cy="933371"/>
          </a:xfrm>
          <a:prstGeom prst="wedgeRoundRectCallout">
            <a:avLst>
              <a:gd name="adj1" fmla="val 12775"/>
              <a:gd name="adj2" fmla="val 111493"/>
              <a:gd name="adj3" fmla="val 16667"/>
            </a:avLst>
          </a:prstGeom>
          <a:solidFill>
            <a:schemeClr val="bg1"/>
          </a:solidFill>
          <a:ln w="28575"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Elf Engineers, thank you for helping me get down from my shelf!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544CAD-3BD8-4BE8-8A97-9B49FBF0BCA8}"/>
              </a:ext>
            </a:extLst>
          </p:cNvPr>
          <p:cNvSpPr/>
          <p:nvPr/>
        </p:nvSpPr>
        <p:spPr>
          <a:xfrm>
            <a:off x="833506" y="2404587"/>
            <a:ext cx="2935114" cy="547779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went well?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B502A-4FAF-485B-BB30-7D3EBB4000AD}"/>
              </a:ext>
            </a:extLst>
          </p:cNvPr>
          <p:cNvSpPr/>
          <p:nvPr/>
        </p:nvSpPr>
        <p:spPr>
          <a:xfrm>
            <a:off x="755650" y="1941433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Discuss with a partner.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083180-7C0F-493D-B3E1-110A189B7722}"/>
              </a:ext>
            </a:extLst>
          </p:cNvPr>
          <p:cNvSpPr/>
          <p:nvPr/>
        </p:nvSpPr>
        <p:spPr>
          <a:xfrm>
            <a:off x="833505" y="3046188"/>
            <a:ext cx="2935114" cy="854246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would you do differently next time?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DE8C85-0F0A-4B00-BA65-5F2ACBEF7693}"/>
              </a:ext>
            </a:extLst>
          </p:cNvPr>
          <p:cNvSpPr/>
          <p:nvPr/>
        </p:nvSpPr>
        <p:spPr>
          <a:xfrm>
            <a:off x="833505" y="4034668"/>
            <a:ext cx="2935114" cy="854246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When did you use STEAM?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3874F8-98D0-4DE9-AEBA-AFF8DF7B9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498" y="2205819"/>
            <a:ext cx="165275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63E1D5DA-118C-41EB-80DD-4F1A7DC94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52" y="765175"/>
            <a:ext cx="7417096" cy="5327650"/>
          </a:xfrm>
          <a:prstGeom prst="roundRect">
            <a:avLst>
              <a:gd name="adj" fmla="val 3594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642E7F-5EAC-4809-BC49-AB4BFA125203}"/>
              </a:ext>
            </a:extLst>
          </p:cNvPr>
          <p:cNvSpPr/>
          <p:nvPr/>
        </p:nvSpPr>
        <p:spPr>
          <a:xfrm>
            <a:off x="2544212" y="3192908"/>
            <a:ext cx="3979772" cy="1628055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en-GB" sz="2400" dirty="0"/>
              <a:t>Can we work together to find a solution to the Chaos at the North Pole?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0752108-F82C-405F-A317-D4744EC1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80" y="974680"/>
            <a:ext cx="6577839" cy="2390312"/>
          </a:xfrm>
          <a:prstGeom prst="star16">
            <a:avLst/>
          </a:prstGeom>
          <a:solidFill>
            <a:srgbClr val="00649C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Your Big Bang Question</a:t>
            </a:r>
          </a:p>
        </p:txBody>
      </p:sp>
      <p:sp>
        <p:nvSpPr>
          <p:cNvPr id="6" name="Rectangle: Rounded Corners 5">
            <a:hlinkClick r:id="rId2" action="ppaction://hlinkfile"/>
            <a:extLst>
              <a:ext uri="{FF2B5EF4-FFF2-40B4-BE49-F238E27FC236}">
                <a16:creationId xmlns:a16="http://schemas.microsoft.com/office/drawing/2014/main" id="{40E41301-6CB4-4635-8BA6-73127F88012A}"/>
              </a:ext>
            </a:extLst>
          </p:cNvPr>
          <p:cNvSpPr/>
          <p:nvPr/>
        </p:nvSpPr>
        <p:spPr>
          <a:xfrm>
            <a:off x="2059933" y="5245719"/>
            <a:ext cx="5024132" cy="6376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Teachers’ Toolbelt</a:t>
            </a:r>
          </a:p>
          <a:p>
            <a:r>
              <a:rPr lang="en-GB" sz="1400" dirty="0">
                <a:solidFill>
                  <a:schemeClr val="tx1"/>
                </a:solidFill>
              </a:rPr>
              <a:t>Click here to find the Nuts and Bolts of It Adult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E648C-F539-422D-A227-45108441C6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347" y="870578"/>
            <a:ext cx="1824722" cy="511684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73ED57-C567-4474-9D7D-4B909811D99D}"/>
              </a:ext>
            </a:extLst>
          </p:cNvPr>
          <p:cNvSpPr/>
          <p:nvPr/>
        </p:nvSpPr>
        <p:spPr>
          <a:xfrm>
            <a:off x="4093903" y="1035275"/>
            <a:ext cx="3358752" cy="1284835"/>
          </a:xfrm>
          <a:prstGeom prst="wedgeRoundRectCallout">
            <a:avLst>
              <a:gd name="adj1" fmla="val -70543"/>
              <a:gd name="adj2" fmla="val 3435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Chief Elf here!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need your help to sort out the chaos at the North Pole.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7ED5E2-B896-4FB5-84F0-E9164426C896}"/>
              </a:ext>
            </a:extLst>
          </p:cNvPr>
          <p:cNvSpPr/>
          <p:nvPr/>
        </p:nvSpPr>
        <p:spPr>
          <a:xfrm>
            <a:off x="4093903" y="1035275"/>
            <a:ext cx="3514787" cy="1439350"/>
          </a:xfrm>
          <a:prstGeom prst="wedgeRoundRectCallout">
            <a:avLst>
              <a:gd name="adj1" fmla="val -68799"/>
              <a:gd name="adj2" fmla="val 2620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the next few slides, I will tell you about your class’s challenge and how you can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use STEAM to solve it.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916427-0A31-4403-BEE3-947AAB9A4310}"/>
              </a:ext>
            </a:extLst>
          </p:cNvPr>
          <p:cNvSpPr/>
          <p:nvPr/>
        </p:nvSpPr>
        <p:spPr>
          <a:xfrm>
            <a:off x="4096568" y="1023342"/>
            <a:ext cx="2978085" cy="997662"/>
          </a:xfrm>
          <a:prstGeom prst="wedgeRoundRectCallout">
            <a:avLst>
              <a:gd name="adj1" fmla="val -69075"/>
              <a:gd name="adj2" fmla="val 53432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First, can you remember what STEAM stands for?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282B2F-F826-45FE-9BF3-DA8ABFDB5BE2}"/>
              </a:ext>
            </a:extLst>
          </p:cNvPr>
          <p:cNvGrpSpPr/>
          <p:nvPr/>
        </p:nvGrpSpPr>
        <p:grpSpPr>
          <a:xfrm>
            <a:off x="4406601" y="2124024"/>
            <a:ext cx="859752" cy="923330"/>
            <a:chOff x="4406601" y="2540954"/>
            <a:chExt cx="859752" cy="9233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202A4F-F32F-4B14-9E87-610E7613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FEC12-0CE8-47BB-8738-A7FBFA241EDC}"/>
                </a:ext>
              </a:extLst>
            </p:cNvPr>
            <p:cNvSpPr txBox="1"/>
            <p:nvPr/>
          </p:nvSpPr>
          <p:spPr>
            <a:xfrm>
              <a:off x="4508301" y="254095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7FC34A"/>
                  </a:solidFill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06A46-CE57-4FF8-B084-845DC016B851}"/>
              </a:ext>
            </a:extLst>
          </p:cNvPr>
          <p:cNvGrpSpPr/>
          <p:nvPr/>
        </p:nvGrpSpPr>
        <p:grpSpPr>
          <a:xfrm>
            <a:off x="4398019" y="2952208"/>
            <a:ext cx="851914" cy="923330"/>
            <a:chOff x="4406601" y="2584404"/>
            <a:chExt cx="851914" cy="9233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F5C9DED-1E21-455D-9702-3C6BC995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436D4C-2EBB-497C-85E0-0E457C6F0BBE}"/>
                </a:ext>
              </a:extLst>
            </p:cNvPr>
            <p:cNvSpPr txBox="1"/>
            <p:nvPr/>
          </p:nvSpPr>
          <p:spPr>
            <a:xfrm>
              <a:off x="4500463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25BDBE"/>
                  </a:solidFill>
                </a:rPr>
                <a:t>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40D75B-8533-442C-ADA0-31CA0E5C76E7}"/>
              </a:ext>
            </a:extLst>
          </p:cNvPr>
          <p:cNvGrpSpPr/>
          <p:nvPr/>
        </p:nvGrpSpPr>
        <p:grpSpPr>
          <a:xfrm>
            <a:off x="4406601" y="3722981"/>
            <a:ext cx="859752" cy="923330"/>
            <a:chOff x="4406601" y="2584404"/>
            <a:chExt cx="859752" cy="9233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EEFF2C0-A88C-4727-B841-14FF2F8F5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B6E9BD-CAA6-4BB6-8C76-32595DBAED6F}"/>
                </a:ext>
              </a:extLst>
            </p:cNvPr>
            <p:cNvSpPr txBox="1"/>
            <p:nvPr/>
          </p:nvSpPr>
          <p:spPr>
            <a:xfrm>
              <a:off x="4508301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9F90"/>
                  </a:solidFill>
                </a:rPr>
                <a:t>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E159CD-67AF-4E15-A0A7-816BF67273B4}"/>
              </a:ext>
            </a:extLst>
          </p:cNvPr>
          <p:cNvGrpSpPr/>
          <p:nvPr/>
        </p:nvGrpSpPr>
        <p:grpSpPr>
          <a:xfrm>
            <a:off x="4398019" y="4444086"/>
            <a:ext cx="845538" cy="923330"/>
            <a:chOff x="4406601" y="2549027"/>
            <a:chExt cx="845538" cy="9233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B130A0-46EA-4D4A-B5FD-DAF955981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048D47-D666-45EA-B908-5A62DA3201AF}"/>
                </a:ext>
              </a:extLst>
            </p:cNvPr>
            <p:cNvSpPr txBox="1"/>
            <p:nvPr/>
          </p:nvSpPr>
          <p:spPr>
            <a:xfrm>
              <a:off x="4494087" y="2549027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78629"/>
                  </a:solidFill>
                </a:rPr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A3454-FBB6-4766-9AB1-41C8D6BA5A69}"/>
              </a:ext>
            </a:extLst>
          </p:cNvPr>
          <p:cNvGrpSpPr/>
          <p:nvPr/>
        </p:nvGrpSpPr>
        <p:grpSpPr>
          <a:xfrm>
            <a:off x="4406601" y="5214859"/>
            <a:ext cx="774162" cy="923330"/>
            <a:chOff x="4406601" y="2561135"/>
            <a:chExt cx="774162" cy="92333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37442FD-913F-4217-8732-898BA822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6463D0-B522-476B-8C88-996C8ACB7E8B}"/>
                </a:ext>
              </a:extLst>
            </p:cNvPr>
            <p:cNvSpPr txBox="1"/>
            <p:nvPr/>
          </p:nvSpPr>
          <p:spPr>
            <a:xfrm>
              <a:off x="4422711" y="2561135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689E"/>
                  </a:solidFill>
                </a:rPr>
                <a:t>M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DF250E-A15F-42D8-BC94-AEFACAF45F1D}"/>
              </a:ext>
            </a:extLst>
          </p:cNvPr>
          <p:cNvSpPr/>
          <p:nvPr/>
        </p:nvSpPr>
        <p:spPr>
          <a:xfrm>
            <a:off x="5172181" y="245276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cience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4CEFD-A0F6-4569-9A53-699045CE2126}"/>
              </a:ext>
            </a:extLst>
          </p:cNvPr>
          <p:cNvSpPr/>
          <p:nvPr/>
        </p:nvSpPr>
        <p:spPr>
          <a:xfrm>
            <a:off x="5172180" y="3271503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echnology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FB4ED5-00FA-414F-80EC-0358FF91025C}"/>
              </a:ext>
            </a:extLst>
          </p:cNvPr>
          <p:cNvSpPr/>
          <p:nvPr/>
        </p:nvSpPr>
        <p:spPr>
          <a:xfrm>
            <a:off x="5133677" y="4030092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ngineering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9F4E37-4E21-4477-9D46-602CFC5F9D90}"/>
              </a:ext>
            </a:extLst>
          </p:cNvPr>
          <p:cNvSpPr/>
          <p:nvPr/>
        </p:nvSpPr>
        <p:spPr>
          <a:xfrm>
            <a:off x="5131537" y="4765398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rt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AF710E-5221-4FA4-AD96-76F9DCD67F82}"/>
              </a:ext>
            </a:extLst>
          </p:cNvPr>
          <p:cNvSpPr/>
          <p:nvPr/>
        </p:nvSpPr>
        <p:spPr>
          <a:xfrm>
            <a:off x="5131537" y="5534068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aths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58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333111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816" y="1442443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464" y="4533484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206857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408930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96369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411930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62383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525760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1532999">
            <a:off x="3309910" y="541842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66663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229486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212698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4C129-2A24-47A7-9021-52CC6FC7DE96}"/>
              </a:ext>
            </a:extLst>
          </p:cNvPr>
          <p:cNvSpPr/>
          <p:nvPr/>
        </p:nvSpPr>
        <p:spPr>
          <a:xfrm>
            <a:off x="755649" y="659682"/>
            <a:ext cx="766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Today, you are going to be Elf Engineers. </a:t>
            </a:r>
          </a:p>
          <a:p>
            <a:pPr algn="ctr"/>
            <a:r>
              <a:rPr lang="en-GB" dirty="0"/>
              <a:t>When engineers solve a problem, they use a design cycle.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66663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19" grpId="0" animBg="1"/>
      <p:bldP spid="22" grpId="0" animBg="1"/>
      <p:bldP spid="24" grpId="0" animBg="1"/>
      <p:bldP spid="24" grpId="1" animBg="1"/>
      <p:bldP spid="25" grpId="0" animBg="1"/>
      <p:bldP spid="26" grpId="0" animBg="1"/>
      <p:bldP spid="6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791184B-CA66-471A-92AF-B8D2C669DB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87" y="2710274"/>
            <a:ext cx="3592663" cy="3109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71208-49A1-4ACA-9B50-CF01090B16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12" y="2958408"/>
            <a:ext cx="3038847" cy="32215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6CE464-3068-4413-828E-A17C0CD776F5}"/>
              </a:ext>
            </a:extLst>
          </p:cNvPr>
          <p:cNvGrpSpPr/>
          <p:nvPr/>
        </p:nvGrpSpPr>
        <p:grpSpPr>
          <a:xfrm>
            <a:off x="1011155" y="3412327"/>
            <a:ext cx="220569" cy="1794308"/>
            <a:chOff x="5509327" y="3115598"/>
            <a:chExt cx="220569" cy="179430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E77CE91-93F8-4B3E-9868-A1CCCF2C736B}"/>
                </a:ext>
              </a:extLst>
            </p:cNvPr>
            <p:cNvSpPr/>
            <p:nvPr/>
          </p:nvSpPr>
          <p:spPr>
            <a:xfrm>
              <a:off x="5509327" y="3115598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F507BE-5B5C-4FC5-94BA-15D08C7FEC0B}"/>
                </a:ext>
              </a:extLst>
            </p:cNvPr>
            <p:cNvSpPr/>
            <p:nvPr/>
          </p:nvSpPr>
          <p:spPr>
            <a:xfrm>
              <a:off x="5524672" y="4181727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9CB057-B192-4505-B41B-989D4D109136}"/>
                </a:ext>
              </a:extLst>
            </p:cNvPr>
            <p:cNvSpPr/>
            <p:nvPr/>
          </p:nvSpPr>
          <p:spPr>
            <a:xfrm>
              <a:off x="5536465" y="4723913"/>
              <a:ext cx="193431" cy="1859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FD7C40-51CC-4BD1-9046-E09C77E74FDA}"/>
              </a:ext>
            </a:extLst>
          </p:cNvPr>
          <p:cNvSpPr txBox="1"/>
          <p:nvPr/>
        </p:nvSpPr>
        <p:spPr>
          <a:xfrm>
            <a:off x="1244452" y="3312180"/>
            <a:ext cx="207569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/>
              <a:t>‘Elf’ and safety is very important, so your elf must reach the ground safely.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The elf’s shelf is one metre high.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Once your elf leaves his shelf, you cannot touch him until he reaches the ground.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5" y="487838"/>
            <a:ext cx="1247043" cy="1233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70A9EA-B707-46E2-8C97-18BE51679D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45" t="-13432" r="-6117"/>
          <a:stretch/>
        </p:blipFill>
        <p:spPr>
          <a:xfrm>
            <a:off x="1203142" y="1715401"/>
            <a:ext cx="1324321" cy="1422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7B1E5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E8E9874-7DE5-4F58-AE1A-BC0BA50DCC4A}"/>
              </a:ext>
            </a:extLst>
          </p:cNvPr>
          <p:cNvSpPr/>
          <p:nvPr/>
        </p:nvSpPr>
        <p:spPr>
          <a:xfrm>
            <a:off x="5362513" y="2009367"/>
            <a:ext cx="3162375" cy="847838"/>
          </a:xfrm>
          <a:prstGeom prst="wedgeRoundRectCallout">
            <a:avLst>
              <a:gd name="adj1" fmla="val 8553"/>
              <a:gd name="adj2" fmla="val 90207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stuck on my shelf. I need your help to get down.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924E267-95CF-46C1-8137-6B291D4C56A4}"/>
              </a:ext>
            </a:extLst>
          </p:cNvPr>
          <p:cNvSpPr/>
          <p:nvPr/>
        </p:nvSpPr>
        <p:spPr>
          <a:xfrm>
            <a:off x="2558425" y="1721047"/>
            <a:ext cx="3038848" cy="905256"/>
          </a:xfrm>
          <a:prstGeom prst="wedgeRoundRectCallout">
            <a:avLst>
              <a:gd name="adj1" fmla="val -62755"/>
              <a:gd name="adj2" fmla="val 48533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Elf Engineers, here are your design criteria.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AE66D8-D174-4BBC-BAA3-EEDD5C1D96CB}"/>
              </a:ext>
            </a:extLst>
          </p:cNvPr>
          <p:cNvSpPr/>
          <p:nvPr/>
        </p:nvSpPr>
        <p:spPr>
          <a:xfrm>
            <a:off x="4323386" y="5270218"/>
            <a:ext cx="4064964" cy="854246"/>
          </a:xfrm>
          <a:prstGeom prst="roundRect">
            <a:avLst/>
          </a:prstGeom>
          <a:solidFill>
            <a:srgbClr val="00B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Can </a:t>
            </a:r>
            <a:r>
              <a:rPr lang="en-GB"/>
              <a:t>you create something </a:t>
            </a:r>
            <a:r>
              <a:rPr lang="en-GB" dirty="0"/>
              <a:t>to help the elf get down off his shelf?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7ADDB7-054E-42E7-A293-DD86F963FE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14" y="4469354"/>
            <a:ext cx="1235160" cy="12332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C3C3A1-14B9-459B-9335-BB54276D6FCA}"/>
              </a:ext>
            </a:extLst>
          </p:cNvPr>
          <p:cNvSpPr/>
          <p:nvPr/>
        </p:nvSpPr>
        <p:spPr>
          <a:xfrm>
            <a:off x="1805354" y="807302"/>
            <a:ext cx="69537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you create something to help the elf get down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off his shelf?</a:t>
            </a:r>
          </a:p>
        </p:txBody>
      </p:sp>
    </p:spTree>
    <p:extLst>
      <p:ext uri="{BB962C8B-B14F-4D97-AF65-F5344CB8AC3E}">
        <p14:creationId xmlns:p14="http://schemas.microsoft.com/office/powerpoint/2010/main" val="19006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45" grpId="0" animBg="1"/>
      <p:bldP spid="2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829166"/>
            <a:ext cx="69537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Let’s think about how we get things down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from high places.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487838"/>
            <a:ext cx="1216957" cy="123320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67" y="3289710"/>
            <a:ext cx="1615898" cy="1598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BAA73-9602-4B30-8CCA-36AA8BF82190}"/>
              </a:ext>
            </a:extLst>
          </p:cNvPr>
          <p:cNvSpPr txBox="1"/>
          <p:nvPr/>
        </p:nvSpPr>
        <p:spPr>
          <a:xfrm>
            <a:off x="756716" y="1886588"/>
            <a:ext cx="763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Chief Elf to find out about abseiling and zip line and on Discover It to make a simple zip line.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2AE4A1-EC96-4B62-B240-E7F14323261F}"/>
              </a:ext>
            </a:extLst>
          </p:cNvPr>
          <p:cNvGrpSpPr/>
          <p:nvPr/>
        </p:nvGrpSpPr>
        <p:grpSpPr>
          <a:xfrm>
            <a:off x="2162783" y="3156520"/>
            <a:ext cx="1930761" cy="1864918"/>
            <a:chOff x="654942" y="3094928"/>
            <a:chExt cx="1930761" cy="18649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F35DD-526B-4ABD-8D50-73F4A0D7075D}"/>
                </a:ext>
              </a:extLst>
            </p:cNvPr>
            <p:cNvSpPr txBox="1"/>
            <p:nvPr/>
          </p:nvSpPr>
          <p:spPr>
            <a:xfrm rot="14994268">
              <a:off x="687864" y="3062006"/>
              <a:ext cx="1864918" cy="193076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6235722"/>
                </a:avLst>
              </a:prstTxWarp>
              <a:spAutoFit/>
            </a:bodyPr>
            <a:lstStyle/>
            <a:p>
              <a:r>
                <a:rPr lang="en-GB" sz="1400" b="1" dirty="0">
                  <a:solidFill>
                    <a:srgbClr val="62469C"/>
                  </a:solidFill>
                </a:rPr>
                <a:t>Keep Calm and Ask an Expert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CFECF6-B5A9-40C8-957F-C6AB1A35E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973" t="-5745" r="-6071"/>
            <a:stretch/>
          </p:blipFill>
          <p:spPr>
            <a:xfrm>
              <a:off x="814232" y="3234180"/>
              <a:ext cx="1573631" cy="1530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2469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953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F3172D6-759E-40CF-B361-749F5E14C5F8}"/>
              </a:ext>
            </a:extLst>
          </p:cNvPr>
          <p:cNvSpPr/>
          <p:nvPr/>
        </p:nvSpPr>
        <p:spPr>
          <a:xfrm>
            <a:off x="1313017" y="2135318"/>
            <a:ext cx="4898437" cy="1188528"/>
          </a:xfrm>
          <a:prstGeom prst="wedgeRoundRectCallout">
            <a:avLst>
              <a:gd name="adj1" fmla="val 76321"/>
              <a:gd name="adj2" fmla="val -34869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Zip lines are a fun way to get from the top of a mountain to the bottom. A zip line starts at a higher point than it ends.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Keep Calm and Ask the Chief 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487838"/>
            <a:ext cx="1216957" cy="1233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E10EF-A349-45FF-8637-BFB354AE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73" t="-5745" r="-6071"/>
          <a:stretch/>
        </p:blipFill>
        <p:spPr>
          <a:xfrm>
            <a:off x="6595214" y="896928"/>
            <a:ext cx="1573631" cy="1530168"/>
          </a:xfrm>
          <a:prstGeom prst="ellipse">
            <a:avLst/>
          </a:prstGeom>
          <a:solidFill>
            <a:schemeClr val="bg1"/>
          </a:solidFill>
          <a:ln w="28575">
            <a:solidFill>
              <a:srgbClr val="62469C"/>
            </a:solidFill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94BAA8F-6B8A-4DC3-ADCD-14BB94C4C7F9}"/>
              </a:ext>
            </a:extLst>
          </p:cNvPr>
          <p:cNvSpPr/>
          <p:nvPr/>
        </p:nvSpPr>
        <p:spPr>
          <a:xfrm>
            <a:off x="2115456" y="1599039"/>
            <a:ext cx="3811576" cy="1202090"/>
          </a:xfrm>
          <a:prstGeom prst="wedgeRoundRectCallout">
            <a:avLst>
              <a:gd name="adj1" fmla="val 88019"/>
              <a:gd name="adj2" fmla="val -20075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Inspectors abseil down the legs of oil rigs to check they are safe. Abseiling is using a rope to get down from a high point.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47A56E42-08C9-4994-9FC0-18C501243F46}"/>
              </a:ext>
            </a:extLst>
          </p:cNvPr>
          <p:cNvSpPr/>
          <p:nvPr/>
        </p:nvSpPr>
        <p:spPr>
          <a:xfrm>
            <a:off x="3916680" y="2476308"/>
            <a:ext cx="3990571" cy="1723830"/>
          </a:xfrm>
          <a:prstGeom prst="wedgeRoundRectCallout">
            <a:avLst>
              <a:gd name="adj1" fmla="val 35628"/>
              <a:gd name="adj2" fmla="val -76269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Rubbish chutes are used in building sites to safely remove rubbish from the tops of buildings. Construction workers can put rubbish in the chute and it’s transported safely down into a skip at the bottom.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F44A699-280A-4123-9991-96B304795B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62" y="1812527"/>
            <a:ext cx="3593265" cy="4103914"/>
          </a:xfrm>
          <a:prstGeom prst="rect">
            <a:avLst/>
          </a:prstGeom>
        </p:spPr>
      </p:pic>
      <p:pic>
        <p:nvPicPr>
          <p:cNvPr id="8" name="Picture 7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12AFCF6A-2700-448B-B8C6-5A6F21EAF9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91" y="2585500"/>
            <a:ext cx="4898437" cy="3294854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BC57904E-CB2D-4F38-A361-53FF8FE8CCA0}"/>
              </a:ext>
            </a:extLst>
          </p:cNvPr>
          <p:cNvSpPr/>
          <p:nvPr/>
        </p:nvSpPr>
        <p:spPr>
          <a:xfrm rot="21148568">
            <a:off x="3295492" y="4592609"/>
            <a:ext cx="2598160" cy="1007539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F83E24-531C-41BD-BE34-19A20717A893}"/>
              </a:ext>
            </a:extLst>
          </p:cNvPr>
          <p:cNvSpPr/>
          <p:nvPr/>
        </p:nvSpPr>
        <p:spPr>
          <a:xfrm>
            <a:off x="2141568" y="3770268"/>
            <a:ext cx="2649350" cy="2649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3702D1-F469-4411-BA23-C26F0596CA2A}"/>
              </a:ext>
            </a:extLst>
          </p:cNvPr>
          <p:cNvSpPr/>
          <p:nvPr/>
        </p:nvSpPr>
        <p:spPr>
          <a:xfrm>
            <a:off x="2141568" y="3770268"/>
            <a:ext cx="2649350" cy="2649350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39A2677-2AF0-4DC0-A8D5-97A680917D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298" y="397176"/>
            <a:ext cx="5525507" cy="30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38889 -0.0652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-32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38889 -0.0652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-326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95399 0.463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4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5" grpId="0"/>
      <p:bldP spid="13" grpId="0" animBg="1"/>
      <p:bldP spid="13" grpId="1" animBg="1"/>
      <p:bldP spid="28" grpId="0" animBg="1"/>
      <p:bldP spid="28" grpId="1" animBg="1"/>
      <p:bldP spid="14" grpId="0" animBg="1"/>
      <p:bldP spid="14" grpId="1" animBg="1"/>
      <p:bldP spid="25" grpId="0" animBg="1"/>
      <p:bldP spid="25" grpId="1" animBg="1"/>
      <p:bldP spid="25" grpId="2" animBg="1"/>
      <p:bldP spid="12" grpId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Let’s make a basic zipline.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1" y="507239"/>
            <a:ext cx="1216957" cy="12038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EE4B05-A711-4F45-B31F-7A07C0A233D9}"/>
              </a:ext>
            </a:extLst>
          </p:cNvPr>
          <p:cNvSpPr/>
          <p:nvPr/>
        </p:nvSpPr>
        <p:spPr>
          <a:xfrm>
            <a:off x="755650" y="2456579"/>
            <a:ext cx="2739574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cardboard tube;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D63E0-FF73-4E79-813D-DAEC51698320}"/>
              </a:ext>
            </a:extLst>
          </p:cNvPr>
          <p:cNvSpPr/>
          <p:nvPr/>
        </p:nvSpPr>
        <p:spPr>
          <a:xfrm>
            <a:off x="695348" y="178869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You will need: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DAE1E7-056A-4FF9-9459-B57B24A2B312}"/>
              </a:ext>
            </a:extLst>
          </p:cNvPr>
          <p:cNvSpPr/>
          <p:nvPr/>
        </p:nvSpPr>
        <p:spPr>
          <a:xfrm>
            <a:off x="755650" y="3216240"/>
            <a:ext cx="2739574" cy="854246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colouring pencils, pens or stickers;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F2928A-F9E9-4138-B198-D0FD9943A3DC}"/>
              </a:ext>
            </a:extLst>
          </p:cNvPr>
          <p:cNvSpPr/>
          <p:nvPr/>
        </p:nvSpPr>
        <p:spPr>
          <a:xfrm>
            <a:off x="755650" y="4282368"/>
            <a:ext cx="2739574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string or wool;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11295F-D7D7-4A68-8DE0-8ECD42D98C98}"/>
              </a:ext>
            </a:extLst>
          </p:cNvPr>
          <p:cNvSpPr/>
          <p:nvPr/>
        </p:nvSpPr>
        <p:spPr>
          <a:xfrm>
            <a:off x="752711" y="5042029"/>
            <a:ext cx="2963542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 elf!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8E5831-90C3-4761-8D9E-85FDB4770F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751" y="4147540"/>
            <a:ext cx="1035004" cy="8429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77122C-7AF9-47D5-813C-FE0F3E1AFD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4467">
            <a:off x="3465753" y="3177793"/>
            <a:ext cx="500998" cy="848521"/>
          </a:xfrm>
          <a:prstGeom prst="rect">
            <a:avLst/>
          </a:prstGeom>
        </p:spPr>
      </p:pic>
      <p:pic>
        <p:nvPicPr>
          <p:cNvPr id="27" name="Picture 26" descr="A picture containing mirror, whip, table, console table&#10;&#10;Description automatically generated">
            <a:extLst>
              <a:ext uri="{FF2B5EF4-FFF2-40B4-BE49-F238E27FC236}">
                <a16:creationId xmlns:a16="http://schemas.microsoft.com/office/drawing/2014/main" id="{83F962C8-97C5-4D1E-87E5-B461F24F0D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1451">
            <a:off x="2830963" y="2530125"/>
            <a:ext cx="1283564" cy="452650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378F86-719C-4555-B68E-1599783CE7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439" y="4881908"/>
            <a:ext cx="442615" cy="104482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D61DF2-AAAD-4C22-BB50-CD264E945D42}"/>
              </a:ext>
            </a:extLst>
          </p:cNvPr>
          <p:cNvSpPr/>
          <p:nvPr/>
        </p:nvSpPr>
        <p:spPr>
          <a:xfrm>
            <a:off x="4088742" y="3054808"/>
            <a:ext cx="4302547" cy="2481182"/>
          </a:xfrm>
          <a:prstGeom prst="roundRect">
            <a:avLst>
              <a:gd name="adj" fmla="val 4002"/>
            </a:avLst>
          </a:prstGeom>
          <a:solidFill>
            <a:schemeClr val="bg1"/>
          </a:solidFill>
          <a:ln w="28575">
            <a:solidFill>
              <a:srgbClr val="736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Decorate your cardboard tube to add some festive fun.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Thread your string through the tube.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Hold one end of your string/wool up high and the other on the ground.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Place your elf in or on the tube and let go!</a:t>
            </a:r>
          </a:p>
        </p:txBody>
      </p:sp>
    </p:spTree>
    <p:extLst>
      <p:ext uri="{BB962C8B-B14F-4D97-AF65-F5344CB8AC3E}">
        <p14:creationId xmlns:p14="http://schemas.microsoft.com/office/powerpoint/2010/main" val="41788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8" grpId="0"/>
      <p:bldP spid="13" grpId="0" animBg="1"/>
      <p:bldP spid="14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1591</TotalTime>
  <Words>700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Twinkl</vt:lpstr>
      <vt:lpstr>Office Theme</vt:lpstr>
      <vt:lpstr>PowerPoint Presentation</vt:lpstr>
      <vt:lpstr>Your Big Bang Question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PowerPoint Presentation</vt:lpstr>
      <vt:lpstr>PowerPoint Presentation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Keegan, Shaun Frederick Thomas (Student)</cp:lastModifiedBy>
  <cp:revision>121</cp:revision>
  <dcterms:created xsi:type="dcterms:W3CDTF">2020-10-13T15:58:53Z</dcterms:created>
  <dcterms:modified xsi:type="dcterms:W3CDTF">2020-11-12T15:20:59Z</dcterms:modified>
</cp:coreProperties>
</file>